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handoutMasterIdLst>
    <p:handoutMasterId r:id="rId30"/>
  </p:handoutMasterIdLst>
  <p:sldIdLst>
    <p:sldId id="272" r:id="rId2"/>
    <p:sldId id="264" r:id="rId3"/>
    <p:sldId id="265" r:id="rId4"/>
    <p:sldId id="296" r:id="rId5"/>
    <p:sldId id="277" r:id="rId6"/>
    <p:sldId id="271" r:id="rId7"/>
    <p:sldId id="287" r:id="rId8"/>
    <p:sldId id="278" r:id="rId9"/>
    <p:sldId id="279" r:id="rId10"/>
    <p:sldId id="280" r:id="rId11"/>
    <p:sldId id="281" r:id="rId12"/>
    <p:sldId id="288" r:id="rId13"/>
    <p:sldId id="282" r:id="rId14"/>
    <p:sldId id="283" r:id="rId15"/>
    <p:sldId id="276" r:id="rId16"/>
    <p:sldId id="289" r:id="rId17"/>
    <p:sldId id="284" r:id="rId18"/>
    <p:sldId id="290" r:id="rId19"/>
    <p:sldId id="285" r:id="rId20"/>
    <p:sldId id="291" r:id="rId21"/>
    <p:sldId id="292" r:id="rId22"/>
    <p:sldId id="275" r:id="rId23"/>
    <p:sldId id="286" r:id="rId24"/>
    <p:sldId id="293" r:id="rId25"/>
    <p:sldId id="294" r:id="rId26"/>
    <p:sldId id="295" r:id="rId27"/>
    <p:sldId id="297" r:id="rId28"/>
  </p:sldIdLst>
  <p:sldSz cx="9144000" cy="6858000" type="screen4x3"/>
  <p:notesSz cx="6858000" cy="9144000"/>
  <p:embeddedFontLst>
    <p:embeddedFont>
      <p:font typeface="Century Gothic" panose="020B0502020202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C4B1AB-DEAC-C301-E150-F72A6C26D63A}" name="Annaleise Radchenko" initials="AR" userId="S::aradchenko@hawkeslearning.com::6249d1a9-d5dd-4793-b8df-98b5e6874abb" providerId="AD"/>
  <p188:author id="{2AE599B8-9120-C99A-46F4-A3E8CC37C904}" name="Riley Possanza" initials="RP" userId="S::rpossanza@hawkeslearning.com::8cf09533-7a96-43e4-a4ba-b0ce23a2f4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1436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55911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10456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070175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40.1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Asexual and Sexual Reproduction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Asexual Reproduction: Fragmentation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Autofit/>
          </a:bodyPr>
          <a:lstStyle/>
          <a:p>
            <a:pPr>
              <a:tabLst>
                <a:tab pos="461963" algn="l"/>
              </a:tabLst>
            </a:pPr>
            <a:r>
              <a:rPr lang="en-US" sz="1800" b="1" dirty="0">
                <a:solidFill>
                  <a:schemeClr val="tx1"/>
                </a:solidFill>
              </a:rPr>
              <a:t>Fragmentation</a:t>
            </a:r>
            <a:r>
              <a:rPr lang="en-US" sz="1800" dirty="0">
                <a:solidFill>
                  <a:schemeClr val="tx1"/>
                </a:solidFill>
              </a:rPr>
              <a:t> involves breaking of the body into two parts with subsequent regeneration.</a:t>
            </a:r>
          </a:p>
          <a:p>
            <a:pPr marL="457200" indent="-457200">
              <a:buFont typeface="Arial" panose="020B0604020202020204" pitchFamily="34" charset="0"/>
              <a:buChar char="•"/>
              <a:tabLst>
                <a:tab pos="461963" algn="l"/>
              </a:tabLst>
            </a:pPr>
            <a:r>
              <a:rPr lang="en-US" sz="1800" dirty="0">
                <a:solidFill>
                  <a:schemeClr val="tx1"/>
                </a:solidFill>
              </a:rPr>
              <a:t>If the fragmented part is large enough, can regrow into a separate individual</a:t>
            </a:r>
          </a:p>
          <a:p>
            <a:pPr marL="1200150" lvl="1" indent="-457200">
              <a:buFont typeface="Arial" panose="020B0604020202020204" pitchFamily="34" charset="0"/>
              <a:buChar char="•"/>
              <a:tabLst>
                <a:tab pos="461963" algn="l"/>
              </a:tabLst>
            </a:pPr>
            <a:r>
              <a:rPr lang="en-US" sz="1800" dirty="0">
                <a:solidFill>
                  <a:schemeClr val="tx1"/>
                </a:solidFill>
              </a:rPr>
              <a:t>Sea stars: reproduce through fission </a:t>
            </a:r>
            <a:r>
              <a:rPr lang="en-US" sz="1800" i="1" dirty="0">
                <a:solidFill>
                  <a:schemeClr val="tx1"/>
                </a:solidFill>
              </a:rPr>
              <a:t>or </a:t>
            </a:r>
            <a:r>
              <a:rPr lang="en-US" sz="1800" dirty="0"/>
              <a:t>fragmentation;</a:t>
            </a:r>
            <a:r>
              <a:rPr lang="en-US" sz="1800" dirty="0">
                <a:solidFill>
                  <a:schemeClr val="tx1"/>
                </a:solidFill>
              </a:rPr>
              <a:t> a detached arm can regenerate into a new sea star</a:t>
            </a:r>
          </a:p>
          <a:p>
            <a:pPr marL="457200" indent="-457200">
              <a:buFont typeface="Arial" panose="020B0604020202020204" pitchFamily="34" charset="0"/>
              <a:buChar char="•"/>
              <a:tabLst>
                <a:tab pos="461963" algn="l"/>
              </a:tabLst>
            </a:pPr>
            <a:r>
              <a:rPr lang="en-US" sz="1800" dirty="0">
                <a:solidFill>
                  <a:schemeClr val="tx1"/>
                </a:solidFill>
              </a:rPr>
              <a:t>Occurs in various invertebrates including annelid worms, turbellarians (flatworms), and poriferans (sponges)</a:t>
            </a:r>
          </a:p>
          <a:p>
            <a:pPr marL="457200" indent="-457200">
              <a:buFont typeface="Arial" panose="020B0604020202020204" pitchFamily="34" charset="0"/>
              <a:buChar char="•"/>
              <a:tabLst>
                <a:tab pos="461963" algn="l"/>
              </a:tabLst>
            </a:pPr>
            <a:r>
              <a:rPr lang="en-US" sz="1800" dirty="0">
                <a:solidFill>
                  <a:schemeClr val="tx1"/>
                </a:solidFill>
              </a:rPr>
              <a:t>Differs from fission in that it typically results in individuals of noticeably different sizes</a:t>
            </a:r>
          </a:p>
        </p:txBody>
      </p:sp>
      <p:sp>
        <p:nvSpPr>
          <p:cNvPr id="6" name="TextBox 5">
            <a:extLst>
              <a:ext uri="{FF2B5EF4-FFF2-40B4-BE49-F238E27FC236}">
                <a16:creationId xmlns:a16="http://schemas.microsoft.com/office/drawing/2014/main" id="{090EE868-E526-C2D2-DAC1-BEE897296C94}"/>
              </a:ext>
            </a:extLst>
          </p:cNvPr>
          <p:cNvSpPr txBox="1"/>
          <p:nvPr/>
        </p:nvSpPr>
        <p:spPr>
          <a:xfrm>
            <a:off x="1569007" y="4069078"/>
            <a:ext cx="1143000" cy="307777"/>
          </a:xfrm>
          <a:prstGeom prst="rect">
            <a:avLst/>
          </a:prstGeom>
          <a:noFill/>
        </p:spPr>
        <p:txBody>
          <a:bodyPr wrap="square" rtlCol="0">
            <a:spAutoFit/>
          </a:bodyPr>
          <a:lstStyle/>
          <a:p>
            <a:r>
              <a:rPr lang="en-US" sz="1400" b="1" dirty="0"/>
              <a:t>40.1 Figure 4</a:t>
            </a:r>
          </a:p>
        </p:txBody>
      </p:sp>
      <p:sp>
        <p:nvSpPr>
          <p:cNvPr id="7" name="TextBox 6">
            <a:extLst>
              <a:ext uri="{FF2B5EF4-FFF2-40B4-BE49-F238E27FC236}">
                <a16:creationId xmlns:a16="http://schemas.microsoft.com/office/drawing/2014/main" id="{A64A7DFA-C711-F570-CC5D-9E2EE7134011}"/>
              </a:ext>
            </a:extLst>
          </p:cNvPr>
          <p:cNvSpPr txBox="1"/>
          <p:nvPr/>
        </p:nvSpPr>
        <p:spPr>
          <a:xfrm>
            <a:off x="3048000" y="5789836"/>
            <a:ext cx="3172768" cy="246221"/>
          </a:xfrm>
          <a:prstGeom prst="rect">
            <a:avLst/>
          </a:prstGeom>
          <a:noFill/>
        </p:spPr>
        <p:txBody>
          <a:bodyPr wrap="square" rtlCol="0">
            <a:spAutoFit/>
          </a:bodyPr>
          <a:lstStyle/>
          <a:p>
            <a:r>
              <a:rPr lang="en-US" sz="1000" dirty="0"/>
              <a:t>HDRB on Wikimedia Commons. "Starfish regeneration."</a:t>
            </a:r>
          </a:p>
        </p:txBody>
      </p:sp>
      <p:pic>
        <p:nvPicPr>
          <p:cNvPr id="2" name="Content Placeholder 10" descr="A piece of a sea star limb is shown and then an arrow points to a fully developed sea star.">
            <a:extLst>
              <a:ext uri="{FF2B5EF4-FFF2-40B4-BE49-F238E27FC236}">
                <a16:creationId xmlns:a16="http://schemas.microsoft.com/office/drawing/2014/main" id="{75409788-BDB7-A680-6E3F-2278F04D273F}"/>
              </a:ext>
            </a:extLst>
          </p:cNvPr>
          <p:cNvPicPr>
            <a:picLocks noChangeAspect="1"/>
          </p:cNvPicPr>
          <p:nvPr/>
        </p:nvPicPr>
        <p:blipFill>
          <a:blip r:embed="rId2"/>
          <a:srcRect l="4630" t="5334" r="4630" b="6000"/>
          <a:stretch/>
        </p:blipFill>
        <p:spPr>
          <a:xfrm>
            <a:off x="2803358" y="3869596"/>
            <a:ext cx="3537284" cy="1920240"/>
          </a:xfrm>
          <a:prstGeom prst="rect">
            <a:avLst/>
          </a:prstGeom>
        </p:spPr>
      </p:pic>
    </p:spTree>
    <p:extLst>
      <p:ext uri="{BB962C8B-B14F-4D97-AF65-F5344CB8AC3E}">
        <p14:creationId xmlns:p14="http://schemas.microsoft.com/office/powerpoint/2010/main" val="82114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Asexual Reproduction: Parthenogenesis</a:t>
            </a:r>
            <a:endParaRPr lang="en-US" sz="3200" dirty="0">
              <a:solidFill>
                <a:schemeClr val="accent1"/>
              </a:solidFill>
            </a:endParaRPr>
          </a:p>
        </p:txBody>
      </p:sp>
      <p:sp>
        <p:nvSpPr>
          <p:cNvPr id="11267" name="Rectangle 3"/>
          <p:cNvSpPr>
            <a:spLocks noGrp="1"/>
          </p:cNvSpPr>
          <p:nvPr>
            <p:ph idx="1"/>
          </p:nvPr>
        </p:nvSpPr>
        <p:spPr>
          <a:xfrm>
            <a:off x="457200" y="1280160"/>
            <a:ext cx="3886200" cy="4739640"/>
          </a:xfrm>
          <a:prstGeom prst="rect">
            <a:avLst/>
          </a:prstGeom>
        </p:spPr>
        <p:txBody>
          <a:bodyPr>
            <a:normAutofit fontScale="70000" lnSpcReduction="20000"/>
          </a:bodyPr>
          <a:lstStyle/>
          <a:p>
            <a:pPr>
              <a:tabLst>
                <a:tab pos="461963" algn="l"/>
              </a:tabLst>
            </a:pPr>
            <a:r>
              <a:rPr lang="en-US" b="1" dirty="0">
                <a:solidFill>
                  <a:schemeClr val="tx1"/>
                </a:solidFill>
              </a:rPr>
              <a:t>Parthenogenesis</a:t>
            </a:r>
            <a:r>
              <a:rPr lang="en-US" dirty="0">
                <a:solidFill>
                  <a:schemeClr val="tx1"/>
                </a:solidFill>
              </a:rPr>
              <a:t> is asexual reproduction where an unfertilized egg develops into a complete individual.</a:t>
            </a:r>
          </a:p>
          <a:p>
            <a:pPr marL="457200" indent="-457200">
              <a:buFont typeface="Arial" panose="020B0604020202020204" pitchFamily="34" charset="0"/>
              <a:buChar char="•"/>
              <a:tabLst>
                <a:tab pos="461963" algn="l"/>
              </a:tabLst>
            </a:pPr>
            <a:r>
              <a:rPr lang="en-US" dirty="0">
                <a:solidFill>
                  <a:schemeClr val="tx1"/>
                </a:solidFill>
              </a:rPr>
              <a:t>Haploid or diploid offspring, depending on the process and species involved</a:t>
            </a:r>
          </a:p>
          <a:p>
            <a:pPr marL="457200" indent="-457200">
              <a:buFont typeface="Arial" panose="020B0604020202020204" pitchFamily="34" charset="0"/>
              <a:buChar char="•"/>
              <a:tabLst>
                <a:tab pos="461963" algn="l"/>
              </a:tabLst>
            </a:pPr>
            <a:r>
              <a:rPr lang="en-US" dirty="0">
                <a:solidFill>
                  <a:schemeClr val="tx1"/>
                </a:solidFill>
              </a:rPr>
              <a:t>Common in invertebrates such as water fleas, rotifers, aphids, stick insects, and some ants, wasps, and bees</a:t>
            </a:r>
          </a:p>
          <a:p>
            <a:pPr marL="1200150" lvl="1" indent="-457200">
              <a:buFont typeface="Arial" panose="020B0604020202020204" pitchFamily="34" charset="0"/>
              <a:buChar char="•"/>
              <a:tabLst>
                <a:tab pos="461963" algn="l"/>
              </a:tabLst>
            </a:pPr>
            <a:r>
              <a:rPr lang="en-US" dirty="0">
                <a:solidFill>
                  <a:schemeClr val="tx1"/>
                </a:solidFill>
              </a:rPr>
              <a:t>Bees: produce haploid males (drones), while fertilized eggs become diploid females</a:t>
            </a:r>
          </a:p>
          <a:p>
            <a:pPr marL="457200" indent="-457200">
              <a:buFont typeface="Arial" panose="020B0604020202020204" pitchFamily="34" charset="0"/>
              <a:buChar char="•"/>
              <a:tabLst>
                <a:tab pos="461963" algn="l"/>
              </a:tabLst>
            </a:pPr>
            <a:r>
              <a:rPr lang="en-US" dirty="0">
                <a:solidFill>
                  <a:schemeClr val="tx1"/>
                </a:solidFill>
              </a:rPr>
              <a:t>Observed in some vertebrates, including certain reptiles, amphibians, and fish species</a:t>
            </a:r>
          </a:p>
        </p:txBody>
      </p:sp>
      <p:pic>
        <p:nvPicPr>
          <p:cNvPr id="2" name="Content Placeholder 6" descr="A photograph of a Cnemidophorus lizard">
            <a:extLst>
              <a:ext uri="{FF2B5EF4-FFF2-40B4-BE49-F238E27FC236}">
                <a16:creationId xmlns:a16="http://schemas.microsoft.com/office/drawing/2014/main" id="{11E72A1D-63EB-CFB7-F8CD-26C50A4C9C21}"/>
              </a:ext>
            </a:extLst>
          </p:cNvPr>
          <p:cNvPicPr>
            <a:picLocks noChangeAspect="1"/>
          </p:cNvPicPr>
          <p:nvPr/>
        </p:nvPicPr>
        <p:blipFill>
          <a:blip r:embed="rId2"/>
          <a:srcRect l="14814" t="5333" r="14816" b="4667"/>
          <a:stretch/>
        </p:blipFill>
        <p:spPr>
          <a:xfrm>
            <a:off x="4752622" y="1280160"/>
            <a:ext cx="3753556" cy="2667000"/>
          </a:xfrm>
          <a:prstGeom prst="rect">
            <a:avLst/>
          </a:prstGeom>
        </p:spPr>
      </p:pic>
      <p:sp>
        <p:nvSpPr>
          <p:cNvPr id="5" name="TextBox 4">
            <a:extLst>
              <a:ext uri="{FF2B5EF4-FFF2-40B4-BE49-F238E27FC236}">
                <a16:creationId xmlns:a16="http://schemas.microsoft.com/office/drawing/2014/main" id="{EE0D1295-A351-7761-3D28-B2734F80EDA1}"/>
              </a:ext>
            </a:extLst>
          </p:cNvPr>
          <p:cNvSpPr txBox="1"/>
          <p:nvPr/>
        </p:nvSpPr>
        <p:spPr>
          <a:xfrm>
            <a:off x="4876800" y="3967119"/>
            <a:ext cx="3505200" cy="738664"/>
          </a:xfrm>
          <a:prstGeom prst="rect">
            <a:avLst/>
          </a:prstGeom>
          <a:noFill/>
        </p:spPr>
        <p:txBody>
          <a:bodyPr wrap="square" rtlCol="0">
            <a:spAutoFit/>
          </a:bodyPr>
          <a:lstStyle/>
          <a:p>
            <a:pPr algn="ctr"/>
            <a:r>
              <a:rPr lang="en-US" sz="1400" b="1" dirty="0"/>
              <a:t>40.1 Figure 5: </a:t>
            </a:r>
            <a:r>
              <a:rPr lang="en-US" sz="1400" i="1" dirty="0"/>
              <a:t>Cnemidophorus</a:t>
            </a:r>
            <a:r>
              <a:rPr lang="en-US" sz="1400" dirty="0"/>
              <a:t> lizards, such as </a:t>
            </a:r>
            <a:r>
              <a:rPr lang="en-US" sz="1400" i="1" dirty="0"/>
              <a:t>Cnemidophorus tigris</a:t>
            </a:r>
            <a:r>
              <a:rPr lang="en-US" sz="1400" dirty="0"/>
              <a:t>, can reproduce via parthenogenesis.</a:t>
            </a:r>
          </a:p>
        </p:txBody>
      </p:sp>
      <p:sp>
        <p:nvSpPr>
          <p:cNvPr id="4" name="TextBox 3">
            <a:extLst>
              <a:ext uri="{FF2B5EF4-FFF2-40B4-BE49-F238E27FC236}">
                <a16:creationId xmlns:a16="http://schemas.microsoft.com/office/drawing/2014/main" id="{DB9B689E-31C4-54E4-5663-821288B30FE6}"/>
              </a:ext>
            </a:extLst>
          </p:cNvPr>
          <p:cNvSpPr txBox="1"/>
          <p:nvPr/>
        </p:nvSpPr>
        <p:spPr>
          <a:xfrm>
            <a:off x="4800600" y="4705783"/>
            <a:ext cx="3657600" cy="246221"/>
          </a:xfrm>
          <a:prstGeom prst="rect">
            <a:avLst/>
          </a:prstGeom>
          <a:noFill/>
        </p:spPr>
        <p:txBody>
          <a:bodyPr wrap="square" rtlCol="0">
            <a:spAutoFit/>
          </a:bodyPr>
          <a:lstStyle/>
          <a:p>
            <a:pPr algn="ctr"/>
            <a:r>
              <a:rPr lang="en-US" sz="1000" dirty="0"/>
              <a:t>ALAN SCHMIERER on Wikimedia Commons. "California whiptail."</a:t>
            </a:r>
          </a:p>
        </p:txBody>
      </p:sp>
    </p:spTree>
    <p:extLst>
      <p:ext uri="{BB962C8B-B14F-4D97-AF65-F5344CB8AC3E}">
        <p14:creationId xmlns:p14="http://schemas.microsoft.com/office/powerpoint/2010/main" val="267619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11040"/>
          </a:xfrm>
        </p:spPr>
        <p:txBody>
          <a:bodyPr/>
          <a:lstStyle/>
          <a:p>
            <a:r>
              <a:rPr lang="en-US" dirty="0"/>
              <a:t>Select the correct type of asexual reproduction for each description.</a:t>
            </a:r>
          </a:p>
          <a:p>
            <a:pPr marL="457200" indent="-457200">
              <a:buFont typeface="Arial" panose="020B0604020202020204" pitchFamily="34" charset="0"/>
              <a:buChar char="•"/>
            </a:pPr>
            <a:r>
              <a:rPr lang="en-US" dirty="0"/>
              <a:t>An individual develops from an unfertilized egg.</a:t>
            </a:r>
          </a:p>
          <a:p>
            <a:pPr marL="457200" indent="-457200">
              <a:buFont typeface="Arial" panose="020B0604020202020204" pitchFamily="34" charset="0"/>
              <a:buChar char="•"/>
            </a:pPr>
            <a:r>
              <a:rPr lang="en-US" dirty="0"/>
              <a:t>One multicellular body breaks up into two and undergoes growth, becoming a viable individual in the process.</a:t>
            </a:r>
          </a:p>
          <a:p>
            <a:pPr marL="457200" indent="-457200">
              <a:buFont typeface="Arial" panose="020B0604020202020204" pitchFamily="34" charset="0"/>
              <a:buChar char="•"/>
            </a:pPr>
            <a:r>
              <a:rPr lang="en-US" dirty="0"/>
              <a:t>A unicellular organism splits into two.</a:t>
            </a:r>
          </a:p>
          <a:p>
            <a:pPr marL="457200" indent="-457200">
              <a:buFont typeface="Arial" panose="020B0604020202020204" pitchFamily="34" charset="0"/>
              <a:buChar char="•"/>
            </a:pPr>
            <a:r>
              <a:rPr lang="en-US" dirty="0"/>
              <a:t>A small part of the body breaks off and becomes an individual.</a:t>
            </a:r>
          </a:p>
        </p:txBody>
      </p:sp>
    </p:spTree>
    <p:extLst>
      <p:ext uri="{BB962C8B-B14F-4D97-AF65-F5344CB8AC3E}">
        <p14:creationId xmlns:p14="http://schemas.microsoft.com/office/powerpoint/2010/main" val="41829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Sexual Reproduction: Hermaphroditism</a:t>
            </a:r>
            <a:endParaRPr lang="en-US" sz="3200" dirty="0">
              <a:solidFill>
                <a:schemeClr val="accent1"/>
              </a:solidFill>
            </a:endParaRPr>
          </a:p>
        </p:txBody>
      </p:sp>
      <p:sp>
        <p:nvSpPr>
          <p:cNvPr id="11267" name="Rectangle 3"/>
          <p:cNvSpPr>
            <a:spLocks noGrp="1"/>
          </p:cNvSpPr>
          <p:nvPr>
            <p:ph idx="1"/>
          </p:nvPr>
        </p:nvSpPr>
        <p:spPr>
          <a:xfrm>
            <a:off x="457200" y="1280160"/>
            <a:ext cx="4114800" cy="4663440"/>
          </a:xfrm>
          <a:prstGeom prst="rect">
            <a:avLst/>
          </a:prstGeom>
        </p:spPr>
        <p:txBody>
          <a:bodyPr>
            <a:normAutofit fontScale="92500" lnSpcReduction="10000"/>
          </a:bodyPr>
          <a:lstStyle/>
          <a:p>
            <a:pPr>
              <a:tabLst>
                <a:tab pos="461963" algn="l"/>
              </a:tabLst>
            </a:pPr>
            <a:r>
              <a:rPr lang="en-US" b="1" dirty="0">
                <a:solidFill>
                  <a:schemeClr val="tx1"/>
                </a:solidFill>
              </a:rPr>
              <a:t>Hermaphroditism</a:t>
            </a:r>
            <a:r>
              <a:rPr lang="en-US" dirty="0">
                <a:solidFill>
                  <a:schemeClr val="tx1"/>
                </a:solidFill>
              </a:rPr>
              <a:t> occurs when one individual has both male and female reproductive parts.</a:t>
            </a:r>
          </a:p>
          <a:p>
            <a:pPr marL="457200" indent="-457200">
              <a:buFont typeface="Arial" panose="020B0604020202020204" pitchFamily="34" charset="0"/>
              <a:buChar char="•"/>
              <a:tabLst>
                <a:tab pos="461963" algn="l"/>
              </a:tabLst>
            </a:pPr>
            <a:r>
              <a:rPr lang="en-US" dirty="0">
                <a:solidFill>
                  <a:schemeClr val="tx1"/>
                </a:solidFill>
              </a:rPr>
              <a:t>Common in invertebrates such as earthworms, slugs, tapeworms, and snails</a:t>
            </a:r>
          </a:p>
          <a:p>
            <a:pPr marL="457200" indent="-457200">
              <a:buFont typeface="Arial" panose="020B0604020202020204" pitchFamily="34" charset="0"/>
              <a:buChar char="•"/>
              <a:tabLst>
                <a:tab pos="461963" algn="l"/>
              </a:tabLst>
            </a:pPr>
            <a:r>
              <a:rPr lang="en-US" dirty="0">
                <a:solidFill>
                  <a:schemeClr val="tx1"/>
                </a:solidFill>
              </a:rPr>
              <a:t>Includes self-fertilization </a:t>
            </a:r>
            <a:r>
              <a:rPr lang="en-US" i="1" dirty="0">
                <a:solidFill>
                  <a:schemeClr val="tx1"/>
                </a:solidFill>
              </a:rPr>
              <a:t>or</a:t>
            </a:r>
            <a:r>
              <a:rPr lang="en-US" dirty="0">
                <a:solidFill>
                  <a:schemeClr val="tx1"/>
                </a:solidFill>
              </a:rPr>
              <a:t> mating with another individual, both producing offspring</a:t>
            </a:r>
          </a:p>
        </p:txBody>
      </p:sp>
      <p:pic>
        <p:nvPicPr>
          <p:cNvPr id="2" name="Content Placeholder 5" descr="A photograph of a light-colored snail on a log">
            <a:extLst>
              <a:ext uri="{FF2B5EF4-FFF2-40B4-BE49-F238E27FC236}">
                <a16:creationId xmlns:a16="http://schemas.microsoft.com/office/drawing/2014/main" id="{35B7B3F5-A542-C7DF-1E7A-B60A2B401747}"/>
              </a:ext>
            </a:extLst>
          </p:cNvPr>
          <p:cNvPicPr>
            <a:picLocks noChangeAspect="1"/>
          </p:cNvPicPr>
          <p:nvPr/>
        </p:nvPicPr>
        <p:blipFill>
          <a:blip r:embed="rId2"/>
          <a:srcRect l="16667" t="6209" r="16667" b="4667"/>
          <a:stretch/>
        </p:blipFill>
        <p:spPr>
          <a:xfrm>
            <a:off x="4706986" y="1390682"/>
            <a:ext cx="3844832" cy="2855574"/>
          </a:xfrm>
          <a:prstGeom prst="rect">
            <a:avLst/>
          </a:prstGeom>
        </p:spPr>
      </p:pic>
      <p:sp>
        <p:nvSpPr>
          <p:cNvPr id="4" name="TextBox 3">
            <a:extLst>
              <a:ext uri="{FF2B5EF4-FFF2-40B4-BE49-F238E27FC236}">
                <a16:creationId xmlns:a16="http://schemas.microsoft.com/office/drawing/2014/main" id="{AE755AB6-11B8-D869-915D-BEE994A95096}"/>
              </a:ext>
            </a:extLst>
          </p:cNvPr>
          <p:cNvSpPr txBox="1"/>
          <p:nvPr/>
        </p:nvSpPr>
        <p:spPr>
          <a:xfrm>
            <a:off x="4800602" y="4267200"/>
            <a:ext cx="3657600" cy="738664"/>
          </a:xfrm>
          <a:prstGeom prst="rect">
            <a:avLst/>
          </a:prstGeom>
          <a:noFill/>
        </p:spPr>
        <p:txBody>
          <a:bodyPr wrap="square" rtlCol="0">
            <a:spAutoFit/>
          </a:bodyPr>
          <a:lstStyle/>
          <a:p>
            <a:pPr algn="ctr"/>
            <a:r>
              <a:rPr lang="en-US" sz="1400" b="1" dirty="0"/>
              <a:t>40.1 Figure 6: </a:t>
            </a:r>
            <a:r>
              <a:rPr lang="en-US" sz="1400" dirty="0"/>
              <a:t>Many snails are hermaphrodites. When two individuals mate, they can produce up to one hundred eggs each. </a:t>
            </a:r>
          </a:p>
        </p:txBody>
      </p:sp>
      <p:sp>
        <p:nvSpPr>
          <p:cNvPr id="5" name="TextBox 4">
            <a:extLst>
              <a:ext uri="{FF2B5EF4-FFF2-40B4-BE49-F238E27FC236}">
                <a16:creationId xmlns:a16="http://schemas.microsoft.com/office/drawing/2014/main" id="{3CD88F94-AE43-4D7A-022F-5CE3811288C6}"/>
              </a:ext>
            </a:extLst>
          </p:cNvPr>
          <p:cNvSpPr txBox="1"/>
          <p:nvPr/>
        </p:nvSpPr>
        <p:spPr>
          <a:xfrm>
            <a:off x="5410202" y="5047753"/>
            <a:ext cx="2438400" cy="246221"/>
          </a:xfrm>
          <a:prstGeom prst="rect">
            <a:avLst/>
          </a:prstGeom>
          <a:noFill/>
        </p:spPr>
        <p:txBody>
          <a:bodyPr wrap="square" rtlCol="0">
            <a:spAutoFit/>
          </a:bodyPr>
          <a:lstStyle/>
          <a:p>
            <a:pPr algn="ctr"/>
            <a:r>
              <a:rPr lang="en-US" sz="1000" dirty="0"/>
              <a:t>Pinky sl on Wikimedia Commons. "Snail."</a:t>
            </a:r>
          </a:p>
        </p:txBody>
      </p:sp>
    </p:spTree>
    <p:extLst>
      <p:ext uri="{BB962C8B-B14F-4D97-AF65-F5344CB8AC3E}">
        <p14:creationId xmlns:p14="http://schemas.microsoft.com/office/powerpoint/2010/main" val="2543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 Determination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Mammalian sex determination is genetically based on X and Y chromosomes.</a:t>
            </a:r>
          </a:p>
          <a:p>
            <a:pPr marL="457200" indent="-457200">
              <a:buFont typeface="Arial" panose="020B0604020202020204" pitchFamily="34" charset="0"/>
              <a:buChar char="•"/>
              <a:tabLst>
                <a:tab pos="461963" algn="l"/>
              </a:tabLst>
            </a:pPr>
            <a:r>
              <a:rPr lang="en-US" dirty="0">
                <a:solidFill>
                  <a:schemeClr val="tx1"/>
                </a:solidFill>
              </a:rPr>
              <a:t>XX individuals are female; XY individuals are male.</a:t>
            </a:r>
          </a:p>
          <a:p>
            <a:pPr marL="457200" indent="-457200">
              <a:buFont typeface="Arial" panose="020B0604020202020204" pitchFamily="34" charset="0"/>
              <a:buChar char="•"/>
              <a:tabLst>
                <a:tab pos="461963" algn="l"/>
              </a:tabLst>
            </a:pPr>
            <a:r>
              <a:rPr lang="en-US" dirty="0">
                <a:solidFill>
                  <a:schemeClr val="tx1"/>
                </a:solidFill>
              </a:rPr>
              <a:t>Y chromosome triggers male development.</a:t>
            </a:r>
          </a:p>
          <a:p>
            <a:pPr>
              <a:tabLst>
                <a:tab pos="461963" algn="l"/>
              </a:tabLst>
            </a:pPr>
            <a:r>
              <a:rPr lang="en-US" dirty="0">
                <a:solidFill>
                  <a:schemeClr val="tx1"/>
                </a:solidFill>
              </a:rPr>
              <a:t>Avian sex determination relies on Z and W chromosomes.</a:t>
            </a:r>
          </a:p>
          <a:p>
            <a:pPr marL="457200" indent="-457200">
              <a:buFont typeface="Arial" panose="020B0604020202020204" pitchFamily="34" charset="0"/>
              <a:buChar char="•"/>
              <a:tabLst>
                <a:tab pos="461963" algn="l"/>
              </a:tabLst>
            </a:pPr>
            <a:r>
              <a:rPr lang="en-US" dirty="0">
                <a:solidFill>
                  <a:schemeClr val="tx1"/>
                </a:solidFill>
              </a:rPr>
              <a:t>ZZ individuals are male; ZW individuals are female.</a:t>
            </a:r>
          </a:p>
          <a:p>
            <a:pPr marL="457200" indent="-457200">
              <a:buFont typeface="Arial" panose="020B0604020202020204" pitchFamily="34" charset="0"/>
              <a:buChar char="•"/>
              <a:tabLst>
                <a:tab pos="461963" algn="l"/>
              </a:tabLst>
            </a:pPr>
            <a:r>
              <a:rPr lang="en-US" dirty="0">
                <a:solidFill>
                  <a:schemeClr val="tx1"/>
                </a:solidFill>
              </a:rPr>
              <a:t>W chromosome plays a key role in determining sex.</a:t>
            </a:r>
          </a:p>
        </p:txBody>
      </p:sp>
    </p:spTree>
    <p:extLst>
      <p:ext uri="{BB962C8B-B14F-4D97-AF65-F5344CB8AC3E}">
        <p14:creationId xmlns:p14="http://schemas.microsoft.com/office/powerpoint/2010/main" val="2043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Chromosomal sex in humans isn't always XX or XY.</a:t>
            </a:r>
          </a:p>
          <a:p>
            <a:pPr marL="457200" indent="-457200">
              <a:buFont typeface="Arial" panose="020B0604020202020204" pitchFamily="34" charset="0"/>
              <a:buChar char="•"/>
            </a:pPr>
            <a:r>
              <a:rPr lang="en-US" dirty="0"/>
              <a:t>Turner syndrome results from an XO genotype, leading to individuals with female characteristics.</a:t>
            </a:r>
          </a:p>
          <a:p>
            <a:pPr marL="1200150" lvl="1" indent="-457200">
              <a:buFont typeface="Arial" panose="020B0604020202020204" pitchFamily="34" charset="0"/>
              <a:buChar char="•"/>
            </a:pPr>
            <a:r>
              <a:rPr lang="en-US" dirty="0">
                <a:solidFill>
                  <a:schemeClr val="bg1"/>
                </a:solidFill>
              </a:rPr>
              <a:t>Includes reproductive challenges and possible delayed growth</a:t>
            </a:r>
          </a:p>
          <a:p>
            <a:pPr marL="457200" indent="-457200">
              <a:buFont typeface="Arial" panose="020B0604020202020204" pitchFamily="34" charset="0"/>
              <a:buChar char="•"/>
            </a:pPr>
            <a:r>
              <a:rPr lang="en-US" dirty="0"/>
              <a:t>Another example is Klinefelter syndrome, where "males" are genotypically XXY.</a:t>
            </a:r>
          </a:p>
          <a:p>
            <a:pPr marL="1200150" lvl="1" indent="-457200">
              <a:buFont typeface="Arial" panose="020B0604020202020204" pitchFamily="34" charset="0"/>
              <a:buChar char="•"/>
            </a:pPr>
            <a:r>
              <a:rPr lang="en-US" dirty="0">
                <a:solidFill>
                  <a:schemeClr val="bg1"/>
                </a:solidFill>
              </a:rPr>
              <a:t>May produce nonfunctional sperm</a:t>
            </a:r>
          </a:p>
          <a:p>
            <a:pPr marL="1200150" lvl="1" indent="-457200">
              <a:buFont typeface="Arial" panose="020B0604020202020204" pitchFamily="34" charset="0"/>
              <a:buChar char="•"/>
            </a:pPr>
            <a:r>
              <a:rPr lang="en-US" dirty="0">
                <a:solidFill>
                  <a:schemeClr val="bg1"/>
                </a:solidFill>
              </a:rPr>
              <a:t>May develop some female characteristics</a:t>
            </a:r>
          </a:p>
        </p:txBody>
      </p:sp>
    </p:spTree>
    <p:extLst>
      <p:ext uri="{BB962C8B-B14F-4D97-AF65-F5344CB8AC3E}">
        <p14:creationId xmlns:p14="http://schemas.microsoft.com/office/powerpoint/2010/main" val="114602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 Determination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Some species exhibit environmental sex determination, such as </a:t>
            </a:r>
            <a:r>
              <a:rPr lang="en-US" i="1" dirty="0">
                <a:solidFill>
                  <a:schemeClr val="tx1"/>
                </a:solidFill>
              </a:rPr>
              <a:t>temperature-dependent sex determination </a:t>
            </a:r>
            <a:r>
              <a:rPr lang="en-US" dirty="0">
                <a:solidFill>
                  <a:schemeClr val="tx1"/>
                </a:solidFill>
              </a:rPr>
              <a:t>in reptiles.</a:t>
            </a:r>
          </a:p>
          <a:p>
            <a:pPr marL="457200" indent="-457200">
              <a:buFont typeface="Arial" panose="020B0604020202020204" pitchFamily="34" charset="0"/>
              <a:buChar char="•"/>
              <a:tabLst>
                <a:tab pos="461963" algn="l"/>
              </a:tabLst>
            </a:pPr>
            <a:r>
              <a:rPr lang="en-US" dirty="0">
                <a:solidFill>
                  <a:schemeClr val="tx1"/>
                </a:solidFill>
              </a:rPr>
              <a:t>Varies across species</a:t>
            </a:r>
          </a:p>
          <a:p>
            <a:pPr marL="1200150" lvl="1" indent="-457200">
              <a:buFont typeface="Arial" panose="020B0604020202020204" pitchFamily="34" charset="0"/>
              <a:buChar char="•"/>
              <a:tabLst>
                <a:tab pos="461963" algn="l"/>
              </a:tabLst>
            </a:pPr>
            <a:r>
              <a:rPr lang="en-US" dirty="0"/>
              <a:t>Crocodiles: males from moderate temperatures, females from warm temperatures</a:t>
            </a:r>
          </a:p>
          <a:p>
            <a:pPr marL="1200150" lvl="1" indent="-457200">
              <a:buFont typeface="Arial" panose="020B0604020202020204" pitchFamily="34" charset="0"/>
              <a:buChar char="•"/>
              <a:tabLst>
                <a:tab pos="461963" algn="l"/>
              </a:tabLst>
            </a:pPr>
            <a:r>
              <a:rPr lang="en-US" dirty="0"/>
              <a:t>Sex affected by </a:t>
            </a:r>
            <a:r>
              <a:rPr lang="en-US" dirty="0">
                <a:solidFill>
                  <a:schemeClr val="tx1"/>
                </a:solidFill>
              </a:rPr>
              <a:t>both genetics and temperature in some species</a:t>
            </a:r>
          </a:p>
          <a:p>
            <a:pPr>
              <a:tabLst>
                <a:tab pos="461963" algn="l"/>
              </a:tabLst>
            </a:pPr>
            <a:r>
              <a:rPr lang="en-US" dirty="0">
                <a:solidFill>
                  <a:schemeClr val="tx1"/>
                </a:solidFill>
              </a:rPr>
              <a:t>Some species change sex during their lives, known as </a:t>
            </a:r>
            <a:r>
              <a:rPr lang="en-US" i="1" dirty="0">
                <a:solidFill>
                  <a:schemeClr val="tx1"/>
                </a:solidFill>
              </a:rPr>
              <a:t>protogyny</a:t>
            </a:r>
            <a:r>
              <a:rPr lang="en-US" dirty="0">
                <a:solidFill>
                  <a:schemeClr val="tx1"/>
                </a:solidFill>
              </a:rPr>
              <a:t> (first female) or </a:t>
            </a:r>
            <a:r>
              <a:rPr lang="en-US" i="1" dirty="0">
                <a:solidFill>
                  <a:schemeClr val="tx1"/>
                </a:solidFill>
              </a:rPr>
              <a:t>protandry</a:t>
            </a:r>
            <a:r>
              <a:rPr lang="en-US" dirty="0">
                <a:solidFill>
                  <a:schemeClr val="tx1"/>
                </a:solidFill>
              </a:rPr>
              <a:t> (first male).</a:t>
            </a:r>
          </a:p>
          <a:p>
            <a:pPr marL="457200" indent="-457200">
              <a:buFont typeface="Arial" panose="020B0604020202020204" pitchFamily="34" charset="0"/>
              <a:buChar char="•"/>
              <a:tabLst>
                <a:tab pos="461963" algn="l"/>
              </a:tabLst>
            </a:pPr>
            <a:r>
              <a:rPr lang="en-US" dirty="0">
                <a:solidFill>
                  <a:schemeClr val="tx1"/>
                </a:solidFill>
              </a:rPr>
              <a:t>Oysters: born male, grow, become female, and lay eggs</a:t>
            </a:r>
          </a:p>
        </p:txBody>
      </p:sp>
    </p:spTree>
    <p:extLst>
      <p:ext uri="{BB962C8B-B14F-4D97-AF65-F5344CB8AC3E}">
        <p14:creationId xmlns:p14="http://schemas.microsoft.com/office/powerpoint/2010/main" val="31976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External Fertilization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038600" cy="4587240"/>
          </a:xfrm>
          <a:prstGeom prst="rect">
            <a:avLst/>
          </a:prstGeom>
        </p:spPr>
        <p:txBody>
          <a:bodyPr>
            <a:noAutofit/>
          </a:bodyPr>
          <a:lstStyle/>
          <a:p>
            <a:pPr>
              <a:tabLst>
                <a:tab pos="461963" algn="l"/>
              </a:tabLst>
            </a:pPr>
            <a:r>
              <a:rPr lang="en-US" sz="2000" b="1" dirty="0">
                <a:solidFill>
                  <a:schemeClr val="tx1"/>
                </a:solidFill>
              </a:rPr>
              <a:t>External fertilization</a:t>
            </a:r>
            <a:r>
              <a:rPr lang="en-US" sz="2000" dirty="0">
                <a:solidFill>
                  <a:schemeClr val="tx1"/>
                </a:solidFill>
              </a:rPr>
              <a:t> typically occurs in aquatic environments where eggs and sperm are released into water.</a:t>
            </a:r>
          </a:p>
          <a:p>
            <a:pPr marL="457200" indent="-457200">
              <a:buFont typeface="Arial" panose="020B0604020202020204" pitchFamily="34" charset="0"/>
              <a:buChar char="•"/>
              <a:tabLst>
                <a:tab pos="461963" algn="l"/>
              </a:tabLst>
            </a:pPr>
            <a:r>
              <a:rPr lang="en-US" sz="2000" dirty="0">
                <a:solidFill>
                  <a:schemeClr val="tx1"/>
                </a:solidFill>
              </a:rPr>
              <a:t>Mostly during spawning, with synchronized gamete release by males and females</a:t>
            </a:r>
          </a:p>
          <a:p>
            <a:pPr marL="457200" indent="-457200">
              <a:buFont typeface="Arial" panose="020B0604020202020204" pitchFamily="34" charset="0"/>
              <a:buChar char="•"/>
              <a:tabLst>
                <a:tab pos="461963" algn="l"/>
              </a:tabLst>
            </a:pPr>
            <a:r>
              <a:rPr lang="en-US" sz="2000" dirty="0"/>
              <a:t>M</a:t>
            </a:r>
            <a:r>
              <a:rPr lang="en-US" sz="2000" dirty="0">
                <a:solidFill>
                  <a:schemeClr val="tx1"/>
                </a:solidFill>
              </a:rPr>
              <a:t>ay be triggered by environmental factors</a:t>
            </a:r>
          </a:p>
          <a:p>
            <a:pPr marL="457200" indent="-457200">
              <a:buFont typeface="Arial" panose="020B0604020202020204" pitchFamily="34" charset="0"/>
              <a:buChar char="•"/>
              <a:tabLst>
                <a:tab pos="461963" algn="l"/>
              </a:tabLst>
            </a:pPr>
            <a:r>
              <a:rPr lang="en-US" sz="2000" dirty="0">
                <a:solidFill>
                  <a:schemeClr val="tx1"/>
                </a:solidFill>
              </a:rPr>
              <a:t>Common in fish, crustaceans, mollusks, squid, echinoderms, toads, and corals</a:t>
            </a:r>
          </a:p>
          <a:p>
            <a:pPr>
              <a:tabLst>
                <a:tab pos="461963" algn="l"/>
              </a:tabLst>
            </a:pPr>
            <a:r>
              <a:rPr lang="en-US" sz="2000" dirty="0">
                <a:solidFill>
                  <a:schemeClr val="tx1"/>
                </a:solidFill>
              </a:rPr>
              <a:t>Courtship behavior results in paired external fertilization and increased chances of successful fertilization.</a:t>
            </a:r>
          </a:p>
        </p:txBody>
      </p:sp>
      <p:pic>
        <p:nvPicPr>
          <p:cNvPr id="2" name="Content Placeholder 6" descr="A photograph of a salmon swimming">
            <a:extLst>
              <a:ext uri="{FF2B5EF4-FFF2-40B4-BE49-F238E27FC236}">
                <a16:creationId xmlns:a16="http://schemas.microsoft.com/office/drawing/2014/main" id="{10C09599-FEBC-4EF5-95EA-1ABBF748F63F}"/>
              </a:ext>
            </a:extLst>
          </p:cNvPr>
          <p:cNvPicPr>
            <a:picLocks noChangeAspect="1"/>
          </p:cNvPicPr>
          <p:nvPr/>
        </p:nvPicPr>
        <p:blipFill>
          <a:blip r:embed="rId2"/>
          <a:srcRect l="5555" t="5334" r="5557" b="6000"/>
          <a:stretch/>
        </p:blipFill>
        <p:spPr>
          <a:xfrm>
            <a:off x="5029200" y="1201241"/>
            <a:ext cx="3276600" cy="1815783"/>
          </a:xfrm>
          <a:prstGeom prst="rect">
            <a:avLst/>
          </a:prstGeom>
        </p:spPr>
      </p:pic>
      <p:sp>
        <p:nvSpPr>
          <p:cNvPr id="5" name="TextBox 4">
            <a:extLst>
              <a:ext uri="{FF2B5EF4-FFF2-40B4-BE49-F238E27FC236}">
                <a16:creationId xmlns:a16="http://schemas.microsoft.com/office/drawing/2014/main" id="{4AC17AE6-119C-2679-7FCD-28774239CAD4}"/>
              </a:ext>
            </a:extLst>
          </p:cNvPr>
          <p:cNvSpPr txBox="1"/>
          <p:nvPr/>
        </p:nvSpPr>
        <p:spPr>
          <a:xfrm>
            <a:off x="4648200" y="3035158"/>
            <a:ext cx="4038600" cy="307777"/>
          </a:xfrm>
          <a:prstGeom prst="rect">
            <a:avLst/>
          </a:prstGeom>
          <a:noFill/>
        </p:spPr>
        <p:txBody>
          <a:bodyPr wrap="square" rtlCol="0">
            <a:spAutoFit/>
          </a:bodyPr>
          <a:lstStyle/>
          <a:p>
            <a:pPr algn="ctr"/>
            <a:r>
              <a:rPr lang="en-US" sz="1400" b="1" dirty="0"/>
              <a:t>40.1 Figure 7:</a:t>
            </a:r>
            <a:r>
              <a:rPr lang="en-US" sz="1400" dirty="0"/>
              <a:t> Salmon reproduce through spawning. </a:t>
            </a:r>
          </a:p>
        </p:txBody>
      </p:sp>
      <p:sp>
        <p:nvSpPr>
          <p:cNvPr id="6" name="TextBox 5">
            <a:extLst>
              <a:ext uri="{FF2B5EF4-FFF2-40B4-BE49-F238E27FC236}">
                <a16:creationId xmlns:a16="http://schemas.microsoft.com/office/drawing/2014/main" id="{CF2BBCF3-48D7-4C56-40D9-6A3611FB33ED}"/>
              </a:ext>
            </a:extLst>
          </p:cNvPr>
          <p:cNvSpPr txBox="1"/>
          <p:nvPr/>
        </p:nvSpPr>
        <p:spPr>
          <a:xfrm>
            <a:off x="4876800" y="3324221"/>
            <a:ext cx="3581400" cy="246221"/>
          </a:xfrm>
          <a:prstGeom prst="rect">
            <a:avLst/>
          </a:prstGeom>
          <a:noFill/>
        </p:spPr>
        <p:txBody>
          <a:bodyPr wrap="square" rtlCol="0">
            <a:spAutoFit/>
          </a:bodyPr>
          <a:lstStyle/>
          <a:p>
            <a:r>
              <a:rPr lang="en-US" sz="1000" dirty="0"/>
              <a:t>Department of Interior on Wikimedia Commons. "Pacific salmon."</a:t>
            </a:r>
          </a:p>
        </p:txBody>
      </p:sp>
      <p:sp>
        <p:nvSpPr>
          <p:cNvPr id="10" name="TextBox 9">
            <a:extLst>
              <a:ext uri="{FF2B5EF4-FFF2-40B4-BE49-F238E27FC236}">
                <a16:creationId xmlns:a16="http://schemas.microsoft.com/office/drawing/2014/main" id="{2610B38C-5CBE-1731-F17D-BD0FCBFB438C}"/>
              </a:ext>
            </a:extLst>
          </p:cNvPr>
          <p:cNvSpPr txBox="1"/>
          <p:nvPr/>
        </p:nvSpPr>
        <p:spPr>
          <a:xfrm>
            <a:off x="4572000" y="3570442"/>
            <a:ext cx="1371600" cy="307777"/>
          </a:xfrm>
          <a:prstGeom prst="rect">
            <a:avLst/>
          </a:prstGeom>
          <a:noFill/>
        </p:spPr>
        <p:txBody>
          <a:bodyPr wrap="square" rtlCol="0">
            <a:spAutoFit/>
          </a:bodyPr>
          <a:lstStyle/>
          <a:p>
            <a:r>
              <a:rPr lang="en-US" sz="1400" b="1" dirty="0"/>
              <a:t>40.1 Figure 8</a:t>
            </a:r>
          </a:p>
        </p:txBody>
      </p:sp>
      <p:pic>
        <p:nvPicPr>
          <p:cNvPr id="4" name="Content Placeholder 6" descr="A photograph of two toads mating">
            <a:extLst>
              <a:ext uri="{FF2B5EF4-FFF2-40B4-BE49-F238E27FC236}">
                <a16:creationId xmlns:a16="http://schemas.microsoft.com/office/drawing/2014/main" id="{447BC77D-A1E0-3F3C-6D2F-772189EEB61A}"/>
              </a:ext>
            </a:extLst>
          </p:cNvPr>
          <p:cNvPicPr>
            <a:picLocks noChangeAspect="1"/>
          </p:cNvPicPr>
          <p:nvPr/>
        </p:nvPicPr>
        <p:blipFill>
          <a:blip r:embed="rId3"/>
          <a:srcRect l="20370" t="5334" r="20370" b="6000"/>
          <a:stretch/>
        </p:blipFill>
        <p:spPr>
          <a:xfrm>
            <a:off x="5749415" y="3597310"/>
            <a:ext cx="2611381" cy="2170710"/>
          </a:xfrm>
          <a:prstGeom prst="rect">
            <a:avLst/>
          </a:prstGeom>
        </p:spPr>
      </p:pic>
      <p:sp>
        <p:nvSpPr>
          <p:cNvPr id="9" name="TextBox 8">
            <a:extLst>
              <a:ext uri="{FF2B5EF4-FFF2-40B4-BE49-F238E27FC236}">
                <a16:creationId xmlns:a16="http://schemas.microsoft.com/office/drawing/2014/main" id="{A1662DD0-E225-EAA3-711D-0A3DCDA7E2AA}"/>
              </a:ext>
            </a:extLst>
          </p:cNvPr>
          <p:cNvSpPr txBox="1"/>
          <p:nvPr/>
        </p:nvSpPr>
        <p:spPr>
          <a:xfrm>
            <a:off x="5531106" y="5768020"/>
            <a:ext cx="3048000" cy="246221"/>
          </a:xfrm>
          <a:prstGeom prst="rect">
            <a:avLst/>
          </a:prstGeom>
          <a:noFill/>
        </p:spPr>
        <p:txBody>
          <a:bodyPr wrap="square" rtlCol="0">
            <a:spAutoFit/>
          </a:bodyPr>
          <a:lstStyle/>
          <a:p>
            <a:pPr algn="ctr"/>
            <a:r>
              <a:rPr lang="en-US" sz="1000" dirty="0"/>
              <a:t>Jan P. Zegarra on Wikimedia Commons. "Mating frogs."</a:t>
            </a:r>
          </a:p>
        </p:txBody>
      </p:sp>
    </p:spTree>
    <p:extLst>
      <p:ext uri="{BB962C8B-B14F-4D97-AF65-F5344CB8AC3E}">
        <p14:creationId xmlns:p14="http://schemas.microsoft.com/office/powerpoint/2010/main" val="219233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External Fertilization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4343400" cy="4593938"/>
          </a:xfrm>
          <a:prstGeom prst="rect">
            <a:avLst/>
          </a:prstGeom>
        </p:spPr>
        <p:txBody>
          <a:bodyPr>
            <a:noAutofit/>
          </a:bodyPr>
          <a:lstStyle/>
          <a:p>
            <a:pPr>
              <a:tabLst>
                <a:tab pos="461963" algn="l"/>
              </a:tabLst>
            </a:pPr>
            <a:r>
              <a:rPr lang="en-US" sz="2400" dirty="0">
                <a:solidFill>
                  <a:schemeClr val="tx1"/>
                </a:solidFill>
              </a:rPr>
              <a:t>Broadcast spawning results in greater genetic diversity, enhancing species survival in hostile environments.</a:t>
            </a:r>
          </a:p>
          <a:p>
            <a:pPr marL="342900" indent="-342900">
              <a:buFont typeface="Arial" panose="020B0604020202020204" pitchFamily="34" charset="0"/>
              <a:buChar char="•"/>
              <a:tabLst>
                <a:tab pos="461963" algn="l"/>
              </a:tabLst>
            </a:pPr>
            <a:r>
              <a:rPr lang="en-US" sz="2400" dirty="0">
                <a:solidFill>
                  <a:schemeClr val="tx1"/>
                </a:solidFill>
              </a:rPr>
              <a:t>Sponges: only option; </a:t>
            </a:r>
            <a:r>
              <a:rPr lang="en-US" sz="2400" dirty="0"/>
              <a:t>crucial for fertilization and colonization</a:t>
            </a:r>
          </a:p>
          <a:p>
            <a:pPr marL="342900" indent="-342900">
              <a:buFont typeface="Arial" panose="020B0604020202020204" pitchFamily="34" charset="0"/>
              <a:buChar char="•"/>
              <a:tabLst>
                <a:tab pos="461963" algn="l"/>
              </a:tabLst>
            </a:pPr>
            <a:r>
              <a:rPr lang="en-US" sz="2400" dirty="0"/>
              <a:t>Risk of predation</a:t>
            </a:r>
          </a:p>
          <a:p>
            <a:pPr marL="342900" indent="-342900">
              <a:buFont typeface="Arial" panose="020B0604020202020204" pitchFamily="34" charset="0"/>
              <a:buChar char="•"/>
              <a:tabLst>
                <a:tab pos="461963" algn="l"/>
              </a:tabLst>
            </a:pPr>
            <a:r>
              <a:rPr lang="en-US" sz="2400" dirty="0"/>
              <a:t>Low egg survival rate</a:t>
            </a:r>
            <a:endParaRPr lang="en-US" sz="2400" dirty="0">
              <a:solidFill>
                <a:schemeClr val="tx1"/>
              </a:solidFill>
            </a:endParaRPr>
          </a:p>
        </p:txBody>
      </p:sp>
      <p:sp>
        <p:nvSpPr>
          <p:cNvPr id="7" name="TextBox 6">
            <a:extLst>
              <a:ext uri="{FF2B5EF4-FFF2-40B4-BE49-F238E27FC236}">
                <a16:creationId xmlns:a16="http://schemas.microsoft.com/office/drawing/2014/main" id="{4FC7EF33-4838-F15E-33EE-0D45DFC62239}"/>
              </a:ext>
            </a:extLst>
          </p:cNvPr>
          <p:cNvSpPr txBox="1"/>
          <p:nvPr/>
        </p:nvSpPr>
        <p:spPr>
          <a:xfrm>
            <a:off x="4953000" y="4240649"/>
            <a:ext cx="3595245" cy="1169551"/>
          </a:xfrm>
          <a:prstGeom prst="rect">
            <a:avLst/>
          </a:prstGeom>
          <a:noFill/>
        </p:spPr>
        <p:txBody>
          <a:bodyPr wrap="square" rtlCol="0">
            <a:spAutoFit/>
          </a:bodyPr>
          <a:lstStyle/>
          <a:p>
            <a:pPr algn="ctr"/>
            <a:r>
              <a:rPr lang="en-US" sz="1400" b="1" dirty="0"/>
              <a:t>40.1 Figure 9:</a:t>
            </a:r>
            <a:r>
              <a:rPr lang="en-US" sz="1400" dirty="0"/>
              <a:t> Stony coral (</a:t>
            </a:r>
            <a:r>
              <a:rPr lang="en-US" sz="1400" i="1" dirty="0"/>
              <a:t>Acropora</a:t>
            </a:r>
            <a:r>
              <a:rPr lang="en-US" sz="1400" dirty="0"/>
              <a:t> spp.) reproduce by broadcast spawning. They release their eggs and sperm into the water column, where fertilization and larval development occur.</a:t>
            </a:r>
          </a:p>
        </p:txBody>
      </p:sp>
      <p:pic>
        <p:nvPicPr>
          <p:cNvPr id="2" name="Content Placeholder 6" descr="A photograph of spores being released from stony coral">
            <a:extLst>
              <a:ext uri="{FF2B5EF4-FFF2-40B4-BE49-F238E27FC236}">
                <a16:creationId xmlns:a16="http://schemas.microsoft.com/office/drawing/2014/main" id="{A06FC638-3E04-87A7-80AB-6A951ED4F03F}"/>
              </a:ext>
            </a:extLst>
          </p:cNvPr>
          <p:cNvPicPr>
            <a:picLocks noChangeAspect="1"/>
          </p:cNvPicPr>
          <p:nvPr/>
        </p:nvPicPr>
        <p:blipFill>
          <a:blip r:embed="rId2"/>
          <a:srcRect t="5347" b="5986"/>
          <a:stretch/>
        </p:blipFill>
        <p:spPr>
          <a:xfrm>
            <a:off x="4871436" y="1523999"/>
            <a:ext cx="3758372" cy="2716650"/>
          </a:xfrm>
          <a:prstGeom prst="rect">
            <a:avLst/>
          </a:prstGeom>
        </p:spPr>
      </p:pic>
    </p:spTree>
    <p:extLst>
      <p:ext uri="{BB962C8B-B14F-4D97-AF65-F5344CB8AC3E}">
        <p14:creationId xmlns:p14="http://schemas.microsoft.com/office/powerpoint/2010/main" val="27698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Internal Fertilization: Oviparity</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Internal fertilization </a:t>
            </a:r>
            <a:r>
              <a:rPr lang="en-US" dirty="0">
                <a:solidFill>
                  <a:schemeClr val="tx1"/>
                </a:solidFill>
              </a:rPr>
              <a:t>occurs mostly in land-based animals and some aquatic species.</a:t>
            </a:r>
          </a:p>
          <a:p>
            <a:pPr marL="457200" indent="-457200">
              <a:buFont typeface="Arial" panose="020B0604020202020204" pitchFamily="34" charset="0"/>
              <a:buChar char="•"/>
              <a:tabLst>
                <a:tab pos="461963" algn="l"/>
              </a:tabLst>
            </a:pPr>
            <a:r>
              <a:rPr lang="en-US" dirty="0">
                <a:solidFill>
                  <a:schemeClr val="tx1"/>
                </a:solidFill>
              </a:rPr>
              <a:t>Three types: oviparity, ovoviviparity, and viviparity</a:t>
            </a:r>
          </a:p>
          <a:p>
            <a:pPr>
              <a:tabLst>
                <a:tab pos="461963" algn="l"/>
              </a:tabLst>
            </a:pPr>
            <a:r>
              <a:rPr lang="en-US" b="1" dirty="0">
                <a:solidFill>
                  <a:schemeClr val="tx1"/>
                </a:solidFill>
              </a:rPr>
              <a:t>Oviparity</a:t>
            </a:r>
            <a:r>
              <a:rPr lang="en-US" dirty="0">
                <a:solidFill>
                  <a:schemeClr val="tx1"/>
                </a:solidFill>
              </a:rPr>
              <a:t> involves laying fertilized eggs outside the female's body, with embryos nourished by egg yolk.</a:t>
            </a:r>
          </a:p>
          <a:p>
            <a:pPr marL="457200" indent="-457200">
              <a:buFont typeface="Arial" panose="020B0604020202020204" pitchFamily="34" charset="0"/>
              <a:buChar char="•"/>
              <a:tabLst>
                <a:tab pos="461963" algn="l"/>
              </a:tabLst>
            </a:pPr>
            <a:r>
              <a:rPr lang="en-US" dirty="0">
                <a:solidFill>
                  <a:schemeClr val="tx1"/>
                </a:solidFill>
              </a:rPr>
              <a:t>Occurs in most bony fish, reptiles, cartilaginous fish, amphibians, two mammals, and all birds</a:t>
            </a:r>
          </a:p>
          <a:p>
            <a:pPr marL="457200" indent="-457200">
              <a:buFont typeface="Arial" panose="020B0604020202020204" pitchFamily="34" charset="0"/>
              <a:buChar char="•"/>
              <a:tabLst>
                <a:tab pos="461963" algn="l"/>
              </a:tabLst>
            </a:pPr>
            <a:r>
              <a:rPr lang="en-US" dirty="0">
                <a:solidFill>
                  <a:schemeClr val="tx1"/>
                </a:solidFill>
              </a:rPr>
              <a:t>Reptiles and insects: leathery eggs</a:t>
            </a:r>
          </a:p>
          <a:p>
            <a:pPr marL="457200" indent="-457200">
              <a:buFont typeface="Arial" panose="020B0604020202020204" pitchFamily="34" charset="0"/>
              <a:buChar char="•"/>
              <a:tabLst>
                <a:tab pos="461963" algn="l"/>
              </a:tabLst>
            </a:pPr>
            <a:r>
              <a:rPr lang="en-US" dirty="0">
                <a:solidFill>
                  <a:schemeClr val="tx1"/>
                </a:solidFill>
              </a:rPr>
              <a:t>Birds and turtles: hard eggs with high levels of calcium carbonate (CaCO</a:t>
            </a:r>
            <a:r>
              <a:rPr lang="en-US" baseline="-25000" dirty="0">
                <a:solidFill>
                  <a:schemeClr val="tx1"/>
                </a:solidFill>
              </a:rPr>
              <a:t>3</a:t>
            </a:r>
            <a:r>
              <a:rPr lang="en-US" dirty="0">
                <a:solidFill>
                  <a:schemeClr val="tx1"/>
                </a:solidFill>
              </a:rPr>
              <a:t>)</a:t>
            </a:r>
            <a:endParaRPr lang="en-US" baseline="-25000" dirty="0">
              <a:solidFill>
                <a:schemeClr val="tx1"/>
              </a:solidFill>
            </a:endParaRPr>
          </a:p>
        </p:txBody>
      </p:sp>
    </p:spTree>
    <p:extLst>
      <p:ext uri="{BB962C8B-B14F-4D97-AF65-F5344CB8AC3E}">
        <p14:creationId xmlns:p14="http://schemas.microsoft.com/office/powerpoint/2010/main" val="208393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921073"/>
          </a:xfrm>
          <a:prstGeom prst="rect">
            <a:avLst/>
          </a:prstGeom>
          <a:noFill/>
        </p:spPr>
        <p:txBody>
          <a:bodyPr>
            <a:spAutoFit/>
          </a:bodyPr>
          <a:lstStyle/>
          <a:p>
            <a:pPr marL="457200" indent="-457200">
              <a:buFont typeface="Arial" panose="020B0604020202020204" pitchFamily="34" charset="0"/>
              <a:buChar char="•"/>
              <a:tabLst>
                <a:tab pos="457200" algn="l"/>
              </a:tabLst>
            </a:pPr>
            <a:r>
              <a:rPr lang="en-US" sz="2400" b="1" dirty="0"/>
              <a:t>Discuss</a:t>
            </a:r>
            <a:r>
              <a:rPr lang="en-US" sz="2400" dirty="0"/>
              <a:t> asexual reproduction methods and their advantages.</a:t>
            </a:r>
          </a:p>
          <a:p>
            <a:pPr marL="457200" indent="-457200">
              <a:buFont typeface="Arial" panose="020B0604020202020204" pitchFamily="34" charset="0"/>
              <a:buChar char="•"/>
              <a:tabLst>
                <a:tab pos="457200" algn="l"/>
              </a:tabLst>
            </a:pPr>
            <a:r>
              <a:rPr lang="en-US" sz="2400" b="1" dirty="0"/>
              <a:t>Discuss</a:t>
            </a:r>
            <a:r>
              <a:rPr lang="en-US" sz="2400" dirty="0"/>
              <a:t> sexual reproduction methods and their advantages.</a:t>
            </a:r>
          </a:p>
          <a:p>
            <a:pPr marL="457200" indent="-457200">
              <a:buFont typeface="Arial" panose="020B0604020202020204" pitchFamily="34" charset="0"/>
              <a:buChar char="•"/>
              <a:tabLst>
                <a:tab pos="457200" algn="l"/>
              </a:tabLst>
            </a:pPr>
            <a:r>
              <a:rPr lang="en-US" sz="2400" b="1" dirty="0"/>
              <a:t>Discuss</a:t>
            </a:r>
            <a:r>
              <a:rPr lang="en-US" sz="2400" dirty="0"/>
              <a:t> internal and external methods of fertilization.</a:t>
            </a:r>
          </a:p>
          <a:p>
            <a:pPr marL="457200" indent="-457200">
              <a:buFont typeface="Arial" panose="020B0604020202020204" pitchFamily="34" charset="0"/>
              <a:buChar char="•"/>
              <a:tabLst>
                <a:tab pos="457200" algn="l"/>
              </a:tabLst>
            </a:pPr>
            <a:r>
              <a:rPr lang="en-US" sz="2400" b="1" dirty="0"/>
              <a:t>Describe</a:t>
            </a:r>
            <a:r>
              <a:rPr lang="en-US" sz="2400" dirty="0"/>
              <a:t> the methods used by animals for development of offspring during gestation.</a:t>
            </a:r>
          </a:p>
          <a:p>
            <a:pPr marL="457200" indent="-457200">
              <a:buFont typeface="Arial" panose="020B0604020202020204" pitchFamily="34" charset="0"/>
              <a:buChar char="•"/>
              <a:tabLst>
                <a:tab pos="457200" algn="l"/>
              </a:tabLst>
            </a:pPr>
            <a:r>
              <a:rPr lang="en-US" sz="2400" b="1" dirty="0"/>
              <a:t>Describe</a:t>
            </a:r>
            <a:r>
              <a:rPr lang="en-US" sz="2400" dirty="0"/>
              <a:t> the anatomical adaptions that occurred in animals to facilitate reproduction.</a:t>
            </a:r>
          </a:p>
          <a:p>
            <a:pPr marL="457200" indent="-457200">
              <a:buFont typeface="Arial" panose="020B0604020202020204" pitchFamily="34" charset="0"/>
              <a:buChar char="•"/>
              <a:tabLst>
                <a:tab pos="457200" algn="l"/>
              </a:tabLst>
            </a:pPr>
            <a:r>
              <a:rPr lang="en-US" sz="2400" b="1" dirty="0"/>
              <a:t>Describe</a:t>
            </a:r>
            <a:r>
              <a:rPr lang="en-US" sz="2400" dirty="0"/>
              <a:t> advantages and disadvantages of asexual and sexual reproduction.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Internal Fertilization: Ovoviviparity</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1691640"/>
          </a:xfrm>
          <a:prstGeom prst="rect">
            <a:avLst/>
          </a:prstGeom>
        </p:spPr>
        <p:txBody>
          <a:bodyPr>
            <a:normAutofit/>
          </a:bodyPr>
          <a:lstStyle/>
          <a:p>
            <a:pPr>
              <a:tabLst>
                <a:tab pos="461963" algn="l"/>
              </a:tabLst>
            </a:pPr>
            <a:r>
              <a:rPr lang="en-US" sz="2400" b="1" dirty="0">
                <a:solidFill>
                  <a:schemeClr val="tx1"/>
                </a:solidFill>
              </a:rPr>
              <a:t>Ovoviviparity</a:t>
            </a:r>
            <a:r>
              <a:rPr lang="en-US" sz="2400" dirty="0">
                <a:solidFill>
                  <a:schemeClr val="tx1"/>
                </a:solidFill>
              </a:rPr>
              <a:t> retains fertilized eggs in the female, with embryos obtaining nourishment from egg yolk.</a:t>
            </a:r>
          </a:p>
          <a:p>
            <a:pPr marL="457200" indent="-457200">
              <a:buFont typeface="Arial" panose="020B0604020202020204" pitchFamily="34" charset="0"/>
              <a:buChar char="•"/>
              <a:tabLst>
                <a:tab pos="461963" algn="l"/>
              </a:tabLst>
            </a:pPr>
            <a:r>
              <a:rPr lang="en-US" sz="2400" dirty="0">
                <a:solidFill>
                  <a:schemeClr val="tx1"/>
                </a:solidFill>
              </a:rPr>
              <a:t>Occurs in some bony fish, sharks, lizards, snakes, vipers, and invertebrate animals</a:t>
            </a:r>
          </a:p>
        </p:txBody>
      </p:sp>
      <p:sp>
        <p:nvSpPr>
          <p:cNvPr id="3" name="TextBox 2">
            <a:extLst>
              <a:ext uri="{FF2B5EF4-FFF2-40B4-BE49-F238E27FC236}">
                <a16:creationId xmlns:a16="http://schemas.microsoft.com/office/drawing/2014/main" id="{339567B2-5100-ED85-9151-DDF75826775A}"/>
              </a:ext>
            </a:extLst>
          </p:cNvPr>
          <p:cNvSpPr txBox="1"/>
          <p:nvPr/>
        </p:nvSpPr>
        <p:spPr>
          <a:xfrm>
            <a:off x="341644" y="3154680"/>
            <a:ext cx="2802653" cy="1600438"/>
          </a:xfrm>
          <a:prstGeom prst="rect">
            <a:avLst/>
          </a:prstGeom>
          <a:noFill/>
        </p:spPr>
        <p:txBody>
          <a:bodyPr wrap="square" rtlCol="0">
            <a:spAutoFit/>
          </a:bodyPr>
          <a:lstStyle/>
          <a:p>
            <a:r>
              <a:rPr lang="en-US" sz="1400" b="1" dirty="0"/>
              <a:t>40.1 Figure 10: </a:t>
            </a:r>
            <a:r>
              <a:rPr lang="en-US" sz="1400" dirty="0"/>
              <a:t>(a) A majority of snake species are oviparous and lay eggs outside of the body.</a:t>
            </a:r>
            <a:br>
              <a:rPr lang="en-US" sz="1400" dirty="0"/>
            </a:br>
            <a:r>
              <a:rPr lang="en-US" sz="1400" dirty="0"/>
              <a:t>(b) However, some species of snake are ovoviviparous and retain the eggs inside of their body until they hatch, resulting in live birth.</a:t>
            </a:r>
          </a:p>
        </p:txBody>
      </p:sp>
      <p:sp>
        <p:nvSpPr>
          <p:cNvPr id="4" name="TextBox 3">
            <a:extLst>
              <a:ext uri="{FF2B5EF4-FFF2-40B4-BE49-F238E27FC236}">
                <a16:creationId xmlns:a16="http://schemas.microsoft.com/office/drawing/2014/main" id="{6B421E86-23BD-259F-B096-F98A428922CD}"/>
              </a:ext>
            </a:extLst>
          </p:cNvPr>
          <p:cNvSpPr txBox="1"/>
          <p:nvPr/>
        </p:nvSpPr>
        <p:spPr>
          <a:xfrm>
            <a:off x="4419600" y="5705939"/>
            <a:ext cx="2133600" cy="261610"/>
          </a:xfrm>
          <a:prstGeom prst="rect">
            <a:avLst/>
          </a:prstGeom>
          <a:noFill/>
        </p:spPr>
        <p:txBody>
          <a:bodyPr wrap="square" rtlCol="0">
            <a:spAutoFit/>
          </a:bodyPr>
          <a:lstStyle/>
          <a:p>
            <a:r>
              <a:rPr lang="en-US" sz="1100" dirty="0"/>
              <a:t>David Clode on Unsplash. "Snake."</a:t>
            </a:r>
          </a:p>
        </p:txBody>
      </p:sp>
      <p:pic>
        <p:nvPicPr>
          <p:cNvPr id="5" name="Content Placeholder 4" descr="Two images: (a) shows a python; (b) shows a nest of baby garter snakes.">
            <a:extLst>
              <a:ext uri="{FF2B5EF4-FFF2-40B4-BE49-F238E27FC236}">
                <a16:creationId xmlns:a16="http://schemas.microsoft.com/office/drawing/2014/main" id="{168976EB-0939-4738-A971-FEF2AD38FA6E}"/>
              </a:ext>
            </a:extLst>
          </p:cNvPr>
          <p:cNvPicPr>
            <a:picLocks noChangeAspect="1"/>
          </p:cNvPicPr>
          <p:nvPr/>
        </p:nvPicPr>
        <p:blipFill>
          <a:blip r:embed="rId2"/>
          <a:srcRect l="926" t="5334" r="926" b="6000"/>
          <a:stretch/>
        </p:blipFill>
        <p:spPr>
          <a:xfrm>
            <a:off x="3144297" y="2919812"/>
            <a:ext cx="5466303" cy="2743465"/>
          </a:xfrm>
          <a:prstGeom prst="rect">
            <a:avLst/>
          </a:prstGeom>
        </p:spPr>
      </p:pic>
    </p:spTree>
    <p:extLst>
      <p:ext uri="{BB962C8B-B14F-4D97-AF65-F5344CB8AC3E}">
        <p14:creationId xmlns:p14="http://schemas.microsoft.com/office/powerpoint/2010/main" val="21878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Internal Fertilization: Viviparity</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b="1" dirty="0">
                <a:solidFill>
                  <a:schemeClr val="tx1"/>
                </a:solidFill>
              </a:rPr>
              <a:t>Viviparity</a:t>
            </a:r>
            <a:r>
              <a:rPr lang="en-US" dirty="0">
                <a:solidFill>
                  <a:schemeClr val="tx1"/>
                </a:solidFill>
              </a:rPr>
              <a:t> involves embryo development within the female, nourished by the mother's blood through a placenta.</a:t>
            </a:r>
          </a:p>
          <a:p>
            <a:pPr marL="457200" indent="-457200">
              <a:buFont typeface="Arial" panose="020B0604020202020204" pitchFamily="34" charset="0"/>
              <a:buChar char="•"/>
              <a:tabLst>
                <a:tab pos="461963" algn="l"/>
              </a:tabLst>
            </a:pPr>
            <a:r>
              <a:rPr lang="en-US" dirty="0">
                <a:solidFill>
                  <a:schemeClr val="tx1"/>
                </a:solidFill>
              </a:rPr>
              <a:t>Occurs in most mammals, some cartilaginous fish, and a few reptiles</a:t>
            </a:r>
          </a:p>
          <a:p>
            <a:pPr>
              <a:tabLst>
                <a:tab pos="461963" algn="l"/>
              </a:tabLst>
            </a:pPr>
            <a:r>
              <a:rPr lang="en-US" dirty="0">
                <a:solidFill>
                  <a:schemeClr val="tx1"/>
                </a:solidFill>
              </a:rPr>
              <a:t>Internal fertilization has the advantage of protecting fertilized eggs from dehydration.</a:t>
            </a:r>
          </a:p>
          <a:p>
            <a:pPr marL="457200" indent="-457200">
              <a:buFont typeface="Arial" panose="020B0604020202020204" pitchFamily="34" charset="0"/>
              <a:buChar char="•"/>
              <a:tabLst>
                <a:tab pos="461963" algn="l"/>
              </a:tabLst>
            </a:pPr>
            <a:r>
              <a:rPr lang="en-US" dirty="0">
                <a:solidFill>
                  <a:schemeClr val="tx1"/>
                </a:solidFill>
              </a:rPr>
              <a:t>Limits predation by keeping embryo isolated</a:t>
            </a:r>
          </a:p>
          <a:p>
            <a:pPr marL="457200" indent="-457200">
              <a:buFont typeface="Arial" panose="020B0604020202020204" pitchFamily="34" charset="0"/>
              <a:buChar char="•"/>
              <a:tabLst>
                <a:tab pos="461963" algn="l"/>
              </a:tabLst>
            </a:pPr>
            <a:r>
              <a:rPr lang="en-US" dirty="0">
                <a:solidFill>
                  <a:schemeClr val="tx1"/>
                </a:solidFill>
              </a:rPr>
              <a:t>Enhances egg fertilization by a specific male</a:t>
            </a:r>
          </a:p>
          <a:p>
            <a:pPr marL="457200" indent="-457200">
              <a:buFont typeface="Arial" panose="020B0604020202020204" pitchFamily="34" charset="0"/>
              <a:buChar char="•"/>
              <a:tabLst>
                <a:tab pos="461963" algn="l"/>
              </a:tabLst>
            </a:pPr>
            <a:r>
              <a:rPr lang="en-US" dirty="0">
                <a:solidFill>
                  <a:schemeClr val="tx1"/>
                </a:solidFill>
              </a:rPr>
              <a:t>Produces fewer offspring, but higher survival rate</a:t>
            </a:r>
          </a:p>
          <a:p>
            <a:pPr marL="457200" indent="-457200">
              <a:buFont typeface="Arial" panose="020B0604020202020204" pitchFamily="34" charset="0"/>
              <a:buChar char="•"/>
              <a:tabLst>
                <a:tab pos="461963" algn="l"/>
              </a:tabLst>
            </a:pPr>
            <a:endParaRPr lang="en-US" dirty="0">
              <a:solidFill>
                <a:schemeClr val="tx1"/>
              </a:solidFill>
            </a:endParaRPr>
          </a:p>
        </p:txBody>
      </p:sp>
    </p:spTree>
    <p:extLst>
      <p:ext uri="{BB962C8B-B14F-4D97-AF65-F5344CB8AC3E}">
        <p14:creationId xmlns:p14="http://schemas.microsoft.com/office/powerpoint/2010/main" val="192188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Key Differences in the Three Types of Internal Fertilization </a:t>
            </a:r>
          </a:p>
        </p:txBody>
      </p:sp>
      <p:graphicFrame>
        <p:nvGraphicFramePr>
          <p:cNvPr id="4" name="Content Placeholder 3" descr="This table lists key differences in the three types of internal fertilization: oviparity, ovoviviparity, and viviparity. Oviparity can be either internal or external fertilization, and it involves laying eggs. The nutrients for the embryo come from the egg yolk, and there is no placental connection. Finally, in oviparity, the embryo develops outside of the female's body. In ovoviviparity, the fertilization is internal and involves laying eggs. The nutrients for the embryo come from the egg yolk, and there is no placental connection. Finally, in ovoviviparity, the embryo develops inside of the female's body. In viviparity, fertilization is internal and does not involve laying eggs. Nutrients for the embryo come directly from the female, and there is a placental connection. Finally, in viviparity, the embryo develops inside of the female's body.">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88933079"/>
              </p:ext>
            </p:extLst>
          </p:nvPr>
        </p:nvGraphicFramePr>
        <p:xfrm>
          <a:off x="457200" y="1279524"/>
          <a:ext cx="8229600" cy="3758565"/>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522627793"/>
                    </a:ext>
                  </a:extLst>
                </a:gridCol>
                <a:gridCol w="2057400">
                  <a:extLst>
                    <a:ext uri="{9D8B030D-6E8A-4147-A177-3AD203B41FA5}">
                      <a16:colId xmlns:a16="http://schemas.microsoft.com/office/drawing/2014/main" val="4293862904"/>
                    </a:ext>
                  </a:extLst>
                </a:gridCol>
                <a:gridCol w="2057400">
                  <a:extLst>
                    <a:ext uri="{9D8B030D-6E8A-4147-A177-3AD203B41FA5}">
                      <a16:colId xmlns:a16="http://schemas.microsoft.com/office/drawing/2014/main" val="1570581887"/>
                    </a:ext>
                  </a:extLst>
                </a:gridCol>
                <a:gridCol w="2057400">
                  <a:extLst>
                    <a:ext uri="{9D8B030D-6E8A-4147-A177-3AD203B41FA5}">
                      <a16:colId xmlns:a16="http://schemas.microsoft.com/office/drawing/2014/main" val="435066104"/>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Oviparity</a:t>
                      </a:r>
                    </a:p>
                  </a:txBody>
                  <a:tcPr anchor="ctr"/>
                </a:tc>
                <a:tc>
                  <a:txBody>
                    <a:bodyPr/>
                    <a:lstStyle/>
                    <a:p>
                      <a:pPr algn="l"/>
                      <a:r>
                        <a:rPr lang="en-IN" b="0" dirty="0">
                          <a:solidFill>
                            <a:schemeClr val="bg1"/>
                          </a:solidFill>
                          <a:effectLst/>
                          <a:latin typeface="+mn-lt"/>
                        </a:rPr>
                        <a:t>Ovoviviparity</a:t>
                      </a:r>
                    </a:p>
                  </a:txBody>
                  <a:tcPr anchor="ctr"/>
                </a:tc>
                <a:tc>
                  <a:txBody>
                    <a:bodyPr/>
                    <a:lstStyle/>
                    <a:p>
                      <a:pPr algn="l"/>
                      <a:r>
                        <a:rPr lang="en-IN" b="0" dirty="0">
                          <a:solidFill>
                            <a:schemeClr val="bg1"/>
                          </a:solidFill>
                          <a:effectLst/>
                          <a:latin typeface="+mn-lt"/>
                        </a:rPr>
                        <a:t>Viviparity</a:t>
                      </a:r>
                    </a:p>
                  </a:txBody>
                  <a:tcPr anchor="ctr"/>
                </a:tc>
                <a:extLst>
                  <a:ext uri="{0D108BD9-81ED-4DB2-BD59-A6C34878D82A}">
                    <a16:rowId xmlns:a16="http://schemas.microsoft.com/office/drawing/2014/main" val="1420373151"/>
                  </a:ext>
                </a:extLst>
              </a:tr>
              <a:tr h="612775">
                <a:tc>
                  <a:txBody>
                    <a:bodyPr/>
                    <a:lstStyle/>
                    <a:p>
                      <a:r>
                        <a:rPr lang="en-IN" b="0" dirty="0">
                          <a:solidFill>
                            <a:schemeClr val="tx1"/>
                          </a:solidFill>
                          <a:effectLst/>
                          <a:latin typeface="+mn-lt"/>
                        </a:rPr>
                        <a:t>Type of Fertilization</a:t>
                      </a:r>
                    </a:p>
                  </a:txBody>
                  <a:tcPr anchor="ctr"/>
                </a:tc>
                <a:tc>
                  <a:txBody>
                    <a:bodyPr/>
                    <a:lstStyle/>
                    <a:p>
                      <a:r>
                        <a:rPr lang="en-IN" b="0" dirty="0">
                          <a:solidFill>
                            <a:schemeClr val="tx1"/>
                          </a:solidFill>
                          <a:effectLst/>
                          <a:latin typeface="+mn-lt"/>
                        </a:rPr>
                        <a:t>internal or external</a:t>
                      </a:r>
                    </a:p>
                  </a:txBody>
                  <a:tcPr anchor="ctr"/>
                </a:tc>
                <a:tc>
                  <a:txBody>
                    <a:bodyPr/>
                    <a:lstStyle/>
                    <a:p>
                      <a:r>
                        <a:rPr lang="en-IN" b="0" dirty="0">
                          <a:solidFill>
                            <a:schemeClr val="tx1"/>
                          </a:solidFill>
                          <a:effectLst/>
                          <a:latin typeface="+mn-lt"/>
                        </a:rPr>
                        <a:t>internal</a:t>
                      </a:r>
                    </a:p>
                  </a:txBody>
                  <a:tcPr anchor="ctr"/>
                </a:tc>
                <a:tc>
                  <a:txBody>
                    <a:bodyPr/>
                    <a:lstStyle/>
                    <a:p>
                      <a:r>
                        <a:rPr lang="en-IN" b="0" dirty="0">
                          <a:solidFill>
                            <a:schemeClr val="tx1"/>
                          </a:solidFill>
                          <a:effectLst/>
                          <a:latin typeface="+mn-lt"/>
                        </a:rPr>
                        <a:t>internal</a:t>
                      </a:r>
                    </a:p>
                  </a:txBody>
                  <a:tcPr anchor="ctr"/>
                </a:tc>
                <a:extLst>
                  <a:ext uri="{0D108BD9-81ED-4DB2-BD59-A6C34878D82A}">
                    <a16:rowId xmlns:a16="http://schemas.microsoft.com/office/drawing/2014/main" val="3412931234"/>
                  </a:ext>
                </a:extLst>
              </a:tr>
              <a:tr h="612775">
                <a:tc>
                  <a:txBody>
                    <a:bodyPr/>
                    <a:lstStyle/>
                    <a:p>
                      <a:r>
                        <a:rPr lang="en-IN" b="0" dirty="0">
                          <a:solidFill>
                            <a:schemeClr val="tx1"/>
                          </a:solidFill>
                          <a:effectLst/>
                          <a:latin typeface="+mn-lt"/>
                        </a:rPr>
                        <a:t>Laying Eggs</a:t>
                      </a:r>
                    </a:p>
                  </a:txBody>
                  <a:tcPr anchor="ctr"/>
                </a:tc>
                <a:tc>
                  <a:txBody>
                    <a:bodyPr/>
                    <a:lstStyle/>
                    <a:p>
                      <a:r>
                        <a:rPr lang="en-IN" b="0" dirty="0">
                          <a:solidFill>
                            <a:schemeClr val="tx1"/>
                          </a:solidFill>
                          <a:effectLst/>
                          <a:latin typeface="+mn-lt"/>
                        </a:rPr>
                        <a:t>yes</a:t>
                      </a:r>
                    </a:p>
                  </a:txBody>
                  <a:tcPr anchor="ctr"/>
                </a:tc>
                <a:tc>
                  <a:txBody>
                    <a:bodyPr/>
                    <a:lstStyle/>
                    <a:p>
                      <a:r>
                        <a:rPr lang="en-IN" b="0" dirty="0">
                          <a:solidFill>
                            <a:schemeClr val="tx1"/>
                          </a:solidFill>
                          <a:effectLst/>
                          <a:latin typeface="+mn-lt"/>
                        </a:rPr>
                        <a:t>yes</a:t>
                      </a:r>
                    </a:p>
                  </a:txBody>
                  <a:tcPr anchor="ctr"/>
                </a:tc>
                <a:tc>
                  <a:txBody>
                    <a:bodyPr/>
                    <a:lstStyle/>
                    <a:p>
                      <a:r>
                        <a:rPr lang="en-IN" b="0" dirty="0">
                          <a:solidFill>
                            <a:schemeClr val="tx1"/>
                          </a:solidFill>
                          <a:effectLst/>
                          <a:latin typeface="+mn-lt"/>
                        </a:rPr>
                        <a:t>no</a:t>
                      </a:r>
                    </a:p>
                  </a:txBody>
                  <a:tcPr anchor="ctr"/>
                </a:tc>
                <a:extLst>
                  <a:ext uri="{0D108BD9-81ED-4DB2-BD59-A6C34878D82A}">
                    <a16:rowId xmlns:a16="http://schemas.microsoft.com/office/drawing/2014/main" val="1548708678"/>
                  </a:ext>
                </a:extLst>
              </a:tr>
              <a:tr h="612775">
                <a:tc>
                  <a:txBody>
                    <a:bodyPr/>
                    <a:lstStyle/>
                    <a:p>
                      <a:r>
                        <a:rPr lang="en-IN" b="0" dirty="0">
                          <a:solidFill>
                            <a:schemeClr val="tx1"/>
                          </a:solidFill>
                          <a:effectLst/>
                          <a:latin typeface="+mn-lt"/>
                        </a:rPr>
                        <a:t>Nutrients to the Embryo</a:t>
                      </a:r>
                    </a:p>
                  </a:txBody>
                  <a:tcPr anchor="ctr"/>
                </a:tc>
                <a:tc>
                  <a:txBody>
                    <a:bodyPr/>
                    <a:lstStyle/>
                    <a:p>
                      <a:r>
                        <a:rPr lang="en-IN" b="0" dirty="0">
                          <a:solidFill>
                            <a:schemeClr val="tx1"/>
                          </a:solidFill>
                          <a:effectLst/>
                          <a:latin typeface="+mn-lt"/>
                        </a:rPr>
                        <a:t>from the egg yolk</a:t>
                      </a:r>
                    </a:p>
                  </a:txBody>
                  <a:tcPr anchor="ctr"/>
                </a:tc>
                <a:tc>
                  <a:txBody>
                    <a:bodyPr/>
                    <a:lstStyle/>
                    <a:p>
                      <a:r>
                        <a:rPr lang="en-IN" b="0" dirty="0">
                          <a:solidFill>
                            <a:schemeClr val="tx1"/>
                          </a:solidFill>
                          <a:effectLst/>
                          <a:latin typeface="+mn-lt"/>
                        </a:rPr>
                        <a:t>from the egg yolk</a:t>
                      </a:r>
                    </a:p>
                  </a:txBody>
                  <a:tcPr anchor="ctr"/>
                </a:tc>
                <a:tc>
                  <a:txBody>
                    <a:bodyPr/>
                    <a:lstStyle/>
                    <a:p>
                      <a:r>
                        <a:rPr lang="en-IN" b="0" dirty="0">
                          <a:solidFill>
                            <a:schemeClr val="tx1"/>
                          </a:solidFill>
                          <a:effectLst/>
                          <a:latin typeface="+mn-lt"/>
                        </a:rPr>
                        <a:t>directly from the female</a:t>
                      </a:r>
                    </a:p>
                  </a:txBody>
                  <a:tcPr anchor="ctr"/>
                </a:tc>
                <a:extLst>
                  <a:ext uri="{0D108BD9-81ED-4DB2-BD59-A6C34878D82A}">
                    <a16:rowId xmlns:a16="http://schemas.microsoft.com/office/drawing/2014/main" val="2157668464"/>
                  </a:ext>
                </a:extLst>
              </a:tr>
              <a:tr h="612775">
                <a:tc>
                  <a:txBody>
                    <a:bodyPr/>
                    <a:lstStyle/>
                    <a:p>
                      <a:r>
                        <a:rPr lang="en-IN" b="0" dirty="0">
                          <a:solidFill>
                            <a:schemeClr val="tx1"/>
                          </a:solidFill>
                          <a:effectLst/>
                          <a:latin typeface="+mn-lt"/>
                        </a:rPr>
                        <a:t>Placental Connection</a:t>
                      </a:r>
                    </a:p>
                  </a:txBody>
                  <a:tcPr anchor="ctr"/>
                </a:tc>
                <a:tc>
                  <a:txBody>
                    <a:bodyPr/>
                    <a:lstStyle/>
                    <a:p>
                      <a:r>
                        <a:rPr lang="en-IN" b="0" dirty="0">
                          <a:solidFill>
                            <a:schemeClr val="tx1"/>
                          </a:solidFill>
                          <a:effectLst/>
                          <a:latin typeface="+mn-lt"/>
                        </a:rPr>
                        <a:t>no</a:t>
                      </a:r>
                    </a:p>
                  </a:txBody>
                  <a:tcPr anchor="ctr"/>
                </a:tc>
                <a:tc>
                  <a:txBody>
                    <a:bodyPr/>
                    <a:lstStyle/>
                    <a:p>
                      <a:r>
                        <a:rPr lang="en-IN" b="0" dirty="0">
                          <a:solidFill>
                            <a:schemeClr val="tx1"/>
                          </a:solidFill>
                          <a:effectLst/>
                          <a:latin typeface="+mn-lt"/>
                        </a:rPr>
                        <a:t>no</a:t>
                      </a:r>
                    </a:p>
                  </a:txBody>
                  <a:tcPr anchor="ctr"/>
                </a:tc>
                <a:tc>
                  <a:txBody>
                    <a:bodyPr/>
                    <a:lstStyle/>
                    <a:p>
                      <a:r>
                        <a:rPr lang="en-IN" b="0" dirty="0">
                          <a:solidFill>
                            <a:schemeClr val="tx1"/>
                          </a:solidFill>
                          <a:effectLst/>
                          <a:latin typeface="+mn-lt"/>
                        </a:rPr>
                        <a:t>yes</a:t>
                      </a:r>
                    </a:p>
                  </a:txBody>
                  <a:tcPr anchor="ctr"/>
                </a:tc>
                <a:extLst>
                  <a:ext uri="{0D108BD9-81ED-4DB2-BD59-A6C34878D82A}">
                    <a16:rowId xmlns:a16="http://schemas.microsoft.com/office/drawing/2014/main" val="236598913"/>
                  </a:ext>
                </a:extLst>
              </a:tr>
              <a:tr h="612775">
                <a:tc>
                  <a:txBody>
                    <a:bodyPr/>
                    <a:lstStyle/>
                    <a:p>
                      <a:r>
                        <a:rPr lang="en-IN" b="0" dirty="0">
                          <a:solidFill>
                            <a:schemeClr val="tx1"/>
                          </a:solidFill>
                          <a:effectLst/>
                          <a:latin typeface="+mn-lt"/>
                        </a:rPr>
                        <a:t>Embryo Development</a:t>
                      </a:r>
                    </a:p>
                  </a:txBody>
                  <a:tcPr anchor="ctr"/>
                </a:tc>
                <a:tc>
                  <a:txBody>
                    <a:bodyPr/>
                    <a:lstStyle/>
                    <a:p>
                      <a:r>
                        <a:rPr lang="en-IN" b="0" dirty="0">
                          <a:solidFill>
                            <a:schemeClr val="tx1"/>
                          </a:solidFill>
                          <a:effectLst/>
                          <a:latin typeface="+mn-lt"/>
                        </a:rPr>
                        <a:t>outside of the female</a:t>
                      </a:r>
                      <a:r>
                        <a:rPr lang="en-US" dirty="0">
                          <a:solidFill>
                            <a:schemeClr val="tx1"/>
                          </a:solidFill>
                        </a:rPr>
                        <a:t>'</a:t>
                      </a:r>
                      <a:r>
                        <a:rPr lang="en-IN" b="0" dirty="0">
                          <a:solidFill>
                            <a:schemeClr val="tx1"/>
                          </a:solidFill>
                          <a:effectLst/>
                          <a:latin typeface="+mn-lt"/>
                        </a:rPr>
                        <a:t>s body</a:t>
                      </a:r>
                    </a:p>
                  </a:txBody>
                  <a:tcPr anchor="ctr"/>
                </a:tc>
                <a:tc>
                  <a:txBody>
                    <a:bodyPr/>
                    <a:lstStyle/>
                    <a:p>
                      <a:r>
                        <a:rPr lang="en-IN" b="0" dirty="0">
                          <a:solidFill>
                            <a:schemeClr val="tx1"/>
                          </a:solidFill>
                          <a:effectLst/>
                          <a:latin typeface="+mn-lt"/>
                        </a:rPr>
                        <a:t>inside of the female</a:t>
                      </a:r>
                      <a:r>
                        <a:rPr lang="en-US" dirty="0">
                          <a:solidFill>
                            <a:schemeClr val="tx1"/>
                          </a:solidFill>
                        </a:rPr>
                        <a:t>'</a:t>
                      </a:r>
                      <a:r>
                        <a:rPr lang="en-IN" b="0" dirty="0">
                          <a:solidFill>
                            <a:schemeClr val="tx1"/>
                          </a:solidFill>
                          <a:effectLst/>
                          <a:latin typeface="+mn-lt"/>
                        </a:rPr>
                        <a:t>s body</a:t>
                      </a:r>
                    </a:p>
                  </a:txBody>
                  <a:tcPr anchor="ctr"/>
                </a:tc>
                <a:tc>
                  <a:txBody>
                    <a:bodyPr/>
                    <a:lstStyle/>
                    <a:p>
                      <a:r>
                        <a:rPr lang="en-IN" b="0" dirty="0">
                          <a:solidFill>
                            <a:schemeClr val="tx1"/>
                          </a:solidFill>
                          <a:effectLst/>
                          <a:latin typeface="+mn-lt"/>
                        </a:rPr>
                        <a:t>inside of the female</a:t>
                      </a:r>
                      <a:r>
                        <a:rPr lang="en-US" dirty="0">
                          <a:solidFill>
                            <a:schemeClr val="tx1"/>
                          </a:solidFill>
                        </a:rPr>
                        <a:t>'</a:t>
                      </a:r>
                      <a:r>
                        <a:rPr lang="en-IN" b="0" dirty="0">
                          <a:solidFill>
                            <a:schemeClr val="tx1"/>
                          </a:solidFill>
                          <a:effectLst/>
                          <a:latin typeface="+mn-lt"/>
                        </a:rPr>
                        <a:t>s body</a:t>
                      </a:r>
                    </a:p>
                  </a:txBody>
                  <a:tcPr anchor="ctr"/>
                </a:tc>
                <a:extLst>
                  <a:ext uri="{0D108BD9-81ED-4DB2-BD59-A6C34878D82A}">
                    <a16:rowId xmlns:a16="http://schemas.microsoft.com/office/drawing/2014/main" val="2063383764"/>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Evolution of Reproduction</a:t>
            </a:r>
            <a:endParaRPr lang="en-US" sz="3200" dirty="0">
              <a:solidFill>
                <a:schemeClr val="accent1"/>
              </a:solidFill>
            </a:endParaRPr>
          </a:p>
        </p:txBody>
      </p:sp>
      <p:sp>
        <p:nvSpPr>
          <p:cNvPr id="11267" name="Rectangle 3"/>
          <p:cNvSpPr>
            <a:spLocks noGrp="1"/>
          </p:cNvSpPr>
          <p:nvPr>
            <p:ph idx="1"/>
          </p:nvPr>
        </p:nvSpPr>
        <p:spPr>
          <a:xfrm>
            <a:off x="457200" y="1280160"/>
            <a:ext cx="4953000" cy="4739640"/>
          </a:xfrm>
          <a:prstGeom prst="rect">
            <a:avLst/>
          </a:prstGeom>
        </p:spPr>
        <p:txBody>
          <a:bodyPr>
            <a:noAutofit/>
          </a:bodyPr>
          <a:lstStyle/>
          <a:p>
            <a:pPr>
              <a:tabLst>
                <a:tab pos="461963" algn="l"/>
              </a:tabLst>
            </a:pPr>
            <a:r>
              <a:rPr lang="en-US" sz="1900" dirty="0">
                <a:solidFill>
                  <a:schemeClr val="tx1"/>
                </a:solidFill>
              </a:rPr>
              <a:t>Annelids: produce and store sperm and eggs in their coelom</a:t>
            </a:r>
          </a:p>
          <a:p>
            <a:pPr marL="342900" indent="-342900">
              <a:buFont typeface="Arial" panose="020B0604020202020204" pitchFamily="34" charset="0"/>
              <a:buChar char="•"/>
              <a:tabLst>
                <a:tab pos="461963" algn="l"/>
              </a:tabLst>
            </a:pPr>
            <a:r>
              <a:rPr lang="en-US" sz="1900" dirty="0">
                <a:solidFill>
                  <a:schemeClr val="tx1"/>
                </a:solidFill>
              </a:rPr>
              <a:t>Release through excretion or by the body splitting open</a:t>
            </a:r>
          </a:p>
          <a:p>
            <a:pPr>
              <a:tabLst>
                <a:tab pos="461963" algn="l"/>
              </a:tabLst>
            </a:pPr>
            <a:r>
              <a:rPr lang="en-US" sz="1900" dirty="0">
                <a:solidFill>
                  <a:schemeClr val="tx1"/>
                </a:solidFill>
              </a:rPr>
              <a:t>Gonads: specialized reproductive organs that produce sperm and eggs through meiosis</a:t>
            </a:r>
          </a:p>
          <a:p>
            <a:pPr>
              <a:tabLst>
                <a:tab pos="461963" algn="l"/>
              </a:tabLst>
            </a:pPr>
            <a:r>
              <a:rPr lang="en-US" sz="1900" dirty="0">
                <a:solidFill>
                  <a:schemeClr val="tx1"/>
                </a:solidFill>
              </a:rPr>
              <a:t>Insects: complete reproductive systems with separate sexes and specialized structures</a:t>
            </a:r>
          </a:p>
          <a:p>
            <a:pPr marL="285750" indent="-285750">
              <a:buFont typeface="Arial" panose="020B0604020202020204" pitchFamily="34" charset="0"/>
              <a:buChar char="•"/>
              <a:tabLst>
                <a:tab pos="461963" algn="l"/>
              </a:tabLst>
            </a:pPr>
            <a:r>
              <a:rPr lang="en-US" sz="1900" dirty="0"/>
              <a:t>Sperm: made in the testes</a:t>
            </a:r>
          </a:p>
          <a:p>
            <a:pPr marL="285750" indent="-285750">
              <a:buFont typeface="Arial" panose="020B0604020202020204" pitchFamily="34" charset="0"/>
              <a:buChar char="•"/>
              <a:tabLst>
                <a:tab pos="461963" algn="l"/>
              </a:tabLst>
            </a:pPr>
            <a:r>
              <a:rPr lang="en-US" sz="1900" dirty="0"/>
              <a:t>Eggs: mature in the ovary</a:t>
            </a:r>
          </a:p>
          <a:p>
            <a:pPr marL="285750" indent="-285750">
              <a:buFont typeface="Arial" panose="020B0604020202020204" pitchFamily="34" charset="0"/>
              <a:buChar char="•"/>
              <a:tabLst>
                <a:tab pos="461963" algn="l"/>
              </a:tabLst>
            </a:pPr>
            <a:r>
              <a:rPr lang="en-US" sz="1900" b="1" dirty="0">
                <a:solidFill>
                  <a:schemeClr val="tx1"/>
                </a:solidFill>
              </a:rPr>
              <a:t>Spermatheca</a:t>
            </a:r>
            <a:r>
              <a:rPr lang="en-US" sz="1900" dirty="0">
                <a:solidFill>
                  <a:schemeClr val="tx1"/>
                </a:solidFill>
              </a:rPr>
              <a:t>: a specialized sac which stores sperm for later use</a:t>
            </a:r>
          </a:p>
          <a:p>
            <a:pPr>
              <a:tabLst>
                <a:tab pos="461963" algn="l"/>
              </a:tabLst>
            </a:pPr>
            <a:r>
              <a:rPr lang="en-US" sz="1900" dirty="0">
                <a:solidFill>
                  <a:schemeClr val="tx1"/>
                </a:solidFill>
              </a:rPr>
              <a:t>Fertilization: can be timed for optimal offspring survival conditions</a:t>
            </a:r>
          </a:p>
        </p:txBody>
      </p:sp>
      <p:pic>
        <p:nvPicPr>
          <p:cNvPr id="2" name="Content Placeholder 6" descr="A photograph of two wildebeests">
            <a:extLst>
              <a:ext uri="{FF2B5EF4-FFF2-40B4-BE49-F238E27FC236}">
                <a16:creationId xmlns:a16="http://schemas.microsoft.com/office/drawing/2014/main" id="{26E4C0C0-96DD-52CC-2FAA-2AA370AA277E}"/>
              </a:ext>
            </a:extLst>
          </p:cNvPr>
          <p:cNvPicPr>
            <a:picLocks noChangeAspect="1"/>
          </p:cNvPicPr>
          <p:nvPr/>
        </p:nvPicPr>
        <p:blipFill>
          <a:blip r:embed="rId2"/>
          <a:srcRect l="12963" t="5334" r="12036" b="3975"/>
          <a:stretch/>
        </p:blipFill>
        <p:spPr>
          <a:xfrm>
            <a:off x="5359729" y="1505388"/>
            <a:ext cx="3465464" cy="2328076"/>
          </a:xfrm>
          <a:prstGeom prst="rect">
            <a:avLst/>
          </a:prstGeom>
        </p:spPr>
      </p:pic>
      <p:sp>
        <p:nvSpPr>
          <p:cNvPr id="4" name="TextBox 3">
            <a:extLst>
              <a:ext uri="{FF2B5EF4-FFF2-40B4-BE49-F238E27FC236}">
                <a16:creationId xmlns:a16="http://schemas.microsoft.com/office/drawing/2014/main" id="{AE39A8C3-9280-7885-E998-2F19A765ACC9}"/>
              </a:ext>
            </a:extLst>
          </p:cNvPr>
          <p:cNvSpPr txBox="1"/>
          <p:nvPr/>
        </p:nvSpPr>
        <p:spPr>
          <a:xfrm>
            <a:off x="5410200" y="3852076"/>
            <a:ext cx="3364522" cy="1600438"/>
          </a:xfrm>
          <a:prstGeom prst="rect">
            <a:avLst/>
          </a:prstGeom>
          <a:noFill/>
        </p:spPr>
        <p:txBody>
          <a:bodyPr wrap="square" rtlCol="0">
            <a:spAutoFit/>
          </a:bodyPr>
          <a:lstStyle/>
          <a:p>
            <a:pPr algn="ctr"/>
            <a:r>
              <a:rPr lang="en-US" sz="1400" b="1" dirty="0"/>
              <a:t>40.1 Figure 11: </a:t>
            </a:r>
            <a:r>
              <a:rPr lang="en-US" sz="1400" dirty="0"/>
              <a:t>Wildebeests are seasonal breeders that mate during the dry season, between May and July, and give birth during the wet season, between January and March. The rains that fall on the African plains bring food that is optimal for offspring survival. </a:t>
            </a:r>
          </a:p>
        </p:txBody>
      </p:sp>
      <p:sp>
        <p:nvSpPr>
          <p:cNvPr id="5" name="TextBox 4">
            <a:extLst>
              <a:ext uri="{FF2B5EF4-FFF2-40B4-BE49-F238E27FC236}">
                <a16:creationId xmlns:a16="http://schemas.microsoft.com/office/drawing/2014/main" id="{14757791-1FA1-C7FE-2A66-0974E4C84BBF}"/>
              </a:ext>
            </a:extLst>
          </p:cNvPr>
          <p:cNvSpPr txBox="1"/>
          <p:nvPr/>
        </p:nvSpPr>
        <p:spPr>
          <a:xfrm>
            <a:off x="5873261" y="5424222"/>
            <a:ext cx="2438400" cy="246221"/>
          </a:xfrm>
          <a:prstGeom prst="rect">
            <a:avLst/>
          </a:prstGeom>
          <a:noFill/>
        </p:spPr>
        <p:txBody>
          <a:bodyPr wrap="square" rtlCol="0">
            <a:spAutoFit/>
          </a:bodyPr>
          <a:lstStyle/>
          <a:p>
            <a:pPr algn="ctr"/>
            <a:r>
              <a:rPr lang="en-US" sz="1000" dirty="0"/>
              <a:t>carolehenderson on Pixabay. "Wildebeest."</a:t>
            </a:r>
          </a:p>
        </p:txBody>
      </p:sp>
    </p:spTree>
    <p:extLst>
      <p:ext uri="{BB962C8B-B14F-4D97-AF65-F5344CB8AC3E}">
        <p14:creationId xmlns:p14="http://schemas.microsoft.com/office/powerpoint/2010/main" val="23055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Evolution of Reproduction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648200" cy="4572000"/>
          </a:xfrm>
          <a:prstGeom prst="rect">
            <a:avLst/>
          </a:prstGeom>
        </p:spPr>
        <p:txBody>
          <a:bodyPr>
            <a:normAutofit fontScale="77500" lnSpcReduction="20000"/>
          </a:bodyPr>
          <a:lstStyle/>
          <a:p>
            <a:pPr>
              <a:tabLst>
                <a:tab pos="461963" algn="l"/>
              </a:tabLst>
            </a:pPr>
            <a:r>
              <a:rPr lang="en-US" dirty="0">
                <a:solidFill>
                  <a:schemeClr val="tx1"/>
                </a:solidFill>
              </a:rPr>
              <a:t>Vertebrates evolved similar structures with variations.</a:t>
            </a:r>
          </a:p>
          <a:p>
            <a:pPr marL="457200" indent="-457200">
              <a:buFont typeface="Arial" panose="020B0604020202020204" pitchFamily="34" charset="0"/>
              <a:buChar char="•"/>
              <a:tabLst>
                <a:tab pos="461963" algn="l"/>
              </a:tabLst>
            </a:pPr>
            <a:r>
              <a:rPr lang="en-US" dirty="0">
                <a:solidFill>
                  <a:schemeClr val="tx1"/>
                </a:solidFill>
              </a:rPr>
              <a:t>Non-mammals have a common body opening: a </a:t>
            </a:r>
            <a:r>
              <a:rPr lang="en-US" b="1" dirty="0">
                <a:solidFill>
                  <a:schemeClr val="tx1"/>
                </a:solidFill>
              </a:rPr>
              <a:t>cloaca</a:t>
            </a:r>
            <a:r>
              <a:rPr lang="en-US" dirty="0">
                <a:solidFill>
                  <a:schemeClr val="tx1"/>
                </a:solidFill>
              </a:rPr>
              <a:t> (opening for digestive, excretory and reproductive systems).</a:t>
            </a:r>
          </a:p>
          <a:p>
            <a:pPr marL="457200" indent="-457200">
              <a:buFont typeface="Arial" panose="020B0604020202020204" pitchFamily="34" charset="0"/>
              <a:buChar char="•"/>
              <a:tabLst>
                <a:tab pos="461963" algn="l"/>
              </a:tabLst>
            </a:pPr>
            <a:r>
              <a:rPr lang="en-US" dirty="0">
                <a:solidFill>
                  <a:schemeClr val="tx1"/>
                </a:solidFill>
              </a:rPr>
              <a:t>Mammals have separate openings in the female and a uterus to support developing offspring.</a:t>
            </a:r>
          </a:p>
          <a:p>
            <a:pPr marL="1200150" lvl="1" indent="-457200">
              <a:buFont typeface="Arial" panose="020B0604020202020204" pitchFamily="34" charset="0"/>
              <a:buChar char="•"/>
              <a:tabLst>
                <a:tab pos="461963" algn="l"/>
              </a:tabLst>
            </a:pPr>
            <a:r>
              <a:rPr lang="en-US" dirty="0"/>
              <a:t>Those that produce many offspring at once have a uterus with two chambers, while those that produce one offspring have a single uterus.</a:t>
            </a:r>
            <a:endParaRPr lang="en-US" dirty="0">
              <a:solidFill>
                <a:schemeClr val="tx1"/>
              </a:solidFill>
            </a:endParaRPr>
          </a:p>
        </p:txBody>
      </p:sp>
      <p:pic>
        <p:nvPicPr>
          <p:cNvPr id="2" name="Content Placeholder 4" descr="A photograph of a bird from below so that the cloaca is shown">
            <a:extLst>
              <a:ext uri="{FF2B5EF4-FFF2-40B4-BE49-F238E27FC236}">
                <a16:creationId xmlns:a16="http://schemas.microsoft.com/office/drawing/2014/main" id="{E0A6B711-1861-27B5-757C-C62F1B1D4183}"/>
              </a:ext>
            </a:extLst>
          </p:cNvPr>
          <p:cNvPicPr>
            <a:picLocks noChangeAspect="1"/>
          </p:cNvPicPr>
          <p:nvPr/>
        </p:nvPicPr>
        <p:blipFill>
          <a:blip r:embed="rId2"/>
          <a:srcRect l="16667" t="5333" r="16667" b="4667"/>
          <a:stretch/>
        </p:blipFill>
        <p:spPr>
          <a:xfrm>
            <a:off x="5274028" y="1219200"/>
            <a:ext cx="3454400" cy="2590800"/>
          </a:xfrm>
          <a:prstGeom prst="rect">
            <a:avLst/>
          </a:prstGeom>
        </p:spPr>
      </p:pic>
      <p:sp>
        <p:nvSpPr>
          <p:cNvPr id="5" name="TextBox 4">
            <a:extLst>
              <a:ext uri="{FF2B5EF4-FFF2-40B4-BE49-F238E27FC236}">
                <a16:creationId xmlns:a16="http://schemas.microsoft.com/office/drawing/2014/main" id="{5D1B01A1-E345-7917-A26E-477A4FAABC87}"/>
              </a:ext>
            </a:extLst>
          </p:cNvPr>
          <p:cNvSpPr txBox="1"/>
          <p:nvPr/>
        </p:nvSpPr>
        <p:spPr>
          <a:xfrm>
            <a:off x="5410200" y="3810000"/>
            <a:ext cx="3105856" cy="954107"/>
          </a:xfrm>
          <a:prstGeom prst="rect">
            <a:avLst/>
          </a:prstGeom>
          <a:noFill/>
        </p:spPr>
        <p:txBody>
          <a:bodyPr wrap="square" rtlCol="0">
            <a:spAutoFit/>
          </a:bodyPr>
          <a:lstStyle/>
          <a:p>
            <a:pPr algn="ctr"/>
            <a:r>
              <a:rPr lang="en-US" sz="1400" b="1" dirty="0"/>
              <a:t>40.1 Figure 12: </a:t>
            </a:r>
            <a:r>
              <a:rPr lang="en-US" sz="1400" dirty="0"/>
              <a:t>The bird cloaca, seen here as an opening below the tail, serves the dual purpose of reproduction and excretion.</a:t>
            </a:r>
          </a:p>
        </p:txBody>
      </p:sp>
      <p:sp>
        <p:nvSpPr>
          <p:cNvPr id="6" name="TextBox 5">
            <a:extLst>
              <a:ext uri="{FF2B5EF4-FFF2-40B4-BE49-F238E27FC236}">
                <a16:creationId xmlns:a16="http://schemas.microsoft.com/office/drawing/2014/main" id="{AD6A6583-D038-C73C-28AF-6C37421C1685}"/>
              </a:ext>
            </a:extLst>
          </p:cNvPr>
          <p:cNvSpPr txBox="1"/>
          <p:nvPr/>
        </p:nvSpPr>
        <p:spPr>
          <a:xfrm>
            <a:off x="5486400" y="4764107"/>
            <a:ext cx="3029656" cy="246221"/>
          </a:xfrm>
          <a:prstGeom prst="rect">
            <a:avLst/>
          </a:prstGeom>
          <a:noFill/>
        </p:spPr>
        <p:txBody>
          <a:bodyPr wrap="square" rtlCol="0">
            <a:spAutoFit/>
          </a:bodyPr>
          <a:lstStyle/>
          <a:p>
            <a:pPr algn="ctr"/>
            <a:r>
              <a:rPr lang="en-US" sz="1000" dirty="0"/>
              <a:t>Judi Lapsley Miller on Wikimedia Commons. "Cloaca."</a:t>
            </a:r>
          </a:p>
        </p:txBody>
      </p:sp>
    </p:spTree>
    <p:extLst>
      <p:ext uri="{BB962C8B-B14F-4D97-AF65-F5344CB8AC3E}">
        <p14:creationId xmlns:p14="http://schemas.microsoft.com/office/powerpoint/2010/main" val="21409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Evolution of Reproduction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Sperm transfer from male to female varies.</a:t>
            </a:r>
          </a:p>
          <a:p>
            <a:pPr marL="457200" indent="-457200">
              <a:buFont typeface="Arial" panose="020B0604020202020204" pitchFamily="34" charset="0"/>
              <a:buChar char="•"/>
              <a:tabLst>
                <a:tab pos="461963" algn="l"/>
              </a:tabLst>
            </a:pPr>
            <a:r>
              <a:rPr lang="en-US" dirty="0">
                <a:solidFill>
                  <a:schemeClr val="tx1"/>
                </a:solidFill>
              </a:rPr>
              <a:t>Release of sperm into a watery environment for external fertilization</a:t>
            </a:r>
          </a:p>
          <a:p>
            <a:pPr marL="457200" indent="-457200">
              <a:buFont typeface="Arial" panose="020B0604020202020204" pitchFamily="34" charset="0"/>
              <a:buChar char="•"/>
              <a:tabLst>
                <a:tab pos="461963" algn="l"/>
              </a:tabLst>
            </a:pPr>
            <a:r>
              <a:rPr lang="en-US" dirty="0">
                <a:solidFill>
                  <a:schemeClr val="tx1"/>
                </a:solidFill>
              </a:rPr>
              <a:t>Joining of the cloaca in birds</a:t>
            </a:r>
          </a:p>
          <a:p>
            <a:pPr marL="457200" indent="-457200">
              <a:buFont typeface="Arial" panose="020B0604020202020204" pitchFamily="34" charset="0"/>
              <a:buChar char="•"/>
              <a:tabLst>
                <a:tab pos="461963" algn="l"/>
              </a:tabLst>
            </a:pPr>
            <a:r>
              <a:rPr lang="en-US" dirty="0">
                <a:solidFill>
                  <a:schemeClr val="tx1"/>
                </a:solidFill>
              </a:rPr>
              <a:t>Development of a penis for direct delivery into the female</a:t>
            </a:r>
            <a:r>
              <a:rPr lang="en-US" dirty="0"/>
              <a:t>'</a:t>
            </a:r>
            <a:r>
              <a:rPr lang="en-US" dirty="0">
                <a:solidFill>
                  <a:schemeClr val="tx1"/>
                </a:solidFill>
              </a:rPr>
              <a:t>s vagina in mammals</a:t>
            </a:r>
          </a:p>
        </p:txBody>
      </p:sp>
    </p:spTree>
    <p:extLst>
      <p:ext uri="{BB962C8B-B14F-4D97-AF65-F5344CB8AC3E}">
        <p14:creationId xmlns:p14="http://schemas.microsoft.com/office/powerpoint/2010/main" val="7475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457200" indent="-457200">
              <a:buFont typeface="Arial" panose="020B0604020202020204" pitchFamily="34" charset="0"/>
              <a:buChar char="•"/>
              <a:tabLst>
                <a:tab pos="461963" algn="l"/>
              </a:tabLst>
            </a:pPr>
            <a:r>
              <a:rPr lang="en-US" dirty="0">
                <a:solidFill>
                  <a:schemeClr val="tx1"/>
                </a:solidFill>
              </a:rPr>
              <a:t>Reproduction can be asexual (genetically identical offspring) or sexual (genetically diverse offspring).</a:t>
            </a:r>
          </a:p>
          <a:p>
            <a:pPr marL="457200" indent="-457200">
              <a:buFont typeface="Arial" panose="020B0604020202020204" pitchFamily="34" charset="0"/>
              <a:buChar char="•"/>
              <a:tabLst>
                <a:tab pos="461963" algn="l"/>
              </a:tabLst>
            </a:pPr>
            <a:r>
              <a:rPr lang="en-US" dirty="0">
                <a:solidFill>
                  <a:schemeClr val="tx1"/>
                </a:solidFill>
              </a:rPr>
              <a:t>Asexual reproduction occurs through fission, budding, and fragmentation.</a:t>
            </a:r>
          </a:p>
          <a:p>
            <a:pPr marL="457200" indent="-457200">
              <a:buFont typeface="Arial" panose="020B0604020202020204" pitchFamily="34" charset="0"/>
              <a:buChar char="•"/>
              <a:tabLst>
                <a:tab pos="461963" algn="l"/>
              </a:tabLst>
            </a:pPr>
            <a:r>
              <a:rPr lang="en-US" dirty="0">
                <a:solidFill>
                  <a:schemeClr val="tx1"/>
                </a:solidFill>
              </a:rPr>
              <a:t>Sexual reproduction involves fertilization, the combination of sperm and egg, either internally or externally.</a:t>
            </a:r>
          </a:p>
          <a:p>
            <a:pPr marL="457200" indent="-457200">
              <a:buFont typeface="Arial" panose="020B0604020202020204" pitchFamily="34" charset="0"/>
              <a:buChar char="•"/>
              <a:tabLst>
                <a:tab pos="461963" algn="l"/>
              </a:tabLst>
            </a:pPr>
            <a:r>
              <a:rPr lang="en-US" dirty="0">
                <a:solidFill>
                  <a:schemeClr val="tx1"/>
                </a:solidFill>
              </a:rPr>
              <a:t>Fertilization methods and subsequent embryo development vary among species.</a:t>
            </a:r>
          </a:p>
          <a:p>
            <a:pPr marL="457200" indent="-457200">
              <a:buFont typeface="Arial" panose="020B0604020202020204" pitchFamily="34" charset="0"/>
              <a:buChar char="•"/>
              <a:tabLst>
                <a:tab pos="461963" algn="l"/>
              </a:tabLst>
            </a:pPr>
            <a:r>
              <a:rPr lang="en-US" dirty="0">
                <a:solidFill>
                  <a:schemeClr val="tx1"/>
                </a:solidFill>
              </a:rPr>
              <a:t>Animal anatomy has evolved diverse ways to fertilize, hold, or expel eggs and develop offspring.</a:t>
            </a:r>
          </a:p>
        </p:txBody>
      </p:sp>
    </p:spTree>
    <p:extLst>
      <p:ext uri="{BB962C8B-B14F-4D97-AF65-F5344CB8AC3E}">
        <p14:creationId xmlns:p14="http://schemas.microsoft.com/office/powerpoint/2010/main" val="4688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Reproductive System</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Reproduction is necessary for the survival of a species.</a:t>
            </a:r>
          </a:p>
          <a:p>
            <a:pPr marL="457200" indent="-457200">
              <a:buFont typeface="Arial" panose="020B0604020202020204" pitchFamily="34" charset="0"/>
              <a:buChar char="•"/>
              <a:tabLst>
                <a:tab pos="461963" algn="l"/>
              </a:tabLst>
            </a:pPr>
            <a:r>
              <a:rPr lang="en-US" i="0" dirty="0">
                <a:solidFill>
                  <a:schemeClr val="tx1"/>
                </a:solidFill>
              </a:rPr>
              <a:t>Asexual reproduction: produces genetically identical clones</a:t>
            </a:r>
          </a:p>
          <a:p>
            <a:pPr marL="457200" indent="-457200">
              <a:buFont typeface="Arial" panose="020B0604020202020204" pitchFamily="34" charset="0"/>
              <a:buChar char="•"/>
              <a:tabLst>
                <a:tab pos="461963" algn="l"/>
              </a:tabLst>
            </a:pPr>
            <a:r>
              <a:rPr lang="en-US" dirty="0">
                <a:solidFill>
                  <a:schemeClr val="tx1"/>
                </a:solidFill>
              </a:rPr>
              <a:t>Sexual reproduction: combines genetic material to produce genetically different offspring</a:t>
            </a:r>
          </a:p>
          <a:p>
            <a:pPr>
              <a:tabLst>
                <a:tab pos="461963" algn="l"/>
              </a:tabLst>
            </a:pPr>
            <a:r>
              <a:rPr lang="en-US" dirty="0">
                <a:solidFill>
                  <a:schemeClr val="tx1"/>
                </a:solidFill>
              </a:rPr>
              <a:t>Producers of sperm are called males; producers of eggs are called females.</a:t>
            </a:r>
          </a:p>
          <a:p>
            <a:pPr>
              <a:tabLst>
                <a:tab pos="461963" algn="l"/>
              </a:tabLst>
            </a:pPr>
            <a:r>
              <a:rPr lang="en-US" dirty="0">
                <a:solidFill>
                  <a:schemeClr val="tx1"/>
                </a:solidFill>
              </a:rPr>
              <a:t>	</a:t>
            </a:r>
          </a:p>
          <a:p>
            <a:pPr>
              <a:tabLst>
                <a:tab pos="461963" algn="l"/>
              </a:tabLst>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Reproductive System</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4419600" cy="4572000"/>
          </a:xfrm>
          <a:prstGeom prst="rect">
            <a:avLst/>
          </a:prstGeom>
        </p:spPr>
        <p:txBody>
          <a:bodyPr>
            <a:normAutofit/>
          </a:bodyPr>
          <a:lstStyle/>
          <a:p>
            <a:pPr>
              <a:tabLst>
                <a:tab pos="461963" algn="l"/>
              </a:tabLst>
            </a:pPr>
            <a:r>
              <a:rPr lang="en-US" dirty="0">
                <a:solidFill>
                  <a:schemeClr val="tx1"/>
                </a:solidFill>
              </a:rPr>
              <a:t>Parental care and sexual behavior are not universal in kingdom Animalia.</a:t>
            </a:r>
          </a:p>
          <a:p>
            <a:pPr marL="457200" indent="-457200">
              <a:buFont typeface="Arial" panose="020B0604020202020204" pitchFamily="34" charset="0"/>
              <a:buChar char="•"/>
              <a:tabLst>
                <a:tab pos="461963" algn="l"/>
              </a:tabLst>
            </a:pPr>
            <a:r>
              <a:rPr lang="en-US" dirty="0">
                <a:solidFill>
                  <a:schemeClr val="tx1"/>
                </a:solidFill>
              </a:rPr>
              <a:t>Internal vs. external fertilization</a:t>
            </a:r>
          </a:p>
          <a:p>
            <a:pPr marL="457200" indent="-457200">
              <a:buFont typeface="Arial" panose="020B0604020202020204" pitchFamily="34" charset="0"/>
              <a:buChar char="•"/>
              <a:tabLst>
                <a:tab pos="461963" algn="l"/>
              </a:tabLst>
            </a:pPr>
            <a:r>
              <a:rPr lang="en-US" dirty="0">
                <a:solidFill>
                  <a:schemeClr val="tx1"/>
                </a:solidFill>
              </a:rPr>
              <a:t>Seahorses: external; female lays eggs in the male</a:t>
            </a:r>
            <a:r>
              <a:rPr lang="en-US" dirty="0"/>
              <a:t>'</a:t>
            </a:r>
            <a:r>
              <a:rPr lang="en-US" dirty="0">
                <a:solidFill>
                  <a:schemeClr val="tx1"/>
                </a:solidFill>
              </a:rPr>
              <a:t>s abdominal brood pouch where they are then fertilized</a:t>
            </a:r>
          </a:p>
          <a:p>
            <a:pPr>
              <a:tabLst>
                <a:tab pos="461963" algn="l"/>
              </a:tabLst>
            </a:pPr>
            <a:endParaRPr lang="en-US" dirty="0">
              <a:solidFill>
                <a:schemeClr val="tx1"/>
              </a:solidFill>
            </a:endParaRPr>
          </a:p>
        </p:txBody>
      </p:sp>
      <p:sp>
        <p:nvSpPr>
          <p:cNvPr id="5" name="TextBox 4">
            <a:extLst>
              <a:ext uri="{FF2B5EF4-FFF2-40B4-BE49-F238E27FC236}">
                <a16:creationId xmlns:a16="http://schemas.microsoft.com/office/drawing/2014/main" id="{D263D1CA-84C1-FCC0-CC12-C5A653D7F318}"/>
              </a:ext>
            </a:extLst>
          </p:cNvPr>
          <p:cNvSpPr txBox="1"/>
          <p:nvPr/>
        </p:nvSpPr>
        <p:spPr>
          <a:xfrm>
            <a:off x="5410200" y="1386840"/>
            <a:ext cx="2819400" cy="307777"/>
          </a:xfrm>
          <a:prstGeom prst="rect">
            <a:avLst/>
          </a:prstGeom>
          <a:noFill/>
        </p:spPr>
        <p:txBody>
          <a:bodyPr wrap="square" rtlCol="0">
            <a:spAutoFit/>
          </a:bodyPr>
          <a:lstStyle/>
          <a:p>
            <a:pPr algn="ctr"/>
            <a:r>
              <a:rPr lang="en-US" sz="1400" b="1" dirty="0"/>
              <a:t>40.1 Figure 1</a:t>
            </a:r>
          </a:p>
        </p:txBody>
      </p:sp>
      <p:pic>
        <p:nvPicPr>
          <p:cNvPr id="2" name="Content Placeholder 4" descr="A photograph of a male seahorse pregnant with young">
            <a:extLst>
              <a:ext uri="{FF2B5EF4-FFF2-40B4-BE49-F238E27FC236}">
                <a16:creationId xmlns:a16="http://schemas.microsoft.com/office/drawing/2014/main" id="{0D629440-07DC-8F09-9324-B380A3368E45}"/>
              </a:ext>
            </a:extLst>
          </p:cNvPr>
          <p:cNvPicPr>
            <a:picLocks noChangeAspect="1"/>
          </p:cNvPicPr>
          <p:nvPr/>
        </p:nvPicPr>
        <p:blipFill>
          <a:blip r:embed="rId2"/>
          <a:srcRect l="12036" t="5334" r="12038" b="6000"/>
          <a:stretch/>
        </p:blipFill>
        <p:spPr>
          <a:xfrm>
            <a:off x="4924970" y="1685406"/>
            <a:ext cx="3733800" cy="2422417"/>
          </a:xfrm>
          <a:prstGeom prst="rect">
            <a:avLst/>
          </a:prstGeom>
        </p:spPr>
      </p:pic>
      <p:sp>
        <p:nvSpPr>
          <p:cNvPr id="4" name="TextBox 3">
            <a:extLst>
              <a:ext uri="{FF2B5EF4-FFF2-40B4-BE49-F238E27FC236}">
                <a16:creationId xmlns:a16="http://schemas.microsoft.com/office/drawing/2014/main" id="{B968600E-F8DA-7CD1-85B3-239C2DC8A4E1}"/>
              </a:ext>
            </a:extLst>
          </p:cNvPr>
          <p:cNvSpPr txBox="1"/>
          <p:nvPr/>
        </p:nvSpPr>
        <p:spPr>
          <a:xfrm>
            <a:off x="5572670" y="4402519"/>
            <a:ext cx="2438400" cy="415498"/>
          </a:xfrm>
          <a:prstGeom prst="rect">
            <a:avLst/>
          </a:prstGeom>
          <a:noFill/>
        </p:spPr>
        <p:txBody>
          <a:bodyPr wrap="square" rtlCol="0">
            <a:spAutoFit/>
          </a:bodyPr>
          <a:lstStyle/>
          <a:p>
            <a:pPr algn="ctr"/>
            <a:r>
              <a:rPr lang="en-US" sz="1000" dirty="0"/>
              <a:t>Betty Wills on Wikimedia Commons. "Orange seahorse."</a:t>
            </a:r>
          </a:p>
        </p:txBody>
      </p:sp>
    </p:spTree>
    <p:extLst>
      <p:ext uri="{BB962C8B-B14F-4D97-AF65-F5344CB8AC3E}">
        <p14:creationId xmlns:p14="http://schemas.microsoft.com/office/powerpoint/2010/main" val="10792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Asexual Reproduction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Asexual reproduction</a:t>
            </a:r>
            <a:r>
              <a:rPr lang="en-US" dirty="0">
                <a:solidFill>
                  <a:schemeClr val="tx1"/>
                </a:solidFill>
              </a:rPr>
              <a:t> produces genetically identical offspring (clones) from a single parent.</a:t>
            </a:r>
          </a:p>
          <a:p>
            <a:pPr marL="457200" indent="-457200">
              <a:buFont typeface="Arial" panose="020B0604020202020204" pitchFamily="34" charset="0"/>
              <a:buChar char="•"/>
              <a:tabLst>
                <a:tab pos="461963" algn="l"/>
              </a:tabLst>
            </a:pPr>
            <a:r>
              <a:rPr lang="en-US" u="sng" dirty="0">
                <a:solidFill>
                  <a:schemeClr val="tx1"/>
                </a:solidFill>
              </a:rPr>
              <a:t>Advantages</a:t>
            </a:r>
            <a:r>
              <a:rPr lang="en-US" dirty="0">
                <a:solidFill>
                  <a:schemeClr val="tx1"/>
                </a:solidFill>
              </a:rPr>
              <a:t>: rapid production of large numbers of offspring adapted to stable environments, easier colonization of new habitats since a mate is not needed</a:t>
            </a:r>
          </a:p>
          <a:p>
            <a:pPr marL="457200" indent="-457200">
              <a:buFont typeface="Arial" panose="020B0604020202020204" pitchFamily="34" charset="0"/>
              <a:buChar char="•"/>
              <a:tabLst>
                <a:tab pos="461963" algn="l"/>
              </a:tabLst>
            </a:pPr>
            <a:r>
              <a:rPr lang="en-US" u="sng" dirty="0">
                <a:solidFill>
                  <a:schemeClr val="tx1"/>
                </a:solidFill>
              </a:rPr>
              <a:t>Disadvantages</a:t>
            </a:r>
            <a:r>
              <a:rPr lang="en-US" dirty="0">
                <a:solidFill>
                  <a:schemeClr val="tx1"/>
                </a:solidFill>
              </a:rPr>
              <a:t>: may not survive unstable environments due to a lack of genetic variation</a:t>
            </a:r>
          </a:p>
        </p:txBody>
      </p:sp>
    </p:spTree>
    <p:extLst>
      <p:ext uri="{BB962C8B-B14F-4D97-AF65-F5344CB8AC3E}">
        <p14:creationId xmlns:p14="http://schemas.microsoft.com/office/powerpoint/2010/main" val="136673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82040"/>
          </a:xfrm>
        </p:spPr>
        <p:txBody>
          <a:bodyPr/>
          <a:lstStyle/>
          <a:p>
            <a:r>
              <a:rPr lang="en-US" dirty="0"/>
              <a:t>List one advantage and one disadvantage of asexual reproduction.</a:t>
            </a:r>
          </a:p>
        </p:txBody>
      </p:sp>
    </p:spTree>
    <p:extLst>
      <p:ext uri="{BB962C8B-B14F-4D97-AF65-F5344CB8AC3E}">
        <p14:creationId xmlns:p14="http://schemas.microsoft.com/office/powerpoint/2010/main" val="193357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Sexual Reproduction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a:tabLst>
                <a:tab pos="461963" algn="l"/>
              </a:tabLst>
            </a:pPr>
            <a:r>
              <a:rPr lang="en-US" b="1" dirty="0">
                <a:solidFill>
                  <a:schemeClr val="tx1"/>
                </a:solidFill>
              </a:rPr>
              <a:t>Sexual reproduction </a:t>
            </a:r>
            <a:r>
              <a:rPr lang="en-US" dirty="0">
                <a:solidFill>
                  <a:schemeClr val="tx1"/>
                </a:solidFill>
              </a:rPr>
              <a:t>combines genetic material of two individuals, creating genetically diverse offspring.</a:t>
            </a:r>
          </a:p>
          <a:p>
            <a:pPr marL="457200" indent="-457200">
              <a:buFont typeface="Arial" panose="020B0604020202020204" pitchFamily="34" charset="0"/>
              <a:buChar char="•"/>
              <a:tabLst>
                <a:tab pos="461963" algn="l"/>
              </a:tabLst>
            </a:pPr>
            <a:r>
              <a:rPr lang="en-US" dirty="0">
                <a:solidFill>
                  <a:schemeClr val="tx1"/>
                </a:solidFill>
              </a:rPr>
              <a:t>Potentially advantageous in unpredictable/changing environments</a:t>
            </a:r>
          </a:p>
          <a:p>
            <a:pPr marL="457200" indent="-457200">
              <a:buFont typeface="Arial" panose="020B0604020202020204" pitchFamily="34" charset="0"/>
              <a:buChar char="•"/>
              <a:tabLst>
                <a:tab pos="461963" algn="l"/>
              </a:tabLst>
            </a:pPr>
            <a:r>
              <a:rPr lang="en-US" dirty="0">
                <a:solidFill>
                  <a:schemeClr val="tx1"/>
                </a:solidFill>
              </a:rPr>
              <a:t>Must have a way to produce two different types of gametes (male and female)</a:t>
            </a:r>
          </a:p>
          <a:p>
            <a:pPr marL="1200150" lvl="1" indent="-457200">
              <a:buFont typeface="Arial" panose="020B0604020202020204" pitchFamily="34" charset="0"/>
              <a:buChar char="•"/>
              <a:tabLst>
                <a:tab pos="461963" algn="l"/>
              </a:tabLst>
            </a:pPr>
            <a:r>
              <a:rPr lang="en-US" u="sng" dirty="0"/>
              <a:t>Invertebrates</a:t>
            </a:r>
            <a:r>
              <a:rPr lang="en-US" dirty="0"/>
              <a:t>: hermaphroditic individuals (those with male and female reproductive organs)</a:t>
            </a:r>
          </a:p>
          <a:p>
            <a:pPr marL="1200150" lvl="1" indent="-457200">
              <a:buFont typeface="Arial" panose="020B0604020202020204" pitchFamily="34" charset="0"/>
              <a:buChar char="•"/>
              <a:tabLst>
                <a:tab pos="461963" algn="l"/>
              </a:tabLst>
            </a:pPr>
            <a:r>
              <a:rPr lang="en-US" u="sng" dirty="0">
                <a:solidFill>
                  <a:schemeClr val="tx1"/>
                </a:solidFill>
              </a:rPr>
              <a:t>Vertebrates</a:t>
            </a:r>
            <a:r>
              <a:rPr lang="en-US" dirty="0">
                <a:solidFill>
                  <a:schemeClr val="tx1"/>
                </a:solidFill>
              </a:rPr>
              <a:t>: presence of both male and female individuals</a:t>
            </a:r>
          </a:p>
        </p:txBody>
      </p:sp>
    </p:spTree>
    <p:extLst>
      <p:ext uri="{BB962C8B-B14F-4D97-AF65-F5344CB8AC3E}">
        <p14:creationId xmlns:p14="http://schemas.microsoft.com/office/powerpoint/2010/main" val="88446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Asexual Reproduction: Fission</a:t>
            </a:r>
            <a:endParaRPr lang="en-US" sz="3200" dirty="0">
              <a:solidFill>
                <a:schemeClr val="accent1"/>
              </a:solidFill>
            </a:endParaRPr>
          </a:p>
        </p:txBody>
      </p:sp>
      <p:sp>
        <p:nvSpPr>
          <p:cNvPr id="11267" name="Rectangle 3"/>
          <p:cNvSpPr>
            <a:spLocks noGrp="1"/>
          </p:cNvSpPr>
          <p:nvPr>
            <p:ph idx="1"/>
          </p:nvPr>
        </p:nvSpPr>
        <p:spPr>
          <a:xfrm>
            <a:off x="457200" y="1280160"/>
            <a:ext cx="4267200" cy="4663440"/>
          </a:xfrm>
          <a:prstGeom prst="rect">
            <a:avLst/>
          </a:prstGeom>
        </p:spPr>
        <p:txBody>
          <a:bodyPr>
            <a:normAutofit fontScale="85000" lnSpcReduction="10000"/>
          </a:bodyPr>
          <a:lstStyle/>
          <a:p>
            <a:pPr>
              <a:tabLst>
                <a:tab pos="461963" algn="l"/>
              </a:tabLst>
            </a:pPr>
            <a:r>
              <a:rPr lang="en-US" b="1" dirty="0">
                <a:solidFill>
                  <a:schemeClr val="tx1"/>
                </a:solidFill>
              </a:rPr>
              <a:t>Fission </a:t>
            </a:r>
            <a:r>
              <a:rPr lang="en-US" dirty="0">
                <a:solidFill>
                  <a:schemeClr val="tx1"/>
                </a:solidFill>
              </a:rPr>
              <a:t>(binary fission) is a method of asexual reproduction in various organisms.</a:t>
            </a:r>
          </a:p>
          <a:p>
            <a:pPr marL="457200" indent="-457200">
              <a:buFont typeface="Arial" panose="020B0604020202020204" pitchFamily="34" charset="0"/>
              <a:buChar char="•"/>
              <a:tabLst>
                <a:tab pos="461963" algn="l"/>
              </a:tabLst>
            </a:pPr>
            <a:r>
              <a:rPr lang="en-US" dirty="0">
                <a:solidFill>
                  <a:schemeClr val="tx1"/>
                </a:solidFill>
              </a:rPr>
              <a:t>An organism splits into two separate organisms after a period of growth.</a:t>
            </a:r>
          </a:p>
          <a:p>
            <a:pPr marL="457200" indent="-457200">
              <a:buFont typeface="Arial" panose="020B0604020202020204" pitchFamily="34" charset="0"/>
              <a:buChar char="•"/>
              <a:tabLst>
                <a:tab pos="461963" algn="l"/>
              </a:tabLst>
            </a:pPr>
            <a:r>
              <a:rPr lang="en-US" dirty="0">
                <a:solidFill>
                  <a:schemeClr val="tx1"/>
                </a:solidFill>
              </a:rPr>
              <a:t>Some unicellular eukaryotic organisms undergo binary fission through the process of mitosis.</a:t>
            </a:r>
          </a:p>
          <a:p>
            <a:pPr marL="457200" indent="-457200">
              <a:buFont typeface="Arial" panose="020B0604020202020204" pitchFamily="34" charset="0"/>
              <a:buChar char="•"/>
              <a:tabLst>
                <a:tab pos="461963" algn="l"/>
              </a:tabLst>
            </a:pPr>
            <a:r>
              <a:rPr lang="en-US" dirty="0">
                <a:solidFill>
                  <a:schemeClr val="tx1"/>
                </a:solidFill>
              </a:rPr>
              <a:t>In certain organisms, a part of the individual separates to form a second individual.</a:t>
            </a:r>
          </a:p>
        </p:txBody>
      </p:sp>
      <p:pic>
        <p:nvPicPr>
          <p:cNvPr id="2" name="Content Placeholder 5" descr="A close up photograph of a coral polyp">
            <a:extLst>
              <a:ext uri="{FF2B5EF4-FFF2-40B4-BE49-F238E27FC236}">
                <a16:creationId xmlns:a16="http://schemas.microsoft.com/office/drawing/2014/main" id="{B6AA15AB-0A63-0ACB-FEFB-690882ED0CF0}"/>
              </a:ext>
            </a:extLst>
          </p:cNvPr>
          <p:cNvPicPr>
            <a:picLocks noChangeAspect="1"/>
          </p:cNvPicPr>
          <p:nvPr/>
        </p:nvPicPr>
        <p:blipFill>
          <a:blip r:embed="rId2"/>
          <a:srcRect l="20370" t="6838" r="20370" b="6000"/>
          <a:stretch/>
        </p:blipFill>
        <p:spPr>
          <a:xfrm>
            <a:off x="4788041" y="1382456"/>
            <a:ext cx="3809998" cy="3113344"/>
          </a:xfrm>
          <a:prstGeom prst="rect">
            <a:avLst/>
          </a:prstGeom>
        </p:spPr>
      </p:pic>
      <p:sp>
        <p:nvSpPr>
          <p:cNvPr id="5" name="TextBox 4">
            <a:extLst>
              <a:ext uri="{FF2B5EF4-FFF2-40B4-BE49-F238E27FC236}">
                <a16:creationId xmlns:a16="http://schemas.microsoft.com/office/drawing/2014/main" id="{67EAAAB9-F6EE-9DF6-CDA9-91945FB32758}"/>
              </a:ext>
            </a:extLst>
          </p:cNvPr>
          <p:cNvSpPr txBox="1"/>
          <p:nvPr/>
        </p:nvSpPr>
        <p:spPr>
          <a:xfrm>
            <a:off x="4788041" y="4495800"/>
            <a:ext cx="3809998" cy="523220"/>
          </a:xfrm>
          <a:prstGeom prst="rect">
            <a:avLst/>
          </a:prstGeom>
          <a:noFill/>
        </p:spPr>
        <p:txBody>
          <a:bodyPr wrap="square" rtlCol="0">
            <a:spAutoFit/>
          </a:bodyPr>
          <a:lstStyle/>
          <a:p>
            <a:pPr algn="ctr"/>
            <a:r>
              <a:rPr lang="en-US" sz="1400" b="1" dirty="0"/>
              <a:t>40.1 Figure 2: </a:t>
            </a:r>
            <a:r>
              <a:rPr lang="en-US" sz="1400" dirty="0"/>
              <a:t>Coral polyps reproduce asexually by fission.</a:t>
            </a:r>
          </a:p>
        </p:txBody>
      </p:sp>
      <p:sp>
        <p:nvSpPr>
          <p:cNvPr id="6" name="TextBox 5">
            <a:extLst>
              <a:ext uri="{FF2B5EF4-FFF2-40B4-BE49-F238E27FC236}">
                <a16:creationId xmlns:a16="http://schemas.microsoft.com/office/drawing/2014/main" id="{CF1F2FD9-507E-23A0-F81A-34351AF19C52}"/>
              </a:ext>
            </a:extLst>
          </p:cNvPr>
          <p:cNvSpPr txBox="1"/>
          <p:nvPr/>
        </p:nvSpPr>
        <p:spPr>
          <a:xfrm>
            <a:off x="5169040" y="5019020"/>
            <a:ext cx="3048000" cy="246221"/>
          </a:xfrm>
          <a:prstGeom prst="rect">
            <a:avLst/>
          </a:prstGeom>
          <a:noFill/>
        </p:spPr>
        <p:txBody>
          <a:bodyPr wrap="square" rtlCol="0">
            <a:spAutoFit/>
          </a:bodyPr>
          <a:lstStyle/>
          <a:p>
            <a:r>
              <a:rPr lang="en-US" sz="1000" dirty="0"/>
              <a:t>Narrissa Spies on Wikimedia Commons. "Coral polyps."</a:t>
            </a:r>
          </a:p>
        </p:txBody>
      </p:sp>
    </p:spTree>
    <p:extLst>
      <p:ext uri="{BB962C8B-B14F-4D97-AF65-F5344CB8AC3E}">
        <p14:creationId xmlns:p14="http://schemas.microsoft.com/office/powerpoint/2010/main" val="21189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Asexual Reproduction: Budding</a:t>
            </a:r>
            <a:endParaRPr lang="en-US" sz="3200" dirty="0">
              <a:solidFill>
                <a:schemeClr val="accent1"/>
              </a:solidFill>
            </a:endParaRPr>
          </a:p>
        </p:txBody>
      </p:sp>
      <p:sp>
        <p:nvSpPr>
          <p:cNvPr id="11267" name="Rectangle 3"/>
          <p:cNvSpPr>
            <a:spLocks noGrp="1"/>
          </p:cNvSpPr>
          <p:nvPr>
            <p:ph idx="1"/>
          </p:nvPr>
        </p:nvSpPr>
        <p:spPr>
          <a:xfrm>
            <a:off x="457200" y="1280160"/>
            <a:ext cx="8229600" cy="2225040"/>
          </a:xfrm>
          <a:prstGeom prst="rect">
            <a:avLst/>
          </a:prstGeom>
        </p:spPr>
        <p:txBody>
          <a:bodyPr>
            <a:noAutofit/>
          </a:bodyPr>
          <a:lstStyle/>
          <a:p>
            <a:pPr>
              <a:tabLst>
                <a:tab pos="461963" algn="l"/>
              </a:tabLst>
            </a:pPr>
            <a:r>
              <a:rPr lang="en-US" sz="1800" b="1" dirty="0">
                <a:solidFill>
                  <a:schemeClr val="tx1"/>
                </a:solidFill>
              </a:rPr>
              <a:t>Budding</a:t>
            </a:r>
            <a:r>
              <a:rPr lang="en-US" sz="1800" dirty="0">
                <a:solidFill>
                  <a:schemeClr val="tx1"/>
                </a:solidFill>
              </a:rPr>
              <a:t>: asexual reproduction resulting from outgrowth of a cell or body region</a:t>
            </a:r>
          </a:p>
          <a:p>
            <a:pPr marL="457200" indent="-457200">
              <a:buFont typeface="Arial" panose="020B0604020202020204" pitchFamily="34" charset="0"/>
              <a:buChar char="•"/>
              <a:tabLst>
                <a:tab pos="461963" algn="l"/>
              </a:tabLst>
            </a:pPr>
            <a:r>
              <a:rPr lang="en-US" sz="1800" dirty="0">
                <a:solidFill>
                  <a:schemeClr val="tx1"/>
                </a:solidFill>
              </a:rPr>
              <a:t>Leads to the separation of the original organism into two distinct individuals</a:t>
            </a:r>
          </a:p>
          <a:p>
            <a:pPr marL="457200" indent="-457200">
              <a:buFont typeface="Arial" panose="020B0604020202020204" pitchFamily="34" charset="0"/>
              <a:buChar char="•"/>
              <a:tabLst>
                <a:tab pos="461963" algn="l"/>
              </a:tabLst>
            </a:pPr>
            <a:r>
              <a:rPr lang="en-US" sz="1800" dirty="0">
                <a:solidFill>
                  <a:schemeClr val="tx1"/>
                </a:solidFill>
              </a:rPr>
              <a:t>Occurs commonly in some invertebrate animals, such as corals and hydras</a:t>
            </a:r>
          </a:p>
          <a:p>
            <a:pPr marL="1200150" lvl="1" indent="-457200">
              <a:buFont typeface="Arial" panose="020B0604020202020204" pitchFamily="34" charset="0"/>
              <a:buChar char="•"/>
              <a:tabLst>
                <a:tab pos="461963" algn="l"/>
              </a:tabLst>
            </a:pPr>
            <a:r>
              <a:rPr lang="en-US" sz="1800" dirty="0">
                <a:solidFill>
                  <a:schemeClr val="tx1"/>
                </a:solidFill>
              </a:rPr>
              <a:t>Hydras: a bud forms, develops into an adult, and breaks away from the main body</a:t>
            </a:r>
          </a:p>
          <a:p>
            <a:pPr marL="1200150" lvl="1" indent="-457200">
              <a:buFont typeface="Arial" panose="020B0604020202020204" pitchFamily="34" charset="0"/>
              <a:buChar char="•"/>
              <a:tabLst>
                <a:tab pos="461963" algn="l"/>
              </a:tabLst>
            </a:pPr>
            <a:r>
              <a:rPr lang="en-US" sz="1800" dirty="0">
                <a:solidFill>
                  <a:schemeClr val="tx1"/>
                </a:solidFill>
              </a:rPr>
              <a:t>Corals: the bud remains attached, contributing to the growth of a new colony</a:t>
            </a:r>
          </a:p>
        </p:txBody>
      </p:sp>
      <p:sp>
        <p:nvSpPr>
          <p:cNvPr id="4" name="TextBox 3">
            <a:extLst>
              <a:ext uri="{FF2B5EF4-FFF2-40B4-BE49-F238E27FC236}">
                <a16:creationId xmlns:a16="http://schemas.microsoft.com/office/drawing/2014/main" id="{0C5A818D-FFCA-D5F3-F6B4-9D6222FA477D}"/>
              </a:ext>
            </a:extLst>
          </p:cNvPr>
          <p:cNvSpPr txBox="1"/>
          <p:nvPr/>
        </p:nvSpPr>
        <p:spPr>
          <a:xfrm>
            <a:off x="1485900" y="3505200"/>
            <a:ext cx="1143000" cy="307777"/>
          </a:xfrm>
          <a:prstGeom prst="rect">
            <a:avLst/>
          </a:prstGeom>
          <a:noFill/>
        </p:spPr>
        <p:txBody>
          <a:bodyPr wrap="square" rtlCol="0">
            <a:spAutoFit/>
          </a:bodyPr>
          <a:lstStyle/>
          <a:p>
            <a:r>
              <a:rPr lang="en-US" sz="1400" b="1" dirty="0"/>
              <a:t>40.1 Figure 3</a:t>
            </a:r>
          </a:p>
        </p:txBody>
      </p:sp>
      <p:pic>
        <p:nvPicPr>
          <p:cNvPr id="2" name="Content Placeholder 5" descr="The illustration shows a drawing of a hydra with a small bud. There's a caption that says, &quot;Hydra reproduces by budding using the regenerative cells.&quot; The bud then differentiates and becomes more detailed until it detaches. There's another caption under this part of the illustration that says, &quot;Genetically similar hydra.&quot;">
            <a:extLst>
              <a:ext uri="{FF2B5EF4-FFF2-40B4-BE49-F238E27FC236}">
                <a16:creationId xmlns:a16="http://schemas.microsoft.com/office/drawing/2014/main" id="{B0DBB0B6-DA85-016D-1E03-97EF2B84942F}"/>
              </a:ext>
            </a:extLst>
          </p:cNvPr>
          <p:cNvPicPr>
            <a:picLocks noChangeAspect="1"/>
          </p:cNvPicPr>
          <p:nvPr/>
        </p:nvPicPr>
        <p:blipFill>
          <a:blip r:embed="rId2"/>
          <a:srcRect t="3666" r="4629" b="11333"/>
          <a:stretch/>
        </p:blipFill>
        <p:spPr>
          <a:xfrm>
            <a:off x="2638111" y="3346101"/>
            <a:ext cx="5257800" cy="2603377"/>
          </a:xfrm>
          <a:prstGeom prst="rect">
            <a:avLst/>
          </a:prstGeom>
        </p:spPr>
      </p:pic>
    </p:spTree>
    <p:extLst>
      <p:ext uri="{BB962C8B-B14F-4D97-AF65-F5344CB8AC3E}">
        <p14:creationId xmlns:p14="http://schemas.microsoft.com/office/powerpoint/2010/main" val="127193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2017</TotalTime>
  <Words>1885</Words>
  <Application>Microsoft Office PowerPoint</Application>
  <PresentationFormat>On-screen Show (4:3)</PresentationFormat>
  <Paragraphs>191</Paragraphs>
  <Slides>27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Century Gothic</vt:lpstr>
      <vt:lpstr>Aptos</vt:lpstr>
      <vt:lpstr>Arial</vt:lpstr>
      <vt:lpstr>Office Theme</vt:lpstr>
      <vt:lpstr>Lesson 40.1</vt:lpstr>
      <vt:lpstr>Objectives</vt:lpstr>
      <vt:lpstr>The Reproductive System1</vt:lpstr>
      <vt:lpstr>The Reproductive System2</vt:lpstr>
      <vt:lpstr>Asexual Reproduction</vt:lpstr>
      <vt:lpstr>Think It Through1</vt:lpstr>
      <vt:lpstr>Sexual Reproduction</vt:lpstr>
      <vt:lpstr>Asexual Reproduction: Fission</vt:lpstr>
      <vt:lpstr>Asexual Reproduction: Budding</vt:lpstr>
      <vt:lpstr>Asexual Reproduction: Fragmentation</vt:lpstr>
      <vt:lpstr>Asexual Reproduction: Parthenogenesis</vt:lpstr>
      <vt:lpstr>Think It Through2</vt:lpstr>
      <vt:lpstr>Sexual Reproduction: Hermaphroditism</vt:lpstr>
      <vt:lpstr>Sex Determination1</vt:lpstr>
      <vt:lpstr>Science and You</vt:lpstr>
      <vt:lpstr>Sex Determination2</vt:lpstr>
      <vt:lpstr>External Fertilization1</vt:lpstr>
      <vt:lpstr>External Fertilization2</vt:lpstr>
      <vt:lpstr>Internal Fertilization: Oviparity</vt:lpstr>
      <vt:lpstr>Internal Fertilization: Ovoviviparity</vt:lpstr>
      <vt:lpstr>Internal Fertilization: Viviparity</vt:lpstr>
      <vt:lpstr>Table 1: Key Differences in the Three Types of Internal Fertilization </vt:lpstr>
      <vt:lpstr>The Evolution of Reproduction</vt:lpstr>
      <vt:lpstr>The Evolution of Reproduction1</vt:lpstr>
      <vt:lpstr>The Evolution of Reproduction2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191</cp:revision>
  <dcterms:created xsi:type="dcterms:W3CDTF">2013-04-26T14:43:13Z</dcterms:created>
  <dcterms:modified xsi:type="dcterms:W3CDTF">2024-10-17T19:34:58Z</dcterms:modified>
</cp:coreProperties>
</file>