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9"/>
  </p:notesMasterIdLst>
  <p:handoutMasterIdLst>
    <p:handoutMasterId r:id="rId30"/>
  </p:handoutMasterIdLst>
  <p:sldIdLst>
    <p:sldId id="272" r:id="rId2"/>
    <p:sldId id="264" r:id="rId3"/>
    <p:sldId id="265" r:id="rId4"/>
    <p:sldId id="277" r:id="rId5"/>
    <p:sldId id="278" r:id="rId6"/>
    <p:sldId id="280" r:id="rId7"/>
    <p:sldId id="291" r:id="rId8"/>
    <p:sldId id="267" r:id="rId9"/>
    <p:sldId id="279" r:id="rId10"/>
    <p:sldId id="292" r:id="rId11"/>
    <p:sldId id="281" r:id="rId12"/>
    <p:sldId id="282" r:id="rId13"/>
    <p:sldId id="275" r:id="rId14"/>
    <p:sldId id="283" r:id="rId15"/>
    <p:sldId id="300" r:id="rId16"/>
    <p:sldId id="293" r:id="rId17"/>
    <p:sldId id="295" r:id="rId18"/>
    <p:sldId id="296" r:id="rId19"/>
    <p:sldId id="297" r:id="rId20"/>
    <p:sldId id="286" r:id="rId21"/>
    <p:sldId id="287" r:id="rId22"/>
    <p:sldId id="288" r:id="rId23"/>
    <p:sldId id="298" r:id="rId24"/>
    <p:sldId id="289" r:id="rId25"/>
    <p:sldId id="299" r:id="rId26"/>
    <p:sldId id="290" r:id="rId27"/>
    <p:sldId id="301" r:id="rId28"/>
  </p:sldIdLst>
  <p:sldSz cx="9144000" cy="6858000" type="screen4x3"/>
  <p:notesSz cx="6858000" cy="9144000"/>
  <p:embeddedFontLst>
    <p:embeddedFont>
      <p:font typeface="Century Gothic" panose="020B0502020202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F497D"/>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86410" autoAdjust="0"/>
  </p:normalViewPr>
  <p:slideViewPr>
    <p:cSldViewPr>
      <p:cViewPr>
        <p:scale>
          <a:sx n="100" d="100"/>
          <a:sy n="100" d="100"/>
        </p:scale>
        <p:origin x="2106" y="72"/>
      </p:cViewPr>
      <p:guideLst>
        <p:guide orient="horz" pos="2160"/>
        <p:guide pos="2880"/>
      </p:guideLst>
    </p:cSldViewPr>
  </p:slideViewPr>
  <p:outlineViewPr>
    <p:cViewPr>
      <p:scale>
        <a:sx n="33" d="100"/>
        <a:sy n="33" d="100"/>
      </p:scale>
      <p:origin x="0" y="-546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pic>
        <p:nvPicPr>
          <p:cNvPr id="7" name="Picture 6">
            <a:extLst>
              <a:ext uri="{FF2B5EF4-FFF2-40B4-BE49-F238E27FC236}">
                <a16:creationId xmlns:a16="http://schemas.microsoft.com/office/drawing/2014/main" id="{2EB5CE30-8909-9422-99C2-D6C8BA53459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05200" y="-320615"/>
            <a:ext cx="5893593" cy="6858000"/>
          </a:xfrm>
          <a:prstGeom prst="rect">
            <a:avLst/>
          </a:prstGeom>
        </p:spPr>
      </p:pic>
      <p:pic>
        <p:nvPicPr>
          <p:cNvPr id="8" name="Picture 7">
            <a:extLst>
              <a:ext uri="{FF2B5EF4-FFF2-40B4-BE49-F238E27FC236}">
                <a16:creationId xmlns:a16="http://schemas.microsoft.com/office/drawing/2014/main" id="{6B491EE9-34EB-F45E-2F47-6A96E89BD8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BC17DB0-A552-CC06-3988-EBCA562F347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19500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CC1D7C9-D21B-ED66-FF1C-66764A7DF19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BA50E9-3EE8-5045-0552-820FDE650CF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8541D8A-EE76-3A73-7CB8-CF236A0FA2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pic>
        <p:nvPicPr>
          <p:cNvPr id="3" name="Picture 2">
            <a:extLst>
              <a:ext uri="{FF2B5EF4-FFF2-40B4-BE49-F238E27FC236}">
                <a16:creationId xmlns:a16="http://schemas.microsoft.com/office/drawing/2014/main" id="{3D4E79C7-AC9C-5313-BE4B-56849F4DCEB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F25817E-9771-3D4E-F226-882D9CBF3DB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A8EEB1C-10B1-B1E8-F968-63539FE6FD7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4CE863-7B29-AA3E-2D8C-E40DF5C91C4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97CFBA3-72FA-B691-81EA-A34747881AE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40.2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Germline and Gametogenesis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Seminal Vesicles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marL="0" indent="0">
              <a:buNone/>
              <a:tabLst>
                <a:tab pos="461963" algn="l"/>
              </a:tabLst>
            </a:pPr>
            <a:r>
              <a:rPr lang="en-US" dirty="0">
                <a:solidFill>
                  <a:schemeClr val="tx1"/>
                </a:solidFill>
              </a:rPr>
              <a:t>The</a:t>
            </a:r>
            <a:r>
              <a:rPr lang="en-US" b="1" dirty="0">
                <a:solidFill>
                  <a:schemeClr val="tx1"/>
                </a:solidFill>
              </a:rPr>
              <a:t> seminal vesicles </a:t>
            </a:r>
            <a:r>
              <a:rPr lang="en-US" dirty="0">
                <a:solidFill>
                  <a:schemeClr val="tx1"/>
                </a:solidFill>
              </a:rPr>
              <a:t>are a pair of glands that lie along the posterior of the urinary bladder.</a:t>
            </a:r>
          </a:p>
          <a:p>
            <a:pPr marL="457200" indent="-457200">
              <a:buFont typeface="Arial" panose="020B0604020202020204" pitchFamily="34" charset="0"/>
              <a:buChar char="•"/>
              <a:tabLst>
                <a:tab pos="461963" algn="l"/>
              </a:tabLst>
            </a:pPr>
            <a:r>
              <a:rPr lang="en-US" dirty="0">
                <a:solidFill>
                  <a:schemeClr val="tx1"/>
                </a:solidFill>
              </a:rPr>
              <a:t>Produce alkaline fluid to neutralize vaginal acidity</a:t>
            </a:r>
          </a:p>
          <a:p>
            <a:pPr marL="1200150" lvl="1" indent="-457200">
              <a:buFont typeface="Arial" panose="020B0604020202020204" pitchFamily="34" charset="0"/>
              <a:buChar char="•"/>
              <a:tabLst>
                <a:tab pos="461963" algn="l"/>
              </a:tabLst>
            </a:pPr>
            <a:r>
              <a:rPr lang="en-US" dirty="0"/>
              <a:t>Contains mucus, fructose, a coagulating enzyme, ascorbic acid, and prostaglandins</a:t>
            </a:r>
            <a:endParaRPr lang="en-US"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Account for 60% of semen volume</a:t>
            </a:r>
          </a:p>
        </p:txBody>
      </p:sp>
      <p:sp>
        <p:nvSpPr>
          <p:cNvPr id="3" name="TextBox 2">
            <a:extLst>
              <a:ext uri="{FF2B5EF4-FFF2-40B4-BE49-F238E27FC236}">
                <a16:creationId xmlns:a16="http://schemas.microsoft.com/office/drawing/2014/main" id="{3B8702C7-7C69-CC49-BE90-8AD72E3998F4}"/>
              </a:ext>
            </a:extLst>
          </p:cNvPr>
          <p:cNvSpPr txBox="1"/>
          <p:nvPr/>
        </p:nvSpPr>
        <p:spPr>
          <a:xfrm>
            <a:off x="2286000" y="4558605"/>
            <a:ext cx="1524000" cy="1384995"/>
          </a:xfrm>
          <a:prstGeom prst="rect">
            <a:avLst/>
          </a:prstGeom>
          <a:noFill/>
        </p:spPr>
        <p:txBody>
          <a:bodyPr wrap="square" rtlCol="0">
            <a:spAutoFit/>
          </a:bodyPr>
          <a:lstStyle/>
          <a:p>
            <a:r>
              <a:rPr lang="en-US" sz="1400" b="1" dirty="0"/>
              <a:t>40.2 Figure 3: </a:t>
            </a:r>
            <a:r>
              <a:rPr lang="en-US" sz="1400" dirty="0"/>
              <a:t>Prostaglandin is a local hormone derived from lipids, such as arachidonic acid.</a:t>
            </a:r>
          </a:p>
        </p:txBody>
      </p:sp>
      <p:sp>
        <p:nvSpPr>
          <p:cNvPr id="4" name="TextBox 3">
            <a:extLst>
              <a:ext uri="{FF2B5EF4-FFF2-40B4-BE49-F238E27FC236}">
                <a16:creationId xmlns:a16="http://schemas.microsoft.com/office/drawing/2014/main" id="{3D1622F5-3E89-0D78-0D11-BF1B94660FD1}"/>
              </a:ext>
            </a:extLst>
          </p:cNvPr>
          <p:cNvSpPr txBox="1"/>
          <p:nvPr/>
        </p:nvSpPr>
        <p:spPr>
          <a:xfrm>
            <a:off x="4591050" y="6121122"/>
            <a:ext cx="1600200" cy="553998"/>
          </a:xfrm>
          <a:prstGeom prst="rect">
            <a:avLst/>
          </a:prstGeom>
          <a:noFill/>
        </p:spPr>
        <p:txBody>
          <a:bodyPr wrap="square" rtlCol="0">
            <a:spAutoFit/>
          </a:bodyPr>
          <a:lstStyle/>
          <a:p>
            <a:pPr algn="ctr"/>
            <a:r>
              <a:rPr lang="en-US" sz="1000" dirty="0"/>
              <a:t>NEUROtiker on Wikimedia Commons. "Prostaglandin chemical structure."</a:t>
            </a:r>
          </a:p>
        </p:txBody>
      </p:sp>
      <p:pic>
        <p:nvPicPr>
          <p:cNvPr id="5" name="Content Placeholder 5" descr="Shown is the molecular structure of prostaglandin, consisting of a carbon skeleton and a five member ring based upon arachidonic acid. The molecule possesses single bonds and double bonds.">
            <a:extLst>
              <a:ext uri="{FF2B5EF4-FFF2-40B4-BE49-F238E27FC236}">
                <a16:creationId xmlns:a16="http://schemas.microsoft.com/office/drawing/2014/main" id="{6E0C78C7-4328-88DB-8EDF-21F0828E3ACB}"/>
              </a:ext>
            </a:extLst>
          </p:cNvPr>
          <p:cNvPicPr>
            <a:picLocks noChangeAspect="1"/>
          </p:cNvPicPr>
          <p:nvPr/>
        </p:nvPicPr>
        <p:blipFill>
          <a:blip r:embed="rId2"/>
          <a:srcRect l="13889" t="5334" r="12963" b="6000"/>
          <a:stretch/>
        </p:blipFill>
        <p:spPr>
          <a:xfrm>
            <a:off x="3810000" y="3794760"/>
            <a:ext cx="3190947" cy="2148840"/>
          </a:xfrm>
          <a:prstGeom prst="rect">
            <a:avLst/>
          </a:prstGeom>
        </p:spPr>
      </p:pic>
    </p:spTree>
    <p:extLst>
      <p:ext uri="{BB962C8B-B14F-4D97-AF65-F5344CB8AC3E}">
        <p14:creationId xmlns:p14="http://schemas.microsoft.com/office/powerpoint/2010/main" val="5349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The Penis</a:t>
            </a:r>
          </a:p>
        </p:txBody>
      </p:sp>
      <p:sp>
        <p:nvSpPr>
          <p:cNvPr id="11267" name="Rectangle 3"/>
          <p:cNvSpPr>
            <a:spLocks noGrp="1"/>
          </p:cNvSpPr>
          <p:nvPr>
            <p:ph idx="1"/>
          </p:nvPr>
        </p:nvSpPr>
        <p:spPr>
          <a:prstGeom prst="rect">
            <a:avLst/>
          </a:prstGeom>
        </p:spPr>
        <p:txBody>
          <a:bodyPr>
            <a:normAutofit fontScale="92500" lnSpcReduction="10000"/>
          </a:bodyPr>
          <a:lstStyle/>
          <a:p>
            <a:pPr marL="0" indent="0">
              <a:buNone/>
              <a:tabLst>
                <a:tab pos="461963" algn="l"/>
              </a:tabLst>
            </a:pPr>
            <a:r>
              <a:rPr lang="en-US" dirty="0"/>
              <a:t>The </a:t>
            </a:r>
            <a:r>
              <a:rPr lang="en-US" b="1" dirty="0"/>
              <a:t>penis</a:t>
            </a:r>
            <a:r>
              <a:rPr lang="en-US" dirty="0"/>
              <a:t> drains urine and functions as a copulatory organ during intercourse.</a:t>
            </a:r>
          </a:p>
          <a:p>
            <a:pPr>
              <a:tabLst>
                <a:tab pos="461963" algn="l"/>
              </a:tabLst>
            </a:pPr>
            <a:r>
              <a:rPr lang="en-US" dirty="0">
                <a:solidFill>
                  <a:schemeClr val="tx1"/>
                </a:solidFill>
              </a:rPr>
              <a:t>Contains three tubes of erectile tissue: corpus cavernosum (pair of tubes) and corpus spongiosum</a:t>
            </a:r>
          </a:p>
          <a:p>
            <a:pPr>
              <a:tabLst>
                <a:tab pos="461963" algn="l"/>
              </a:tabLst>
            </a:pPr>
            <a:r>
              <a:rPr lang="en-US" dirty="0">
                <a:solidFill>
                  <a:schemeClr val="tx1"/>
                </a:solidFill>
              </a:rPr>
              <a:t>Erection: engorgement of erectile tissue with blood</a:t>
            </a:r>
          </a:p>
          <a:p>
            <a:pPr>
              <a:tabLst>
                <a:tab pos="461963" algn="l"/>
              </a:tabLst>
            </a:pPr>
            <a:r>
              <a:rPr lang="en-US" dirty="0">
                <a:solidFill>
                  <a:schemeClr val="tx1"/>
                </a:solidFill>
              </a:rPr>
              <a:t>Inserted into vagina during intercourse, culminates in ejaculation</a:t>
            </a:r>
          </a:p>
          <a:p>
            <a:pPr>
              <a:tabLst>
                <a:tab pos="461963" algn="l"/>
              </a:tabLst>
            </a:pPr>
            <a:r>
              <a:rPr lang="en-US" dirty="0">
                <a:solidFill>
                  <a:schemeClr val="tx1"/>
                </a:solidFill>
              </a:rPr>
              <a:t>Orgasm: glands/accessory organs contract, then semen expelled through urethra</a:t>
            </a:r>
          </a:p>
          <a:p>
            <a:pPr>
              <a:tabLst>
                <a:tab pos="461963" algn="l"/>
              </a:tabLst>
            </a:pPr>
            <a:r>
              <a:rPr lang="en-US" dirty="0">
                <a:solidFill>
                  <a:schemeClr val="tx1"/>
                </a:solidFill>
              </a:rPr>
              <a:t>Becomes flaccid and blood drains from erectile tissue post-intercourse</a:t>
            </a:r>
          </a:p>
        </p:txBody>
      </p:sp>
    </p:spTree>
    <p:extLst>
      <p:ext uri="{BB962C8B-B14F-4D97-AF65-F5344CB8AC3E}">
        <p14:creationId xmlns:p14="http://schemas.microsoft.com/office/powerpoint/2010/main" val="129445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Prostate and Bulbourethral Glands</a:t>
            </a:r>
          </a:p>
        </p:txBody>
      </p:sp>
      <p:sp>
        <p:nvSpPr>
          <p:cNvPr id="11267" name="Rectangle 3"/>
          <p:cNvSpPr>
            <a:spLocks noGrp="1"/>
          </p:cNvSpPr>
          <p:nvPr>
            <p:ph idx="1"/>
          </p:nvPr>
        </p:nvSpPr>
        <p:spPr>
          <a:prstGeom prst="rect">
            <a:avLst/>
          </a:prstGeom>
        </p:spPr>
        <p:txBody>
          <a:bodyPr>
            <a:normAutofit fontScale="92500"/>
          </a:bodyPr>
          <a:lstStyle/>
          <a:p>
            <a:pPr>
              <a:tabLst>
                <a:tab pos="461963" algn="l"/>
              </a:tabLst>
            </a:pPr>
            <a:r>
              <a:rPr lang="en-US" dirty="0">
                <a:solidFill>
                  <a:schemeClr val="tx1"/>
                </a:solidFill>
              </a:rPr>
              <a:t>The </a:t>
            </a:r>
            <a:r>
              <a:rPr lang="en-US" b="1" dirty="0">
                <a:solidFill>
                  <a:schemeClr val="tx1"/>
                </a:solidFill>
              </a:rPr>
              <a:t>prostate gland </a:t>
            </a:r>
            <a:r>
              <a:rPr lang="en-US" dirty="0">
                <a:solidFill>
                  <a:schemeClr val="tx1"/>
                </a:solidFill>
              </a:rPr>
              <a:t>surrounds the urethra and produces fluid containing citrate, enzymes, and prostate-specific antigen (PSA).</a:t>
            </a:r>
          </a:p>
          <a:p>
            <a:pPr lvl="1">
              <a:tabLst>
                <a:tab pos="461963" algn="l"/>
              </a:tabLst>
            </a:pPr>
            <a:r>
              <a:rPr lang="en-US" dirty="0">
                <a:solidFill>
                  <a:schemeClr val="tx1"/>
                </a:solidFill>
              </a:rPr>
              <a:t>PSA: proteolytic enzyme that helps liquefy ejaculate minutes after release</a:t>
            </a:r>
          </a:p>
          <a:p>
            <a:pPr lvl="1">
              <a:tabLst>
                <a:tab pos="461963" algn="l"/>
              </a:tabLst>
            </a:pPr>
            <a:r>
              <a:rPr lang="en-US" dirty="0"/>
              <a:t>Prostate s</a:t>
            </a:r>
            <a:r>
              <a:rPr lang="en-US" dirty="0">
                <a:solidFill>
                  <a:schemeClr val="tx1"/>
                </a:solidFill>
              </a:rPr>
              <a:t>ecretions: ~30% of semen volume</a:t>
            </a:r>
          </a:p>
          <a:p>
            <a:pPr>
              <a:tabLst>
                <a:tab pos="461963" algn="l"/>
              </a:tabLst>
            </a:pPr>
            <a:r>
              <a:rPr lang="en-US" dirty="0">
                <a:solidFill>
                  <a:schemeClr val="tx1"/>
                </a:solidFill>
              </a:rPr>
              <a:t>The section from the </a:t>
            </a:r>
            <a:r>
              <a:rPr lang="en-US" b="1" dirty="0">
                <a:solidFill>
                  <a:schemeClr val="tx1"/>
                </a:solidFill>
              </a:rPr>
              <a:t>bulbourethral gland </a:t>
            </a:r>
            <a:r>
              <a:rPr lang="en-US" dirty="0">
                <a:solidFill>
                  <a:schemeClr val="tx1"/>
                </a:solidFill>
              </a:rPr>
              <a:t>(Cowper</a:t>
            </a:r>
            <a:r>
              <a:rPr lang="en-US" dirty="0"/>
              <a:t>'</a:t>
            </a:r>
            <a:r>
              <a:rPr lang="en-US" dirty="0">
                <a:solidFill>
                  <a:schemeClr val="tx1"/>
                </a:solidFill>
              </a:rPr>
              <a:t>s gland) neutralizes urethral acidity before ejaculation.</a:t>
            </a:r>
          </a:p>
          <a:p>
            <a:pPr lvl="1">
              <a:tabLst>
                <a:tab pos="461963" algn="l"/>
              </a:tabLst>
            </a:pPr>
            <a:r>
              <a:rPr lang="en-US" dirty="0"/>
              <a:t>May contain a few sperm, impacting withdrawal methods of contraception</a:t>
            </a:r>
            <a:endParaRPr lang="en-US" dirty="0">
              <a:solidFill>
                <a:srgbClr val="0000FF"/>
              </a:solidFill>
            </a:endParaRPr>
          </a:p>
        </p:txBody>
      </p:sp>
    </p:spTree>
    <p:extLst>
      <p:ext uri="{BB962C8B-B14F-4D97-AF65-F5344CB8AC3E}">
        <p14:creationId xmlns:p14="http://schemas.microsoft.com/office/powerpoint/2010/main" val="341247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A Summary of Male Reproductive Anatomy</a:t>
            </a:r>
          </a:p>
        </p:txBody>
      </p:sp>
      <p:graphicFrame>
        <p:nvGraphicFramePr>
          <p:cNvPr id="4" name="Content Placeholder 3" descr="This table provides a summary of male reproductive anatomy. First, the scrotum is external and carries and supports the testes. The penis is also external, delivers urine, and serves as the copulating organ. The testes are internal, producing sperm and male hormones. The seminal vesicles are internal, contributing to semen production. The prostate gland is internal and contributes to semen production as well. Finally, the bulbourethral glands are internal, and they clean the urethra at ejaculation.">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91672218"/>
              </p:ext>
            </p:extLst>
          </p:nvPr>
        </p:nvGraphicFramePr>
        <p:xfrm>
          <a:off x="457200" y="1295400"/>
          <a:ext cx="8229600" cy="439864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522627793"/>
                    </a:ext>
                  </a:extLst>
                </a:gridCol>
                <a:gridCol w="2743200">
                  <a:extLst>
                    <a:ext uri="{9D8B030D-6E8A-4147-A177-3AD203B41FA5}">
                      <a16:colId xmlns:a16="http://schemas.microsoft.com/office/drawing/2014/main" val="4293862904"/>
                    </a:ext>
                  </a:extLst>
                </a:gridCol>
                <a:gridCol w="2743200">
                  <a:extLst>
                    <a:ext uri="{9D8B030D-6E8A-4147-A177-3AD203B41FA5}">
                      <a16:colId xmlns:a16="http://schemas.microsoft.com/office/drawing/2014/main" val="1570581887"/>
                    </a:ext>
                  </a:extLst>
                </a:gridCol>
              </a:tblGrid>
              <a:tr h="612775">
                <a:tc>
                  <a:txBody>
                    <a:bodyPr/>
                    <a:lstStyle/>
                    <a:p>
                      <a:pPr algn="l"/>
                      <a:r>
                        <a:rPr lang="en-IN" b="0" dirty="0">
                          <a:solidFill>
                            <a:schemeClr val="bg1"/>
                          </a:solidFill>
                          <a:effectLst/>
                          <a:latin typeface="+mn-lt"/>
                        </a:rPr>
                        <a:t>Organ</a:t>
                      </a:r>
                    </a:p>
                  </a:txBody>
                  <a:tcPr anchor="ctr"/>
                </a:tc>
                <a:tc>
                  <a:txBody>
                    <a:bodyPr/>
                    <a:lstStyle/>
                    <a:p>
                      <a:pPr algn="l"/>
                      <a:r>
                        <a:rPr lang="en-IN" b="0" dirty="0">
                          <a:solidFill>
                            <a:schemeClr val="bg1"/>
                          </a:solidFill>
                          <a:effectLst/>
                          <a:latin typeface="+mn-lt"/>
                        </a:rPr>
                        <a:t>Location</a:t>
                      </a:r>
                    </a:p>
                  </a:txBody>
                  <a:tcPr anchor="ctr"/>
                </a:tc>
                <a:tc>
                  <a:txBody>
                    <a:bodyPr/>
                    <a:lstStyle/>
                    <a:p>
                      <a:pPr algn="l"/>
                      <a:r>
                        <a:rPr lang="en-IN" b="0" dirty="0">
                          <a:solidFill>
                            <a:schemeClr val="bg1"/>
                          </a:solidFill>
                          <a:effectLst/>
                          <a:latin typeface="+mn-lt"/>
                        </a:rPr>
                        <a:t>Function</a:t>
                      </a:r>
                    </a:p>
                  </a:txBody>
                  <a:tcPr anchor="ctr"/>
                </a:tc>
                <a:extLst>
                  <a:ext uri="{0D108BD9-81ED-4DB2-BD59-A6C34878D82A}">
                    <a16:rowId xmlns:a16="http://schemas.microsoft.com/office/drawing/2014/main" val="1420373151"/>
                  </a:ext>
                </a:extLst>
              </a:tr>
              <a:tr h="612775">
                <a:tc>
                  <a:txBody>
                    <a:bodyPr/>
                    <a:lstStyle/>
                    <a:p>
                      <a:r>
                        <a:rPr lang="en-IN" b="0" dirty="0">
                          <a:solidFill>
                            <a:schemeClr val="tx1"/>
                          </a:solidFill>
                          <a:effectLst/>
                          <a:latin typeface="+mn-lt"/>
                        </a:rPr>
                        <a:t>scrotum</a:t>
                      </a:r>
                    </a:p>
                  </a:txBody>
                  <a:tcPr anchor="ctr"/>
                </a:tc>
                <a:tc>
                  <a:txBody>
                    <a:bodyPr/>
                    <a:lstStyle/>
                    <a:p>
                      <a:r>
                        <a:rPr lang="en-IN" b="0" dirty="0">
                          <a:solidFill>
                            <a:schemeClr val="tx1"/>
                          </a:solidFill>
                          <a:effectLst/>
                          <a:latin typeface="+mn-lt"/>
                        </a:rPr>
                        <a:t>external</a:t>
                      </a:r>
                    </a:p>
                  </a:txBody>
                  <a:tcPr anchor="ctr"/>
                </a:tc>
                <a:tc>
                  <a:txBody>
                    <a:bodyPr/>
                    <a:lstStyle/>
                    <a:p>
                      <a:r>
                        <a:rPr lang="en-IN" b="0" dirty="0">
                          <a:solidFill>
                            <a:schemeClr val="tx1"/>
                          </a:solidFill>
                          <a:effectLst/>
                          <a:latin typeface="+mn-lt"/>
                        </a:rPr>
                        <a:t>carry and support testes</a:t>
                      </a:r>
                    </a:p>
                  </a:txBody>
                  <a:tcPr anchor="ctr"/>
                </a:tc>
                <a:extLst>
                  <a:ext uri="{0D108BD9-81ED-4DB2-BD59-A6C34878D82A}">
                    <a16:rowId xmlns:a16="http://schemas.microsoft.com/office/drawing/2014/main" val="3412931234"/>
                  </a:ext>
                </a:extLst>
              </a:tr>
              <a:tr h="612775">
                <a:tc>
                  <a:txBody>
                    <a:bodyPr/>
                    <a:lstStyle/>
                    <a:p>
                      <a:r>
                        <a:rPr lang="en-IN" b="0" dirty="0">
                          <a:solidFill>
                            <a:schemeClr val="tx1"/>
                          </a:solidFill>
                          <a:effectLst/>
                          <a:latin typeface="+mn-lt"/>
                        </a:rPr>
                        <a:t>penis</a:t>
                      </a:r>
                    </a:p>
                  </a:txBody>
                  <a:tcPr anchor="ctr"/>
                </a:tc>
                <a:tc>
                  <a:txBody>
                    <a:bodyPr/>
                    <a:lstStyle/>
                    <a:p>
                      <a:r>
                        <a:rPr lang="en-IN" b="0" dirty="0">
                          <a:solidFill>
                            <a:schemeClr val="tx1"/>
                          </a:solidFill>
                          <a:effectLst/>
                          <a:latin typeface="+mn-lt"/>
                        </a:rPr>
                        <a:t>external</a:t>
                      </a:r>
                    </a:p>
                  </a:txBody>
                  <a:tcPr anchor="ctr"/>
                </a:tc>
                <a:tc>
                  <a:txBody>
                    <a:bodyPr/>
                    <a:lstStyle/>
                    <a:p>
                      <a:r>
                        <a:rPr lang="en-IN" b="0" dirty="0">
                          <a:solidFill>
                            <a:schemeClr val="tx1"/>
                          </a:solidFill>
                          <a:effectLst/>
                          <a:latin typeface="+mn-lt"/>
                        </a:rPr>
                        <a:t>deliver urine; copulating organ</a:t>
                      </a:r>
                    </a:p>
                  </a:txBody>
                  <a:tcPr anchor="ctr"/>
                </a:tc>
                <a:extLst>
                  <a:ext uri="{0D108BD9-81ED-4DB2-BD59-A6C34878D82A}">
                    <a16:rowId xmlns:a16="http://schemas.microsoft.com/office/drawing/2014/main" val="1548708678"/>
                  </a:ext>
                </a:extLst>
              </a:tr>
              <a:tr h="612775">
                <a:tc>
                  <a:txBody>
                    <a:bodyPr/>
                    <a:lstStyle/>
                    <a:p>
                      <a:r>
                        <a:rPr lang="en-IN" b="0" dirty="0">
                          <a:solidFill>
                            <a:schemeClr val="tx1"/>
                          </a:solidFill>
                          <a:effectLst/>
                          <a:latin typeface="+mn-lt"/>
                        </a:rPr>
                        <a:t>testes</a:t>
                      </a:r>
                    </a:p>
                  </a:txBody>
                  <a:tcPr anchor="ctr"/>
                </a:tc>
                <a:tc>
                  <a:txBody>
                    <a:bodyPr/>
                    <a:lstStyle/>
                    <a:p>
                      <a:r>
                        <a:rPr lang="en-IN" b="0" dirty="0">
                          <a:solidFill>
                            <a:schemeClr val="tx1"/>
                          </a:solidFill>
                          <a:effectLst/>
                          <a:latin typeface="+mn-lt"/>
                        </a:rPr>
                        <a:t>internal</a:t>
                      </a:r>
                    </a:p>
                  </a:txBody>
                  <a:tcPr anchor="ctr"/>
                </a:tc>
                <a:tc>
                  <a:txBody>
                    <a:bodyPr/>
                    <a:lstStyle/>
                    <a:p>
                      <a:r>
                        <a:rPr lang="en-IN" b="0" dirty="0">
                          <a:solidFill>
                            <a:schemeClr val="tx1"/>
                          </a:solidFill>
                          <a:effectLst/>
                          <a:latin typeface="+mn-lt"/>
                        </a:rPr>
                        <a:t>produce sperm and male hormones</a:t>
                      </a:r>
                    </a:p>
                  </a:txBody>
                  <a:tcPr anchor="ctr"/>
                </a:tc>
                <a:extLst>
                  <a:ext uri="{0D108BD9-81ED-4DB2-BD59-A6C34878D82A}">
                    <a16:rowId xmlns:a16="http://schemas.microsoft.com/office/drawing/2014/main" val="2157668464"/>
                  </a:ext>
                </a:extLst>
              </a:tr>
              <a:tr h="612775">
                <a:tc>
                  <a:txBody>
                    <a:bodyPr/>
                    <a:lstStyle/>
                    <a:p>
                      <a:r>
                        <a:rPr lang="en-IN" b="0" dirty="0">
                          <a:solidFill>
                            <a:schemeClr val="tx1"/>
                          </a:solidFill>
                          <a:effectLst/>
                          <a:latin typeface="+mn-lt"/>
                        </a:rPr>
                        <a:t>seminal vesicles</a:t>
                      </a:r>
                    </a:p>
                  </a:txBody>
                  <a:tcPr anchor="ctr"/>
                </a:tc>
                <a:tc>
                  <a:txBody>
                    <a:bodyPr/>
                    <a:lstStyle/>
                    <a:p>
                      <a:r>
                        <a:rPr lang="en-IN" b="0" dirty="0">
                          <a:solidFill>
                            <a:schemeClr val="tx1"/>
                          </a:solidFill>
                          <a:effectLst/>
                          <a:latin typeface="+mn-lt"/>
                        </a:rPr>
                        <a:t>internal</a:t>
                      </a:r>
                    </a:p>
                  </a:txBody>
                  <a:tcPr anchor="ctr"/>
                </a:tc>
                <a:tc>
                  <a:txBody>
                    <a:bodyPr/>
                    <a:lstStyle/>
                    <a:p>
                      <a:r>
                        <a:rPr lang="en-IN" b="0" dirty="0">
                          <a:solidFill>
                            <a:schemeClr val="tx1"/>
                          </a:solidFill>
                          <a:effectLst/>
                          <a:latin typeface="+mn-lt"/>
                        </a:rPr>
                        <a:t>contribute to semen production</a:t>
                      </a:r>
                    </a:p>
                  </a:txBody>
                  <a:tcPr anchor="ctr"/>
                </a:tc>
                <a:extLst>
                  <a:ext uri="{0D108BD9-81ED-4DB2-BD59-A6C34878D82A}">
                    <a16:rowId xmlns:a16="http://schemas.microsoft.com/office/drawing/2014/main" val="236598913"/>
                  </a:ext>
                </a:extLst>
              </a:tr>
              <a:tr h="612775">
                <a:tc>
                  <a:txBody>
                    <a:bodyPr/>
                    <a:lstStyle/>
                    <a:p>
                      <a:r>
                        <a:rPr lang="en-IN" b="0" dirty="0">
                          <a:solidFill>
                            <a:schemeClr val="tx1"/>
                          </a:solidFill>
                          <a:effectLst/>
                          <a:latin typeface="+mn-lt"/>
                        </a:rPr>
                        <a:t>prostate gland</a:t>
                      </a:r>
                    </a:p>
                  </a:txBody>
                  <a:tcPr anchor="ctr"/>
                </a:tc>
                <a:tc>
                  <a:txBody>
                    <a:bodyPr/>
                    <a:lstStyle/>
                    <a:p>
                      <a:r>
                        <a:rPr lang="en-IN" b="0" dirty="0">
                          <a:solidFill>
                            <a:schemeClr val="tx1"/>
                          </a:solidFill>
                          <a:effectLst/>
                          <a:latin typeface="+mn-lt"/>
                        </a:rPr>
                        <a:t>internal</a:t>
                      </a:r>
                    </a:p>
                  </a:txBody>
                  <a:tcPr anchor="ctr"/>
                </a:tc>
                <a:tc>
                  <a:txBody>
                    <a:bodyPr/>
                    <a:lstStyle/>
                    <a:p>
                      <a:r>
                        <a:rPr lang="en-IN" b="0" dirty="0">
                          <a:solidFill>
                            <a:schemeClr val="tx1"/>
                          </a:solidFill>
                          <a:effectLst/>
                          <a:latin typeface="+mn-lt"/>
                        </a:rPr>
                        <a:t>contribute to semen production</a:t>
                      </a:r>
                    </a:p>
                  </a:txBody>
                  <a:tcPr anchor="ctr"/>
                </a:tc>
                <a:extLst>
                  <a:ext uri="{0D108BD9-81ED-4DB2-BD59-A6C34878D82A}">
                    <a16:rowId xmlns:a16="http://schemas.microsoft.com/office/drawing/2014/main" val="3079505615"/>
                  </a:ext>
                </a:extLst>
              </a:tr>
              <a:tr h="612775">
                <a:tc>
                  <a:txBody>
                    <a:bodyPr/>
                    <a:lstStyle/>
                    <a:p>
                      <a:r>
                        <a:rPr lang="en-IN" b="0" dirty="0">
                          <a:solidFill>
                            <a:schemeClr val="tx1"/>
                          </a:solidFill>
                          <a:effectLst/>
                          <a:latin typeface="+mn-lt"/>
                        </a:rPr>
                        <a:t>bulbourethral glands</a:t>
                      </a:r>
                    </a:p>
                  </a:txBody>
                  <a:tcPr anchor="ctr"/>
                </a:tc>
                <a:tc>
                  <a:txBody>
                    <a:bodyPr/>
                    <a:lstStyle/>
                    <a:p>
                      <a:r>
                        <a:rPr lang="en-IN" b="0" dirty="0">
                          <a:solidFill>
                            <a:schemeClr val="tx1"/>
                          </a:solidFill>
                          <a:effectLst/>
                          <a:latin typeface="+mn-lt"/>
                        </a:rPr>
                        <a:t>internal</a:t>
                      </a:r>
                    </a:p>
                  </a:txBody>
                  <a:tcPr anchor="ctr"/>
                </a:tc>
                <a:tc>
                  <a:txBody>
                    <a:bodyPr/>
                    <a:lstStyle/>
                    <a:p>
                      <a:r>
                        <a:rPr lang="en-IN" b="0" dirty="0">
                          <a:solidFill>
                            <a:schemeClr val="tx1"/>
                          </a:solidFill>
                          <a:effectLst/>
                          <a:latin typeface="+mn-lt"/>
                        </a:rPr>
                        <a:t>clean urethra at ejaculation</a:t>
                      </a:r>
                    </a:p>
                  </a:txBody>
                  <a:tcPr anchor="ctr"/>
                </a:tc>
                <a:extLst>
                  <a:ext uri="{0D108BD9-81ED-4DB2-BD59-A6C34878D82A}">
                    <a16:rowId xmlns:a16="http://schemas.microsoft.com/office/drawing/2014/main" val="3094119325"/>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Female Reproductive Anatomy: External</a:t>
            </a:r>
            <a:r>
              <a:rPr lang="en-US" sz="1400" baseline="-25000" dirty="0">
                <a:solidFill>
                  <a:schemeClr val="accent1"/>
                </a:solidFill>
              </a:rPr>
              <a:t>1</a:t>
            </a:r>
          </a:p>
        </p:txBody>
      </p:sp>
      <p:sp>
        <p:nvSpPr>
          <p:cNvPr id="11267" name="Rectangle 3"/>
          <p:cNvSpPr>
            <a:spLocks noGrp="1"/>
          </p:cNvSpPr>
          <p:nvPr>
            <p:ph idx="1"/>
          </p:nvPr>
        </p:nvSpPr>
        <p:spPr>
          <a:prstGeom prst="rect">
            <a:avLst/>
          </a:prstGeom>
        </p:spPr>
        <p:txBody>
          <a:bodyPr>
            <a:normAutofit fontScale="92500" lnSpcReduction="20000"/>
          </a:bodyPr>
          <a:lstStyle/>
          <a:p>
            <a:pPr marL="457200" indent="-457200">
              <a:buFont typeface="Arial" panose="020B0604020202020204" pitchFamily="34" charset="0"/>
              <a:buChar char="•"/>
              <a:tabLst>
                <a:tab pos="461963" algn="l"/>
              </a:tabLst>
            </a:pPr>
            <a:r>
              <a:rPr lang="en-US" dirty="0"/>
              <a:t>Vulva: associated with the vestibule, which includes structures from the groin</a:t>
            </a:r>
          </a:p>
          <a:p>
            <a:pPr marL="457200" indent="-457200">
              <a:buFont typeface="Arial" panose="020B0604020202020204" pitchFamily="34" charset="0"/>
              <a:buChar char="•"/>
              <a:tabLst>
                <a:tab pos="461963" algn="l"/>
              </a:tabLst>
            </a:pPr>
            <a:r>
              <a:rPr lang="en-US" dirty="0"/>
              <a:t>Mons pubis: round, fatty area that overlies the pubic symphysis; grows hair during adolescence</a:t>
            </a:r>
          </a:p>
          <a:p>
            <a:pPr marL="457200" indent="-457200">
              <a:buFont typeface="Arial" panose="020B0604020202020204" pitchFamily="34" charset="0"/>
              <a:buChar char="•"/>
              <a:tabLst>
                <a:tab pos="461963" algn="l"/>
              </a:tabLst>
            </a:pPr>
            <a:r>
              <a:rPr lang="en-US" b="1" dirty="0"/>
              <a:t>Clitoris</a:t>
            </a:r>
            <a:r>
              <a:rPr lang="en-US" dirty="0"/>
              <a:t>: structure with erectile tissue; contains sensory nerves and serves as a source of stimulation during intercourse</a:t>
            </a:r>
          </a:p>
        </p:txBody>
      </p:sp>
      <p:sp>
        <p:nvSpPr>
          <p:cNvPr id="3" name="TextBox 2">
            <a:extLst>
              <a:ext uri="{FF2B5EF4-FFF2-40B4-BE49-F238E27FC236}">
                <a16:creationId xmlns:a16="http://schemas.microsoft.com/office/drawing/2014/main" id="{CFB92A0E-6054-9C3C-2F78-79DD724CFC57}"/>
              </a:ext>
            </a:extLst>
          </p:cNvPr>
          <p:cNvSpPr txBox="1"/>
          <p:nvPr/>
        </p:nvSpPr>
        <p:spPr>
          <a:xfrm>
            <a:off x="541944" y="4953000"/>
            <a:ext cx="1886578" cy="954107"/>
          </a:xfrm>
          <a:prstGeom prst="rect">
            <a:avLst/>
          </a:prstGeom>
          <a:noFill/>
        </p:spPr>
        <p:txBody>
          <a:bodyPr wrap="square" rtlCol="0">
            <a:spAutoFit/>
          </a:bodyPr>
          <a:lstStyle/>
          <a:p>
            <a:r>
              <a:rPr lang="en-US" sz="1400" b="1" dirty="0"/>
              <a:t>40.2 Figure 4: </a:t>
            </a:r>
            <a:r>
              <a:rPr lang="en-US" sz="1400" dirty="0"/>
              <a:t>The reproductive structures of the human female are shown.</a:t>
            </a:r>
          </a:p>
        </p:txBody>
      </p:sp>
      <p:pic>
        <p:nvPicPr>
          <p:cNvPr id="4" name="Content Placeholder 6" descr="Side and internal views of female reproductive organs are shown. The vagina is wide at the bottom and narrows into the cervix. Above the cervix is the uterus, which is shaped like a triangle pointing down. Fallopian tubes extend from the top sides of the uterus. The fallopian tubes curve back in toward the uterus and end in fingerlike appendages called fimbriae. The ovaries are located between the fimbriae and the uterus. The urethra is located in front of the vagina, and the rectum is located behind. The clitoris is a structure located in front of the urethra. The labia minora and labia majora are folds of tissue on either side of the vagina.">
            <a:extLst>
              <a:ext uri="{FF2B5EF4-FFF2-40B4-BE49-F238E27FC236}">
                <a16:creationId xmlns:a16="http://schemas.microsoft.com/office/drawing/2014/main" id="{E8F0426E-61F5-943A-2F5D-DA328BEB9190}"/>
              </a:ext>
            </a:extLst>
          </p:cNvPr>
          <p:cNvPicPr>
            <a:picLocks noChangeAspect="1"/>
          </p:cNvPicPr>
          <p:nvPr/>
        </p:nvPicPr>
        <p:blipFill>
          <a:blip r:embed="rId2"/>
          <a:srcRect t="7000" r="1852" b="29666"/>
          <a:stretch/>
        </p:blipFill>
        <p:spPr>
          <a:xfrm>
            <a:off x="2418997" y="3657600"/>
            <a:ext cx="6547183" cy="2347104"/>
          </a:xfrm>
          <a:prstGeom prst="rect">
            <a:avLst/>
          </a:prstGeom>
        </p:spPr>
      </p:pic>
    </p:spTree>
    <p:extLst>
      <p:ext uri="{BB962C8B-B14F-4D97-AF65-F5344CB8AC3E}">
        <p14:creationId xmlns:p14="http://schemas.microsoft.com/office/powerpoint/2010/main" val="36526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Female Reproductive Anatomy: External</a:t>
            </a:r>
            <a:r>
              <a:rPr lang="en-US" sz="1400" baseline="-25000" dirty="0">
                <a:solidFill>
                  <a:schemeClr val="accent1"/>
                </a:solidFill>
              </a:rPr>
              <a:t>2</a:t>
            </a:r>
          </a:p>
        </p:txBody>
      </p:sp>
      <p:sp>
        <p:nvSpPr>
          <p:cNvPr id="11267" name="Rectangle 3"/>
          <p:cNvSpPr>
            <a:spLocks noGrp="1"/>
          </p:cNvSpPr>
          <p:nvPr>
            <p:ph idx="1"/>
          </p:nvPr>
        </p:nvSpPr>
        <p:spPr>
          <a:xfrm>
            <a:off x="457200" y="1280160"/>
            <a:ext cx="8229600" cy="4663440"/>
          </a:xfrm>
          <a:prstGeom prst="rect">
            <a:avLst/>
          </a:prstGeom>
        </p:spPr>
        <p:txBody>
          <a:bodyPr>
            <a:normAutofit/>
          </a:bodyPr>
          <a:lstStyle/>
          <a:p>
            <a:pPr>
              <a:tabLst>
                <a:tab pos="461963" algn="l"/>
              </a:tabLst>
            </a:pPr>
            <a:r>
              <a:rPr lang="en-US" b="1" dirty="0"/>
              <a:t>Labia majora</a:t>
            </a:r>
            <a:r>
              <a:rPr lang="en-US" dirty="0"/>
              <a:t>: pair of elongated folds of tissue that enclose other components of the vulva; grows hair during adolescence</a:t>
            </a:r>
          </a:p>
          <a:p>
            <a:pPr>
              <a:tabLst>
                <a:tab pos="461963" algn="l"/>
              </a:tabLst>
            </a:pPr>
            <a:r>
              <a:rPr lang="en-US" b="1" dirty="0"/>
              <a:t>Labia minora</a:t>
            </a:r>
            <a:r>
              <a:rPr lang="en-US" dirty="0"/>
              <a:t>: thin folds of tissue central in the labia majora; hairless</a:t>
            </a:r>
          </a:p>
          <a:p>
            <a:pPr>
              <a:tabLst>
                <a:tab pos="461963" algn="l"/>
              </a:tabLst>
            </a:pPr>
            <a:r>
              <a:rPr lang="en-US" dirty="0"/>
              <a:t>Vestibular glands: at sides of the vaginal opening; provide lubrication during intercourse</a:t>
            </a:r>
          </a:p>
          <a:p>
            <a:pPr>
              <a:tabLst>
                <a:tab pos="461963" algn="l"/>
              </a:tabLst>
            </a:pPr>
            <a:r>
              <a:rPr lang="en-US" dirty="0"/>
              <a:t>Breasts: consist of mammary glands and fat; contain ducts to provide a nursing child with nutrients and antibodies</a:t>
            </a:r>
          </a:p>
        </p:txBody>
      </p:sp>
    </p:spTree>
    <p:extLst>
      <p:ext uri="{BB962C8B-B14F-4D97-AF65-F5344CB8AC3E}">
        <p14:creationId xmlns:p14="http://schemas.microsoft.com/office/powerpoint/2010/main" val="127124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Female Reproductive Anatomy: Internal</a:t>
            </a:r>
            <a:endParaRPr lang="en-US" sz="1400" baseline="-25000" dirty="0">
              <a:solidFill>
                <a:schemeClr val="accent1"/>
              </a:solidFill>
            </a:endParaRPr>
          </a:p>
        </p:txBody>
      </p:sp>
      <p:sp>
        <p:nvSpPr>
          <p:cNvPr id="11267" name="Rectangle 3"/>
          <p:cNvSpPr>
            <a:spLocks noGrp="1"/>
          </p:cNvSpPr>
          <p:nvPr>
            <p:ph idx="1"/>
          </p:nvPr>
        </p:nvSpPr>
        <p:spPr>
          <a:xfrm>
            <a:off x="457200" y="1280160"/>
            <a:ext cx="8229600" cy="4587240"/>
          </a:xfrm>
          <a:prstGeom prst="rect">
            <a:avLst/>
          </a:prstGeom>
        </p:spPr>
        <p:txBody>
          <a:bodyPr>
            <a:normAutofit fontScale="85000" lnSpcReduction="20000"/>
          </a:bodyPr>
          <a:lstStyle/>
          <a:p>
            <a:pPr marL="0" indent="0">
              <a:buNone/>
              <a:tabLst>
                <a:tab pos="461963" algn="l"/>
              </a:tabLst>
            </a:pPr>
            <a:r>
              <a:rPr lang="en-US" dirty="0"/>
              <a:t>Ovaries: consist of a medulla and cortex; produce eggs</a:t>
            </a:r>
          </a:p>
          <a:p>
            <a:pPr>
              <a:tabLst>
                <a:tab pos="461963" algn="l"/>
              </a:tabLst>
            </a:pPr>
            <a:r>
              <a:rPr lang="en-US" dirty="0"/>
              <a:t>Medulla: nerves and blood vessels to supply cortex with nutrients/remove waste</a:t>
            </a:r>
          </a:p>
          <a:p>
            <a:pPr>
              <a:tabLst>
                <a:tab pos="461963" algn="l"/>
              </a:tabLst>
            </a:pPr>
            <a:r>
              <a:rPr lang="en-US" dirty="0"/>
              <a:t>Cortex: follicular cells that surround eggs that develop in utero</a:t>
            </a:r>
          </a:p>
          <a:p>
            <a:pPr marL="0" indent="0">
              <a:buNone/>
              <a:tabLst>
                <a:tab pos="461963" algn="l"/>
              </a:tabLst>
            </a:pPr>
            <a:r>
              <a:rPr lang="en-US" b="1" dirty="0"/>
              <a:t>Oviducts</a:t>
            </a:r>
            <a:r>
              <a:rPr lang="en-US" dirty="0"/>
              <a:t> (fallopian tubes): transport eggs to the uterus</a:t>
            </a:r>
          </a:p>
          <a:p>
            <a:pPr>
              <a:tabLst>
                <a:tab pos="461963" algn="l"/>
              </a:tabLst>
            </a:pPr>
            <a:r>
              <a:rPr lang="en-US" dirty="0"/>
              <a:t>Include fringe of fingerlike fimbriae</a:t>
            </a:r>
          </a:p>
          <a:p>
            <a:pPr>
              <a:tabLst>
                <a:tab pos="461963" algn="l"/>
              </a:tabLst>
            </a:pPr>
            <a:r>
              <a:rPr lang="en-US" dirty="0"/>
              <a:t>Fimbriae: help nonmotile eggs enter the tub and move to the uterus</a:t>
            </a:r>
          </a:p>
          <a:p>
            <a:pPr>
              <a:tabLst>
                <a:tab pos="461963" algn="l"/>
              </a:tabLst>
            </a:pPr>
            <a:r>
              <a:rPr lang="en-US" dirty="0"/>
              <a:t>Ciliated walls made of mostly smooth muscle, which work together to move the egg</a:t>
            </a:r>
          </a:p>
          <a:p>
            <a:pPr>
              <a:tabLst>
                <a:tab pos="461963" algn="l"/>
              </a:tabLst>
            </a:pPr>
            <a:r>
              <a:rPr lang="en-US" dirty="0"/>
              <a:t>Usually the site of fertilization</a:t>
            </a:r>
          </a:p>
          <a:p>
            <a:pPr>
              <a:tabLst>
                <a:tab pos="461963" algn="l"/>
              </a:tabLst>
            </a:pPr>
            <a:r>
              <a:rPr lang="en-US" dirty="0"/>
              <a:t>Severed and sealed during tubal ligation (female sterilization)</a:t>
            </a:r>
          </a:p>
          <a:p>
            <a:pPr lvl="1">
              <a:tabLst>
                <a:tab pos="461963" algn="l"/>
              </a:tabLst>
            </a:pPr>
            <a:endParaRPr lang="en-US" dirty="0"/>
          </a:p>
        </p:txBody>
      </p:sp>
    </p:spTree>
    <p:extLst>
      <p:ext uri="{BB962C8B-B14F-4D97-AF65-F5344CB8AC3E}">
        <p14:creationId xmlns:p14="http://schemas.microsoft.com/office/powerpoint/2010/main" val="357775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40.2 Figure 5</a:t>
            </a:r>
            <a:endParaRPr lang="en-US" sz="3200" dirty="0">
              <a:solidFill>
                <a:schemeClr val="accent1"/>
              </a:solidFill>
            </a:endParaRPr>
          </a:p>
        </p:txBody>
      </p:sp>
      <p:sp>
        <p:nvSpPr>
          <p:cNvPr id="6" name="TextBox 5">
            <a:extLst>
              <a:ext uri="{FF2B5EF4-FFF2-40B4-BE49-F238E27FC236}">
                <a16:creationId xmlns:a16="http://schemas.microsoft.com/office/drawing/2014/main" id="{EFDE3923-C262-E315-C1DF-3B74711BE8EA}"/>
              </a:ext>
            </a:extLst>
          </p:cNvPr>
          <p:cNvSpPr txBox="1"/>
          <p:nvPr/>
        </p:nvSpPr>
        <p:spPr>
          <a:xfrm>
            <a:off x="3009899" y="5029200"/>
            <a:ext cx="3124200" cy="246221"/>
          </a:xfrm>
          <a:prstGeom prst="rect">
            <a:avLst/>
          </a:prstGeom>
          <a:noFill/>
        </p:spPr>
        <p:txBody>
          <a:bodyPr wrap="square" rtlCol="0">
            <a:spAutoFit/>
          </a:bodyPr>
          <a:lstStyle/>
          <a:p>
            <a:pPr algn="ctr"/>
            <a:r>
              <a:rPr lang="en-US" sz="1000" dirty="0"/>
              <a:t>Jpogi on Wikimedia Commons. "Human ovarian follicle."</a:t>
            </a:r>
          </a:p>
        </p:txBody>
      </p:sp>
      <p:pic>
        <p:nvPicPr>
          <p:cNvPr id="5" name="Content Placeholder 6" descr="Illustration (a) shows a cross section of a human ovary, which is oval with a stem-like structure at one end that anchors it to the uterus. The central part of the ovary is the medulla, and the outer part is the cortex. Follicles exist in the cortex. Primary follicles are located near this stem-like structure. As a follicle matures, it grows and moves toward the edge of the ovary opposite the stem, it ruptures, releasing the egg. The follicle becomes a corpus luteum. The corpus luteum matures and becomes the corpus albicans, and it moves back toward the stem along the opposite edge of the ovary from which the follicle matured. The corpus albicans shrinks and eventually disintegrates. The light micrograph shows an oval follicle with a large oocyte located at the center. Around the oocyte are much smaller cells. The micrograph is image (b).">
            <a:extLst>
              <a:ext uri="{FF2B5EF4-FFF2-40B4-BE49-F238E27FC236}">
                <a16:creationId xmlns:a16="http://schemas.microsoft.com/office/drawing/2014/main" id="{F07E945C-9327-962A-67D4-B51867B2DA42}"/>
              </a:ext>
            </a:extLst>
          </p:cNvPr>
          <p:cNvPicPr>
            <a:picLocks noGrp="1" noChangeAspect="1"/>
          </p:cNvPicPr>
          <p:nvPr>
            <p:ph idx="1"/>
          </p:nvPr>
        </p:nvPicPr>
        <p:blipFill>
          <a:blip r:embed="rId2"/>
          <a:srcRect t="5333" b="24667"/>
          <a:stretch/>
        </p:blipFill>
        <p:spPr>
          <a:xfrm>
            <a:off x="457200" y="1676400"/>
            <a:ext cx="8229600" cy="3200400"/>
          </a:xfrm>
        </p:spPr>
      </p:pic>
    </p:spTree>
    <p:extLst>
      <p:ext uri="{BB962C8B-B14F-4D97-AF65-F5344CB8AC3E}">
        <p14:creationId xmlns:p14="http://schemas.microsoft.com/office/powerpoint/2010/main" val="81418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The Uteru</a:t>
            </a:r>
            <a:r>
              <a:rPr lang="en-US" dirty="0">
                <a:solidFill>
                  <a:schemeClr val="accent1"/>
                </a:solidFill>
              </a:rPr>
              <a:t>s and Vagina</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pPr marL="0" indent="0">
              <a:buNone/>
              <a:tabLst>
                <a:tab pos="461963" algn="l"/>
              </a:tabLst>
            </a:pPr>
            <a:r>
              <a:rPr lang="en-US" dirty="0"/>
              <a:t>The </a:t>
            </a:r>
            <a:r>
              <a:rPr lang="en-US" b="1" dirty="0"/>
              <a:t>uterus</a:t>
            </a:r>
            <a:r>
              <a:rPr lang="en-US" dirty="0"/>
              <a:t> supports embryo development during gestation.</a:t>
            </a:r>
          </a:p>
          <a:p>
            <a:pPr>
              <a:tabLst>
                <a:tab pos="461963" algn="l"/>
              </a:tabLst>
            </a:pPr>
            <a:r>
              <a:rPr lang="en-US" dirty="0"/>
              <a:t>Lined with an endometrium rich in blood vessels and mucus glands</a:t>
            </a:r>
          </a:p>
          <a:p>
            <a:pPr>
              <a:tabLst>
                <a:tab pos="461963" algn="l"/>
              </a:tabLst>
            </a:pPr>
            <a:r>
              <a:rPr lang="en-US" dirty="0"/>
              <a:t>Thickest portion made of smooth muscle, which contracts to pass the baby through the vagina</a:t>
            </a:r>
          </a:p>
          <a:p>
            <a:pPr>
              <a:tabLst>
                <a:tab pos="461963" algn="l"/>
              </a:tabLst>
            </a:pPr>
            <a:r>
              <a:rPr lang="en-US" dirty="0"/>
              <a:t>Dismisses and regenerates lining each menstrual period</a:t>
            </a:r>
          </a:p>
          <a:p>
            <a:pPr>
              <a:tabLst>
                <a:tab pos="461963" algn="l"/>
              </a:tabLst>
            </a:pPr>
            <a:r>
              <a:rPr lang="en-US" dirty="0"/>
              <a:t>Cervix: protrudes into top of vagina; functions as birth canal</a:t>
            </a:r>
          </a:p>
          <a:p>
            <a:pPr marL="0" indent="0">
              <a:buNone/>
              <a:tabLst>
                <a:tab pos="461963" algn="l"/>
              </a:tabLst>
            </a:pPr>
            <a:r>
              <a:rPr lang="en-US" dirty="0"/>
              <a:t>The </a:t>
            </a:r>
            <a:r>
              <a:rPr lang="en-US" b="1" dirty="0"/>
              <a:t>vagina</a:t>
            </a:r>
            <a:r>
              <a:rPr lang="en-US" dirty="0"/>
              <a:t> is a muscular tube that serves multiple reproductive functions.</a:t>
            </a:r>
          </a:p>
          <a:p>
            <a:pPr>
              <a:tabLst>
                <a:tab pos="461963" algn="l"/>
              </a:tabLst>
            </a:pPr>
            <a:r>
              <a:rPr lang="en-US" dirty="0"/>
              <a:t>Receptacle for penis during intercourse</a:t>
            </a:r>
          </a:p>
          <a:p>
            <a:pPr>
              <a:tabLst>
                <a:tab pos="461963" algn="l"/>
              </a:tabLst>
            </a:pPr>
            <a:r>
              <a:rPr lang="en-US" dirty="0"/>
              <a:t>Vessel for delivery of offspring</a:t>
            </a:r>
          </a:p>
          <a:p>
            <a:pPr>
              <a:tabLst>
                <a:tab pos="461963" algn="l"/>
              </a:tabLst>
            </a:pPr>
            <a:r>
              <a:rPr lang="en-US" dirty="0"/>
              <a:t>Allows menstrual flow to leave the body</a:t>
            </a:r>
          </a:p>
          <a:p>
            <a:pPr>
              <a:tabLst>
                <a:tab pos="461963" algn="l"/>
              </a:tabLst>
            </a:pPr>
            <a:r>
              <a:rPr lang="en-US" dirty="0"/>
              <a:t>Lined by stratified, squamous epithelial cells</a:t>
            </a:r>
          </a:p>
        </p:txBody>
      </p:sp>
    </p:spTree>
    <p:extLst>
      <p:ext uri="{BB962C8B-B14F-4D97-AF65-F5344CB8AC3E}">
        <p14:creationId xmlns:p14="http://schemas.microsoft.com/office/powerpoint/2010/main" val="36306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2: A Summary of Female Reproductive Anatomy</a:t>
            </a:r>
          </a:p>
        </p:txBody>
      </p:sp>
      <p:graphicFrame>
        <p:nvGraphicFramePr>
          <p:cNvPr id="4" name="Content Placeholder 3" descr="This table provides a summary of female reproductive anatomy. First, the clitoris is an external, sensory organ. The mons pubis is an external, fatty area overlying the pubic bone. The labia majora is external and covers the labia minora. The labia minora is also external and covers the vestibule. The greater vestibular glands are external and secrete mucus as well as lubricate the vagina. The breasts are external and produce and deliver milk. The ovaries are internal and carry and develop eggs. The oviducts, or fallopian tubes, are internal and transport the egg to the uterus. The uterus is internal and supports the developing embryo. Finally, the vagina is internal and is the common tube for intercourse, birth canal, and passing menstrual flow.">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3502263219"/>
              </p:ext>
            </p:extLst>
          </p:nvPr>
        </p:nvGraphicFramePr>
        <p:xfrm>
          <a:off x="228600" y="1072996"/>
          <a:ext cx="8686799" cy="4904424"/>
        </p:xfrm>
        <a:graphic>
          <a:graphicData uri="http://schemas.openxmlformats.org/drawingml/2006/table">
            <a:tbl>
              <a:tblPr firstRow="1" bandRow="1">
                <a:tableStyleId>{5C22544A-7EE6-4342-B048-85BDC9FD1C3A}</a:tableStyleId>
              </a:tblPr>
              <a:tblGrid>
                <a:gridCol w="2546133">
                  <a:extLst>
                    <a:ext uri="{9D8B030D-6E8A-4147-A177-3AD203B41FA5}">
                      <a16:colId xmlns:a16="http://schemas.microsoft.com/office/drawing/2014/main" val="1522627793"/>
                    </a:ext>
                  </a:extLst>
                </a:gridCol>
                <a:gridCol w="973518">
                  <a:extLst>
                    <a:ext uri="{9D8B030D-6E8A-4147-A177-3AD203B41FA5}">
                      <a16:colId xmlns:a16="http://schemas.microsoft.com/office/drawing/2014/main" val="4293862904"/>
                    </a:ext>
                  </a:extLst>
                </a:gridCol>
                <a:gridCol w="5167148">
                  <a:extLst>
                    <a:ext uri="{9D8B030D-6E8A-4147-A177-3AD203B41FA5}">
                      <a16:colId xmlns:a16="http://schemas.microsoft.com/office/drawing/2014/main" val="1570581887"/>
                    </a:ext>
                  </a:extLst>
                </a:gridCol>
              </a:tblGrid>
              <a:tr h="342531">
                <a:tc>
                  <a:txBody>
                    <a:bodyPr/>
                    <a:lstStyle/>
                    <a:p>
                      <a:pPr algn="l"/>
                      <a:r>
                        <a:rPr lang="en-IN" b="0" dirty="0">
                          <a:solidFill>
                            <a:schemeClr val="bg1"/>
                          </a:solidFill>
                          <a:effectLst/>
                          <a:latin typeface="+mn-lt"/>
                        </a:rPr>
                        <a:t>Organ</a:t>
                      </a:r>
                    </a:p>
                  </a:txBody>
                  <a:tcPr anchor="ctr"/>
                </a:tc>
                <a:tc>
                  <a:txBody>
                    <a:bodyPr/>
                    <a:lstStyle/>
                    <a:p>
                      <a:pPr algn="l"/>
                      <a:r>
                        <a:rPr lang="en-IN" b="0" dirty="0">
                          <a:solidFill>
                            <a:schemeClr val="bg1"/>
                          </a:solidFill>
                          <a:effectLst/>
                          <a:latin typeface="+mn-lt"/>
                        </a:rPr>
                        <a:t>Location</a:t>
                      </a:r>
                    </a:p>
                  </a:txBody>
                  <a:tcPr anchor="ctr"/>
                </a:tc>
                <a:tc>
                  <a:txBody>
                    <a:bodyPr/>
                    <a:lstStyle/>
                    <a:p>
                      <a:pPr algn="l"/>
                      <a:r>
                        <a:rPr lang="en-IN" b="0" dirty="0">
                          <a:solidFill>
                            <a:schemeClr val="bg1"/>
                          </a:solidFill>
                          <a:effectLst/>
                          <a:latin typeface="+mn-lt"/>
                        </a:rPr>
                        <a:t>Function</a:t>
                      </a:r>
                    </a:p>
                  </a:txBody>
                  <a:tcPr anchor="ctr"/>
                </a:tc>
                <a:extLst>
                  <a:ext uri="{0D108BD9-81ED-4DB2-BD59-A6C34878D82A}">
                    <a16:rowId xmlns:a16="http://schemas.microsoft.com/office/drawing/2014/main" val="1420373151"/>
                  </a:ext>
                </a:extLst>
              </a:tr>
              <a:tr h="342531">
                <a:tc>
                  <a:txBody>
                    <a:bodyPr/>
                    <a:lstStyle/>
                    <a:p>
                      <a:r>
                        <a:rPr lang="en-IN" b="0" dirty="0">
                          <a:solidFill>
                            <a:schemeClr val="tx1"/>
                          </a:solidFill>
                          <a:effectLst/>
                          <a:latin typeface="+mn-lt"/>
                        </a:rPr>
                        <a:t>clitoris</a:t>
                      </a:r>
                    </a:p>
                  </a:txBody>
                  <a:tcPr anchor="ctr"/>
                </a:tc>
                <a:tc>
                  <a:txBody>
                    <a:bodyPr/>
                    <a:lstStyle/>
                    <a:p>
                      <a:r>
                        <a:rPr lang="en-IN" b="0" dirty="0">
                          <a:solidFill>
                            <a:schemeClr val="tx1"/>
                          </a:solidFill>
                          <a:effectLst/>
                          <a:latin typeface="+mn-lt"/>
                        </a:rPr>
                        <a:t>external</a:t>
                      </a:r>
                    </a:p>
                  </a:txBody>
                  <a:tcPr anchor="ctr"/>
                </a:tc>
                <a:tc>
                  <a:txBody>
                    <a:bodyPr/>
                    <a:lstStyle/>
                    <a:p>
                      <a:r>
                        <a:rPr lang="en-IN" b="0" dirty="0">
                          <a:solidFill>
                            <a:schemeClr val="tx1"/>
                          </a:solidFill>
                          <a:effectLst/>
                          <a:latin typeface="+mn-lt"/>
                        </a:rPr>
                        <a:t>sensory organ</a:t>
                      </a:r>
                    </a:p>
                  </a:txBody>
                  <a:tcPr anchor="ctr"/>
                </a:tc>
                <a:extLst>
                  <a:ext uri="{0D108BD9-81ED-4DB2-BD59-A6C34878D82A}">
                    <a16:rowId xmlns:a16="http://schemas.microsoft.com/office/drawing/2014/main" val="3412931234"/>
                  </a:ext>
                </a:extLst>
              </a:tr>
              <a:tr h="517446">
                <a:tc>
                  <a:txBody>
                    <a:bodyPr/>
                    <a:lstStyle/>
                    <a:p>
                      <a:r>
                        <a:rPr lang="en-IN" b="0" dirty="0">
                          <a:solidFill>
                            <a:schemeClr val="tx1"/>
                          </a:solidFill>
                          <a:effectLst/>
                          <a:latin typeface="+mn-lt"/>
                        </a:rPr>
                        <a:t>mons pubis</a:t>
                      </a:r>
                    </a:p>
                  </a:txBody>
                  <a:tcPr anchor="ctr"/>
                </a:tc>
                <a:tc>
                  <a:txBody>
                    <a:bodyPr/>
                    <a:lstStyle/>
                    <a:p>
                      <a:r>
                        <a:rPr lang="en-IN" b="0" dirty="0">
                          <a:solidFill>
                            <a:schemeClr val="tx1"/>
                          </a:solidFill>
                          <a:effectLst/>
                          <a:latin typeface="+mn-lt"/>
                        </a:rPr>
                        <a:t>external</a:t>
                      </a:r>
                    </a:p>
                  </a:txBody>
                  <a:tcPr anchor="ctr"/>
                </a:tc>
                <a:tc>
                  <a:txBody>
                    <a:bodyPr/>
                    <a:lstStyle/>
                    <a:p>
                      <a:r>
                        <a:rPr lang="en-IN" b="0" dirty="0">
                          <a:solidFill>
                            <a:schemeClr val="tx1"/>
                          </a:solidFill>
                          <a:effectLst/>
                          <a:latin typeface="+mn-lt"/>
                        </a:rPr>
                        <a:t>fatty area overlying pubic bone</a:t>
                      </a:r>
                    </a:p>
                  </a:txBody>
                  <a:tcPr anchor="ctr"/>
                </a:tc>
                <a:extLst>
                  <a:ext uri="{0D108BD9-81ED-4DB2-BD59-A6C34878D82A}">
                    <a16:rowId xmlns:a16="http://schemas.microsoft.com/office/drawing/2014/main" val="1548708678"/>
                  </a:ext>
                </a:extLst>
              </a:tr>
              <a:tr h="517446">
                <a:tc>
                  <a:txBody>
                    <a:bodyPr/>
                    <a:lstStyle/>
                    <a:p>
                      <a:r>
                        <a:rPr lang="en-IN" b="0" dirty="0">
                          <a:solidFill>
                            <a:schemeClr val="tx1"/>
                          </a:solidFill>
                          <a:effectLst/>
                          <a:latin typeface="+mn-lt"/>
                        </a:rPr>
                        <a:t>labia majora</a:t>
                      </a:r>
                    </a:p>
                  </a:txBody>
                  <a:tcPr anchor="ctr"/>
                </a:tc>
                <a:tc>
                  <a:txBody>
                    <a:bodyPr/>
                    <a:lstStyle/>
                    <a:p>
                      <a:r>
                        <a:rPr lang="en-IN" b="0" dirty="0">
                          <a:solidFill>
                            <a:schemeClr val="tx1"/>
                          </a:solidFill>
                          <a:effectLst/>
                          <a:latin typeface="+mn-lt"/>
                        </a:rPr>
                        <a:t>external</a:t>
                      </a:r>
                    </a:p>
                  </a:txBody>
                  <a:tcPr anchor="ctr"/>
                </a:tc>
                <a:tc>
                  <a:txBody>
                    <a:bodyPr/>
                    <a:lstStyle/>
                    <a:p>
                      <a:r>
                        <a:rPr lang="en-IN" b="0" dirty="0">
                          <a:solidFill>
                            <a:schemeClr val="tx1"/>
                          </a:solidFill>
                          <a:effectLst/>
                          <a:latin typeface="+mn-lt"/>
                        </a:rPr>
                        <a:t>covers labia minora</a:t>
                      </a:r>
                    </a:p>
                  </a:txBody>
                  <a:tcPr anchor="ctr"/>
                </a:tc>
                <a:extLst>
                  <a:ext uri="{0D108BD9-81ED-4DB2-BD59-A6C34878D82A}">
                    <a16:rowId xmlns:a16="http://schemas.microsoft.com/office/drawing/2014/main" val="2157668464"/>
                  </a:ext>
                </a:extLst>
              </a:tr>
              <a:tr h="517446">
                <a:tc>
                  <a:txBody>
                    <a:bodyPr/>
                    <a:lstStyle/>
                    <a:p>
                      <a:r>
                        <a:rPr lang="en-IN" b="0" dirty="0">
                          <a:solidFill>
                            <a:schemeClr val="tx1"/>
                          </a:solidFill>
                          <a:effectLst/>
                          <a:latin typeface="+mn-lt"/>
                        </a:rPr>
                        <a:t>labia minora</a:t>
                      </a:r>
                    </a:p>
                  </a:txBody>
                  <a:tcPr anchor="ctr"/>
                </a:tc>
                <a:tc>
                  <a:txBody>
                    <a:bodyPr/>
                    <a:lstStyle/>
                    <a:p>
                      <a:r>
                        <a:rPr lang="en-IN" b="0" dirty="0">
                          <a:solidFill>
                            <a:schemeClr val="tx1"/>
                          </a:solidFill>
                          <a:effectLst/>
                          <a:latin typeface="+mn-lt"/>
                        </a:rPr>
                        <a:t>external</a:t>
                      </a:r>
                    </a:p>
                  </a:txBody>
                  <a:tcPr anchor="ctr"/>
                </a:tc>
                <a:tc>
                  <a:txBody>
                    <a:bodyPr/>
                    <a:lstStyle/>
                    <a:p>
                      <a:r>
                        <a:rPr lang="en-IN" b="0" dirty="0">
                          <a:solidFill>
                            <a:schemeClr val="tx1"/>
                          </a:solidFill>
                          <a:effectLst/>
                          <a:latin typeface="+mn-lt"/>
                        </a:rPr>
                        <a:t>covers vestibule</a:t>
                      </a:r>
                    </a:p>
                  </a:txBody>
                  <a:tcPr anchor="ctr"/>
                </a:tc>
                <a:extLst>
                  <a:ext uri="{0D108BD9-81ED-4DB2-BD59-A6C34878D82A}">
                    <a16:rowId xmlns:a16="http://schemas.microsoft.com/office/drawing/2014/main" val="236598913"/>
                  </a:ext>
                </a:extLst>
              </a:tr>
              <a:tr h="517446">
                <a:tc>
                  <a:txBody>
                    <a:bodyPr/>
                    <a:lstStyle/>
                    <a:p>
                      <a:r>
                        <a:rPr lang="en-IN" b="0" dirty="0">
                          <a:solidFill>
                            <a:schemeClr val="tx1"/>
                          </a:solidFill>
                          <a:effectLst/>
                          <a:latin typeface="+mn-lt"/>
                        </a:rPr>
                        <a:t>greater vestibular glands</a:t>
                      </a:r>
                    </a:p>
                  </a:txBody>
                  <a:tcPr anchor="ctr"/>
                </a:tc>
                <a:tc>
                  <a:txBody>
                    <a:bodyPr/>
                    <a:lstStyle/>
                    <a:p>
                      <a:r>
                        <a:rPr lang="en-IN" b="0" dirty="0">
                          <a:solidFill>
                            <a:schemeClr val="tx1"/>
                          </a:solidFill>
                          <a:effectLst/>
                          <a:latin typeface="+mn-lt"/>
                        </a:rPr>
                        <a:t>external</a:t>
                      </a:r>
                    </a:p>
                  </a:txBody>
                  <a:tcPr anchor="ctr"/>
                </a:tc>
                <a:tc>
                  <a:txBody>
                    <a:bodyPr/>
                    <a:lstStyle/>
                    <a:p>
                      <a:r>
                        <a:rPr lang="en-IN" b="0" dirty="0">
                          <a:solidFill>
                            <a:schemeClr val="tx1"/>
                          </a:solidFill>
                          <a:effectLst/>
                          <a:latin typeface="+mn-lt"/>
                        </a:rPr>
                        <a:t>secrete mucus; lubricate vagina</a:t>
                      </a:r>
                    </a:p>
                  </a:txBody>
                  <a:tcPr anchor="ctr"/>
                </a:tc>
                <a:extLst>
                  <a:ext uri="{0D108BD9-81ED-4DB2-BD59-A6C34878D82A}">
                    <a16:rowId xmlns:a16="http://schemas.microsoft.com/office/drawing/2014/main" val="3079505615"/>
                  </a:ext>
                </a:extLst>
              </a:tr>
              <a:tr h="342531">
                <a:tc>
                  <a:txBody>
                    <a:bodyPr/>
                    <a:lstStyle/>
                    <a:p>
                      <a:r>
                        <a:rPr lang="en-IN" b="0" dirty="0">
                          <a:solidFill>
                            <a:schemeClr val="tx1"/>
                          </a:solidFill>
                          <a:effectLst/>
                          <a:latin typeface="+mn-lt"/>
                        </a:rPr>
                        <a:t>breasts</a:t>
                      </a:r>
                    </a:p>
                  </a:txBody>
                  <a:tcPr anchor="ctr"/>
                </a:tc>
                <a:tc>
                  <a:txBody>
                    <a:bodyPr/>
                    <a:lstStyle/>
                    <a:p>
                      <a:r>
                        <a:rPr lang="en-IN" b="0" dirty="0">
                          <a:solidFill>
                            <a:schemeClr val="tx1"/>
                          </a:solidFill>
                          <a:effectLst/>
                          <a:latin typeface="+mn-lt"/>
                        </a:rPr>
                        <a:t>external</a:t>
                      </a:r>
                    </a:p>
                  </a:txBody>
                  <a:tcPr anchor="ctr"/>
                </a:tc>
                <a:tc>
                  <a:txBody>
                    <a:bodyPr/>
                    <a:lstStyle/>
                    <a:p>
                      <a:r>
                        <a:rPr lang="en-IN" b="0" dirty="0">
                          <a:solidFill>
                            <a:schemeClr val="tx1"/>
                          </a:solidFill>
                          <a:effectLst/>
                          <a:latin typeface="+mn-lt"/>
                        </a:rPr>
                        <a:t>produce and deliver milk</a:t>
                      </a:r>
                    </a:p>
                  </a:txBody>
                  <a:tcPr anchor="ctr"/>
                </a:tc>
                <a:extLst>
                  <a:ext uri="{0D108BD9-81ED-4DB2-BD59-A6C34878D82A}">
                    <a16:rowId xmlns:a16="http://schemas.microsoft.com/office/drawing/2014/main" val="3094119325"/>
                  </a:ext>
                </a:extLst>
              </a:tr>
              <a:tr h="342531">
                <a:tc>
                  <a:txBody>
                    <a:bodyPr/>
                    <a:lstStyle/>
                    <a:p>
                      <a:r>
                        <a:rPr lang="en-IN" b="0" dirty="0">
                          <a:solidFill>
                            <a:schemeClr val="tx1"/>
                          </a:solidFill>
                          <a:effectLst/>
                          <a:latin typeface="+mn-lt"/>
                        </a:rPr>
                        <a:t>ovaries</a:t>
                      </a:r>
                    </a:p>
                  </a:txBody>
                  <a:tcPr anchor="ctr"/>
                </a:tc>
                <a:tc>
                  <a:txBody>
                    <a:bodyPr/>
                    <a:lstStyle/>
                    <a:p>
                      <a:r>
                        <a:rPr lang="en-IN" b="0" dirty="0">
                          <a:solidFill>
                            <a:schemeClr val="tx1"/>
                          </a:solidFill>
                          <a:effectLst/>
                          <a:latin typeface="+mn-lt"/>
                        </a:rPr>
                        <a:t>internal</a:t>
                      </a:r>
                    </a:p>
                  </a:txBody>
                  <a:tcPr anchor="ctr"/>
                </a:tc>
                <a:tc>
                  <a:txBody>
                    <a:bodyPr/>
                    <a:lstStyle/>
                    <a:p>
                      <a:r>
                        <a:rPr lang="en-IN" b="0" dirty="0">
                          <a:solidFill>
                            <a:schemeClr val="tx1"/>
                          </a:solidFill>
                          <a:effectLst/>
                          <a:latin typeface="+mn-lt"/>
                        </a:rPr>
                        <a:t>carry and develop eggs</a:t>
                      </a:r>
                    </a:p>
                  </a:txBody>
                  <a:tcPr anchor="ctr"/>
                </a:tc>
                <a:extLst>
                  <a:ext uri="{0D108BD9-81ED-4DB2-BD59-A6C34878D82A}">
                    <a16:rowId xmlns:a16="http://schemas.microsoft.com/office/drawing/2014/main" val="1385978797"/>
                  </a:ext>
                </a:extLst>
              </a:tr>
              <a:tr h="342531">
                <a:tc>
                  <a:txBody>
                    <a:bodyPr/>
                    <a:lstStyle/>
                    <a:p>
                      <a:r>
                        <a:rPr lang="en-IN" b="0" dirty="0">
                          <a:solidFill>
                            <a:schemeClr val="tx1"/>
                          </a:solidFill>
                          <a:effectLst/>
                          <a:latin typeface="+mn-lt"/>
                        </a:rPr>
                        <a:t>oviducts (fallopian tubes)</a:t>
                      </a:r>
                    </a:p>
                  </a:txBody>
                  <a:tcPr anchor="ctr"/>
                </a:tc>
                <a:tc>
                  <a:txBody>
                    <a:bodyPr/>
                    <a:lstStyle/>
                    <a:p>
                      <a:r>
                        <a:rPr lang="en-IN" b="0" dirty="0">
                          <a:solidFill>
                            <a:schemeClr val="tx1"/>
                          </a:solidFill>
                          <a:effectLst/>
                          <a:latin typeface="+mn-lt"/>
                        </a:rPr>
                        <a:t>internal</a:t>
                      </a:r>
                    </a:p>
                  </a:txBody>
                  <a:tcPr anchor="ctr"/>
                </a:tc>
                <a:tc>
                  <a:txBody>
                    <a:bodyPr/>
                    <a:lstStyle/>
                    <a:p>
                      <a:r>
                        <a:rPr lang="en-IN" b="0" dirty="0">
                          <a:solidFill>
                            <a:schemeClr val="tx1"/>
                          </a:solidFill>
                          <a:effectLst/>
                          <a:latin typeface="+mn-lt"/>
                        </a:rPr>
                        <a:t>transport egg to uterus</a:t>
                      </a:r>
                    </a:p>
                  </a:txBody>
                  <a:tcPr anchor="ctr"/>
                </a:tc>
                <a:extLst>
                  <a:ext uri="{0D108BD9-81ED-4DB2-BD59-A6C34878D82A}">
                    <a16:rowId xmlns:a16="http://schemas.microsoft.com/office/drawing/2014/main" val="3463221810"/>
                  </a:ext>
                </a:extLst>
              </a:tr>
              <a:tr h="342531">
                <a:tc>
                  <a:txBody>
                    <a:bodyPr/>
                    <a:lstStyle/>
                    <a:p>
                      <a:r>
                        <a:rPr lang="en-IN" b="0" dirty="0">
                          <a:solidFill>
                            <a:schemeClr val="tx1"/>
                          </a:solidFill>
                          <a:effectLst/>
                          <a:latin typeface="+mn-lt"/>
                        </a:rPr>
                        <a:t>uterus</a:t>
                      </a:r>
                    </a:p>
                  </a:txBody>
                  <a:tcPr anchor="ctr"/>
                </a:tc>
                <a:tc>
                  <a:txBody>
                    <a:bodyPr/>
                    <a:lstStyle/>
                    <a:p>
                      <a:r>
                        <a:rPr lang="en-IN" b="0" dirty="0">
                          <a:solidFill>
                            <a:schemeClr val="tx1"/>
                          </a:solidFill>
                          <a:effectLst/>
                          <a:latin typeface="+mn-lt"/>
                        </a:rPr>
                        <a:t>internal</a:t>
                      </a:r>
                    </a:p>
                  </a:txBody>
                  <a:tcPr anchor="ctr"/>
                </a:tc>
                <a:tc>
                  <a:txBody>
                    <a:bodyPr/>
                    <a:lstStyle/>
                    <a:p>
                      <a:r>
                        <a:rPr lang="en-IN" b="0" dirty="0">
                          <a:solidFill>
                            <a:schemeClr val="tx1"/>
                          </a:solidFill>
                          <a:effectLst/>
                          <a:latin typeface="+mn-lt"/>
                        </a:rPr>
                        <a:t>support developing embryo</a:t>
                      </a:r>
                    </a:p>
                  </a:txBody>
                  <a:tcPr anchor="ctr"/>
                </a:tc>
                <a:extLst>
                  <a:ext uri="{0D108BD9-81ED-4DB2-BD59-A6C34878D82A}">
                    <a16:rowId xmlns:a16="http://schemas.microsoft.com/office/drawing/2014/main" val="384412190"/>
                  </a:ext>
                </a:extLst>
              </a:tr>
              <a:tr h="599429">
                <a:tc>
                  <a:txBody>
                    <a:bodyPr/>
                    <a:lstStyle/>
                    <a:p>
                      <a:r>
                        <a:rPr lang="en-IN" b="0" dirty="0">
                          <a:solidFill>
                            <a:schemeClr val="tx1"/>
                          </a:solidFill>
                          <a:effectLst/>
                          <a:latin typeface="+mn-lt"/>
                        </a:rPr>
                        <a:t>vagina</a:t>
                      </a:r>
                    </a:p>
                  </a:txBody>
                  <a:tcPr anchor="ctr"/>
                </a:tc>
                <a:tc>
                  <a:txBody>
                    <a:bodyPr/>
                    <a:lstStyle/>
                    <a:p>
                      <a:r>
                        <a:rPr lang="en-IN" b="0" dirty="0">
                          <a:solidFill>
                            <a:schemeClr val="tx1"/>
                          </a:solidFill>
                          <a:effectLst/>
                          <a:latin typeface="+mn-lt"/>
                        </a:rPr>
                        <a:t>internal</a:t>
                      </a:r>
                    </a:p>
                  </a:txBody>
                  <a:tcPr anchor="ctr"/>
                </a:tc>
                <a:tc>
                  <a:txBody>
                    <a:bodyPr/>
                    <a:lstStyle/>
                    <a:p>
                      <a:r>
                        <a:rPr lang="en-IN" b="0" dirty="0">
                          <a:solidFill>
                            <a:schemeClr val="tx1"/>
                          </a:solidFill>
                          <a:effectLst/>
                          <a:latin typeface="+mn-lt"/>
                        </a:rPr>
                        <a:t>common tube for intercourse, birth canal, passing menstrual flow</a:t>
                      </a:r>
                    </a:p>
                  </a:txBody>
                  <a:tcPr anchor="ctr"/>
                </a:tc>
                <a:extLst>
                  <a:ext uri="{0D108BD9-81ED-4DB2-BD59-A6C34878D82A}">
                    <a16:rowId xmlns:a16="http://schemas.microsoft.com/office/drawing/2014/main" val="261579985"/>
                  </a:ext>
                </a:extLst>
              </a:tr>
            </a:tbl>
          </a:graphicData>
        </a:graphic>
      </p:graphicFrame>
    </p:spTree>
    <p:extLst>
      <p:ext uri="{BB962C8B-B14F-4D97-AF65-F5344CB8AC3E}">
        <p14:creationId xmlns:p14="http://schemas.microsoft.com/office/powerpoint/2010/main" val="273416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419124"/>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human male and female reproductive anatomies.</a:t>
            </a:r>
          </a:p>
          <a:p>
            <a:pPr marL="457200" indent="-457200">
              <a:buFont typeface="Arial" panose="020B0604020202020204" pitchFamily="34" charset="0"/>
              <a:buChar char="•"/>
              <a:tabLst>
                <a:tab pos="457200" algn="l"/>
              </a:tabLst>
            </a:pPr>
            <a:r>
              <a:rPr lang="en-US" b="1" dirty="0"/>
              <a:t>Discuss</a:t>
            </a:r>
            <a:r>
              <a:rPr lang="en-US" dirty="0"/>
              <a:t> the human sexual response.</a:t>
            </a:r>
          </a:p>
          <a:p>
            <a:pPr marL="457200" indent="-457200">
              <a:buFont typeface="Arial" panose="020B0604020202020204" pitchFamily="34" charset="0"/>
              <a:buChar char="•"/>
              <a:tabLst>
                <a:tab pos="457200" algn="l"/>
              </a:tabLst>
            </a:pPr>
            <a:r>
              <a:rPr lang="en-US" b="1" dirty="0"/>
              <a:t>Describe</a:t>
            </a:r>
            <a:r>
              <a:rPr lang="en-US" dirty="0"/>
              <a:t> spermatogenesis and oogenesis and discuss their differences and similarities.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Sexual Response during Intercourse</a:t>
            </a:r>
          </a:p>
        </p:txBody>
      </p:sp>
      <p:sp>
        <p:nvSpPr>
          <p:cNvPr id="11267" name="Rectangle 3"/>
          <p:cNvSpPr>
            <a:spLocks noGrp="1"/>
          </p:cNvSpPr>
          <p:nvPr>
            <p:ph idx="1"/>
          </p:nvPr>
        </p:nvSpPr>
        <p:spPr>
          <a:xfrm>
            <a:off x="457200" y="1280160"/>
            <a:ext cx="8229600" cy="4739640"/>
          </a:xfrm>
          <a:prstGeom prst="rect">
            <a:avLst/>
          </a:prstGeom>
        </p:spPr>
        <p:txBody>
          <a:bodyPr>
            <a:normAutofit fontScale="85000" lnSpcReduction="20000"/>
          </a:bodyPr>
          <a:lstStyle/>
          <a:p>
            <a:pPr marL="0" indent="0">
              <a:buNone/>
              <a:tabLst>
                <a:tab pos="461963" algn="l"/>
              </a:tabLst>
            </a:pPr>
            <a:r>
              <a:rPr lang="en-US" dirty="0"/>
              <a:t>There are four phases to the sexual response.</a:t>
            </a:r>
            <a:endParaRPr lang="en-US" dirty="0">
              <a:solidFill>
                <a:schemeClr val="tx1"/>
              </a:solidFill>
            </a:endParaRPr>
          </a:p>
          <a:p>
            <a:pPr>
              <a:tabLst>
                <a:tab pos="461963" algn="l"/>
              </a:tabLst>
            </a:pPr>
            <a:r>
              <a:rPr lang="en-US" dirty="0">
                <a:solidFill>
                  <a:schemeClr val="tx1"/>
                </a:solidFill>
              </a:rPr>
              <a:t>In phase one, excitement, vasodilation leads to </a:t>
            </a:r>
            <a:r>
              <a:rPr lang="en-US" dirty="0"/>
              <a:t>vasocongestion in erectile tissues in both sexes.</a:t>
            </a:r>
          </a:p>
          <a:p>
            <a:pPr lvl="1">
              <a:tabLst>
                <a:tab pos="461963" algn="l"/>
              </a:tabLst>
            </a:pPr>
            <a:r>
              <a:rPr lang="en-US" dirty="0"/>
              <a:t>Nipples, clitoris, labia, and penis engorge with blood and enlarge.</a:t>
            </a:r>
          </a:p>
          <a:p>
            <a:pPr lvl="1">
              <a:tabLst>
                <a:tab pos="461963" algn="l"/>
              </a:tabLst>
            </a:pPr>
            <a:r>
              <a:rPr lang="en-US" dirty="0"/>
              <a:t>Vaginal lubrication occurs.</a:t>
            </a:r>
          </a:p>
          <a:p>
            <a:pPr>
              <a:tabLst>
                <a:tab pos="461963" algn="l"/>
              </a:tabLst>
            </a:pPr>
            <a:r>
              <a:rPr lang="en-US" dirty="0">
                <a:solidFill>
                  <a:schemeClr val="tx1"/>
                </a:solidFill>
              </a:rPr>
              <a:t>In phase two, plateau, the outer third of the vaginal wall enlarges with blood, and breathing/heart rate increase.</a:t>
            </a:r>
          </a:p>
          <a:p>
            <a:pPr>
              <a:tabLst>
                <a:tab pos="461963" algn="l"/>
              </a:tabLst>
            </a:pPr>
            <a:r>
              <a:rPr lang="en-US" dirty="0">
                <a:solidFill>
                  <a:schemeClr val="tx1"/>
                </a:solidFill>
              </a:rPr>
              <a:t>In phase three, orgasm, there are </a:t>
            </a:r>
            <a:r>
              <a:rPr lang="en-US" dirty="0"/>
              <a:t>muscle contractions and ejaculation in males, and uterine and vaginal contractions in females. </a:t>
            </a:r>
          </a:p>
          <a:p>
            <a:pPr>
              <a:tabLst>
                <a:tab pos="461963" algn="l"/>
              </a:tabLst>
            </a:pPr>
            <a:r>
              <a:rPr lang="en-US" dirty="0">
                <a:solidFill>
                  <a:schemeClr val="tx1"/>
                </a:solidFill>
              </a:rPr>
              <a:t>In phase four, resolution, the processes from phases one through three reverse and </a:t>
            </a:r>
            <a:r>
              <a:rPr lang="en-US" dirty="0"/>
              <a:t>return to their normal state.</a:t>
            </a:r>
          </a:p>
          <a:p>
            <a:pPr lvl="1">
              <a:tabLst>
                <a:tab pos="461963" algn="l"/>
              </a:tabLst>
            </a:pPr>
            <a:r>
              <a:rPr lang="en-US" dirty="0"/>
              <a:t>Males experience a refractory period.</a:t>
            </a:r>
            <a:endParaRPr lang="en-US" dirty="0">
              <a:solidFill>
                <a:srgbClr val="0000FF"/>
              </a:solidFill>
            </a:endParaRPr>
          </a:p>
        </p:txBody>
      </p:sp>
    </p:spTree>
    <p:extLst>
      <p:ext uri="{BB962C8B-B14F-4D97-AF65-F5344CB8AC3E}">
        <p14:creationId xmlns:p14="http://schemas.microsoft.com/office/powerpoint/2010/main" val="32407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Gametogenesis</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solidFill>
                  <a:schemeClr val="tx1"/>
                </a:solidFill>
              </a:rPr>
              <a:t>Gametogenesis is the production of sperm and eggs via meiosis.</a:t>
            </a:r>
          </a:p>
          <a:p>
            <a:pPr>
              <a:tabLst>
                <a:tab pos="461963" algn="l"/>
              </a:tabLst>
            </a:pPr>
            <a:r>
              <a:rPr lang="en-US" dirty="0">
                <a:solidFill>
                  <a:schemeClr val="tx1"/>
                </a:solidFill>
              </a:rPr>
              <a:t>Meiosis produces haploid cells with half the chromosomes of diploid cells.</a:t>
            </a:r>
          </a:p>
          <a:p>
            <a:pPr>
              <a:tabLst>
                <a:tab pos="461963" algn="l"/>
              </a:tabLst>
            </a:pPr>
            <a:r>
              <a:rPr lang="en-US" b="1" dirty="0">
                <a:solidFill>
                  <a:schemeClr val="tx1"/>
                </a:solidFill>
              </a:rPr>
              <a:t>Spermatogenesis</a:t>
            </a:r>
            <a:r>
              <a:rPr lang="en-US" dirty="0">
                <a:solidFill>
                  <a:schemeClr val="tx1"/>
                </a:solidFill>
              </a:rPr>
              <a:t> produces sperm; </a:t>
            </a:r>
            <a:r>
              <a:rPr lang="en-US" b="1" dirty="0">
                <a:solidFill>
                  <a:schemeClr val="tx1"/>
                </a:solidFill>
              </a:rPr>
              <a:t>oogenesis</a:t>
            </a:r>
            <a:r>
              <a:rPr lang="en-US" dirty="0">
                <a:solidFill>
                  <a:schemeClr val="tx1"/>
                </a:solidFill>
              </a:rPr>
              <a:t> produces eggs.</a:t>
            </a:r>
            <a:endParaRPr lang="en-US" dirty="0">
              <a:solidFill>
                <a:srgbClr val="0000FF"/>
              </a:solidFill>
            </a:endParaRPr>
          </a:p>
        </p:txBody>
      </p:sp>
    </p:spTree>
    <p:extLst>
      <p:ext uri="{BB962C8B-B14F-4D97-AF65-F5344CB8AC3E}">
        <p14:creationId xmlns:p14="http://schemas.microsoft.com/office/powerpoint/2010/main" val="197423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Spermatogenesis</a:t>
            </a:r>
          </a:p>
        </p:txBody>
      </p:sp>
      <p:sp>
        <p:nvSpPr>
          <p:cNvPr id="11267" name="Rectangle 3"/>
          <p:cNvSpPr>
            <a:spLocks noGrp="1"/>
          </p:cNvSpPr>
          <p:nvPr>
            <p:ph idx="1"/>
          </p:nvPr>
        </p:nvSpPr>
        <p:spPr>
          <a:prstGeom prst="rect">
            <a:avLst/>
          </a:prstGeom>
        </p:spPr>
        <p:txBody>
          <a:bodyPr>
            <a:normAutofit fontScale="92500" lnSpcReduction="20000"/>
          </a:bodyPr>
          <a:lstStyle/>
          <a:p>
            <a:pPr>
              <a:tabLst>
                <a:tab pos="461963" algn="l"/>
              </a:tabLst>
            </a:pPr>
            <a:r>
              <a:rPr lang="en-US" dirty="0">
                <a:solidFill>
                  <a:schemeClr val="tx1"/>
                </a:solidFill>
              </a:rPr>
              <a:t>Spermatogenesis occurs in seminiferous tubules </a:t>
            </a:r>
            <a:r>
              <a:rPr lang="en-US" dirty="0"/>
              <a:t>with spermatogonia (stem cells) undergoing mitosis and meiosis.</a:t>
            </a:r>
            <a:endParaRPr lang="en-US" dirty="0">
              <a:solidFill>
                <a:schemeClr val="tx1"/>
              </a:solidFill>
            </a:endParaRPr>
          </a:p>
          <a:p>
            <a:pPr>
              <a:tabLst>
                <a:tab pos="461963" algn="l"/>
              </a:tabLst>
            </a:pPr>
            <a:r>
              <a:rPr lang="en-US" dirty="0">
                <a:solidFill>
                  <a:schemeClr val="tx1"/>
                </a:solidFill>
              </a:rPr>
              <a:t>Primary spermatocytes undergo meiosis to produce haploid spermatids.</a:t>
            </a:r>
          </a:p>
          <a:p>
            <a:pPr lvl="1">
              <a:tabLst>
                <a:tab pos="461963" algn="l"/>
              </a:tabLst>
            </a:pPr>
            <a:r>
              <a:rPr lang="en-US" dirty="0">
                <a:solidFill>
                  <a:schemeClr val="tx1"/>
                </a:solidFill>
              </a:rPr>
              <a:t>Spermatids are called sperm cells after they reach the lumen of the tubule and grow a flagellum.</a:t>
            </a:r>
          </a:p>
          <a:p>
            <a:pPr lvl="1">
              <a:tabLst>
                <a:tab pos="461963" algn="l"/>
              </a:tabLst>
            </a:pPr>
            <a:r>
              <a:rPr lang="en-US" dirty="0">
                <a:solidFill>
                  <a:schemeClr val="tx1"/>
                </a:solidFill>
              </a:rPr>
              <a:t>This process generates four sperm for each spermatocyte.</a:t>
            </a:r>
          </a:p>
          <a:p>
            <a:pPr>
              <a:tabLst>
                <a:tab pos="461963" algn="l"/>
              </a:tabLst>
            </a:pPr>
            <a:r>
              <a:rPr lang="en-US" dirty="0">
                <a:solidFill>
                  <a:schemeClr val="tx1"/>
                </a:solidFill>
              </a:rPr>
              <a:t>Stem cells are present at birth in an inactive state.</a:t>
            </a:r>
          </a:p>
          <a:p>
            <a:pPr lvl="1">
              <a:tabLst>
                <a:tab pos="461963" algn="l"/>
              </a:tabLst>
            </a:pPr>
            <a:r>
              <a:rPr lang="en-US" dirty="0"/>
              <a:t>During adolescence, these cells are activated by gonadotropic hormones.</a:t>
            </a:r>
            <a:endParaRPr lang="en-US" dirty="0">
              <a:solidFill>
                <a:srgbClr val="0000FF"/>
              </a:solidFill>
            </a:endParaRPr>
          </a:p>
        </p:txBody>
      </p:sp>
    </p:spTree>
    <p:extLst>
      <p:ext uri="{BB962C8B-B14F-4D97-AF65-F5344CB8AC3E}">
        <p14:creationId xmlns:p14="http://schemas.microsoft.com/office/powerpoint/2010/main" val="223634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40.2 Figure 6</a:t>
            </a:r>
            <a:endParaRPr lang="en-US" sz="3200" dirty="0">
              <a:solidFill>
                <a:schemeClr val="accent1"/>
              </a:solidFill>
            </a:endParaRPr>
          </a:p>
        </p:txBody>
      </p:sp>
      <p:sp>
        <p:nvSpPr>
          <p:cNvPr id="6" name="TextBox 5">
            <a:extLst>
              <a:ext uri="{FF2B5EF4-FFF2-40B4-BE49-F238E27FC236}">
                <a16:creationId xmlns:a16="http://schemas.microsoft.com/office/drawing/2014/main" id="{EFDE3923-C262-E315-C1DF-3B74711BE8EA}"/>
              </a:ext>
            </a:extLst>
          </p:cNvPr>
          <p:cNvSpPr txBox="1"/>
          <p:nvPr/>
        </p:nvSpPr>
        <p:spPr>
          <a:xfrm>
            <a:off x="3009900" y="5715000"/>
            <a:ext cx="3124200" cy="246221"/>
          </a:xfrm>
          <a:prstGeom prst="rect">
            <a:avLst/>
          </a:prstGeom>
          <a:noFill/>
        </p:spPr>
        <p:txBody>
          <a:bodyPr wrap="square" rtlCol="0">
            <a:spAutoFit/>
          </a:bodyPr>
          <a:lstStyle/>
          <a:p>
            <a:pPr algn="ctr"/>
            <a:r>
              <a:rPr lang="en-US" sz="1000" dirty="0"/>
              <a:t>Jpogi on Wikimedia Commons. "Human ovarian follicle."</a:t>
            </a:r>
          </a:p>
        </p:txBody>
      </p:sp>
      <p:pic>
        <p:nvPicPr>
          <p:cNvPr id="4" name="Content Placeholder 4" descr="Spermatogenesis begins when the 2n spermatogonium undergoes mitosis, producing a type A spermatogonium and a type B spermatogonium. Type A stays close to the surface of the seminiferous tubule, but Type B becomes the primary spermatocyte as it undergoes meiosis I and splits into two secondary spermatocytes. They undergo meiosis II, resulting in spermatids. Shown are two stages of differentiation, the second of which is connected to the lumen. The spermatids undergo spermiogenesis and become spermatozoa, resulting in mature sperm living freely in the lumen.">
            <a:extLst>
              <a:ext uri="{FF2B5EF4-FFF2-40B4-BE49-F238E27FC236}">
                <a16:creationId xmlns:a16="http://schemas.microsoft.com/office/drawing/2014/main" id="{C4349C5E-A343-5903-E3F9-677A72EE6F54}"/>
              </a:ext>
            </a:extLst>
          </p:cNvPr>
          <p:cNvPicPr>
            <a:picLocks noGrp="1" noChangeAspect="1"/>
          </p:cNvPicPr>
          <p:nvPr>
            <p:ph idx="1"/>
          </p:nvPr>
        </p:nvPicPr>
        <p:blipFill>
          <a:blip r:embed="rId2"/>
          <a:srcRect l="20370" t="5334" r="21296" b="1334"/>
          <a:stretch/>
        </p:blipFill>
        <p:spPr>
          <a:xfrm>
            <a:off x="2171700" y="1253490"/>
            <a:ext cx="4800600" cy="4267200"/>
          </a:xfrm>
        </p:spPr>
      </p:pic>
    </p:spTree>
    <p:extLst>
      <p:ext uri="{BB962C8B-B14F-4D97-AF65-F5344CB8AC3E}">
        <p14:creationId xmlns:p14="http://schemas.microsoft.com/office/powerpoint/2010/main" val="2422997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Oogenesis</a:t>
            </a:r>
          </a:p>
        </p:txBody>
      </p:sp>
      <p:sp>
        <p:nvSpPr>
          <p:cNvPr id="11267" name="Rectangle 3"/>
          <p:cNvSpPr>
            <a:spLocks noGrp="1"/>
          </p:cNvSpPr>
          <p:nvPr>
            <p:ph idx="1"/>
          </p:nvPr>
        </p:nvSpPr>
        <p:spPr>
          <a:prstGeom prst="rect">
            <a:avLst/>
          </a:prstGeom>
        </p:spPr>
        <p:txBody>
          <a:bodyPr>
            <a:normAutofit fontScale="85000" lnSpcReduction="20000"/>
          </a:bodyPr>
          <a:lstStyle/>
          <a:p>
            <a:pPr>
              <a:tabLst>
                <a:tab pos="461963" algn="l"/>
              </a:tabLst>
            </a:pPr>
            <a:r>
              <a:rPr lang="en-US" dirty="0"/>
              <a:t>Oogenesis occurs in the ovaries, starting with oogonia undergoing mitosis to increase in number.</a:t>
            </a:r>
          </a:p>
          <a:p>
            <a:pPr>
              <a:tabLst>
                <a:tab pos="461963" algn="l"/>
              </a:tabLst>
            </a:pPr>
            <a:r>
              <a:rPr lang="en-US" dirty="0">
                <a:solidFill>
                  <a:schemeClr val="tx1"/>
                </a:solidFill>
              </a:rPr>
              <a:t>Primary oocytes begin meiosis but arrest in prophase I until puberty.</a:t>
            </a:r>
          </a:p>
          <a:p>
            <a:pPr>
              <a:tabLst>
                <a:tab pos="461963" algn="l"/>
              </a:tabLst>
            </a:pPr>
            <a:r>
              <a:rPr lang="en-US" dirty="0"/>
              <a:t>Secondary oocytes result from meiosis I and arrest in metaphase II until fertilization.</a:t>
            </a:r>
          </a:p>
          <a:p>
            <a:pPr>
              <a:tabLst>
                <a:tab pos="461963" algn="l"/>
              </a:tabLst>
            </a:pPr>
            <a:r>
              <a:rPr lang="en-US" dirty="0"/>
              <a:t>Fertilization completes meiosis, producing a fertilized egg and polar bodies.</a:t>
            </a:r>
          </a:p>
          <a:p>
            <a:pPr>
              <a:tabLst>
                <a:tab pos="461963" algn="l"/>
              </a:tabLst>
            </a:pPr>
            <a:r>
              <a:rPr lang="en-US" dirty="0">
                <a:solidFill>
                  <a:schemeClr val="tx1"/>
                </a:solidFill>
              </a:rPr>
              <a:t>Meiosis II occurs after fertilization, producing a second polar body and fertilized egg containing all 46 chromosomes.</a:t>
            </a:r>
          </a:p>
          <a:p>
            <a:pPr>
              <a:tabLst>
                <a:tab pos="461963" algn="l"/>
              </a:tabLst>
            </a:pPr>
            <a:r>
              <a:rPr lang="en-US" dirty="0">
                <a:solidFill>
                  <a:schemeClr val="tx1"/>
                </a:solidFill>
              </a:rPr>
              <a:t>One functional egg is produced per meiotic process.</a:t>
            </a:r>
          </a:p>
          <a:p>
            <a:pPr lvl="1">
              <a:tabLst>
                <a:tab pos="461963" algn="l"/>
              </a:tabLst>
            </a:pPr>
            <a:r>
              <a:rPr lang="en-US" dirty="0"/>
              <a:t>Extra chromosomes/chromatids go into polar bodies, which then degenerate and reabsorb in the body.</a:t>
            </a:r>
            <a:endParaRPr lang="en-US" dirty="0">
              <a:solidFill>
                <a:srgbClr val="0000FF"/>
              </a:solidFill>
            </a:endParaRPr>
          </a:p>
        </p:txBody>
      </p:sp>
    </p:spTree>
    <p:extLst>
      <p:ext uri="{BB962C8B-B14F-4D97-AF65-F5344CB8AC3E}">
        <p14:creationId xmlns:p14="http://schemas.microsoft.com/office/powerpoint/2010/main" val="21760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40.2 Figure 7</a:t>
            </a:r>
            <a:endParaRPr lang="en-US" sz="3200" dirty="0">
              <a:solidFill>
                <a:schemeClr val="accent1"/>
              </a:solidFill>
            </a:endParaRPr>
          </a:p>
        </p:txBody>
      </p:sp>
      <p:sp>
        <p:nvSpPr>
          <p:cNvPr id="6" name="TextBox 5">
            <a:extLst>
              <a:ext uri="{FF2B5EF4-FFF2-40B4-BE49-F238E27FC236}">
                <a16:creationId xmlns:a16="http://schemas.microsoft.com/office/drawing/2014/main" id="{EFDE3923-C262-E315-C1DF-3B74711BE8EA}"/>
              </a:ext>
            </a:extLst>
          </p:cNvPr>
          <p:cNvSpPr txBox="1"/>
          <p:nvPr/>
        </p:nvSpPr>
        <p:spPr>
          <a:xfrm>
            <a:off x="3009899" y="5029200"/>
            <a:ext cx="3124200" cy="246221"/>
          </a:xfrm>
          <a:prstGeom prst="rect">
            <a:avLst/>
          </a:prstGeom>
          <a:noFill/>
        </p:spPr>
        <p:txBody>
          <a:bodyPr wrap="square" rtlCol="0">
            <a:spAutoFit/>
          </a:bodyPr>
          <a:lstStyle/>
          <a:p>
            <a:pPr algn="ctr"/>
            <a:r>
              <a:rPr lang="en-US" sz="1000" dirty="0"/>
              <a:t>Jpogi on Wikimedia Commons. "Human ovarian follicle."</a:t>
            </a:r>
          </a:p>
        </p:txBody>
      </p:sp>
      <p:pic>
        <p:nvPicPr>
          <p:cNvPr id="5" name="Content Placeholder 4" descr="Oogenesis begins when the 2 n oogonium undergoes mitosis, producing a primary oocyte. The primary oocytes arrests in prophase I before birth. After puberty, meiosis I occurs and one oocyte per menstrual cycle continues, resulting in a 1n secondary oocyte that arrests in metaphase two and a polar body. Upon ovulation and sperm entry, meiosis two is completed and fertilization occurs, resulting in the death of the second polar body and a fertilized egg, or zygote, 2n. Follicle development beings with the primordial follicle, which remains static until puberty. The primary follicle then becomes a growing follicle during meiosis one, maturing into a mature follicle after meiosis one. Ovulation occurs when the arrested secondary oocyte is in metaphase two. The follicle then becomes a Corpus luteum.">
            <a:extLst>
              <a:ext uri="{FF2B5EF4-FFF2-40B4-BE49-F238E27FC236}">
                <a16:creationId xmlns:a16="http://schemas.microsoft.com/office/drawing/2014/main" id="{B8D655DB-3F1A-D3D2-1309-7385E57856FA}"/>
              </a:ext>
            </a:extLst>
          </p:cNvPr>
          <p:cNvPicPr>
            <a:picLocks noChangeAspect="1"/>
          </p:cNvPicPr>
          <p:nvPr/>
        </p:nvPicPr>
        <p:blipFill>
          <a:blip r:embed="rId2"/>
          <a:srcRect l="30556" t="3667" r="30556" b="1333"/>
          <a:stretch/>
        </p:blipFill>
        <p:spPr>
          <a:xfrm>
            <a:off x="2781299" y="1113609"/>
            <a:ext cx="3581400" cy="4860471"/>
          </a:xfrm>
          <a:prstGeom prst="rect">
            <a:avLst/>
          </a:prstGeom>
        </p:spPr>
      </p:pic>
    </p:spTree>
    <p:extLst>
      <p:ext uri="{BB962C8B-B14F-4D97-AF65-F5344CB8AC3E}">
        <p14:creationId xmlns:p14="http://schemas.microsoft.com/office/powerpoint/2010/main" val="391143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Summary</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solidFill>
                  <a:schemeClr val="tx1"/>
                </a:solidFill>
              </a:rPr>
              <a:t>Complex animals evolved specialized reproductive structures.</a:t>
            </a:r>
          </a:p>
          <a:p>
            <a:pPr>
              <a:tabLst>
                <a:tab pos="461963" algn="l"/>
              </a:tabLst>
            </a:pPr>
            <a:r>
              <a:rPr lang="en-US" dirty="0">
                <a:solidFill>
                  <a:schemeClr val="tx1"/>
                </a:solidFill>
              </a:rPr>
              <a:t>For land animals, reproductive structures allow males and females to mate, fertilize internally, develop offspring, and support offspring growth.</a:t>
            </a:r>
          </a:p>
          <a:p>
            <a:pPr>
              <a:tabLst>
                <a:tab pos="461963" algn="l"/>
              </a:tabLst>
            </a:pPr>
            <a:r>
              <a:rPr lang="en-US" dirty="0">
                <a:solidFill>
                  <a:schemeClr val="tx1"/>
                </a:solidFill>
              </a:rPr>
              <a:t>Gametogenesis, the production of sperm (spermatogenesis) and eggs (oogenesis), produces haploid reproductive cells through meiosis.</a:t>
            </a:r>
          </a:p>
        </p:txBody>
      </p:sp>
    </p:spTree>
    <p:extLst>
      <p:ext uri="{BB962C8B-B14F-4D97-AF65-F5344CB8AC3E}">
        <p14:creationId xmlns:p14="http://schemas.microsoft.com/office/powerpoint/2010/main" val="21943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Germline and Gametogenesis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solidFill>
                  <a:schemeClr val="tx1"/>
                </a:solidFill>
              </a:rPr>
              <a:t>Complex animals evolved specific organs and systems for reproduction.</a:t>
            </a:r>
          </a:p>
          <a:p>
            <a:pPr>
              <a:tabLst>
                <a:tab pos="461963" algn="l"/>
              </a:tabLst>
            </a:pPr>
            <a:r>
              <a:rPr lang="en-US" dirty="0"/>
              <a:t>Reproductive structures in land animals enable mating, internal fertilization, and offspring development.</a:t>
            </a:r>
          </a:p>
          <a:p>
            <a:pPr lvl="1">
              <a:tabLst>
                <a:tab pos="461963" algn="l"/>
              </a:tabLst>
            </a:pPr>
            <a:r>
              <a:rPr lang="en-US" dirty="0"/>
              <a:t>Essential for the continuation of species and genetic diversity</a:t>
            </a:r>
            <a:r>
              <a:rPr lang="en-US" i="0" dirty="0">
                <a:solidFill>
                  <a:schemeClr val="tx1"/>
                </a:solidFill>
              </a:rPr>
              <a:t>		</a:t>
            </a:r>
            <a:endParaRPr lang="en-US"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Human Reproductive Anatomy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Male and female reproductive tissues develop similarly in utero until testosterone release.</a:t>
            </a:r>
          </a:p>
          <a:p>
            <a:pPr>
              <a:tabLst>
                <a:tab pos="461963" algn="l"/>
              </a:tabLst>
            </a:pPr>
            <a:r>
              <a:rPr lang="en-US" dirty="0">
                <a:solidFill>
                  <a:schemeClr val="tx1"/>
                </a:solidFill>
              </a:rPr>
              <a:t>Testosterone leads to the development of male sexual organs.</a:t>
            </a:r>
          </a:p>
          <a:p>
            <a:pPr>
              <a:tabLst>
                <a:tab pos="461963" algn="l"/>
              </a:tabLst>
            </a:pPr>
            <a:r>
              <a:rPr lang="en-US" dirty="0">
                <a:solidFill>
                  <a:schemeClr val="tx1"/>
                </a:solidFill>
              </a:rPr>
              <a:t>Absence of testosterone leads to the development of female sexual tissues.</a:t>
            </a:r>
          </a:p>
          <a:p>
            <a:pPr>
              <a:tabLst>
                <a:tab pos="461963" algn="l"/>
              </a:tabLst>
            </a:pPr>
            <a:r>
              <a:rPr lang="en-US" dirty="0">
                <a:solidFill>
                  <a:schemeClr val="tx1"/>
                </a:solidFill>
              </a:rPr>
              <a:t>Primitive gonads become testes or ovaries.</a:t>
            </a:r>
          </a:p>
          <a:p>
            <a:pPr>
              <a:tabLst>
                <a:tab pos="461963" algn="l"/>
              </a:tabLst>
            </a:pPr>
            <a:r>
              <a:rPr lang="en-US" dirty="0">
                <a:solidFill>
                  <a:schemeClr val="tx1"/>
                </a:solidFill>
              </a:rPr>
              <a:t>The penis and clitoris, as well as the scrotum and labia, are </a:t>
            </a:r>
            <a:r>
              <a:rPr lang="en-US" i="1" dirty="0">
                <a:solidFill>
                  <a:schemeClr val="tx1"/>
                </a:solidFill>
              </a:rPr>
              <a:t>homologous structures</a:t>
            </a:r>
            <a:r>
              <a:rPr lang="en-US" dirty="0">
                <a:solidFill>
                  <a:schemeClr val="tx1"/>
                </a:solidFill>
              </a:rPr>
              <a:t>.</a:t>
            </a:r>
            <a:endParaRPr lang="en-US" dirty="0">
              <a:solidFill>
                <a:srgbClr val="0000FF"/>
              </a:solidFill>
            </a:endParaRPr>
          </a:p>
        </p:txBody>
      </p:sp>
    </p:spTree>
    <p:extLst>
      <p:ext uri="{BB962C8B-B14F-4D97-AF65-F5344CB8AC3E}">
        <p14:creationId xmlns:p14="http://schemas.microsoft.com/office/powerpoint/2010/main" val="348944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Male Reproductive Anatomy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The </a:t>
            </a:r>
            <a:r>
              <a:rPr lang="en-US" b="1" dirty="0"/>
              <a:t>scrotum</a:t>
            </a:r>
            <a:r>
              <a:rPr lang="en-US" dirty="0"/>
              <a:t> houses the testicles (testes) and provides passage for blood vessels, nerves, and muscles related to testicular function.</a:t>
            </a:r>
          </a:p>
          <a:p>
            <a:pPr>
              <a:tabLst>
                <a:tab pos="461963" algn="l"/>
              </a:tabLst>
            </a:pPr>
            <a:r>
              <a:rPr lang="en-US" b="1" dirty="0">
                <a:solidFill>
                  <a:schemeClr val="tx1"/>
                </a:solidFill>
              </a:rPr>
              <a:t>Testes</a:t>
            </a:r>
            <a:r>
              <a:rPr lang="en-US" dirty="0">
                <a:solidFill>
                  <a:schemeClr val="tx1"/>
                </a:solidFill>
              </a:rPr>
              <a:t> are a pair of male reproductive organs that produce sperm and some reproductive hormones.</a:t>
            </a:r>
          </a:p>
          <a:p>
            <a:pPr lvl="1">
              <a:tabLst>
                <a:tab pos="461963" algn="l"/>
              </a:tabLst>
            </a:pPr>
            <a:r>
              <a:rPr lang="en-US" dirty="0"/>
              <a:t>Approximately 2.5 by 3.8 centimeters in size</a:t>
            </a:r>
          </a:p>
          <a:p>
            <a:pPr lvl="1">
              <a:tabLst>
                <a:tab pos="461963" algn="l"/>
              </a:tabLst>
            </a:pPr>
            <a:r>
              <a:rPr lang="en-US" dirty="0"/>
              <a:t>Di</a:t>
            </a:r>
            <a:r>
              <a:rPr lang="en-US" dirty="0">
                <a:solidFill>
                  <a:schemeClr val="tx1"/>
                </a:solidFill>
              </a:rPr>
              <a:t>vided into lobules containing seminiferous tubules</a:t>
            </a:r>
          </a:p>
        </p:txBody>
      </p:sp>
    </p:spTree>
    <p:extLst>
      <p:ext uri="{BB962C8B-B14F-4D97-AF65-F5344CB8AC3E}">
        <p14:creationId xmlns:p14="http://schemas.microsoft.com/office/powerpoint/2010/main" val="20870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Sperm</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a:bodyPr>
          <a:lstStyle/>
          <a:p>
            <a:pPr marL="0" indent="0">
              <a:buNone/>
              <a:tabLst>
                <a:tab pos="461963" algn="l"/>
              </a:tabLst>
            </a:pPr>
            <a:r>
              <a:rPr lang="en-US" dirty="0">
                <a:solidFill>
                  <a:schemeClr val="tx1"/>
                </a:solidFill>
              </a:rPr>
              <a:t>External location of scrotum and penis maintains proper temperature for sperm motility.</a:t>
            </a:r>
          </a:p>
          <a:p>
            <a:pPr>
              <a:tabLst>
                <a:tab pos="461963" algn="l"/>
              </a:tabLst>
            </a:pPr>
            <a:r>
              <a:rPr lang="en-US" dirty="0">
                <a:solidFill>
                  <a:schemeClr val="tx1"/>
                </a:solidFill>
              </a:rPr>
              <a:t>Infertility can occur in land mammals if testes do not descend through the abdominal cavity during fetal development.</a:t>
            </a:r>
            <a:endParaRPr lang="en-US" dirty="0">
              <a:solidFill>
                <a:schemeClr val="tx1"/>
              </a:solidFill>
              <a:latin typeface="Calibri" panose="020F0502020204030204" pitchFamily="34" charset="0"/>
            </a:endParaRPr>
          </a:p>
          <a:p>
            <a:pPr marL="0" indent="0">
              <a:buNone/>
              <a:tabLst>
                <a:tab pos="461963" algn="l"/>
              </a:tabLst>
            </a:pPr>
            <a:r>
              <a:rPr lang="en-US" dirty="0"/>
              <a:t>Sperm mature in </a:t>
            </a:r>
            <a:r>
              <a:rPr lang="en-US" b="1" dirty="0">
                <a:solidFill>
                  <a:schemeClr val="tx1"/>
                </a:solidFill>
              </a:rPr>
              <a:t>seminiferous tubules </a:t>
            </a:r>
            <a:r>
              <a:rPr lang="en-US" dirty="0">
                <a:solidFill>
                  <a:schemeClr val="tx1"/>
                </a:solidFill>
              </a:rPr>
              <a:t>coiled in the testes.</a:t>
            </a:r>
          </a:p>
          <a:p>
            <a:pPr>
              <a:tabLst>
                <a:tab pos="461963" algn="l"/>
              </a:tabLst>
            </a:pPr>
            <a:r>
              <a:rPr lang="en-US" i="1" dirty="0">
                <a:solidFill>
                  <a:schemeClr val="tx1"/>
                </a:solidFill>
              </a:rPr>
              <a:t>Sertoli cells</a:t>
            </a:r>
            <a:r>
              <a:rPr lang="en-US" dirty="0">
                <a:solidFill>
                  <a:schemeClr val="tx1"/>
                </a:solidFill>
              </a:rPr>
              <a:t> protect and promote sperm development.</a:t>
            </a:r>
          </a:p>
          <a:p>
            <a:pPr>
              <a:tabLst>
                <a:tab pos="461963" algn="l"/>
              </a:tabLst>
            </a:pPr>
            <a:r>
              <a:rPr lang="en-US" i="1" dirty="0">
                <a:solidFill>
                  <a:schemeClr val="tx1"/>
                </a:solidFill>
              </a:rPr>
              <a:t>Interstitial cells of Leydig</a:t>
            </a:r>
            <a:r>
              <a:rPr lang="en-US" dirty="0">
                <a:solidFill>
                  <a:schemeClr val="tx1"/>
                </a:solidFill>
              </a:rPr>
              <a:t> produce testosterone during adolescence.</a:t>
            </a:r>
          </a:p>
        </p:txBody>
      </p:sp>
    </p:spTree>
    <p:extLst>
      <p:ext uri="{BB962C8B-B14F-4D97-AF65-F5344CB8AC3E}">
        <p14:creationId xmlns:p14="http://schemas.microsoft.com/office/powerpoint/2010/main" val="111131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Sperm</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When sperm are nearly mature, they leave the testes and enter the epididymis.</a:t>
            </a:r>
          </a:p>
          <a:p>
            <a:pPr>
              <a:tabLst>
                <a:tab pos="461963" algn="l"/>
              </a:tabLst>
            </a:pPr>
            <a:r>
              <a:rPr lang="en-US" dirty="0">
                <a:solidFill>
                  <a:schemeClr val="tx1"/>
                </a:solidFill>
              </a:rPr>
              <a:t>Resembles a comma, lies along the top of the testes</a:t>
            </a:r>
          </a:p>
          <a:p>
            <a:pPr>
              <a:tabLst>
                <a:tab pos="461963" algn="l"/>
              </a:tabLst>
            </a:pPr>
            <a:r>
              <a:rPr lang="en-US" dirty="0">
                <a:solidFill>
                  <a:schemeClr val="tx1"/>
                </a:solidFill>
              </a:rPr>
              <a:t>Site of sperm maturation</a:t>
            </a:r>
          </a:p>
          <a:p>
            <a:pPr marL="0" indent="0">
              <a:buNone/>
              <a:tabLst>
                <a:tab pos="461963" algn="l"/>
              </a:tabLst>
            </a:pPr>
            <a:r>
              <a:rPr lang="en-US" dirty="0">
                <a:solidFill>
                  <a:schemeClr val="tx1"/>
                </a:solidFill>
              </a:rPr>
              <a:t>Sperm leave the epididymis and enter the vas deferens.</a:t>
            </a:r>
          </a:p>
          <a:p>
            <a:pPr>
              <a:tabLst>
                <a:tab pos="461963" algn="l"/>
              </a:tabLst>
            </a:pPr>
            <a:r>
              <a:rPr lang="en-US" dirty="0"/>
              <a:t>Carries the sperm behind the bladder and forms the ejaculatory duct</a:t>
            </a:r>
          </a:p>
          <a:p>
            <a:pPr>
              <a:tabLst>
                <a:tab pos="461963" algn="l"/>
              </a:tabLst>
            </a:pPr>
            <a:r>
              <a:rPr lang="en-US" dirty="0">
                <a:solidFill>
                  <a:schemeClr val="tx1"/>
                </a:solidFill>
              </a:rPr>
              <a:t>Partly removed during vasectomy (male sterilization) to prevent fertilization</a:t>
            </a:r>
          </a:p>
        </p:txBody>
      </p:sp>
    </p:spTree>
    <p:extLst>
      <p:ext uri="{BB962C8B-B14F-4D97-AF65-F5344CB8AC3E}">
        <p14:creationId xmlns:p14="http://schemas.microsoft.com/office/powerpoint/2010/main" val="8638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40.2 Figure 1</a:t>
            </a:r>
            <a:endParaRPr lang="en-US" sz="3200" dirty="0">
              <a:solidFill>
                <a:schemeClr val="accent1"/>
              </a:solidFill>
            </a:endParaRPr>
          </a:p>
        </p:txBody>
      </p:sp>
      <p:pic>
        <p:nvPicPr>
          <p:cNvPr id="5" name="Content Placeholder 6" descr="The illustration shows a cross section of the penis and testes. The penis widens at the end, into the glans, which is surrounded by the foreskin. The urethra is an opening that runs through the middle of the penis to the bladder. The tissue surrounding the urethra is the Corpus spongiosum, and above the Corpus spongiosum is the Corpus cavernosum. The testes, located immediately behind the penis, are covered by the scrotum. Seminiferous tubules are located in the testes. The epididymis partly surrounds the sac containing the seminiferous tubules. The vas deferens is a tube connecting the seminiferous tubules to the ejaculatory duct, which begins in the prostate gland. The prostate gland is located behind and below the bladder. The seminal vesicle, located above the prostate, also connects to the seminal vesicle. The bulbourethral gland connects to the ejaculatory duct where the ejaculatory duct enters the penis.">
            <a:extLst>
              <a:ext uri="{FF2B5EF4-FFF2-40B4-BE49-F238E27FC236}">
                <a16:creationId xmlns:a16="http://schemas.microsoft.com/office/drawing/2014/main" id="{7F5722E6-2661-C85B-EB83-15F8A70D34F1}"/>
              </a:ext>
            </a:extLst>
          </p:cNvPr>
          <p:cNvPicPr>
            <a:picLocks noGrp="1" noChangeAspect="1"/>
          </p:cNvPicPr>
          <p:nvPr>
            <p:ph idx="1"/>
          </p:nvPr>
        </p:nvPicPr>
        <p:blipFill>
          <a:blip r:embed="rId2"/>
          <a:srcRect l="22222" t="5334" r="21296" b="3000"/>
          <a:stretch/>
        </p:blipFill>
        <p:spPr>
          <a:xfrm>
            <a:off x="1943100" y="1143000"/>
            <a:ext cx="5257800" cy="474063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Semen</a:t>
            </a:r>
            <a:endParaRPr lang="en-US" sz="3200" dirty="0">
              <a:solidFill>
                <a:schemeClr val="accent1"/>
              </a:solidFill>
            </a:endParaRPr>
          </a:p>
        </p:txBody>
      </p:sp>
      <p:sp>
        <p:nvSpPr>
          <p:cNvPr id="11267" name="Rectangle 3"/>
          <p:cNvSpPr>
            <a:spLocks noGrp="1"/>
          </p:cNvSpPr>
          <p:nvPr>
            <p:ph idx="1"/>
          </p:nvPr>
        </p:nvSpPr>
        <p:spPr>
          <a:xfrm>
            <a:off x="457200" y="1280160"/>
            <a:ext cx="4419600" cy="4815840"/>
          </a:xfrm>
          <a:prstGeom prst="rect">
            <a:avLst/>
          </a:prstGeom>
        </p:spPr>
        <p:txBody>
          <a:bodyPr>
            <a:normAutofit fontScale="85000" lnSpcReduction="20000"/>
          </a:bodyPr>
          <a:lstStyle/>
          <a:p>
            <a:pPr marL="0" indent="0">
              <a:buNone/>
              <a:tabLst>
                <a:tab pos="461963" algn="l"/>
              </a:tabLst>
            </a:pPr>
            <a:r>
              <a:rPr lang="en-US" b="1" dirty="0">
                <a:solidFill>
                  <a:schemeClr val="tx1"/>
                </a:solidFill>
              </a:rPr>
              <a:t>Semen</a:t>
            </a:r>
            <a:r>
              <a:rPr lang="en-US" dirty="0">
                <a:solidFill>
                  <a:schemeClr val="tx1"/>
                </a:solidFill>
              </a:rPr>
              <a:t> is a mixture of sperm, spermatic duct secretions, and fluids from accessory glands.</a:t>
            </a:r>
          </a:p>
          <a:p>
            <a:pPr marL="457200" indent="-457200">
              <a:buFont typeface="Arial" panose="020B0604020202020204" pitchFamily="34" charset="0"/>
              <a:buChar char="•"/>
              <a:tabLst>
                <a:tab pos="461963" algn="l"/>
              </a:tabLst>
            </a:pPr>
            <a:r>
              <a:rPr lang="en-US" dirty="0"/>
              <a:t>Sperm have a head (with acrosome), neck (with mitochondria), and flagellum (tail).</a:t>
            </a:r>
          </a:p>
          <a:p>
            <a:pPr marL="457200" indent="-457200">
              <a:buFont typeface="Arial" panose="020B0604020202020204" pitchFamily="34" charset="0"/>
              <a:buChar char="•"/>
              <a:tabLst>
                <a:tab pos="461963" algn="l"/>
              </a:tabLst>
            </a:pPr>
            <a:r>
              <a:rPr lang="en-US" dirty="0">
                <a:solidFill>
                  <a:schemeClr val="tx1"/>
                </a:solidFill>
              </a:rPr>
              <a:t>The acrosome contains enzymes that help the sperm penetrate and fertilize the egg.</a:t>
            </a:r>
          </a:p>
          <a:p>
            <a:pPr marL="457200" indent="-457200">
              <a:buFont typeface="Arial" panose="020B0604020202020204" pitchFamily="34" charset="0"/>
              <a:buChar char="•"/>
              <a:tabLst>
                <a:tab pos="461963" algn="l"/>
              </a:tabLst>
            </a:pPr>
            <a:r>
              <a:rPr lang="en-US" dirty="0">
                <a:solidFill>
                  <a:schemeClr val="tx1"/>
                </a:solidFill>
              </a:rPr>
              <a:t>An ejaculate contains 2</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rPr>
              <a:t>5 milliliters of fluid with 50</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rPr>
              <a:t>120 million sperm per milliliter.</a:t>
            </a:r>
            <a:endParaRPr lang="en-US" dirty="0">
              <a:solidFill>
                <a:srgbClr val="0000FF"/>
              </a:solidFill>
            </a:endParaRPr>
          </a:p>
        </p:txBody>
      </p:sp>
      <p:pic>
        <p:nvPicPr>
          <p:cNvPr id="3" name="Content Placeholder 5" descr="Image (a) shows several sperm under a microscope. Image (b) shows an illustration of a sperm, detailing the different parts. The head contains the nucleus with is surrounded by the acrosome. The proximal centriole connects the head to the mid piece. The mid piece contains the microtubules. The tail follows and contains the axial filament with the flagellum at the very end.">
            <a:extLst>
              <a:ext uri="{FF2B5EF4-FFF2-40B4-BE49-F238E27FC236}">
                <a16:creationId xmlns:a16="http://schemas.microsoft.com/office/drawing/2014/main" id="{1E9AEF4F-3FD7-1AA4-8464-81B925031600}"/>
              </a:ext>
            </a:extLst>
          </p:cNvPr>
          <p:cNvPicPr>
            <a:picLocks noChangeAspect="1"/>
          </p:cNvPicPr>
          <p:nvPr/>
        </p:nvPicPr>
        <p:blipFill>
          <a:blip r:embed="rId2"/>
          <a:srcRect l="22222" t="4712" r="22222" b="2999"/>
          <a:stretch/>
        </p:blipFill>
        <p:spPr>
          <a:xfrm>
            <a:off x="4962951" y="1214846"/>
            <a:ext cx="3828889" cy="3533596"/>
          </a:xfrm>
          <a:prstGeom prst="rect">
            <a:avLst/>
          </a:prstGeom>
        </p:spPr>
      </p:pic>
      <p:sp>
        <p:nvSpPr>
          <p:cNvPr id="5" name="TextBox 4">
            <a:extLst>
              <a:ext uri="{FF2B5EF4-FFF2-40B4-BE49-F238E27FC236}">
                <a16:creationId xmlns:a16="http://schemas.microsoft.com/office/drawing/2014/main" id="{AEBBC48F-E6CC-3C92-9E0C-9799F5B04102}"/>
              </a:ext>
            </a:extLst>
          </p:cNvPr>
          <p:cNvSpPr txBox="1"/>
          <p:nvPr/>
        </p:nvSpPr>
        <p:spPr>
          <a:xfrm>
            <a:off x="4915593" y="4839176"/>
            <a:ext cx="3923607" cy="523220"/>
          </a:xfrm>
          <a:prstGeom prst="rect">
            <a:avLst/>
          </a:prstGeom>
          <a:noFill/>
        </p:spPr>
        <p:txBody>
          <a:bodyPr wrap="square" rtlCol="0">
            <a:spAutoFit/>
          </a:bodyPr>
          <a:lstStyle/>
          <a:p>
            <a:pPr algn="ctr"/>
            <a:r>
              <a:rPr lang="en-US" sz="1400" b="1" dirty="0"/>
              <a:t>40.2 Figure 2: </a:t>
            </a:r>
            <a:r>
              <a:rPr lang="en-US" sz="1400" dirty="0"/>
              <a:t>(a) This is a magnification of human sperm. (b) This is the anatomy of sperm.</a:t>
            </a:r>
          </a:p>
        </p:txBody>
      </p:sp>
      <p:sp>
        <p:nvSpPr>
          <p:cNvPr id="4" name="TextBox 3">
            <a:extLst>
              <a:ext uri="{FF2B5EF4-FFF2-40B4-BE49-F238E27FC236}">
                <a16:creationId xmlns:a16="http://schemas.microsoft.com/office/drawing/2014/main" id="{CFC28032-6F5F-89A3-FC91-034C50E7B5E5}"/>
              </a:ext>
            </a:extLst>
          </p:cNvPr>
          <p:cNvSpPr txBox="1"/>
          <p:nvPr/>
        </p:nvSpPr>
        <p:spPr>
          <a:xfrm>
            <a:off x="5772496" y="5362396"/>
            <a:ext cx="2209800" cy="400110"/>
          </a:xfrm>
          <a:prstGeom prst="rect">
            <a:avLst/>
          </a:prstGeom>
          <a:noFill/>
        </p:spPr>
        <p:txBody>
          <a:bodyPr wrap="square" rtlCol="0">
            <a:spAutoFit/>
          </a:bodyPr>
          <a:lstStyle/>
          <a:p>
            <a:pPr algn="ctr"/>
            <a:r>
              <a:rPr lang="en-US" sz="1000" dirty="0"/>
              <a:t>Ghadeer Bustani on Wikimedia Commons. "Sperm viability test."</a:t>
            </a:r>
          </a:p>
        </p:txBody>
      </p:sp>
    </p:spTree>
    <p:extLst>
      <p:ext uri="{BB962C8B-B14F-4D97-AF65-F5344CB8AC3E}">
        <p14:creationId xmlns:p14="http://schemas.microsoft.com/office/powerpoint/2010/main" val="14025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1533</Words>
  <Application>Microsoft Office PowerPoint</Application>
  <PresentationFormat>On-screen Show (4:3)</PresentationFormat>
  <Paragraphs>188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Century Gothic</vt:lpstr>
      <vt:lpstr>Arial</vt:lpstr>
      <vt:lpstr>Office Theme</vt:lpstr>
      <vt:lpstr>Lesson 40.2</vt:lpstr>
      <vt:lpstr>Objectives</vt:lpstr>
      <vt:lpstr>The Germline and Gametogenesis</vt:lpstr>
      <vt:lpstr>Human Reproductive Anatomy</vt:lpstr>
      <vt:lpstr>Male Reproductive Anatomy</vt:lpstr>
      <vt:lpstr>Sperm1</vt:lpstr>
      <vt:lpstr>Sperm2</vt:lpstr>
      <vt:lpstr>40.2 Figure 1</vt:lpstr>
      <vt:lpstr>Semen</vt:lpstr>
      <vt:lpstr>Seminal Vesicles</vt:lpstr>
      <vt:lpstr>The Penis</vt:lpstr>
      <vt:lpstr>Prostate and Bulbourethral Glands</vt:lpstr>
      <vt:lpstr>Table 1: A Summary of Male Reproductive Anatomy</vt:lpstr>
      <vt:lpstr>Female Reproductive Anatomy: External1</vt:lpstr>
      <vt:lpstr>Female Reproductive Anatomy: External2</vt:lpstr>
      <vt:lpstr>Female Reproductive Anatomy: Internal</vt:lpstr>
      <vt:lpstr>40.2 Figure 5</vt:lpstr>
      <vt:lpstr>The Uterus and Vagina</vt:lpstr>
      <vt:lpstr>Table 2: A Summary of Female Reproductive Anatomy</vt:lpstr>
      <vt:lpstr>Sexual Response during Intercourse</vt:lpstr>
      <vt:lpstr>Gametogenesis</vt:lpstr>
      <vt:lpstr>Spermatogenesis</vt:lpstr>
      <vt:lpstr>40.2 Figure 6</vt:lpstr>
      <vt:lpstr>Oogenesis</vt:lpstr>
      <vt:lpstr>40.2 Figure 7</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194</cp:revision>
  <dcterms:created xsi:type="dcterms:W3CDTF">2013-04-26T14:43:13Z</dcterms:created>
  <dcterms:modified xsi:type="dcterms:W3CDTF">2024-10-17T19:48:21Z</dcterms:modified>
</cp:coreProperties>
</file>