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handoutMasterIdLst>
    <p:handoutMasterId r:id="rId22"/>
  </p:handoutMasterIdLst>
  <p:sldIdLst>
    <p:sldId id="272" r:id="rId2"/>
    <p:sldId id="264" r:id="rId3"/>
    <p:sldId id="265" r:id="rId4"/>
    <p:sldId id="277" r:id="rId5"/>
    <p:sldId id="286" r:id="rId6"/>
    <p:sldId id="285" r:id="rId7"/>
    <p:sldId id="278" r:id="rId8"/>
    <p:sldId id="271" r:id="rId9"/>
    <p:sldId id="279" r:id="rId10"/>
    <p:sldId id="289" r:id="rId11"/>
    <p:sldId id="290" r:id="rId12"/>
    <p:sldId id="282" r:id="rId13"/>
    <p:sldId id="288" r:id="rId14"/>
    <p:sldId id="291" r:id="rId15"/>
    <p:sldId id="280" r:id="rId16"/>
    <p:sldId id="287" r:id="rId17"/>
    <p:sldId id="276" r:id="rId18"/>
    <p:sldId id="281" r:id="rId19"/>
    <p:sldId id="292" r:id="rId20"/>
  </p:sldIdLst>
  <p:sldSz cx="9144000" cy="6858000" type="screen4x3"/>
  <p:notesSz cx="6858000" cy="9144000"/>
  <p:embeddedFontLst>
    <p:embeddedFont>
      <p:font typeface="Century Gothic" panose="020B0502020202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66092"/>
    <a:srgbClr val="2D7D9F"/>
    <a:srgbClr val="0000FF"/>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410" autoAdjust="0"/>
  </p:normalViewPr>
  <p:slideViewPr>
    <p:cSldViewPr>
      <p:cViewPr varScale="1">
        <p:scale>
          <a:sx n="95" d="100"/>
          <a:sy n="95" d="100"/>
        </p:scale>
        <p:origin x="1662" y="114"/>
      </p:cViewPr>
      <p:guideLst>
        <p:guide orient="horz" pos="2160"/>
        <p:guide pos="2880"/>
      </p:guideLst>
    </p:cSldViewPr>
  </p:slideViewPr>
  <p:outlineViewPr>
    <p:cViewPr>
      <p:scale>
        <a:sx n="33" d="100"/>
        <a:sy n="33" d="100"/>
      </p:scale>
      <p:origin x="0" y="-888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Hormones control sperm production in a negative feedback system.</a:t>
            </a: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59693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ovarian and menstrual cycles of female reproduction are regulated by hormones produced by the hypothalamus, pituitary, and ovaries.</a:t>
            </a: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24176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345803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210456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pic>
        <p:nvPicPr>
          <p:cNvPr id="5" name="Picture 4">
            <a:extLst>
              <a:ext uri="{FF2B5EF4-FFF2-40B4-BE49-F238E27FC236}">
                <a16:creationId xmlns:a16="http://schemas.microsoft.com/office/drawing/2014/main" id="{0A031817-9C42-C84D-31B3-65451DE856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pic>
        <p:nvPicPr>
          <p:cNvPr id="6" name="Picture 5">
            <a:extLst>
              <a:ext uri="{FF2B5EF4-FFF2-40B4-BE49-F238E27FC236}">
                <a16:creationId xmlns:a16="http://schemas.microsoft.com/office/drawing/2014/main" id="{FF663345-7ECB-D3B3-E8DD-9DB1C4B30C1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05200" y="-320615"/>
            <a:ext cx="5893593" cy="68580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DE60305-1CBB-CA2F-F437-650690F2F9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53372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EC7F513-7F82-E09B-7121-E6C752A849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59326EF-477D-C041-ECA3-C5C4419A5B8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758A767-D3E0-D403-FF70-4B43AC117B7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pic>
        <p:nvPicPr>
          <p:cNvPr id="3" name="Picture 2">
            <a:extLst>
              <a:ext uri="{FF2B5EF4-FFF2-40B4-BE49-F238E27FC236}">
                <a16:creationId xmlns:a16="http://schemas.microsoft.com/office/drawing/2014/main" id="{BED804B4-B9CA-CC99-9EFA-49BFA888D47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B846C78-E9E4-80F7-9623-A12DB7AD92A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1F3EB71-1500-1B1D-3C58-745E14FA0C2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7B285CE-05F7-D4FA-33B7-05251CC4A1D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40.3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Hormonal Control of Reproduction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Follicular Phase</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pPr marL="0" indent="0">
              <a:buNone/>
              <a:tabLst>
                <a:tab pos="461963" algn="l"/>
              </a:tabLst>
            </a:pPr>
            <a:r>
              <a:rPr lang="en-US" dirty="0">
                <a:solidFill>
                  <a:schemeClr val="tx1"/>
                </a:solidFill>
              </a:rPr>
              <a:t>The first half of the ovarian cycle is the follicular phase.</a:t>
            </a:r>
          </a:p>
          <a:p>
            <a:pPr>
              <a:tabLst>
                <a:tab pos="461963" algn="l"/>
              </a:tabLst>
            </a:pPr>
            <a:r>
              <a:rPr lang="en-US" dirty="0">
                <a:solidFill>
                  <a:schemeClr val="tx1"/>
                </a:solidFill>
              </a:rPr>
              <a:t>Rising FSH and LH levels stimulate follicle growth and estrogen production.</a:t>
            </a:r>
          </a:p>
          <a:p>
            <a:pPr>
              <a:tabLst>
                <a:tab pos="461963" algn="l"/>
              </a:tabLst>
            </a:pPr>
            <a:r>
              <a:rPr lang="en-US" dirty="0">
                <a:solidFill>
                  <a:schemeClr val="tx1"/>
                </a:solidFill>
              </a:rPr>
              <a:t>Progesterone maintains the endometrium to aid pregnancy.</a:t>
            </a:r>
          </a:p>
          <a:p>
            <a:pPr>
              <a:tabLst>
                <a:tab pos="461963" algn="l"/>
              </a:tabLst>
            </a:pPr>
            <a:r>
              <a:rPr lang="en-US" dirty="0">
                <a:solidFill>
                  <a:schemeClr val="tx1"/>
                </a:solidFill>
              </a:rPr>
              <a:t>At this stage (the morula), there are 30</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–60 cells.</a:t>
            </a:r>
          </a:p>
          <a:p>
            <a:pPr>
              <a:tabLst>
                <a:tab pos="461963" algn="l"/>
              </a:tabLst>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If pregnancy does not occur, the lining is sloughed off.</a:t>
            </a:r>
          </a:p>
          <a:p>
            <a:pPr>
              <a:tabLst>
                <a:tab pos="461963" algn="l"/>
              </a:tabLst>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Estrogen levels rise after five days; the menstrual cycle enters the </a:t>
            </a:r>
            <a:r>
              <a:rPr lang="en-US" dirty="0">
                <a:latin typeface="Calibri" panose="020F0502020204030204" pitchFamily="34" charset="0"/>
                <a:ea typeface="Calibri" panose="020F0502020204030204" pitchFamily="34" charset="0"/>
                <a:cs typeface="Calibri" panose="020F0502020204030204" pitchFamily="34" charset="0"/>
              </a:rPr>
              <a:t>proliferative</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phase.</a:t>
            </a:r>
          </a:p>
          <a:p>
            <a:pPr lvl="1">
              <a:tabLst>
                <a:tab pos="461963" algn="l"/>
              </a:tabLst>
            </a:pPr>
            <a:r>
              <a:rPr lang="en-US" dirty="0">
                <a:solidFill>
                  <a:srgbClr val="366092"/>
                </a:solidFill>
              </a:rPr>
              <a:t>Endometrium regrows, replacing blood vessels and glands.</a:t>
            </a:r>
          </a:p>
        </p:txBody>
      </p:sp>
    </p:spTree>
    <p:extLst>
      <p:ext uri="{BB962C8B-B14F-4D97-AF65-F5344CB8AC3E}">
        <p14:creationId xmlns:p14="http://schemas.microsoft.com/office/powerpoint/2010/main" val="287219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The diagram lists the hypothalamus and anterior pituitary, both part of the pituitary hormone effects. &quot;LH and FSH stimulate spermatogenesis and testosterone secretion by the testes.&quot; The hypothalamus sends GnRH to the anterior pituitary, which releases FSH and LH to the testes. In the testes, FSH causes Sertoli cells facilitate spermatogenesis and inhibit inhibin being released to the anterior pituitary. In the testes as well, LH causes Leydig cell to release testosterone to the Sertoli cells and inhibit testosterone from going to the anterior pituitary and the hypothalamus. The testes hormone effects are testosterone and inhibin inhibit the secretion of GnRH by the hypothalamus and LH and FSH by the pituitary."/>
          <p:cNvSpPr>
            <a:spLocks noGrp="1"/>
          </p:cNvSpPr>
          <p:nvPr>
            <p:ph type="title"/>
          </p:nvPr>
        </p:nvSpPr>
        <p:spPr>
          <a:prstGeom prst="rect">
            <a:avLst/>
          </a:prstGeom>
        </p:spPr>
        <p:txBody>
          <a:bodyPr/>
          <a:lstStyle/>
          <a:p>
            <a:r>
              <a:rPr lang="en-US" dirty="0"/>
              <a:t>40.3 Figure 4</a:t>
            </a:r>
            <a:endParaRPr lang="en-US" sz="3200" dirty="0">
              <a:solidFill>
                <a:schemeClr val="accent1"/>
              </a:solidFill>
            </a:endParaRPr>
          </a:p>
        </p:txBody>
      </p:sp>
      <p:sp>
        <p:nvSpPr>
          <p:cNvPr id="5" name="TextBox 4">
            <a:extLst>
              <a:ext uri="{FF2B5EF4-FFF2-40B4-BE49-F238E27FC236}">
                <a16:creationId xmlns:a16="http://schemas.microsoft.com/office/drawing/2014/main" id="{37AAF514-F55D-D7B7-0928-23D25531ACBE}"/>
              </a:ext>
              <a:ext uri="{C183D7F6-B498-43B3-948B-1728B52AA6E4}">
                <adec:decorative xmlns:adec="http://schemas.microsoft.com/office/drawing/2017/decorative" val="0"/>
              </a:ext>
            </a:extLst>
          </p:cNvPr>
          <p:cNvSpPr txBox="1"/>
          <p:nvPr/>
        </p:nvSpPr>
        <p:spPr>
          <a:xfrm>
            <a:off x="1718581" y="5764069"/>
            <a:ext cx="5706836" cy="246221"/>
          </a:xfrm>
          <a:prstGeom prst="rect">
            <a:avLst/>
          </a:prstGeom>
          <a:noFill/>
        </p:spPr>
        <p:txBody>
          <a:bodyPr wrap="square" rtlCol="0">
            <a:spAutoFit/>
          </a:bodyPr>
          <a:lstStyle/>
          <a:p>
            <a:pPr algn="ctr"/>
            <a:r>
              <a:rPr lang="en-US" sz="1000" dirty="0"/>
              <a:t>OpenStax. "Hormonal control of the ovarian and menstrual cycle." Modified. </a:t>
            </a:r>
          </a:p>
        </p:txBody>
      </p:sp>
      <p:pic>
        <p:nvPicPr>
          <p:cNvPr id="6" name="Content Placeholder 4" descr="The first phase, the follicular phase has affects to the pituitary hormone. &quot;L H and F S H stimulate several follicles to grow.&quot; It also affects the ovarian hormone. &quot;Follicles produce low levels of estradiol that: inhibit GnRH secretion by the hypothalamus keeping L H and F S H levels low and cause endometrial arteries to constrict, resulting in menstruation.&quot; The hypothalamus sends G n R H to the anterior pituitary, which sends F S H and L H to the follicles of the ovaries. The follicles inhibit estradiol to the endometrium of the uterus and to the hypothalamus. Next, ovulation begins. The pituitary hormone effects here include L H and F S H stimulating maturation of one of the growing follicles. The ovarian hormone effects include growing follicles beginning to produce high levels of estradiol, which stimulate G n R H secretion by the hypothalamus, which causes L H and F S H levels to rise, resulting in ovulation about a day later and cause the endometrium to thicken. The hypothalamus sends G n R H to the anterior pituitary, which sends L H and F S H to the follicles of the ovaries. The follicles then send estradiol to the endometrium of the uterus and the hypothalamus. The last phase is the luteal phase. The pituitary hormone effects here are L H stimulating growth of a corpus luteum from follicular tissue left behind after ovulation. The ovarian hormone effects are the corpus luteum secretes estradiol and progesterone that block G n R H production by the hypothalamus and L H and F S H production by the pituitary and cause endometrium to further develop. The hypothalamus sends G n R H to the anterior pituitary, which sends F S H and L H to the follicles of the ovaries. The follicles then inhibit the production of progesterone and estradiol to the endometrium of the uterus and the anterior pituitary and hypothalamus.">
            <a:extLst>
              <a:ext uri="{FF2B5EF4-FFF2-40B4-BE49-F238E27FC236}">
                <a16:creationId xmlns:a16="http://schemas.microsoft.com/office/drawing/2014/main" id="{3AC0B2D0-C1F8-A4A5-5D93-F2F9F19E0E0D}"/>
              </a:ext>
            </a:extLst>
          </p:cNvPr>
          <p:cNvPicPr>
            <a:picLocks noGrp="1" noChangeAspect="1"/>
          </p:cNvPicPr>
          <p:nvPr>
            <p:ph idx="1"/>
          </p:nvPr>
        </p:nvPicPr>
        <p:blipFill>
          <a:blip r:embed="rId3"/>
          <a:srcRect l="18519" t="5334" r="18519" b="3000"/>
          <a:stretch/>
        </p:blipFill>
        <p:spPr>
          <a:xfrm>
            <a:off x="1680481" y="1090272"/>
            <a:ext cx="5783036" cy="4677455"/>
          </a:xfrm>
        </p:spPr>
      </p:pic>
    </p:spTree>
    <p:extLst>
      <p:ext uri="{BB962C8B-B14F-4D97-AF65-F5344CB8AC3E}">
        <p14:creationId xmlns:p14="http://schemas.microsoft.com/office/powerpoint/2010/main" val="2481491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Ovulation</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pPr>
              <a:tabLst>
                <a:tab pos="461963" algn="l"/>
              </a:tabLst>
            </a:pPr>
            <a:r>
              <a:rPr lang="en-US" dirty="0">
                <a:solidFill>
                  <a:schemeClr val="tx1"/>
                </a:solidFill>
              </a:rPr>
              <a:t>Around day 14 of the cycle, high levels of estrogen cause FSH and LH to rise rapidly, then fall.</a:t>
            </a:r>
          </a:p>
          <a:p>
            <a:pPr marL="457200" indent="-457200">
              <a:buFont typeface="Arial" panose="020B0604020202020204" pitchFamily="34" charset="0"/>
              <a:buChar char="•"/>
              <a:tabLst>
                <a:tab pos="461963" algn="l"/>
              </a:tabLst>
            </a:pPr>
            <a:r>
              <a:rPr lang="en-US" dirty="0">
                <a:solidFill>
                  <a:schemeClr val="tx1"/>
                </a:solidFill>
              </a:rPr>
              <a:t>This spike in LH causes </a:t>
            </a:r>
            <a:r>
              <a:rPr lang="en-US" b="1" dirty="0">
                <a:solidFill>
                  <a:schemeClr val="tx1"/>
                </a:solidFill>
              </a:rPr>
              <a:t>ovulation</a:t>
            </a:r>
            <a:r>
              <a:rPr lang="en-US" dirty="0"/>
              <a:t>, where the most mature follicle ruptures and releases its egg.</a:t>
            </a:r>
            <a:endParaRPr lang="en-US" dirty="0">
              <a:solidFill>
                <a:schemeClr val="tx1"/>
              </a:solidFill>
            </a:endParaRPr>
          </a:p>
          <a:p>
            <a:pPr>
              <a:tabLst>
                <a:tab pos="461963" algn="l"/>
              </a:tabLst>
            </a:pPr>
            <a:r>
              <a:rPr lang="en-US" dirty="0">
                <a:solidFill>
                  <a:schemeClr val="tx1"/>
                </a:solidFill>
              </a:rPr>
              <a:t>Follicles that did not rupture degenerate and lose their eggs; estrogen levels also decrease.</a:t>
            </a:r>
          </a:p>
        </p:txBody>
      </p:sp>
      <p:sp>
        <p:nvSpPr>
          <p:cNvPr id="4" name="TextBox 3">
            <a:extLst>
              <a:ext uri="{FF2B5EF4-FFF2-40B4-BE49-F238E27FC236}">
                <a16:creationId xmlns:a16="http://schemas.microsoft.com/office/drawing/2014/main" id="{1666CA2C-9CD6-6A6E-E112-930D404C1CE6}"/>
              </a:ext>
            </a:extLst>
          </p:cNvPr>
          <p:cNvSpPr txBox="1"/>
          <p:nvPr/>
        </p:nvSpPr>
        <p:spPr>
          <a:xfrm>
            <a:off x="4343400" y="4219158"/>
            <a:ext cx="1359042" cy="1815882"/>
          </a:xfrm>
          <a:prstGeom prst="rect">
            <a:avLst/>
          </a:prstGeom>
          <a:noFill/>
        </p:spPr>
        <p:txBody>
          <a:bodyPr wrap="square" rtlCol="0">
            <a:spAutoFit/>
          </a:bodyPr>
          <a:lstStyle/>
          <a:p>
            <a:r>
              <a:rPr lang="en-US" sz="1400" b="1" dirty="0"/>
              <a:t>40.3 Figure 5: </a:t>
            </a:r>
            <a:r>
              <a:rPr lang="en-US" sz="1400" dirty="0"/>
              <a:t>Rising and falling hormone levels result in progression of the ovarian and menstrual cycles.</a:t>
            </a:r>
          </a:p>
        </p:txBody>
      </p:sp>
      <p:sp>
        <p:nvSpPr>
          <p:cNvPr id="5" name="TextBox 4">
            <a:extLst>
              <a:ext uri="{FF2B5EF4-FFF2-40B4-BE49-F238E27FC236}">
                <a16:creationId xmlns:a16="http://schemas.microsoft.com/office/drawing/2014/main" id="{6378E97E-AED8-2B80-B784-ED8FE05BE591}"/>
              </a:ext>
            </a:extLst>
          </p:cNvPr>
          <p:cNvSpPr txBox="1"/>
          <p:nvPr/>
        </p:nvSpPr>
        <p:spPr>
          <a:xfrm>
            <a:off x="6007242" y="5776797"/>
            <a:ext cx="2514600" cy="246221"/>
          </a:xfrm>
          <a:prstGeom prst="rect">
            <a:avLst/>
          </a:prstGeom>
          <a:noFill/>
        </p:spPr>
        <p:txBody>
          <a:bodyPr wrap="square" rtlCol="0">
            <a:spAutoFit/>
          </a:bodyPr>
          <a:lstStyle/>
          <a:p>
            <a:pPr algn="ctr"/>
            <a:r>
              <a:rPr lang="en-US" sz="1000" dirty="0"/>
              <a:t>Mikael Häggström. "Hormone levels."</a:t>
            </a:r>
          </a:p>
        </p:txBody>
      </p:sp>
      <p:pic>
        <p:nvPicPr>
          <p:cNvPr id="2" name="Content Placeholder 10" descr="The menstrual cycle encompasses both an ovarian cycle and a uterine cycle. The uterine cycle is divided into menstrual flow, the proliferative phase, and the secretory phase. The ovarian cycle is separated into follicular and luteal phases. At day zero, the uterine cycle enters the menstrual phase, and the ovarian cycle enters the follicular phase. Menstruation begins, and the follicle inside the uterus begins to grow. The level of the pituitary hormone F S H rises slightly, while L H levels remain low. The levels of ovarian hormones estradiol and progesterone remain low. After menses, the uterine cycle enters the proliferative phase and the follicle continues to grow. The level of the ovarian hormone estradiol begins to rapidly rise. Toward the end of the proliferative phase, levels of the pituitary hormones F S H and L H rise as well. Around day fourteen, just after the levels of estrogen, progesterone and estradiol reach their peak, ovulation occurs. The follicle ruptures, releasing the oocyte. The ovarian cycle enters the luteal phase. The follicle grows into a corpus luteum and then degenerates. The uterus enters the secretory phase. Progesterone levels increase and estradiol levels, which had dropped after ovulation, increase as well. Toward the end of the secretory phase, estrogen and progesterone levels decrease, reaching their baseline levels around day 28. At this point menstruation begins.">
            <a:extLst>
              <a:ext uri="{FF2B5EF4-FFF2-40B4-BE49-F238E27FC236}">
                <a16:creationId xmlns:a16="http://schemas.microsoft.com/office/drawing/2014/main" id="{0CF4A4FF-7FFB-0B37-DBC7-BAFAA3987E06}"/>
              </a:ext>
            </a:extLst>
          </p:cNvPr>
          <p:cNvPicPr>
            <a:picLocks noChangeAspect="1"/>
          </p:cNvPicPr>
          <p:nvPr/>
        </p:nvPicPr>
        <p:blipFill>
          <a:blip r:embed="rId2"/>
          <a:srcRect l="31481" t="3667" r="31482" b="3000"/>
          <a:stretch/>
        </p:blipFill>
        <p:spPr>
          <a:xfrm>
            <a:off x="5588142" y="1082040"/>
            <a:ext cx="3352800" cy="4693920"/>
          </a:xfrm>
          <a:prstGeom prst="rect">
            <a:avLst/>
          </a:prstGeom>
        </p:spPr>
      </p:pic>
    </p:spTree>
    <p:extLst>
      <p:ext uri="{BB962C8B-B14F-4D97-AF65-F5344CB8AC3E}">
        <p14:creationId xmlns:p14="http://schemas.microsoft.com/office/powerpoint/2010/main" val="346066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Luteal and Secretory Phases</a:t>
            </a:r>
            <a:r>
              <a:rPr lang="en-US" sz="1400" baseline="-25000" dirty="0"/>
              <a:t>1</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pPr marL="0" indent="0">
              <a:buNone/>
              <a:tabLst>
                <a:tab pos="461963" algn="l"/>
              </a:tabLst>
            </a:pPr>
            <a:r>
              <a:rPr lang="en-US" dirty="0">
                <a:solidFill>
                  <a:schemeClr val="tx1"/>
                </a:solidFill>
              </a:rPr>
              <a:t>After ovulation, the ovarian cycle enters the luteal phase, and the menstrual cycle enters its secretory phase.</a:t>
            </a:r>
          </a:p>
          <a:p>
            <a:pPr>
              <a:tabLst>
                <a:tab pos="461963" algn="l"/>
              </a:tabLst>
            </a:pPr>
            <a:r>
              <a:rPr lang="en-US" dirty="0">
                <a:solidFill>
                  <a:schemeClr val="tx1"/>
                </a:solidFill>
              </a:rPr>
              <a:t>Occur around day 15 to 28</a:t>
            </a:r>
          </a:p>
          <a:p>
            <a:pPr>
              <a:tabLst>
                <a:tab pos="461963" algn="l"/>
              </a:tabLst>
            </a:pPr>
            <a:r>
              <a:rPr lang="en-US" dirty="0">
                <a:solidFill>
                  <a:schemeClr val="tx1"/>
                </a:solidFill>
              </a:rPr>
              <a:t>Refer to changes in the ruptured follicle</a:t>
            </a:r>
          </a:p>
          <a:p>
            <a:pPr marL="0" indent="0">
              <a:buNone/>
              <a:tabLst>
                <a:tab pos="461963" algn="l"/>
              </a:tabLst>
            </a:pPr>
            <a:r>
              <a:rPr lang="en-US" dirty="0">
                <a:solidFill>
                  <a:schemeClr val="tx1"/>
                </a:solidFill>
              </a:rPr>
              <a:t>The follicle cells undergo changes and produce a corpus luteum.</a:t>
            </a:r>
          </a:p>
          <a:p>
            <a:pPr>
              <a:tabLst>
                <a:tab pos="461963" algn="l"/>
              </a:tabLst>
            </a:pPr>
            <a:r>
              <a:rPr lang="en-US" dirty="0">
                <a:solidFill>
                  <a:schemeClr val="tx1"/>
                </a:solidFill>
              </a:rPr>
              <a:t>Produces estrogen and progesterone, preparing uterus for implantation</a:t>
            </a:r>
          </a:p>
          <a:p>
            <a:pPr lvl="1">
              <a:tabLst>
                <a:tab pos="461963" algn="l"/>
              </a:tabLst>
            </a:pPr>
            <a:r>
              <a:rPr lang="en-US" dirty="0"/>
              <a:t>Progesterone: inhibits release of FSH and LH</a:t>
            </a:r>
          </a:p>
          <a:p>
            <a:pPr lvl="2">
              <a:tabLst>
                <a:tab pos="461963" algn="l"/>
              </a:tabLst>
            </a:pPr>
            <a:r>
              <a:rPr lang="en-US" dirty="0"/>
              <a:t>Prevents further eggs and follicles from developing</a:t>
            </a:r>
          </a:p>
          <a:p>
            <a:pPr>
              <a:tabLst>
                <a:tab pos="461963" algn="l"/>
              </a:tabLst>
            </a:pPr>
            <a:r>
              <a:rPr lang="en-US" dirty="0"/>
              <a:t>Increases estrogen to a steady level for a few days</a:t>
            </a:r>
          </a:p>
          <a:p>
            <a:pPr lvl="1">
              <a:tabLst>
                <a:tab pos="461963" algn="l"/>
              </a:tabLst>
            </a:pPr>
            <a:endParaRPr lang="en-US" dirty="0">
              <a:solidFill>
                <a:srgbClr val="0000FF"/>
              </a:solidFill>
            </a:endParaRPr>
          </a:p>
        </p:txBody>
      </p:sp>
    </p:spTree>
    <p:extLst>
      <p:ext uri="{BB962C8B-B14F-4D97-AF65-F5344CB8AC3E}">
        <p14:creationId xmlns:p14="http://schemas.microsoft.com/office/powerpoint/2010/main" val="8157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Luteal and Secretory Phases</a:t>
            </a:r>
            <a:r>
              <a:rPr lang="en-US" sz="1400" baseline="-25000" dirty="0"/>
              <a:t>2</a:t>
            </a:r>
            <a:endParaRPr lang="en-US" sz="1400" baseline="-25000" dirty="0">
              <a:solidFill>
                <a:schemeClr val="accent1"/>
              </a:solidFill>
            </a:endParaRPr>
          </a:p>
        </p:txBody>
      </p:sp>
      <p:sp>
        <p:nvSpPr>
          <p:cNvPr id="11267" name="Rectangle 3"/>
          <p:cNvSpPr>
            <a:spLocks noGrp="1"/>
          </p:cNvSpPr>
          <p:nvPr>
            <p:ph idx="1"/>
          </p:nvPr>
        </p:nvSpPr>
        <p:spPr>
          <a:xfrm>
            <a:off x="457200" y="1280160"/>
            <a:ext cx="4114800" cy="4587240"/>
          </a:xfrm>
          <a:prstGeom prst="rect">
            <a:avLst/>
          </a:prstGeom>
        </p:spPr>
        <p:txBody>
          <a:bodyPr>
            <a:normAutofit fontScale="77500" lnSpcReduction="20000"/>
          </a:bodyPr>
          <a:lstStyle/>
          <a:p>
            <a:pPr marL="457200" indent="-457200">
              <a:buFont typeface="Arial" panose="020B0604020202020204" pitchFamily="34" charset="0"/>
              <a:buChar char="•"/>
              <a:tabLst>
                <a:tab pos="461963" algn="l"/>
              </a:tabLst>
            </a:pPr>
            <a:r>
              <a:rPr lang="en-US" dirty="0">
                <a:solidFill>
                  <a:schemeClr val="tx1"/>
                </a:solidFill>
              </a:rPr>
              <a:t>The corpus luteum degenerates if no fertilized egg is implanted in the uterus.</a:t>
            </a:r>
          </a:p>
          <a:p>
            <a:pPr marL="457200" indent="-457200">
              <a:buFont typeface="Arial" panose="020B0604020202020204" pitchFamily="34" charset="0"/>
              <a:buChar char="•"/>
              <a:tabLst>
                <a:tab pos="461963" algn="l"/>
              </a:tabLst>
            </a:pPr>
            <a:r>
              <a:rPr lang="en-US" dirty="0">
                <a:solidFill>
                  <a:schemeClr val="tx1"/>
                </a:solidFill>
              </a:rPr>
              <a:t>The endometrium also degenerates as progesterone levels drop.</a:t>
            </a:r>
          </a:p>
          <a:p>
            <a:pPr marL="1200150" lvl="1" indent="-457200">
              <a:buFont typeface="Arial" panose="020B0604020202020204" pitchFamily="34" charset="0"/>
              <a:buChar char="•"/>
              <a:tabLst>
                <a:tab pos="461963" algn="l"/>
              </a:tabLst>
            </a:pPr>
            <a:r>
              <a:rPr lang="en-US" dirty="0"/>
              <a:t>This initiates the next menstrual cycle.</a:t>
            </a:r>
            <a:endParaRPr lang="en-US" dirty="0">
              <a:solidFill>
                <a:schemeClr val="tx1"/>
              </a:solidFill>
            </a:endParaRPr>
          </a:p>
          <a:p>
            <a:pPr marL="457200" indent="-457200">
              <a:buFont typeface="Arial" panose="020B0604020202020204" pitchFamily="34" charset="0"/>
              <a:buChar char="•"/>
              <a:tabLst>
                <a:tab pos="461963" algn="l"/>
              </a:tabLst>
            </a:pPr>
            <a:r>
              <a:rPr lang="en-US" dirty="0">
                <a:solidFill>
                  <a:schemeClr val="tx1"/>
                </a:solidFill>
              </a:rPr>
              <a:t>Decreases in progesterone allow the hypothalamus to send GnRH to the anterior pituitary.</a:t>
            </a:r>
          </a:p>
          <a:p>
            <a:pPr marL="1200150" lvl="1" indent="-457200">
              <a:buFont typeface="Arial" panose="020B0604020202020204" pitchFamily="34" charset="0"/>
              <a:buChar char="•"/>
              <a:tabLst>
                <a:tab pos="461963" algn="l"/>
              </a:tabLst>
            </a:pPr>
            <a:r>
              <a:rPr lang="en-US" dirty="0"/>
              <a:t>This releases FSH and LH to start the cycle anew.</a:t>
            </a:r>
          </a:p>
          <a:p>
            <a:pPr lvl="1">
              <a:tabLst>
                <a:tab pos="461963" algn="l"/>
              </a:tabLst>
            </a:pPr>
            <a:endParaRPr lang="en-US" dirty="0">
              <a:solidFill>
                <a:srgbClr val="0000FF"/>
              </a:solidFill>
            </a:endParaRPr>
          </a:p>
        </p:txBody>
      </p:sp>
      <p:sp>
        <p:nvSpPr>
          <p:cNvPr id="4" name="TextBox 3">
            <a:extLst>
              <a:ext uri="{FF2B5EF4-FFF2-40B4-BE49-F238E27FC236}">
                <a16:creationId xmlns:a16="http://schemas.microsoft.com/office/drawing/2014/main" id="{62BF6678-7B5C-0D7C-02E3-7DEDA4A48E41}"/>
              </a:ext>
            </a:extLst>
          </p:cNvPr>
          <p:cNvSpPr txBox="1"/>
          <p:nvPr/>
        </p:nvSpPr>
        <p:spPr>
          <a:xfrm>
            <a:off x="5533769" y="4823936"/>
            <a:ext cx="2133600" cy="738664"/>
          </a:xfrm>
          <a:prstGeom prst="rect">
            <a:avLst/>
          </a:prstGeom>
          <a:noFill/>
        </p:spPr>
        <p:txBody>
          <a:bodyPr wrap="square" rtlCol="0">
            <a:spAutoFit/>
          </a:bodyPr>
          <a:lstStyle/>
          <a:p>
            <a:pPr algn="ctr"/>
            <a:r>
              <a:rPr lang="en-US" sz="1400" b="1" dirty="0"/>
              <a:t>40.3 Figure 6: </a:t>
            </a:r>
            <a:r>
              <a:rPr lang="en-US" sz="1400" dirty="0"/>
              <a:t>This mature egg follicle may rupture and release an egg.</a:t>
            </a:r>
          </a:p>
        </p:txBody>
      </p:sp>
      <p:pic>
        <p:nvPicPr>
          <p:cNvPr id="2" name="Content Placeholder 10" descr="A microscopic image of a mature egg follicle is shown. The egg follicle is in the process of rupturing and releasing an egg.">
            <a:extLst>
              <a:ext uri="{FF2B5EF4-FFF2-40B4-BE49-F238E27FC236}">
                <a16:creationId xmlns:a16="http://schemas.microsoft.com/office/drawing/2014/main" id="{3AE7DAB0-F904-025C-2FEE-0D104147E045}"/>
              </a:ext>
            </a:extLst>
          </p:cNvPr>
          <p:cNvPicPr>
            <a:picLocks noChangeAspect="1"/>
          </p:cNvPicPr>
          <p:nvPr/>
        </p:nvPicPr>
        <p:blipFill>
          <a:blip r:embed="rId2"/>
          <a:srcRect l="26851" t="8667" r="25001" b="4667"/>
          <a:stretch/>
        </p:blipFill>
        <p:spPr>
          <a:xfrm>
            <a:off x="4924169" y="1330569"/>
            <a:ext cx="3352800" cy="3352800"/>
          </a:xfrm>
          <a:prstGeom prst="rect">
            <a:avLst/>
          </a:prstGeom>
        </p:spPr>
      </p:pic>
    </p:spTree>
    <p:extLst>
      <p:ext uri="{BB962C8B-B14F-4D97-AF65-F5344CB8AC3E}">
        <p14:creationId xmlns:p14="http://schemas.microsoft.com/office/powerpoint/2010/main" val="37163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Menopause</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pPr marL="0" indent="0">
              <a:buNone/>
              <a:tabLst>
                <a:tab pos="461963" algn="l"/>
              </a:tabLst>
            </a:pPr>
            <a:r>
              <a:rPr lang="en-US" b="1" dirty="0">
                <a:solidFill>
                  <a:schemeClr val="tx1"/>
                </a:solidFill>
              </a:rPr>
              <a:t>Menopause </a:t>
            </a:r>
            <a:r>
              <a:rPr lang="en-US" dirty="0">
                <a:solidFill>
                  <a:schemeClr val="tx1"/>
                </a:solidFill>
              </a:rPr>
              <a:t>occurs in females in their mid-40s to mid-50s when ovaries lose sensitivity to FSH and LH.</a:t>
            </a:r>
          </a:p>
          <a:p>
            <a:pPr>
              <a:tabLst>
                <a:tab pos="461963" algn="l"/>
              </a:tabLst>
            </a:pPr>
            <a:r>
              <a:rPr lang="en-US" dirty="0">
                <a:solidFill>
                  <a:schemeClr val="tx1"/>
                </a:solidFill>
              </a:rPr>
              <a:t>Menstrual periods become irregular and eventually cease.</a:t>
            </a:r>
          </a:p>
          <a:p>
            <a:pPr lvl="1">
              <a:tabLst>
                <a:tab pos="461963" algn="l"/>
              </a:tabLst>
            </a:pPr>
            <a:r>
              <a:rPr lang="en-US" dirty="0">
                <a:solidFill>
                  <a:schemeClr val="tx1"/>
                </a:solidFill>
              </a:rPr>
              <a:t>Eggs and follicles are still in the ovaries, but they do not produce a viable egg without FSH and LH.</a:t>
            </a:r>
          </a:p>
          <a:p>
            <a:pPr>
              <a:tabLst>
                <a:tab pos="461963" algn="l"/>
              </a:tabLst>
            </a:pPr>
            <a:r>
              <a:rPr lang="en-US" dirty="0">
                <a:solidFill>
                  <a:schemeClr val="tx1"/>
                </a:solidFill>
              </a:rPr>
              <a:t>Side effects include hot flashes, night sweats, headaches, hair loss, muscle pain, mood swings, and vaginal dryness.</a:t>
            </a:r>
          </a:p>
          <a:p>
            <a:pPr>
              <a:tabLst>
                <a:tab pos="461963" algn="l"/>
              </a:tabLst>
            </a:pPr>
            <a:r>
              <a:rPr lang="en-US" dirty="0">
                <a:solidFill>
                  <a:schemeClr val="tx1"/>
                </a:solidFill>
              </a:rPr>
              <a:t>Decreased estrogen levels can lead to bone density loss and increased risk of osteoporosis.</a:t>
            </a:r>
          </a:p>
          <a:p>
            <a:pPr>
              <a:tabLst>
                <a:tab pos="461963" algn="l"/>
              </a:tabLst>
            </a:pPr>
            <a:r>
              <a:rPr lang="en-US" dirty="0">
                <a:solidFill>
                  <a:schemeClr val="tx1"/>
                </a:solidFill>
              </a:rPr>
              <a:t>Hormone replacement therapy (HRT) can alleviate symptoms but carries potential risks.</a:t>
            </a:r>
          </a:p>
          <a:p>
            <a:pPr lvl="1">
              <a:tabLst>
                <a:tab pos="461963" algn="l"/>
              </a:tabLst>
            </a:pPr>
            <a:r>
              <a:rPr lang="en-US" dirty="0"/>
              <a:t>Negative side effects include increased risk of stroke or heart attack, blood clots, cancer, and possible dementia.</a:t>
            </a:r>
            <a:endParaRPr lang="en-US" dirty="0">
              <a:solidFill>
                <a:srgbClr val="0000FF"/>
              </a:solidFill>
            </a:endParaRPr>
          </a:p>
        </p:txBody>
      </p:sp>
    </p:spTree>
    <p:extLst>
      <p:ext uri="{BB962C8B-B14F-4D97-AF65-F5344CB8AC3E}">
        <p14:creationId xmlns:p14="http://schemas.microsoft.com/office/powerpoint/2010/main" val="103660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05840"/>
          </a:xfrm>
        </p:spPr>
        <p:txBody>
          <a:bodyPr/>
          <a:lstStyle/>
          <a:p>
            <a:r>
              <a:rPr lang="en-US" dirty="0"/>
              <a:t>Explain the hormonal changes that cause menopause. What are the side effects of menopause?</a:t>
            </a:r>
          </a:p>
        </p:txBody>
      </p:sp>
    </p:spTree>
    <p:extLst>
      <p:ext uri="{BB962C8B-B14F-4D97-AF65-F5344CB8AC3E}">
        <p14:creationId xmlns:p14="http://schemas.microsoft.com/office/powerpoint/2010/main" val="1491492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C744E5-AF6F-D2ED-1FB4-7F8DA7B9F1C7}"/>
              </a:ext>
              <a:ext uri="{C183D7F6-B498-43B3-948B-1728B52AA6E4}">
                <adec:decorative xmlns:adec="http://schemas.microsoft.com/office/drawing/2017/decorative" val="1"/>
              </a:ext>
            </a:extLst>
          </p:cNvPr>
          <p:cNvSpPr/>
          <p:nvPr/>
        </p:nvSpPr>
        <p:spPr>
          <a:xfrm>
            <a:off x="457200" y="1172308"/>
            <a:ext cx="8229600" cy="4617720"/>
          </a:xfrm>
          <a:prstGeom prst="rect">
            <a:avLst/>
          </a:prstGeom>
          <a:solidFill>
            <a:srgbClr val="1F497D"/>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9" name="TextBox 8">
            <a:extLst>
              <a:ext uri="{FF2B5EF4-FFF2-40B4-BE49-F238E27FC236}">
                <a16:creationId xmlns:a16="http://schemas.microsoft.com/office/drawing/2014/main" id="{97A82200-6333-75C6-D4E6-1D39931F3AD6}"/>
              </a:ext>
            </a:extLst>
          </p:cNvPr>
          <p:cNvSpPr txBox="1"/>
          <p:nvPr/>
        </p:nvSpPr>
        <p:spPr>
          <a:xfrm>
            <a:off x="450500" y="1172308"/>
            <a:ext cx="4426300" cy="4801314"/>
          </a:xfrm>
          <a:prstGeom prst="rect">
            <a:avLst/>
          </a:prstGeom>
          <a:noFill/>
        </p:spPr>
        <p:txBody>
          <a:bodyPr wrap="square" rtlCol="0">
            <a:spAutoFit/>
          </a:bodyPr>
          <a:lstStyle/>
          <a:p>
            <a:r>
              <a:rPr lang="en-US" sz="1800" b="1" dirty="0">
                <a:solidFill>
                  <a:schemeClr val="bg1"/>
                </a:solidFill>
              </a:rPr>
              <a:t>Career: Reproductive Endocrinologist</a:t>
            </a:r>
          </a:p>
          <a:p>
            <a:pPr marL="457200" indent="-457200">
              <a:buFont typeface="Arial" panose="020B0604020202020204" pitchFamily="34" charset="0"/>
              <a:buChar char="•"/>
            </a:pPr>
            <a:r>
              <a:rPr lang="en-US" sz="1800" dirty="0">
                <a:solidFill>
                  <a:schemeClr val="bg1"/>
                </a:solidFill>
              </a:rPr>
              <a:t>Specializes in treating hormonal disorders related to reproduction and infertility</a:t>
            </a:r>
          </a:p>
          <a:p>
            <a:pPr marL="457200" indent="-457200">
              <a:buFont typeface="Arial" panose="020B0604020202020204" pitchFamily="34" charset="0"/>
              <a:buChar char="•"/>
            </a:pPr>
            <a:r>
              <a:rPr lang="en-US" sz="1800" dirty="0">
                <a:solidFill>
                  <a:schemeClr val="bg1"/>
                </a:solidFill>
              </a:rPr>
              <a:t>Addresses issues such as menstrual problems, infertility, and sexual dysfunction</a:t>
            </a:r>
          </a:p>
          <a:p>
            <a:pPr marL="457200" indent="-457200">
              <a:buFont typeface="Arial" panose="020B0604020202020204" pitchFamily="34" charset="0"/>
              <a:buChar char="•"/>
            </a:pPr>
            <a:r>
              <a:rPr lang="en-US" sz="1800" dirty="0">
                <a:solidFill>
                  <a:schemeClr val="bg1"/>
                </a:solidFill>
              </a:rPr>
              <a:t>Utilizes fertility drugs, surgery, and assisted reproductive techniques (ART) such as in vitro fertilization</a:t>
            </a:r>
          </a:p>
          <a:p>
            <a:pPr marL="457200" indent="-457200">
              <a:buFont typeface="Arial" panose="020B0604020202020204" pitchFamily="34" charset="0"/>
              <a:buChar char="•"/>
            </a:pPr>
            <a:r>
              <a:rPr lang="en-US" sz="1800" dirty="0">
                <a:solidFill>
                  <a:schemeClr val="bg1"/>
                </a:solidFill>
              </a:rPr>
              <a:t>Requires extensive medical training: 4-year OB/GYN residency and 3-year fellowship</a:t>
            </a:r>
          </a:p>
          <a:p>
            <a:pPr marL="457200" indent="-457200">
              <a:buFont typeface="Arial" panose="020B0604020202020204" pitchFamily="34" charset="0"/>
              <a:buChar char="•"/>
            </a:pPr>
            <a:r>
              <a:rPr lang="en-US" sz="1800" dirty="0">
                <a:solidFill>
                  <a:schemeClr val="bg1"/>
                </a:solidFill>
              </a:rPr>
              <a:t>Involves written and oral exams in obstetrics, gynecology, and reproductive endocrinology for board certification</a:t>
            </a:r>
          </a:p>
          <a:p>
            <a:endParaRPr lang="en-US" dirty="0"/>
          </a:p>
        </p:txBody>
      </p:sp>
      <p:sp>
        <p:nvSpPr>
          <p:cNvPr id="7" name="TextBox 6">
            <a:extLst>
              <a:ext uri="{FF2B5EF4-FFF2-40B4-BE49-F238E27FC236}">
                <a16:creationId xmlns:a16="http://schemas.microsoft.com/office/drawing/2014/main" id="{67A60E61-59BE-C9CC-43FF-DEA00BFF22ED}"/>
              </a:ext>
            </a:extLst>
          </p:cNvPr>
          <p:cNvSpPr txBox="1"/>
          <p:nvPr/>
        </p:nvSpPr>
        <p:spPr>
          <a:xfrm>
            <a:off x="5257800" y="4075093"/>
            <a:ext cx="2895598" cy="954107"/>
          </a:xfrm>
          <a:prstGeom prst="rect">
            <a:avLst/>
          </a:prstGeom>
          <a:noFill/>
        </p:spPr>
        <p:txBody>
          <a:bodyPr wrap="square" rtlCol="0">
            <a:spAutoFit/>
          </a:bodyPr>
          <a:lstStyle/>
          <a:p>
            <a:pPr algn="ctr"/>
            <a:r>
              <a:rPr lang="en-US" sz="1400" b="1" dirty="0">
                <a:solidFill>
                  <a:schemeClr val="bg1"/>
                </a:solidFill>
              </a:rPr>
              <a:t>40.3 Figure 7: </a:t>
            </a:r>
            <a:r>
              <a:rPr lang="en-US" sz="1400" dirty="0">
                <a:solidFill>
                  <a:schemeClr val="bg1"/>
                </a:solidFill>
              </a:rPr>
              <a:t>In vitro fertilization, shown here, involves the artificial manipulation of the egg and sperm to begin the fertilization process.</a:t>
            </a:r>
          </a:p>
        </p:txBody>
      </p:sp>
      <p:pic>
        <p:nvPicPr>
          <p:cNvPr id="3" name="Content Placeholder 4" descr="An image of a needle being inserted in an egg">
            <a:extLst>
              <a:ext uri="{FF2B5EF4-FFF2-40B4-BE49-F238E27FC236}">
                <a16:creationId xmlns:a16="http://schemas.microsoft.com/office/drawing/2014/main" id="{151C4C6B-FDBA-46AD-F4A8-EE6F785FC359}"/>
              </a:ext>
            </a:extLst>
          </p:cNvPr>
          <p:cNvPicPr>
            <a:picLocks noGrp="1" noChangeAspect="1"/>
          </p:cNvPicPr>
          <p:nvPr>
            <p:ph idx="1"/>
          </p:nvPr>
        </p:nvPicPr>
        <p:blipFill>
          <a:blip r:embed="rId3"/>
          <a:srcRect l="12037" t="10333" r="11111" b="1359"/>
          <a:stretch/>
        </p:blipFill>
        <p:spPr>
          <a:xfrm>
            <a:off x="4800599" y="1668162"/>
            <a:ext cx="3810000" cy="2432186"/>
          </a:xfrm>
        </p:spPr>
      </p:pic>
    </p:spTree>
    <p:extLst>
      <p:ext uri="{BB962C8B-B14F-4D97-AF65-F5344CB8AC3E}">
        <p14:creationId xmlns:p14="http://schemas.microsoft.com/office/powerpoint/2010/main" val="1146028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Summary</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pPr>
              <a:tabLst>
                <a:tab pos="461963" algn="l"/>
              </a:tabLst>
            </a:pPr>
            <a:r>
              <a:rPr lang="en-US" dirty="0">
                <a:solidFill>
                  <a:schemeClr val="tx1"/>
                </a:solidFill>
              </a:rPr>
              <a:t>Reproductive cycles are controlled by complex hormonal interactions.</a:t>
            </a:r>
          </a:p>
          <a:p>
            <a:pPr>
              <a:tabLst>
                <a:tab pos="461963" algn="l"/>
              </a:tabLst>
            </a:pPr>
            <a:r>
              <a:rPr lang="en-US" dirty="0">
                <a:solidFill>
                  <a:schemeClr val="tx1"/>
                </a:solidFill>
              </a:rPr>
              <a:t>The hypothalamus and anterior pituitary regulate FSH and LH production in both males and females.</a:t>
            </a:r>
          </a:p>
          <a:p>
            <a:pPr>
              <a:tabLst>
                <a:tab pos="461963" algn="l"/>
              </a:tabLst>
            </a:pPr>
            <a:r>
              <a:rPr lang="en-US" dirty="0">
                <a:solidFill>
                  <a:schemeClr val="tx1"/>
                </a:solidFill>
              </a:rPr>
              <a:t>Male reproduction is focused on continuous sperm production and testosterone regulation.</a:t>
            </a:r>
          </a:p>
          <a:p>
            <a:pPr>
              <a:tabLst>
                <a:tab pos="461963" algn="l"/>
              </a:tabLst>
            </a:pPr>
            <a:r>
              <a:rPr lang="en-US" dirty="0">
                <a:solidFill>
                  <a:schemeClr val="tx1"/>
                </a:solidFill>
              </a:rPr>
              <a:t>Female reproduction involves cyclical changes in ovarian and uterine tissues.</a:t>
            </a:r>
          </a:p>
          <a:p>
            <a:pPr>
              <a:tabLst>
                <a:tab pos="461963" algn="l"/>
              </a:tabLst>
            </a:pPr>
            <a:r>
              <a:rPr lang="en-US" dirty="0">
                <a:solidFill>
                  <a:schemeClr val="tx1"/>
                </a:solidFill>
              </a:rPr>
              <a:t>Menopause marks the end of female reproductive capability due to hormonal changes.</a:t>
            </a:r>
          </a:p>
        </p:txBody>
      </p:sp>
    </p:spTree>
    <p:extLst>
      <p:ext uri="{BB962C8B-B14F-4D97-AF65-F5344CB8AC3E}">
        <p14:creationId xmlns:p14="http://schemas.microsoft.com/office/powerpoint/2010/main" val="294707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419124"/>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roles of male and female reproductive hormones.</a:t>
            </a:r>
          </a:p>
          <a:p>
            <a:pPr marL="457200" indent="-457200">
              <a:buFont typeface="Arial" panose="020B0604020202020204" pitchFamily="34" charset="0"/>
              <a:buChar char="•"/>
              <a:tabLst>
                <a:tab pos="457200" algn="l"/>
              </a:tabLst>
            </a:pPr>
            <a:r>
              <a:rPr lang="en-US" b="1" dirty="0"/>
              <a:t>Discuss</a:t>
            </a:r>
            <a:r>
              <a:rPr lang="en-US" dirty="0"/>
              <a:t> the interplay of the ovarian and menstrual cycles.</a:t>
            </a:r>
          </a:p>
          <a:p>
            <a:pPr marL="457200" indent="-457200">
              <a:buFont typeface="Arial" panose="020B0604020202020204" pitchFamily="34" charset="0"/>
              <a:buChar char="•"/>
              <a:tabLst>
                <a:tab pos="457200" algn="l"/>
              </a:tabLst>
            </a:pPr>
            <a:r>
              <a:rPr lang="en-US" b="1" dirty="0"/>
              <a:t>Describe</a:t>
            </a:r>
            <a:r>
              <a:rPr lang="en-US" dirty="0"/>
              <a:t> the process of menopause.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Hormonal Control of Reproduction</a:t>
            </a:r>
            <a:endParaRPr lang="en-US" sz="3200" dirty="0">
              <a:solidFill>
                <a:schemeClr val="accent1"/>
              </a:solidFill>
            </a:endParaRPr>
          </a:p>
        </p:txBody>
      </p:sp>
      <p:sp>
        <p:nvSpPr>
          <p:cNvPr id="11267" name="Rectangle 3"/>
          <p:cNvSpPr>
            <a:spLocks noGrp="1"/>
          </p:cNvSpPr>
          <p:nvPr>
            <p:ph idx="1"/>
          </p:nvPr>
        </p:nvSpPr>
        <p:spPr>
          <a:xfrm>
            <a:off x="457200" y="1280160"/>
            <a:ext cx="8229600" cy="2148840"/>
          </a:xfrm>
          <a:prstGeom prst="rect">
            <a:avLst/>
          </a:prstGeom>
        </p:spPr>
        <p:txBody>
          <a:bodyPr>
            <a:normAutofit fontScale="62500" lnSpcReduction="20000"/>
          </a:bodyPr>
          <a:lstStyle/>
          <a:p>
            <a:pPr>
              <a:tabLst>
                <a:tab pos="461963" algn="l"/>
              </a:tabLst>
            </a:pPr>
            <a:r>
              <a:rPr lang="en-US" dirty="0">
                <a:solidFill>
                  <a:schemeClr val="tx1"/>
                </a:solidFill>
              </a:rPr>
              <a:t>The male and female reproductive systems are regulated by interactions between the hypothalamus and anterior pituitary with hormones from reproductive tissues/organs.</a:t>
            </a:r>
          </a:p>
          <a:p>
            <a:pPr marL="457200" indent="-457200">
              <a:buFont typeface="Arial" panose="020B0604020202020204" pitchFamily="34" charset="0"/>
              <a:buChar char="•"/>
              <a:tabLst>
                <a:tab pos="461963" algn="l"/>
              </a:tabLst>
            </a:pPr>
            <a:r>
              <a:rPr lang="en-US" dirty="0">
                <a:solidFill>
                  <a:schemeClr val="tx1"/>
                </a:solidFill>
              </a:rPr>
              <a:t>The hypothalamus releases </a:t>
            </a:r>
            <a:r>
              <a:rPr lang="en-US" b="1" dirty="0">
                <a:solidFill>
                  <a:schemeClr val="tx1"/>
                </a:solidFill>
              </a:rPr>
              <a:t>gonadotropin-releasing hormone (GnRH)</a:t>
            </a:r>
            <a:r>
              <a:rPr lang="en-US" dirty="0">
                <a:solidFill>
                  <a:schemeClr val="tx1"/>
                </a:solidFill>
              </a:rPr>
              <a:t> to stimulate the anterior pituitary.</a:t>
            </a:r>
          </a:p>
          <a:p>
            <a:pPr marL="457200" indent="-457200">
              <a:buFont typeface="Arial" panose="020B0604020202020204" pitchFamily="34" charset="0"/>
              <a:buChar char="•"/>
              <a:tabLst>
                <a:tab pos="461963" algn="l"/>
              </a:tabLst>
            </a:pPr>
            <a:r>
              <a:rPr lang="en-US" dirty="0">
                <a:solidFill>
                  <a:schemeClr val="tx1"/>
                </a:solidFill>
              </a:rPr>
              <a:t>The anterior pituitary releases </a:t>
            </a:r>
            <a:r>
              <a:rPr lang="en-US" b="1" dirty="0">
                <a:solidFill>
                  <a:schemeClr val="tx1"/>
                </a:solidFill>
              </a:rPr>
              <a:t>follicle-stimulating hormone (FSH) </a:t>
            </a:r>
            <a:r>
              <a:rPr lang="en-US" dirty="0">
                <a:solidFill>
                  <a:schemeClr val="tx1"/>
                </a:solidFill>
              </a:rPr>
              <a:t>and </a:t>
            </a:r>
            <a:r>
              <a:rPr lang="en-US" b="1" dirty="0">
                <a:solidFill>
                  <a:schemeClr val="tx1"/>
                </a:solidFill>
              </a:rPr>
              <a:t>luteinizing hormone (LH) </a:t>
            </a:r>
            <a:r>
              <a:rPr lang="en-US" dirty="0">
                <a:solidFill>
                  <a:schemeClr val="tx1"/>
                </a:solidFill>
              </a:rPr>
              <a:t>into the blood.</a:t>
            </a:r>
            <a:endParaRPr lang="en-US" b="1" dirty="0">
              <a:solidFill>
                <a:schemeClr val="tx1"/>
              </a:solidFill>
            </a:endParaRPr>
          </a:p>
          <a:p>
            <a:pPr marL="457200" indent="-457200">
              <a:buFont typeface="Arial" panose="020B0604020202020204" pitchFamily="34" charset="0"/>
              <a:buChar char="•"/>
              <a:tabLst>
                <a:tab pos="461963" algn="l"/>
              </a:tabLst>
            </a:pPr>
            <a:r>
              <a:rPr lang="en-US" dirty="0">
                <a:solidFill>
                  <a:schemeClr val="tx1"/>
                </a:solidFill>
              </a:rPr>
              <a:t>Puberty is necessary to produce GnRH and subsequent hormonal cascades.</a:t>
            </a:r>
          </a:p>
          <a:p>
            <a:pPr marL="457200" indent="-457200">
              <a:buFont typeface="Arial" panose="020B0604020202020204" pitchFamily="34" charset="0"/>
              <a:buChar char="•"/>
              <a:tabLst>
                <a:tab pos="461963" algn="l"/>
              </a:tabLst>
            </a:pPr>
            <a:r>
              <a:rPr lang="en-US" dirty="0">
                <a:solidFill>
                  <a:schemeClr val="tx1"/>
                </a:solidFill>
              </a:rPr>
              <a:t>FSH and LH play crucial roles in both male and female reproductive systems.</a:t>
            </a:r>
          </a:p>
        </p:txBody>
      </p:sp>
      <p:sp>
        <p:nvSpPr>
          <p:cNvPr id="3" name="TextBox 2">
            <a:extLst>
              <a:ext uri="{FF2B5EF4-FFF2-40B4-BE49-F238E27FC236}">
                <a16:creationId xmlns:a16="http://schemas.microsoft.com/office/drawing/2014/main" id="{5078E9CA-18F2-31A9-0CBF-F337252F06B4}"/>
              </a:ext>
            </a:extLst>
          </p:cNvPr>
          <p:cNvSpPr txBox="1"/>
          <p:nvPr/>
        </p:nvSpPr>
        <p:spPr>
          <a:xfrm>
            <a:off x="963293" y="4558605"/>
            <a:ext cx="2237107" cy="1384995"/>
          </a:xfrm>
          <a:prstGeom prst="rect">
            <a:avLst/>
          </a:prstGeom>
          <a:noFill/>
        </p:spPr>
        <p:txBody>
          <a:bodyPr wrap="square" rtlCol="0">
            <a:spAutoFit/>
          </a:bodyPr>
          <a:lstStyle/>
          <a:p>
            <a:r>
              <a:rPr lang="en-US" sz="1400" b="1" dirty="0"/>
              <a:t>40.3 Figure 1: </a:t>
            </a:r>
            <a:r>
              <a:rPr lang="en-US" sz="1400" dirty="0"/>
              <a:t>The hypothalamus, shown here, controls the reproductive cycles of males and females by releasing GnRH to the anterior pituitary.</a:t>
            </a:r>
          </a:p>
        </p:txBody>
      </p:sp>
      <p:sp>
        <p:nvSpPr>
          <p:cNvPr id="5" name="TextBox 4">
            <a:extLst>
              <a:ext uri="{FF2B5EF4-FFF2-40B4-BE49-F238E27FC236}">
                <a16:creationId xmlns:a16="http://schemas.microsoft.com/office/drawing/2014/main" id="{2FCAE374-E354-B7AB-7A08-C2CE6E82BF3B}"/>
              </a:ext>
            </a:extLst>
          </p:cNvPr>
          <p:cNvSpPr txBox="1"/>
          <p:nvPr/>
        </p:nvSpPr>
        <p:spPr>
          <a:xfrm>
            <a:off x="2971800" y="6092130"/>
            <a:ext cx="3200400" cy="400110"/>
          </a:xfrm>
          <a:prstGeom prst="rect">
            <a:avLst/>
          </a:prstGeom>
          <a:noFill/>
        </p:spPr>
        <p:txBody>
          <a:bodyPr wrap="square" rtlCol="0">
            <a:spAutoFit/>
          </a:bodyPr>
          <a:lstStyle/>
          <a:p>
            <a:pPr algn="ctr"/>
            <a:r>
              <a:rPr lang="en-US" sz="1000" dirty="0"/>
              <a:t>OpenStax College on Wikimedia Commons. "Hypothalamus-pituitary complex."</a:t>
            </a:r>
          </a:p>
        </p:txBody>
      </p:sp>
      <p:pic>
        <p:nvPicPr>
          <p:cNvPr id="4" name="Content Placeholder 5" descr="The illustration shows the human head and brain with a close up insert. In the insert, the thalamus at the center of the brain is labeled. The hypothalamus is color blue and is also labeled. It is located just below the thalamus. Below the hypothalamus is the infundibulum, which is colored orange. Below that are two areas. The left area (which would be closer to the front of the head) is labeled &quot;anterior pituitary&quot; and colored green. The right area (which would be closer to the back of the head) is labeled &quot;posterior pituitary&quot; and colored purple.">
            <a:extLst>
              <a:ext uri="{FF2B5EF4-FFF2-40B4-BE49-F238E27FC236}">
                <a16:creationId xmlns:a16="http://schemas.microsoft.com/office/drawing/2014/main" id="{F9C35B23-93DF-A574-9C55-1D2F53399B5D}"/>
              </a:ext>
            </a:extLst>
          </p:cNvPr>
          <p:cNvPicPr>
            <a:picLocks noChangeAspect="1"/>
          </p:cNvPicPr>
          <p:nvPr/>
        </p:nvPicPr>
        <p:blipFill>
          <a:blip r:embed="rId2"/>
          <a:srcRect l="926" t="5335" r="926" b="9666"/>
          <a:stretch/>
        </p:blipFill>
        <p:spPr>
          <a:xfrm>
            <a:off x="3200400" y="3310518"/>
            <a:ext cx="5472680" cy="2633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Male Hormones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a:bodyPr>
          <a:lstStyle/>
          <a:p>
            <a:pPr marL="0" indent="0">
              <a:buNone/>
              <a:tabLst>
                <a:tab pos="461963" algn="l"/>
              </a:tabLst>
            </a:pPr>
            <a:r>
              <a:rPr lang="en-US" dirty="0">
                <a:solidFill>
                  <a:schemeClr val="tx1"/>
                </a:solidFill>
              </a:rPr>
              <a:t>At puberty, the hypothalamus causes the release of FSH and LH into the male system for the first time.</a:t>
            </a:r>
          </a:p>
          <a:p>
            <a:pPr>
              <a:tabLst>
                <a:tab pos="461963" algn="l"/>
              </a:tabLst>
            </a:pPr>
            <a:r>
              <a:rPr lang="en-US" dirty="0">
                <a:solidFill>
                  <a:schemeClr val="tx1"/>
                </a:solidFill>
              </a:rPr>
              <a:t>FSH stimulates Sertoli cells in testes to facilitate spermatogenesis using negative feedback.</a:t>
            </a:r>
          </a:p>
          <a:p>
            <a:pPr>
              <a:tabLst>
                <a:tab pos="461963" algn="l"/>
              </a:tabLst>
            </a:pPr>
            <a:r>
              <a:rPr lang="en-US" dirty="0">
                <a:solidFill>
                  <a:schemeClr val="tx1"/>
                </a:solidFill>
              </a:rPr>
              <a:t>LH stimulates </a:t>
            </a:r>
            <a:r>
              <a:rPr lang="en-US" b="1" dirty="0">
                <a:solidFill>
                  <a:schemeClr val="tx1"/>
                </a:solidFill>
              </a:rPr>
              <a:t>interstitial cells of Leydig </a:t>
            </a:r>
            <a:r>
              <a:rPr lang="en-US" dirty="0">
                <a:solidFill>
                  <a:schemeClr val="tx1"/>
                </a:solidFill>
              </a:rPr>
              <a:t>to make/release testosterone into the testes and blood.</a:t>
            </a:r>
          </a:p>
          <a:p>
            <a:pPr marL="0" indent="0">
              <a:buNone/>
              <a:tabLst>
                <a:tab pos="461963" algn="l"/>
              </a:tabLst>
            </a:pPr>
            <a:r>
              <a:rPr lang="en-US" b="1" dirty="0">
                <a:solidFill>
                  <a:schemeClr val="tx1"/>
                </a:solidFill>
              </a:rPr>
              <a:t>Testosterone</a:t>
            </a:r>
            <a:r>
              <a:rPr lang="en-US" dirty="0">
                <a:solidFill>
                  <a:schemeClr val="tx1"/>
                </a:solidFill>
              </a:rPr>
              <a:t> is responsible for male secondary sexual characteristics and spermatogenesis.</a:t>
            </a:r>
          </a:p>
          <a:p>
            <a:pPr>
              <a:tabLst>
                <a:tab pos="461963" algn="l"/>
              </a:tabLst>
            </a:pPr>
            <a:r>
              <a:rPr lang="en-US" dirty="0">
                <a:solidFill>
                  <a:schemeClr val="tx1"/>
                </a:solidFill>
              </a:rPr>
              <a:t>Secondary sexual characteristics include voice deepening, hair growth, and beginnings of the sex drive.</a:t>
            </a:r>
          </a:p>
        </p:txBody>
      </p:sp>
    </p:spTree>
    <p:extLst>
      <p:ext uri="{BB962C8B-B14F-4D97-AF65-F5344CB8AC3E}">
        <p14:creationId xmlns:p14="http://schemas.microsoft.com/office/powerpoint/2010/main" val="221028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The diagram lists the hypothalamus and anterior pituitary, both part of the pituitary hormone effects. &quot;LH and FSH stimulate spermatogenesis and testosterone secretion by the testes.&quot; The hypothalamus sends GnRH to the anterior pituitary, which releases FSH and LH to the testes. In the testes, FSH causes Sertoli cells facilitate spermatogenesis and inhibit inhibin being released to the anterior pituitary. In the testes as well, LH causes Leydig cell to release testosterone to the Sertoli cells and inhibit testosterone from going to the anterior pituitary and the hypothalamus. The testes hormone effects are testosterone and inhibin inhibit the secretion of GnRH by the hypothalamus and LH and FSH by the pituitary."/>
          <p:cNvSpPr>
            <a:spLocks noGrp="1"/>
          </p:cNvSpPr>
          <p:nvPr>
            <p:ph type="title"/>
          </p:nvPr>
        </p:nvSpPr>
        <p:spPr>
          <a:prstGeom prst="rect">
            <a:avLst/>
          </a:prstGeom>
        </p:spPr>
        <p:txBody>
          <a:bodyPr/>
          <a:lstStyle/>
          <a:p>
            <a:r>
              <a:rPr lang="en-US" dirty="0"/>
              <a:t>40.3 Figure 2</a:t>
            </a:r>
            <a:endParaRPr lang="en-US" sz="3200" dirty="0">
              <a:solidFill>
                <a:schemeClr val="accent1"/>
              </a:solidFill>
            </a:endParaRPr>
          </a:p>
        </p:txBody>
      </p:sp>
      <p:sp>
        <p:nvSpPr>
          <p:cNvPr id="8" name="TextBox 7">
            <a:extLst>
              <a:ext uri="{FF2B5EF4-FFF2-40B4-BE49-F238E27FC236}">
                <a16:creationId xmlns:a16="http://schemas.microsoft.com/office/drawing/2014/main" id="{1C7E53E3-0FCD-71EF-97E1-98ADB4160EE1}"/>
              </a:ext>
            </a:extLst>
          </p:cNvPr>
          <p:cNvSpPr txBox="1"/>
          <p:nvPr/>
        </p:nvSpPr>
        <p:spPr>
          <a:xfrm>
            <a:off x="3314700" y="5629217"/>
            <a:ext cx="2514600" cy="400110"/>
          </a:xfrm>
          <a:prstGeom prst="rect">
            <a:avLst/>
          </a:prstGeom>
          <a:noFill/>
        </p:spPr>
        <p:txBody>
          <a:bodyPr wrap="square" rtlCol="0">
            <a:spAutoFit/>
          </a:bodyPr>
          <a:lstStyle/>
          <a:p>
            <a:pPr algn="ctr"/>
            <a:r>
              <a:rPr lang="en-US" sz="1000" dirty="0"/>
              <a:t>CNX OpenStax on Wikimedia Commons. "Testes hormone effects." Modified. </a:t>
            </a:r>
          </a:p>
        </p:txBody>
      </p:sp>
      <p:pic>
        <p:nvPicPr>
          <p:cNvPr id="4" name="Content Placeholder 6" descr="The diagram lists the hypothalamus and anterior pituitary, both part of the pituitary hormone effects. &quot;L H and F S H stimulate spermatogenesis and testosterone secretion by the testes.&quot; The hypothalamus sends G n R H to the anterior pituitary, which releases F S H and L H to the testes. In the testes, F S H causes Sertoli cells facilitate spermatogenesis and inhibit inhibin being released to the anterior pituitary. In the testes as well, L H causes Leydig cells to release testosterone to the Sertoli cells and inhibit testosterone from going to the anterior pituitary and the hypothalamus. The testes hormone effects are testosterone and inhibin inhibit the secretion of G n R H by the hypothalamus and L H and F S H by the pituitary.">
            <a:extLst>
              <a:ext uri="{FF2B5EF4-FFF2-40B4-BE49-F238E27FC236}">
                <a16:creationId xmlns:a16="http://schemas.microsoft.com/office/drawing/2014/main" id="{E4BB9A3D-3B57-DB05-D3B4-D6E9487341B9}"/>
              </a:ext>
            </a:extLst>
          </p:cNvPr>
          <p:cNvPicPr>
            <a:picLocks noChangeAspect="1"/>
          </p:cNvPicPr>
          <p:nvPr/>
        </p:nvPicPr>
        <p:blipFill>
          <a:blip r:embed="rId3"/>
          <a:srcRect t="3667" r="1852" b="19667"/>
          <a:stretch/>
        </p:blipFill>
        <p:spPr>
          <a:xfrm>
            <a:off x="270013" y="1562100"/>
            <a:ext cx="8603974" cy="3733800"/>
          </a:xfrm>
          <a:prstGeom prst="rect">
            <a:avLst/>
          </a:prstGeom>
        </p:spPr>
      </p:pic>
    </p:spTree>
    <p:extLst>
      <p:ext uri="{BB962C8B-B14F-4D97-AF65-F5344CB8AC3E}">
        <p14:creationId xmlns:p14="http://schemas.microsoft.com/office/powerpoint/2010/main" val="57874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Negative Feedback System in Males</a:t>
            </a:r>
            <a:endParaRPr lang="en-US" sz="3200" dirty="0">
              <a:solidFill>
                <a:schemeClr val="accent1"/>
              </a:solidFill>
            </a:endParaRPr>
          </a:p>
        </p:txBody>
      </p:sp>
      <p:sp>
        <p:nvSpPr>
          <p:cNvPr id="11267" name="Rectangle 3"/>
          <p:cNvSpPr>
            <a:spLocks noGrp="1"/>
          </p:cNvSpPr>
          <p:nvPr>
            <p:ph idx="1"/>
          </p:nvPr>
        </p:nvSpPr>
        <p:spPr>
          <a:xfrm>
            <a:off x="457200" y="1280160"/>
            <a:ext cx="4191000" cy="4739640"/>
          </a:xfrm>
          <a:prstGeom prst="rect">
            <a:avLst/>
          </a:prstGeom>
        </p:spPr>
        <p:txBody>
          <a:bodyPr>
            <a:normAutofit fontScale="85000" lnSpcReduction="20000"/>
          </a:bodyPr>
          <a:lstStyle/>
          <a:p>
            <a:pPr>
              <a:tabLst>
                <a:tab pos="461963" algn="l"/>
              </a:tabLst>
            </a:pPr>
            <a:r>
              <a:rPr lang="en-US" dirty="0">
                <a:solidFill>
                  <a:schemeClr val="tx1"/>
                </a:solidFill>
              </a:rPr>
              <a:t>Rising testosterone levels act on hypothalamus and anterior pituitary to inhibit GnRH, FSH, and LH release.</a:t>
            </a:r>
          </a:p>
          <a:p>
            <a:pPr marL="457200" indent="-457200">
              <a:buFont typeface="Arial" panose="020B0604020202020204" pitchFamily="34" charset="0"/>
              <a:buChar char="•"/>
              <a:tabLst>
                <a:tab pos="461963" algn="l"/>
              </a:tabLst>
            </a:pPr>
            <a:r>
              <a:rPr lang="en-US" b="1" dirty="0">
                <a:solidFill>
                  <a:schemeClr val="tx1"/>
                </a:solidFill>
              </a:rPr>
              <a:t>Sertoli cells</a:t>
            </a:r>
            <a:r>
              <a:rPr lang="en-US" dirty="0">
                <a:solidFill>
                  <a:schemeClr val="tx1"/>
                </a:solidFill>
              </a:rPr>
              <a:t> produce </a:t>
            </a:r>
            <a:r>
              <a:rPr lang="en-US" b="1" dirty="0">
                <a:solidFill>
                  <a:schemeClr val="tx1"/>
                </a:solidFill>
              </a:rPr>
              <a:t>inhibin </a:t>
            </a:r>
            <a:r>
              <a:rPr lang="en-US" dirty="0">
                <a:solidFill>
                  <a:schemeClr val="tx1"/>
                </a:solidFill>
              </a:rPr>
              <a:t>(released into the blood when sperm count is too high).</a:t>
            </a:r>
          </a:p>
          <a:p>
            <a:pPr marL="1200150" lvl="1" indent="-457200">
              <a:buFont typeface="Arial" panose="020B0604020202020204" pitchFamily="34" charset="0"/>
              <a:buChar char="•"/>
              <a:tabLst>
                <a:tab pos="461963" algn="l"/>
              </a:tabLst>
            </a:pPr>
            <a:r>
              <a:rPr lang="en-US" dirty="0">
                <a:solidFill>
                  <a:schemeClr val="tx1"/>
                </a:solidFill>
              </a:rPr>
              <a:t>Inhibits release of GnRH and FSH; sperm slow down</a:t>
            </a:r>
          </a:p>
          <a:p>
            <a:pPr marL="457200" indent="-457200">
              <a:buFont typeface="Arial" panose="020B0604020202020204" pitchFamily="34" charset="0"/>
              <a:buChar char="•"/>
              <a:tabLst>
                <a:tab pos="461963" algn="l"/>
              </a:tabLst>
            </a:pPr>
            <a:r>
              <a:rPr lang="en-US" dirty="0">
                <a:solidFill>
                  <a:schemeClr val="tx1"/>
                </a:solidFill>
              </a:rPr>
              <a:t>If sperm count reaches 20 million/mL, Sertoli cells release inhibin to increase sperm.</a:t>
            </a:r>
          </a:p>
        </p:txBody>
      </p:sp>
      <p:pic>
        <p:nvPicPr>
          <p:cNvPr id="2" name="Content Placeholder 5" descr="A micrograph shows sperm cells.">
            <a:extLst>
              <a:ext uri="{FF2B5EF4-FFF2-40B4-BE49-F238E27FC236}">
                <a16:creationId xmlns:a16="http://schemas.microsoft.com/office/drawing/2014/main" id="{F524891B-1EE3-7A56-9108-E83EAC983798}"/>
              </a:ext>
            </a:extLst>
          </p:cNvPr>
          <p:cNvPicPr>
            <a:picLocks noChangeAspect="1"/>
          </p:cNvPicPr>
          <p:nvPr/>
        </p:nvPicPr>
        <p:blipFill>
          <a:blip r:embed="rId2"/>
          <a:srcRect l="16668" t="5334" r="15741" b="6000"/>
          <a:stretch/>
        </p:blipFill>
        <p:spPr>
          <a:xfrm>
            <a:off x="4680857" y="1647373"/>
            <a:ext cx="3973286" cy="2895600"/>
          </a:xfrm>
          <a:prstGeom prst="rect">
            <a:avLst/>
          </a:prstGeom>
        </p:spPr>
      </p:pic>
      <p:sp>
        <p:nvSpPr>
          <p:cNvPr id="4" name="TextBox 3">
            <a:extLst>
              <a:ext uri="{FF2B5EF4-FFF2-40B4-BE49-F238E27FC236}">
                <a16:creationId xmlns:a16="http://schemas.microsoft.com/office/drawing/2014/main" id="{1C9F0B40-43DF-8393-4821-6525FFA78838}"/>
              </a:ext>
            </a:extLst>
          </p:cNvPr>
          <p:cNvSpPr txBox="1"/>
          <p:nvPr/>
        </p:nvSpPr>
        <p:spPr>
          <a:xfrm>
            <a:off x="5295902" y="4569769"/>
            <a:ext cx="2743200" cy="523220"/>
          </a:xfrm>
          <a:prstGeom prst="rect">
            <a:avLst/>
          </a:prstGeom>
          <a:noFill/>
        </p:spPr>
        <p:txBody>
          <a:bodyPr wrap="square" rtlCol="0">
            <a:spAutoFit/>
          </a:bodyPr>
          <a:lstStyle/>
          <a:p>
            <a:pPr algn="ctr"/>
            <a:r>
              <a:rPr lang="en-US" sz="1400" b="1" dirty="0"/>
              <a:t>40.3 Figure 3: </a:t>
            </a:r>
            <a:r>
              <a:rPr lang="en-US" sz="1400" dirty="0"/>
              <a:t>This micrograph shows sperm cells.</a:t>
            </a:r>
          </a:p>
        </p:txBody>
      </p:sp>
      <p:sp>
        <p:nvSpPr>
          <p:cNvPr id="5" name="TextBox 4">
            <a:extLst>
              <a:ext uri="{FF2B5EF4-FFF2-40B4-BE49-F238E27FC236}">
                <a16:creationId xmlns:a16="http://schemas.microsoft.com/office/drawing/2014/main" id="{8F476285-8AE4-ECDD-CD29-244A19BAB441}"/>
              </a:ext>
            </a:extLst>
          </p:cNvPr>
          <p:cNvSpPr txBox="1"/>
          <p:nvPr/>
        </p:nvSpPr>
        <p:spPr>
          <a:xfrm>
            <a:off x="5715000" y="5086290"/>
            <a:ext cx="1905000" cy="400110"/>
          </a:xfrm>
          <a:prstGeom prst="rect">
            <a:avLst/>
          </a:prstGeom>
          <a:noFill/>
        </p:spPr>
        <p:txBody>
          <a:bodyPr wrap="square" rtlCol="0">
            <a:spAutoFit/>
          </a:bodyPr>
          <a:lstStyle/>
          <a:p>
            <a:pPr algn="ctr"/>
            <a:r>
              <a:rPr lang="en-US" sz="1000" dirty="0"/>
              <a:t>Doruk Salancı on Wikimedia Commons. "Sperm cells."</a:t>
            </a:r>
          </a:p>
        </p:txBody>
      </p:sp>
    </p:spTree>
    <p:extLst>
      <p:ext uri="{BB962C8B-B14F-4D97-AF65-F5344CB8AC3E}">
        <p14:creationId xmlns:p14="http://schemas.microsoft.com/office/powerpoint/2010/main" val="9040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Female Hormones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pPr marL="0" indent="0">
              <a:buNone/>
              <a:tabLst>
                <a:tab pos="461963" algn="l"/>
              </a:tabLst>
            </a:pPr>
            <a:r>
              <a:rPr lang="en-US" dirty="0">
                <a:solidFill>
                  <a:schemeClr val="tx1"/>
                </a:solidFill>
              </a:rPr>
              <a:t>Anterior pituitary hormones release FSH and LH, just like in males.</a:t>
            </a:r>
          </a:p>
          <a:p>
            <a:pPr>
              <a:tabLst>
                <a:tab pos="461963" algn="l"/>
              </a:tabLst>
            </a:pPr>
            <a:r>
              <a:rPr lang="en-US" dirty="0">
                <a:solidFill>
                  <a:schemeClr val="tx1"/>
                </a:solidFill>
              </a:rPr>
              <a:t>Additionally, estrogens and progesterone are released from developing follicles.</a:t>
            </a:r>
          </a:p>
          <a:p>
            <a:pPr lvl="1">
              <a:tabLst>
                <a:tab pos="461963" algn="l"/>
              </a:tabLst>
            </a:pPr>
            <a:r>
              <a:rPr lang="en-US" b="1" dirty="0">
                <a:solidFill>
                  <a:schemeClr val="tx1"/>
                </a:solidFill>
              </a:rPr>
              <a:t>Estrogens</a:t>
            </a:r>
            <a:r>
              <a:rPr lang="en-US" dirty="0"/>
              <a:t> are</a:t>
            </a:r>
            <a:r>
              <a:rPr lang="en-US" dirty="0">
                <a:solidFill>
                  <a:schemeClr val="tx1"/>
                </a:solidFill>
              </a:rPr>
              <a:t> reproductive hormones in females; they a</a:t>
            </a:r>
            <a:r>
              <a:rPr lang="en-US" dirty="0"/>
              <a:t>lso </a:t>
            </a:r>
            <a:r>
              <a:rPr lang="en-US" dirty="0">
                <a:solidFill>
                  <a:schemeClr val="tx1"/>
                </a:solidFill>
              </a:rPr>
              <a:t>assist in endometrial regrowth, ovulation, calcium absorption.</a:t>
            </a:r>
          </a:p>
          <a:p>
            <a:pPr lvl="2">
              <a:tabLst>
                <a:tab pos="461963" algn="l"/>
              </a:tabLst>
            </a:pPr>
            <a:r>
              <a:rPr lang="en-US" dirty="0"/>
              <a:t>Along with estradiol, r</a:t>
            </a:r>
            <a:r>
              <a:rPr lang="en-US" dirty="0">
                <a:solidFill>
                  <a:schemeClr val="tx1"/>
                </a:solidFill>
              </a:rPr>
              <a:t>esponsible for secondary sexual characteristics of females (breast development, hip flaring, short bone maturation period)</a:t>
            </a:r>
          </a:p>
          <a:p>
            <a:pPr lvl="1">
              <a:tabLst>
                <a:tab pos="461963" algn="l"/>
              </a:tabLst>
            </a:pPr>
            <a:r>
              <a:rPr lang="en-US" b="1" dirty="0">
                <a:solidFill>
                  <a:schemeClr val="tx1"/>
                </a:solidFill>
              </a:rPr>
              <a:t>Progesterone</a:t>
            </a:r>
            <a:r>
              <a:rPr lang="en-US" dirty="0">
                <a:solidFill>
                  <a:schemeClr val="tx1"/>
                </a:solidFill>
              </a:rPr>
              <a:t> assists in endometrial regrowth and inhibition of FSH and LH release.</a:t>
            </a:r>
          </a:p>
          <a:p>
            <a:pPr>
              <a:tabLst>
                <a:tab pos="461963" algn="l"/>
              </a:tabLst>
            </a:pPr>
            <a:r>
              <a:rPr lang="en-US" dirty="0">
                <a:solidFill>
                  <a:schemeClr val="tx1"/>
                </a:solidFill>
              </a:rPr>
              <a:t>FSH stimulates follicle development and ova maturation.</a:t>
            </a:r>
          </a:p>
          <a:p>
            <a:pPr>
              <a:tabLst>
                <a:tab pos="461963" algn="l"/>
              </a:tabLst>
            </a:pPr>
            <a:r>
              <a:rPr lang="en-US" dirty="0">
                <a:solidFill>
                  <a:schemeClr val="tx1"/>
                </a:solidFill>
              </a:rPr>
              <a:t>LH induces ovulation and stimulates estradiol and progesterone production.</a:t>
            </a:r>
          </a:p>
          <a:p>
            <a:pPr lvl="1">
              <a:tabLst>
                <a:tab pos="461963" algn="l"/>
              </a:tabLst>
            </a:pPr>
            <a:r>
              <a:rPr lang="en-US" dirty="0">
                <a:solidFill>
                  <a:schemeClr val="tx1"/>
                </a:solidFill>
              </a:rPr>
              <a:t>Estradiol and progesterone (</a:t>
            </a:r>
            <a:r>
              <a:rPr lang="en-US" dirty="0"/>
              <a:t>steroid hormones) </a:t>
            </a:r>
            <a:r>
              <a:rPr lang="en-US" dirty="0">
                <a:solidFill>
                  <a:schemeClr val="tx1"/>
                </a:solidFill>
              </a:rPr>
              <a:t>regulate the menstrual cycle and prepare the body for pregnancy.</a:t>
            </a:r>
          </a:p>
        </p:txBody>
      </p:sp>
    </p:spTree>
    <p:extLst>
      <p:ext uri="{BB962C8B-B14F-4D97-AF65-F5344CB8AC3E}">
        <p14:creationId xmlns:p14="http://schemas.microsoft.com/office/powerpoint/2010/main" val="262489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05840"/>
          </a:xfrm>
        </p:spPr>
        <p:txBody>
          <a:bodyPr/>
          <a:lstStyle/>
          <a:p>
            <a:r>
              <a:rPr lang="en-US" dirty="0"/>
              <a:t>Compare and contrast the roles of estrogen and progesterone in the female reproductive cycle.</a:t>
            </a:r>
          </a:p>
        </p:txBody>
      </p:sp>
    </p:spTree>
    <p:extLst>
      <p:ext uri="{BB962C8B-B14F-4D97-AF65-F5344CB8AC3E}">
        <p14:creationId xmlns:p14="http://schemas.microsoft.com/office/powerpoint/2010/main" val="193357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Ovarian Cycle and the Menstrual Cycle</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tabLst>
                <a:tab pos="461963" algn="l"/>
              </a:tabLst>
            </a:pPr>
            <a:r>
              <a:rPr lang="en-US" dirty="0">
                <a:solidFill>
                  <a:schemeClr val="tx1"/>
                </a:solidFill>
              </a:rPr>
              <a:t>The ovarian and menstrual cycles occur concurrently over a 22</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dirty="0">
                <a:solidFill>
                  <a:schemeClr val="tx1"/>
                </a:solidFill>
              </a:rPr>
              <a:t>32-day cycle, averaging 28 days.</a:t>
            </a:r>
          </a:p>
          <a:p>
            <a:pPr>
              <a:tabLst>
                <a:tab pos="461963" algn="l"/>
              </a:tabLst>
            </a:pPr>
            <a:r>
              <a:rPr lang="en-US" b="1" dirty="0">
                <a:solidFill>
                  <a:schemeClr val="tx1"/>
                </a:solidFill>
              </a:rPr>
              <a:t>Ovarian cycle</a:t>
            </a:r>
            <a:r>
              <a:rPr lang="en-US" dirty="0">
                <a:solidFill>
                  <a:schemeClr val="tx1"/>
                </a:solidFill>
              </a:rPr>
              <a:t>: preparation of endocrine tissues and release of eggs</a:t>
            </a:r>
          </a:p>
          <a:p>
            <a:pPr>
              <a:tabLst>
                <a:tab pos="461963" algn="l"/>
              </a:tabLst>
            </a:pPr>
            <a:r>
              <a:rPr lang="en-US" b="1" dirty="0">
                <a:solidFill>
                  <a:schemeClr val="tx1"/>
                </a:solidFill>
              </a:rPr>
              <a:t>Menstrual cycle</a:t>
            </a:r>
            <a:r>
              <a:rPr lang="en-US" dirty="0">
                <a:solidFill>
                  <a:schemeClr val="tx1"/>
                </a:solidFill>
              </a:rPr>
              <a:t>: preparation and maintenance of the uterine lining</a:t>
            </a:r>
          </a:p>
        </p:txBody>
      </p:sp>
    </p:spTree>
    <p:extLst>
      <p:ext uri="{BB962C8B-B14F-4D97-AF65-F5344CB8AC3E}">
        <p14:creationId xmlns:p14="http://schemas.microsoft.com/office/powerpoint/2010/main" val="339955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1888</TotalTime>
  <Words>1262</Words>
  <Application>Microsoft Office PowerPoint</Application>
  <PresentationFormat>On-screen Show (4:3)</PresentationFormat>
  <Paragraphs>111</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Century Gothic</vt:lpstr>
      <vt:lpstr>Aptos</vt:lpstr>
      <vt:lpstr>Arial</vt:lpstr>
      <vt:lpstr>Office Theme</vt:lpstr>
      <vt:lpstr>Lesson 40.3</vt:lpstr>
      <vt:lpstr>Objectives</vt:lpstr>
      <vt:lpstr>Hormonal Control of Reproduction</vt:lpstr>
      <vt:lpstr>Male Hormones</vt:lpstr>
      <vt:lpstr>40.3 Figure 2</vt:lpstr>
      <vt:lpstr>Negative Feedback System in Males</vt:lpstr>
      <vt:lpstr>Female Hormones</vt:lpstr>
      <vt:lpstr>Think It Through1</vt:lpstr>
      <vt:lpstr>The Ovarian Cycle and the Menstrual Cycle</vt:lpstr>
      <vt:lpstr>The Follicular Phase</vt:lpstr>
      <vt:lpstr>40.3 Figure 4</vt:lpstr>
      <vt:lpstr>Ovulation</vt:lpstr>
      <vt:lpstr>The Luteal and Secretory Phases1</vt:lpstr>
      <vt:lpstr>The Luteal and Secretory Phases2</vt:lpstr>
      <vt:lpstr>Menopause</vt:lpstr>
      <vt:lpstr>Think It Through2</vt:lpstr>
      <vt:lpstr>Science and You</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188</cp:revision>
  <dcterms:created xsi:type="dcterms:W3CDTF">2013-04-26T14:43:13Z</dcterms:created>
  <dcterms:modified xsi:type="dcterms:W3CDTF">2024-10-17T20:00:44Z</dcterms:modified>
</cp:coreProperties>
</file>