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8"/>
  </p:notesMasterIdLst>
  <p:handoutMasterIdLst>
    <p:handoutMasterId r:id="rId29"/>
  </p:handoutMasterIdLst>
  <p:sldIdLst>
    <p:sldId id="272" r:id="rId2"/>
    <p:sldId id="264" r:id="rId3"/>
    <p:sldId id="265" r:id="rId4"/>
    <p:sldId id="277" r:id="rId5"/>
    <p:sldId id="267" r:id="rId6"/>
    <p:sldId id="283" r:id="rId7"/>
    <p:sldId id="290" r:id="rId8"/>
    <p:sldId id="284" r:id="rId9"/>
    <p:sldId id="285" r:id="rId10"/>
    <p:sldId id="291" r:id="rId11"/>
    <p:sldId id="276" r:id="rId12"/>
    <p:sldId id="278" r:id="rId13"/>
    <p:sldId id="292" r:id="rId14"/>
    <p:sldId id="275" r:id="rId15"/>
    <p:sldId id="293" r:id="rId16"/>
    <p:sldId id="271" r:id="rId17"/>
    <p:sldId id="279" r:id="rId18"/>
    <p:sldId id="280" r:id="rId19"/>
    <p:sldId id="294" r:id="rId20"/>
    <p:sldId id="286" r:id="rId21"/>
    <p:sldId id="287" r:id="rId22"/>
    <p:sldId id="288" r:id="rId23"/>
    <p:sldId id="281" r:id="rId24"/>
    <p:sldId id="289" r:id="rId25"/>
    <p:sldId id="282" r:id="rId26"/>
    <p:sldId id="295" r:id="rId27"/>
  </p:sldIdLst>
  <p:sldSz cx="9144000" cy="6858000" type="screen4x3"/>
  <p:notesSz cx="6858000" cy="9144000"/>
  <p:embeddedFontLst>
    <p:embeddedFont>
      <p:font typeface="Century Gothic" panose="020B050202020202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366092"/>
    <a:srgbClr val="2D7D9F"/>
    <a:srgbClr val="0000FF"/>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97" autoAdjust="0"/>
    <p:restoredTop sz="86410" autoAdjust="0"/>
  </p:normalViewPr>
  <p:slideViewPr>
    <p:cSldViewPr>
      <p:cViewPr varScale="1">
        <p:scale>
          <a:sx n="95" d="100"/>
          <a:sy n="95" d="100"/>
        </p:scale>
        <p:origin x="2256" y="114"/>
      </p:cViewPr>
      <p:guideLst>
        <p:guide orient="horz" pos="2160"/>
        <p:guide pos="2880"/>
      </p:guideLst>
    </p:cSldViewPr>
  </p:slideViewPr>
  <p:outlineViewPr>
    <p:cViewPr>
      <p:scale>
        <a:sx n="33" d="100"/>
        <a:sy n="33" d="100"/>
      </p:scale>
      <p:origin x="0" y="-10062"/>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10/17/2024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10/17/2024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humans, fertilization occurs soon after the oocyte leaves the ovary. Implantation occurs eight or nine days later.</a:t>
            </a: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5</a:t>
            </a:fld>
            <a:endParaRPr lang="en-US" dirty="0"/>
          </a:p>
        </p:txBody>
      </p:sp>
    </p:spTree>
    <p:extLst>
      <p:ext uri="{BB962C8B-B14F-4D97-AF65-F5344CB8AC3E}">
        <p14:creationId xmlns:p14="http://schemas.microsoft.com/office/powerpoint/2010/main" val="1239603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There is rapid fetal growth during the third trimester.</a:t>
            </a: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10</a:t>
            </a:fld>
            <a:endParaRPr lang="en-US" dirty="0"/>
          </a:p>
        </p:txBody>
      </p:sp>
    </p:spTree>
    <p:extLst>
      <p:ext uri="{BB962C8B-B14F-4D97-AF65-F5344CB8AC3E}">
        <p14:creationId xmlns:p14="http://schemas.microsoft.com/office/powerpoint/2010/main" val="2549416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11</a:t>
            </a:fld>
            <a:endParaRPr lang="en-US" dirty="0"/>
          </a:p>
        </p:txBody>
      </p:sp>
    </p:spTree>
    <p:extLst>
      <p:ext uri="{BB962C8B-B14F-4D97-AF65-F5344CB8AC3E}">
        <p14:creationId xmlns:p14="http://schemas.microsoft.com/office/powerpoint/2010/main" val="2104564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16</a:t>
            </a:fld>
            <a:endParaRPr lang="en-US" dirty="0"/>
          </a:p>
        </p:txBody>
      </p:sp>
    </p:spTree>
    <p:extLst>
      <p:ext uri="{BB962C8B-B14F-4D97-AF65-F5344CB8AC3E}">
        <p14:creationId xmlns:p14="http://schemas.microsoft.com/office/powerpoint/2010/main" val="34762353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40B56BBB-D3ED-3535-348E-96A99153204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pic>
        <p:nvPicPr>
          <p:cNvPr id="6" name="Picture 5">
            <a:extLst>
              <a:ext uri="{FF2B5EF4-FFF2-40B4-BE49-F238E27FC236}">
                <a16:creationId xmlns:a16="http://schemas.microsoft.com/office/drawing/2014/main" id="{A60A4DC7-83CD-D5E9-B16B-A03E4DBCACA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6F59A58-D827-2F3A-5FC4-585CD5811C2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3756157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F160FD2-8B93-246A-4513-6835D640866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A08202A-869F-D616-D2E5-52BE40CEBF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748C375-DC55-9581-E4D2-878E27CFD46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9D67FFE1-6C70-4F0A-0311-95AD1AFCB20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15BB0E4-90D0-6457-7CF6-40524EC394B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0B78668-77BB-A37A-A208-BFB898D5747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A37F7BC-63DA-21FB-7A0A-80994449954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67674D0-3356-466A-6416-4C70DAA97B1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40.4</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Human Pregnancy and Birth</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40.4 Figure 5</a:t>
            </a:r>
            <a:endParaRPr lang="en-US" sz="3200" dirty="0">
              <a:solidFill>
                <a:schemeClr val="accent1"/>
              </a:solidFill>
            </a:endParaRPr>
          </a:p>
        </p:txBody>
      </p:sp>
      <p:pic>
        <p:nvPicPr>
          <p:cNvPr id="2" name="Content Placeholder 6" descr="The urinary bladder sits in front of the vagina. The cervix is at the top of the vagina. The baby sits in a sack of amniotic fluid with an umbilical cord that attaches to the placenta. Between the amniotic fluid and the placenta are the fused chorionic and amniotic membranes. The lumen of the uterus is outside the amniotic fluid sack, and the uterine wall is beyond that and the placenta.">
            <a:extLst>
              <a:ext uri="{FF2B5EF4-FFF2-40B4-BE49-F238E27FC236}">
                <a16:creationId xmlns:a16="http://schemas.microsoft.com/office/drawing/2014/main" id="{3C6191BF-62A3-F3B1-1D6D-7234B905D111}"/>
              </a:ext>
            </a:extLst>
          </p:cNvPr>
          <p:cNvPicPr>
            <a:picLocks noGrp="1" noChangeAspect="1"/>
          </p:cNvPicPr>
          <p:nvPr>
            <p:ph idx="1"/>
          </p:nvPr>
        </p:nvPicPr>
        <p:blipFill>
          <a:blip r:embed="rId3"/>
          <a:srcRect l="16666" t="5334" r="17592"/>
          <a:stretch/>
        </p:blipFill>
        <p:spPr>
          <a:xfrm>
            <a:off x="1600200" y="1097280"/>
            <a:ext cx="5943600" cy="4754880"/>
          </a:xfrm>
        </p:spPr>
      </p:pic>
    </p:spTree>
    <p:extLst>
      <p:ext uri="{BB962C8B-B14F-4D97-AF65-F5344CB8AC3E}">
        <p14:creationId xmlns:p14="http://schemas.microsoft.com/office/powerpoint/2010/main" val="311514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a:normAutofit/>
          </a:bodyPr>
          <a:lstStyle/>
          <a:p>
            <a:pPr marL="457200" indent="-457200">
              <a:buFont typeface="Arial" panose="020B0604020202020204" pitchFamily="34" charset="0"/>
              <a:buChar char="•"/>
            </a:pPr>
            <a:r>
              <a:rPr lang="en-US" sz="2200" dirty="0"/>
              <a:t>The fetus lives in the amniotic sac, surrounded by amniotic fluid.</a:t>
            </a:r>
          </a:p>
          <a:p>
            <a:pPr marL="1200150" lvl="1" indent="-457200">
              <a:buFont typeface="Arial" panose="020B0604020202020204" pitchFamily="34" charset="0"/>
              <a:buChar char="•"/>
            </a:pPr>
            <a:r>
              <a:rPr lang="en-US" sz="2200" dirty="0">
                <a:solidFill>
                  <a:schemeClr val="bg1"/>
                </a:solidFill>
              </a:rPr>
              <a:t>Practices breathing by inhaling amniotic fluid</a:t>
            </a:r>
          </a:p>
          <a:p>
            <a:pPr marL="457200" indent="-457200">
              <a:buFont typeface="Arial" panose="020B0604020202020204" pitchFamily="34" charset="0"/>
              <a:buChar char="•"/>
            </a:pPr>
            <a:r>
              <a:rPr lang="en-US" sz="2200" dirty="0">
                <a:solidFill>
                  <a:schemeClr val="bg1"/>
                </a:solidFill>
              </a:rPr>
              <a:t>Breathing practice stimulates the growth of air sacs and alveoli.</a:t>
            </a:r>
          </a:p>
          <a:p>
            <a:pPr marL="457200" indent="-457200">
              <a:buFont typeface="Arial" panose="020B0604020202020204" pitchFamily="34" charset="0"/>
              <a:buChar char="•"/>
            </a:pPr>
            <a:r>
              <a:rPr lang="en-US" sz="2200" dirty="0"/>
              <a:t>Once the amniotic fluid is removed, the baby can take their first breath.</a:t>
            </a:r>
            <a:endParaRPr lang="en-US" sz="2200" dirty="0">
              <a:solidFill>
                <a:schemeClr val="bg1"/>
              </a:solidFill>
            </a:endParaRPr>
          </a:p>
        </p:txBody>
      </p:sp>
      <p:sp>
        <p:nvSpPr>
          <p:cNvPr id="6" name="TextBox 5">
            <a:extLst>
              <a:ext uri="{FF2B5EF4-FFF2-40B4-BE49-F238E27FC236}">
                <a16:creationId xmlns:a16="http://schemas.microsoft.com/office/drawing/2014/main" id="{A04BCDDA-13F8-DEBD-FCD2-0E87C5810EB5}"/>
              </a:ext>
            </a:extLst>
          </p:cNvPr>
          <p:cNvSpPr txBox="1"/>
          <p:nvPr/>
        </p:nvSpPr>
        <p:spPr>
          <a:xfrm>
            <a:off x="609600" y="3505200"/>
            <a:ext cx="1143000" cy="307777"/>
          </a:xfrm>
          <a:prstGeom prst="rect">
            <a:avLst/>
          </a:prstGeom>
          <a:noFill/>
        </p:spPr>
        <p:txBody>
          <a:bodyPr wrap="square" rtlCol="0">
            <a:spAutoFit/>
          </a:bodyPr>
          <a:lstStyle/>
          <a:p>
            <a:r>
              <a:rPr lang="en-US" sz="1400" b="1" dirty="0">
                <a:solidFill>
                  <a:schemeClr val="bg1"/>
                </a:solidFill>
              </a:rPr>
              <a:t>40.4 Figure 6</a:t>
            </a:r>
          </a:p>
        </p:txBody>
      </p:sp>
      <p:pic>
        <p:nvPicPr>
          <p:cNvPr id="4" name="Content Placeholder 6" descr="The first trimester consists of the first three months, 1 to 14 weeks. In the first month, the embryo resembles a bean, in the second month the head and limbs begin to form. In the third month, these features become more defined. In second trimester consists of month four to six, 14 to 27 weeks. In the fourth month, the embryo's feature becomes even more defined and continues to in the fifth and sixth month, growing bigger each month. The third trimester consists of month seven to month nine, week 27 to 40. In the seventh month, the baby increases in size and facial features begin to be more distinct, which continues through the eighth month. In the ninth month, the baby flips upside down in preparation for birth.">
            <a:extLst>
              <a:ext uri="{FF2B5EF4-FFF2-40B4-BE49-F238E27FC236}">
                <a16:creationId xmlns:a16="http://schemas.microsoft.com/office/drawing/2014/main" id="{0B3DC2B9-35A8-5543-7B72-1507A9F6BF0B}"/>
              </a:ext>
            </a:extLst>
          </p:cNvPr>
          <p:cNvPicPr>
            <a:picLocks noChangeAspect="1"/>
          </p:cNvPicPr>
          <p:nvPr/>
        </p:nvPicPr>
        <p:blipFill>
          <a:blip r:embed="rId3"/>
          <a:srcRect t="5333" b="43001"/>
          <a:stretch/>
        </p:blipFill>
        <p:spPr>
          <a:xfrm>
            <a:off x="1708554" y="3523789"/>
            <a:ext cx="6978246" cy="2003015"/>
          </a:xfrm>
          <a:prstGeom prst="rect">
            <a:avLst/>
          </a:prstGeom>
          <a:solidFill>
            <a:schemeClr val="accent1"/>
          </a:solidFill>
        </p:spPr>
      </p:pic>
    </p:spTree>
    <p:extLst>
      <p:ext uri="{BB962C8B-B14F-4D97-AF65-F5344CB8AC3E}">
        <p14:creationId xmlns:p14="http://schemas.microsoft.com/office/powerpoint/2010/main" val="1146028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Labor and Birth</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pPr>
              <a:tabLst>
                <a:tab pos="461963" algn="l"/>
              </a:tabLst>
            </a:pPr>
            <a:r>
              <a:rPr lang="en-US" dirty="0">
                <a:solidFill>
                  <a:schemeClr val="tx1"/>
                </a:solidFill>
              </a:rPr>
              <a:t>Labor involves expelling the fetus and placenta (parturition).</a:t>
            </a:r>
          </a:p>
          <a:p>
            <a:pPr lvl="1">
              <a:tabLst>
                <a:tab pos="461963" algn="l"/>
              </a:tabLst>
            </a:pPr>
            <a:r>
              <a:rPr lang="en-US" dirty="0">
                <a:solidFill>
                  <a:schemeClr val="tx1"/>
                </a:solidFill>
              </a:rPr>
              <a:t>Triggered by hormones, particularly oxytocin and prostaglandins</a:t>
            </a:r>
          </a:p>
          <a:p>
            <a:pPr>
              <a:tabLst>
                <a:tab pos="461963" algn="l"/>
              </a:tabLst>
            </a:pPr>
            <a:r>
              <a:rPr lang="en-US" dirty="0">
                <a:solidFill>
                  <a:schemeClr val="tx1"/>
                </a:solidFill>
              </a:rPr>
              <a:t>The baby reorients to face forward and down, with the crown of the head engaging the cervix.</a:t>
            </a:r>
          </a:p>
          <a:p>
            <a:pPr>
              <a:tabLst>
                <a:tab pos="461963" algn="l"/>
              </a:tabLst>
            </a:pPr>
            <a:r>
              <a:rPr lang="en-US" dirty="0">
                <a:solidFill>
                  <a:schemeClr val="tx1"/>
                </a:solidFill>
              </a:rPr>
              <a:t>The cervix stretches, and nerve impulses are sent to the hypothalamus, which signals for oxytocin release from the posterior pituitary.</a:t>
            </a:r>
          </a:p>
          <a:p>
            <a:pPr>
              <a:tabLst>
                <a:tab pos="461963" algn="l"/>
              </a:tabLst>
            </a:pPr>
            <a:r>
              <a:rPr lang="en-US" dirty="0">
                <a:solidFill>
                  <a:schemeClr val="tx1"/>
                </a:solidFill>
              </a:rPr>
              <a:t>Oxytocin causes smooth muscle to contract, and the placenta releases prostaglandins into the uterus to increase contractions.</a:t>
            </a:r>
          </a:p>
          <a:p>
            <a:pPr>
              <a:tabLst>
                <a:tab pos="461963" algn="l"/>
              </a:tabLst>
            </a:pPr>
            <a:r>
              <a:rPr lang="en-US" dirty="0">
                <a:solidFill>
                  <a:schemeClr val="tx1"/>
                </a:solidFill>
              </a:rPr>
              <a:t>A positive feedback relay occurs between the uterus, hypothalamus, and posterior pituitary to ensure there is enough oxytocin.</a:t>
            </a:r>
          </a:p>
        </p:txBody>
      </p:sp>
    </p:spTree>
    <p:extLst>
      <p:ext uri="{BB962C8B-B14F-4D97-AF65-F5344CB8AC3E}">
        <p14:creationId xmlns:p14="http://schemas.microsoft.com/office/powerpoint/2010/main" val="365955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Stages of Labor</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marL="0" indent="0">
              <a:buNone/>
              <a:tabLst>
                <a:tab pos="461963" algn="l"/>
              </a:tabLst>
            </a:pPr>
            <a:r>
              <a:rPr lang="en-US" dirty="0">
                <a:solidFill>
                  <a:schemeClr val="tx1"/>
                </a:solidFill>
              </a:rPr>
              <a:t>There are three stages to labor.</a:t>
            </a:r>
          </a:p>
          <a:p>
            <a:pPr>
              <a:tabLst>
                <a:tab pos="461963" algn="l"/>
              </a:tabLst>
            </a:pPr>
            <a:r>
              <a:rPr lang="en-US" u="sng" dirty="0">
                <a:solidFill>
                  <a:schemeClr val="tx1"/>
                </a:solidFill>
              </a:rPr>
              <a:t>Stage one</a:t>
            </a:r>
            <a:r>
              <a:rPr lang="en-US" dirty="0">
                <a:solidFill>
                  <a:schemeClr val="tx1"/>
                </a:solidFill>
              </a:rPr>
              <a:t>: early, active, transitional labor</a:t>
            </a:r>
          </a:p>
          <a:p>
            <a:pPr lvl="1">
              <a:tabLst>
                <a:tab pos="461963" algn="l"/>
              </a:tabLst>
            </a:pPr>
            <a:r>
              <a:rPr lang="en-US" dirty="0"/>
              <a:t>Thinning and dilation of cervix, eventually dilating to about 10 cm</a:t>
            </a:r>
            <a:endParaRPr lang="en-US" dirty="0">
              <a:solidFill>
                <a:schemeClr val="tx1"/>
              </a:solidFill>
            </a:endParaRPr>
          </a:p>
          <a:p>
            <a:pPr>
              <a:tabLst>
                <a:tab pos="461963" algn="l"/>
              </a:tabLst>
            </a:pPr>
            <a:r>
              <a:rPr lang="en-US" u="sng" dirty="0">
                <a:solidFill>
                  <a:schemeClr val="tx1"/>
                </a:solidFill>
              </a:rPr>
              <a:t>Stage two</a:t>
            </a:r>
            <a:r>
              <a:rPr lang="en-US" dirty="0">
                <a:solidFill>
                  <a:schemeClr val="tx1"/>
                </a:solidFill>
              </a:rPr>
              <a:t>: expulsion of baby from the uterus</a:t>
            </a:r>
          </a:p>
          <a:p>
            <a:pPr lvl="1">
              <a:tabLst>
                <a:tab pos="461963" algn="l"/>
              </a:tabLst>
            </a:pPr>
            <a:r>
              <a:rPr lang="en-US" dirty="0">
                <a:solidFill>
                  <a:schemeClr val="tx1"/>
                </a:solidFill>
              </a:rPr>
              <a:t>Contraction of the uterus and compression of the abdominal muscles to aid delivery</a:t>
            </a:r>
          </a:p>
          <a:p>
            <a:pPr lvl="1">
              <a:tabLst>
                <a:tab pos="461963" algn="l"/>
              </a:tabLst>
            </a:pPr>
            <a:r>
              <a:rPr lang="en-US" dirty="0">
                <a:solidFill>
                  <a:schemeClr val="tx1"/>
                </a:solidFill>
              </a:rPr>
              <a:t>Can use Pitocin (synthetic oxytocin) to restart or maintain labor if labor stops before stage two</a:t>
            </a:r>
          </a:p>
          <a:p>
            <a:pPr>
              <a:tabLst>
                <a:tab pos="461963" algn="l"/>
              </a:tabLst>
            </a:pPr>
            <a:r>
              <a:rPr lang="en-US" u="sng" dirty="0">
                <a:solidFill>
                  <a:schemeClr val="tx1"/>
                </a:solidFill>
              </a:rPr>
              <a:t>Stage three</a:t>
            </a:r>
            <a:r>
              <a:rPr lang="en-US" dirty="0">
                <a:solidFill>
                  <a:schemeClr val="tx1"/>
                </a:solidFill>
              </a:rPr>
              <a:t>: passage of the placenta after birth</a:t>
            </a:r>
          </a:p>
        </p:txBody>
      </p:sp>
    </p:spTree>
    <p:extLst>
      <p:ext uri="{BB962C8B-B14F-4D97-AF65-F5344CB8AC3E}">
        <p14:creationId xmlns:p14="http://schemas.microsoft.com/office/powerpoint/2010/main" val="55331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2976-ED80-2EF3-C761-DCF2590A1859}"/>
              </a:ext>
            </a:extLst>
          </p:cNvPr>
          <p:cNvSpPr>
            <a:spLocks noGrp="1"/>
          </p:cNvSpPr>
          <p:nvPr>
            <p:ph type="title"/>
          </p:nvPr>
        </p:nvSpPr>
        <p:spPr/>
        <p:txBody>
          <a:bodyPr/>
          <a:lstStyle/>
          <a:p>
            <a:r>
              <a:rPr lang="en-US" dirty="0"/>
              <a:t>Table 1: Stages of Labor</a:t>
            </a:r>
          </a:p>
        </p:txBody>
      </p:sp>
      <p:graphicFrame>
        <p:nvGraphicFramePr>
          <p:cNvPr id="4" name="Content Placeholder 3" descr="This table details the stages of labor. Stage 1 includes early, active, and transitional labor. In this stage, the cervix thins and dilates. Stage 2 involves the delivery of the baby from the birth canal by way of uterine contractions and the female's pushes. Finally, Stage 3 is the placental delivery and umbilical cord.">
            <a:extLst>
              <a:ext uri="{FF2B5EF4-FFF2-40B4-BE49-F238E27FC236}">
                <a16:creationId xmlns:a16="http://schemas.microsoft.com/office/drawing/2014/main" id="{7752BC44-D9D7-973A-D839-65E26F7F18B2}"/>
              </a:ext>
            </a:extLst>
          </p:cNvPr>
          <p:cNvGraphicFramePr>
            <a:graphicFrameLocks noGrp="1"/>
          </p:cNvGraphicFramePr>
          <p:nvPr>
            <p:ph idx="1"/>
            <p:extLst>
              <p:ext uri="{D42A27DB-BD31-4B8C-83A1-F6EECF244321}">
                <p14:modId xmlns:p14="http://schemas.microsoft.com/office/powerpoint/2010/main" val="1899470606"/>
              </p:ext>
            </p:extLst>
          </p:nvPr>
        </p:nvGraphicFramePr>
        <p:xfrm>
          <a:off x="457200" y="1279524"/>
          <a:ext cx="8229600" cy="2505710"/>
        </p:xfrm>
        <a:graphic>
          <a:graphicData uri="http://schemas.openxmlformats.org/drawingml/2006/table">
            <a:tbl>
              <a:tblPr firstRow="1" firstCol="1" bandRow="1">
                <a:tableStyleId>{5C22544A-7EE6-4342-B048-85BDC9FD1C3A}</a:tableStyleId>
              </a:tblPr>
              <a:tblGrid>
                <a:gridCol w="1066800">
                  <a:extLst>
                    <a:ext uri="{9D8B030D-6E8A-4147-A177-3AD203B41FA5}">
                      <a16:colId xmlns:a16="http://schemas.microsoft.com/office/drawing/2014/main" val="1522627793"/>
                    </a:ext>
                  </a:extLst>
                </a:gridCol>
                <a:gridCol w="1981200">
                  <a:extLst>
                    <a:ext uri="{9D8B030D-6E8A-4147-A177-3AD203B41FA5}">
                      <a16:colId xmlns:a16="http://schemas.microsoft.com/office/drawing/2014/main" val="4293862904"/>
                    </a:ext>
                  </a:extLst>
                </a:gridCol>
                <a:gridCol w="5181600">
                  <a:extLst>
                    <a:ext uri="{9D8B030D-6E8A-4147-A177-3AD203B41FA5}">
                      <a16:colId xmlns:a16="http://schemas.microsoft.com/office/drawing/2014/main" val="1570581887"/>
                    </a:ext>
                  </a:extLst>
                </a:gridCol>
              </a:tblGrid>
              <a:tr h="612775">
                <a:tc>
                  <a:txBody>
                    <a:bodyPr/>
                    <a:lstStyle/>
                    <a:p>
                      <a:pPr algn="l"/>
                      <a:endParaRPr lang="en-IN" b="0" dirty="0">
                        <a:solidFill>
                          <a:schemeClr val="bg1"/>
                        </a:solidFill>
                        <a:effectLst/>
                        <a:latin typeface="+mn-lt"/>
                      </a:endParaRPr>
                    </a:p>
                  </a:txBody>
                  <a:tcPr anchor="ctr"/>
                </a:tc>
                <a:tc>
                  <a:txBody>
                    <a:bodyPr/>
                    <a:lstStyle/>
                    <a:p>
                      <a:pPr algn="l"/>
                      <a:r>
                        <a:rPr lang="en-IN" b="0" dirty="0">
                          <a:solidFill>
                            <a:schemeClr val="bg1"/>
                          </a:solidFill>
                          <a:effectLst/>
                          <a:latin typeface="+mn-lt"/>
                        </a:rPr>
                        <a:t>Description</a:t>
                      </a:r>
                    </a:p>
                  </a:txBody>
                  <a:tcPr anchor="ctr"/>
                </a:tc>
                <a:tc>
                  <a:txBody>
                    <a:bodyPr/>
                    <a:lstStyle/>
                    <a:p>
                      <a:pPr algn="l"/>
                      <a:r>
                        <a:rPr lang="en-IN" b="0" dirty="0">
                          <a:solidFill>
                            <a:schemeClr val="bg1"/>
                          </a:solidFill>
                          <a:effectLst/>
                          <a:latin typeface="+mn-lt"/>
                        </a:rPr>
                        <a:t>Physical Characteristics</a:t>
                      </a:r>
                    </a:p>
                  </a:txBody>
                  <a:tcPr anchor="ctr"/>
                </a:tc>
                <a:extLst>
                  <a:ext uri="{0D108BD9-81ED-4DB2-BD59-A6C34878D82A}">
                    <a16:rowId xmlns:a16="http://schemas.microsoft.com/office/drawing/2014/main" val="2368551384"/>
                  </a:ext>
                </a:extLst>
              </a:tr>
              <a:tr h="612775">
                <a:tc>
                  <a:txBody>
                    <a:bodyPr/>
                    <a:lstStyle/>
                    <a:p>
                      <a:pPr algn="l"/>
                      <a:r>
                        <a:rPr lang="en-IN" b="0" dirty="0">
                          <a:solidFill>
                            <a:schemeClr val="bg1"/>
                          </a:solidFill>
                          <a:effectLst/>
                          <a:latin typeface="+mn-lt"/>
                        </a:rPr>
                        <a:t>Stage 1</a:t>
                      </a:r>
                    </a:p>
                  </a:txBody>
                  <a:tcPr anchor="ctr"/>
                </a:tc>
                <a:tc>
                  <a:txBody>
                    <a:bodyPr/>
                    <a:lstStyle/>
                    <a:p>
                      <a:pPr algn="l"/>
                      <a:r>
                        <a:rPr lang="en-IN" b="0" dirty="0">
                          <a:solidFill>
                            <a:srgbClr val="1F497D"/>
                          </a:solidFill>
                          <a:effectLst/>
                          <a:latin typeface="+mn-lt"/>
                        </a:rPr>
                        <a:t>early, active, and transitional labor</a:t>
                      </a:r>
                    </a:p>
                  </a:txBody>
                  <a:tcPr anchor="ctr"/>
                </a:tc>
                <a:tc>
                  <a:txBody>
                    <a:bodyPr/>
                    <a:lstStyle/>
                    <a:p>
                      <a:pPr algn="l"/>
                      <a:r>
                        <a:rPr lang="en-IN" b="0" dirty="0">
                          <a:solidFill>
                            <a:srgbClr val="1F497D"/>
                          </a:solidFill>
                          <a:effectLst/>
                          <a:latin typeface="+mn-lt"/>
                        </a:rPr>
                        <a:t>cervix thins and dilates</a:t>
                      </a:r>
                    </a:p>
                  </a:txBody>
                  <a:tcPr anchor="ctr"/>
                </a:tc>
                <a:extLst>
                  <a:ext uri="{0D108BD9-81ED-4DB2-BD59-A6C34878D82A}">
                    <a16:rowId xmlns:a16="http://schemas.microsoft.com/office/drawing/2014/main" val="1420373151"/>
                  </a:ext>
                </a:extLst>
              </a:tr>
              <a:tr h="612775">
                <a:tc>
                  <a:txBody>
                    <a:bodyPr/>
                    <a:lstStyle/>
                    <a:p>
                      <a:r>
                        <a:rPr lang="en-IN" b="0" dirty="0">
                          <a:solidFill>
                            <a:schemeClr val="bg1"/>
                          </a:solidFill>
                          <a:effectLst/>
                          <a:latin typeface="+mn-lt"/>
                        </a:rPr>
                        <a:t>Stage 2</a:t>
                      </a:r>
                    </a:p>
                  </a:txBody>
                  <a:tcPr anchor="ctr"/>
                </a:tc>
                <a:tc>
                  <a:txBody>
                    <a:bodyPr/>
                    <a:lstStyle/>
                    <a:p>
                      <a:r>
                        <a:rPr lang="en-IN" b="0" dirty="0">
                          <a:solidFill>
                            <a:srgbClr val="1F497D"/>
                          </a:solidFill>
                          <a:effectLst/>
                          <a:latin typeface="+mn-lt"/>
                        </a:rPr>
                        <a:t>baby delivery</a:t>
                      </a:r>
                    </a:p>
                  </a:txBody>
                  <a:tcPr anchor="ctr"/>
                </a:tc>
                <a:tc>
                  <a:txBody>
                    <a:bodyPr/>
                    <a:lstStyle/>
                    <a:p>
                      <a:r>
                        <a:rPr lang="en-IN" b="0" dirty="0">
                          <a:solidFill>
                            <a:srgbClr val="1F497D"/>
                          </a:solidFill>
                          <a:effectLst/>
                          <a:latin typeface="+mn-lt"/>
                        </a:rPr>
                        <a:t>delivery of the baby from the birth canal by way of uterine contractions and the female</a:t>
                      </a:r>
                      <a:r>
                        <a:rPr lang="en-US" dirty="0">
                          <a:solidFill>
                            <a:srgbClr val="1F497D"/>
                          </a:solidFill>
                        </a:rPr>
                        <a:t>'</a:t>
                      </a:r>
                      <a:r>
                        <a:rPr lang="en-IN" b="0" dirty="0">
                          <a:solidFill>
                            <a:srgbClr val="1F497D"/>
                          </a:solidFill>
                          <a:effectLst/>
                          <a:latin typeface="+mn-lt"/>
                        </a:rPr>
                        <a:t>s pushes</a:t>
                      </a:r>
                    </a:p>
                  </a:txBody>
                  <a:tcPr anchor="ctr"/>
                </a:tc>
                <a:extLst>
                  <a:ext uri="{0D108BD9-81ED-4DB2-BD59-A6C34878D82A}">
                    <a16:rowId xmlns:a16="http://schemas.microsoft.com/office/drawing/2014/main" val="3412931234"/>
                  </a:ext>
                </a:extLst>
              </a:tr>
              <a:tr h="612775">
                <a:tc>
                  <a:txBody>
                    <a:bodyPr/>
                    <a:lstStyle/>
                    <a:p>
                      <a:r>
                        <a:rPr lang="en-IN" b="0" dirty="0">
                          <a:solidFill>
                            <a:schemeClr val="bg1"/>
                          </a:solidFill>
                          <a:effectLst/>
                          <a:latin typeface="+mn-lt"/>
                        </a:rPr>
                        <a:t>Stage 3</a:t>
                      </a:r>
                    </a:p>
                  </a:txBody>
                  <a:tcPr anchor="ctr"/>
                </a:tc>
                <a:tc>
                  <a:txBody>
                    <a:bodyPr/>
                    <a:lstStyle/>
                    <a:p>
                      <a:r>
                        <a:rPr lang="en-IN" b="0" dirty="0">
                          <a:solidFill>
                            <a:srgbClr val="1F497D"/>
                          </a:solidFill>
                          <a:effectLst/>
                          <a:latin typeface="+mn-lt"/>
                        </a:rPr>
                        <a:t>placental delivery</a:t>
                      </a:r>
                    </a:p>
                  </a:txBody>
                  <a:tcPr anchor="ctr"/>
                </a:tc>
                <a:tc>
                  <a:txBody>
                    <a:bodyPr/>
                    <a:lstStyle/>
                    <a:p>
                      <a:r>
                        <a:rPr lang="en-IN" b="0" dirty="0">
                          <a:solidFill>
                            <a:srgbClr val="1F497D"/>
                          </a:solidFill>
                          <a:effectLst/>
                          <a:latin typeface="+mn-lt"/>
                        </a:rPr>
                        <a:t>delivery of the placenta and umbilical cord</a:t>
                      </a:r>
                    </a:p>
                  </a:txBody>
                  <a:tcPr anchor="ctr"/>
                </a:tc>
                <a:extLst>
                  <a:ext uri="{0D108BD9-81ED-4DB2-BD59-A6C34878D82A}">
                    <a16:rowId xmlns:a16="http://schemas.microsoft.com/office/drawing/2014/main" val="1548708678"/>
                  </a:ext>
                </a:extLst>
              </a:tr>
            </a:tbl>
          </a:graphicData>
        </a:graphic>
      </p:graphicFrame>
    </p:spTree>
    <p:extLst>
      <p:ext uri="{BB962C8B-B14F-4D97-AF65-F5344CB8AC3E}">
        <p14:creationId xmlns:p14="http://schemas.microsoft.com/office/powerpoint/2010/main" val="619121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Cesarian Sections &amp; Breastfeeding</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tabLst>
                <a:tab pos="461963" algn="l"/>
              </a:tabLst>
            </a:pPr>
            <a:r>
              <a:rPr lang="en-US" dirty="0">
                <a:solidFill>
                  <a:schemeClr val="tx1"/>
                </a:solidFill>
              </a:rPr>
              <a:t>A Cesarean section is a surgical alternative to vaginal delivery.</a:t>
            </a:r>
          </a:p>
          <a:p>
            <a:pPr>
              <a:tabLst>
                <a:tab pos="461963" algn="l"/>
              </a:tabLst>
            </a:pPr>
            <a:r>
              <a:rPr lang="en-US" dirty="0">
                <a:solidFill>
                  <a:schemeClr val="tx1"/>
                </a:solidFill>
              </a:rPr>
              <a:t>It can lead to post-surgical complications, but it may be the only way to safely deliver the baby.</a:t>
            </a:r>
          </a:p>
          <a:p>
            <a:pPr marL="0" indent="0">
              <a:buNone/>
              <a:tabLst>
                <a:tab pos="461963" algn="l"/>
              </a:tabLst>
            </a:pPr>
            <a:r>
              <a:rPr lang="en-US" dirty="0">
                <a:solidFill>
                  <a:schemeClr val="tx1"/>
                </a:solidFill>
              </a:rPr>
              <a:t>Breastfeeding is initiated through hormonal signals.</a:t>
            </a:r>
          </a:p>
          <a:p>
            <a:pPr>
              <a:tabLst>
                <a:tab pos="461963" algn="l"/>
              </a:tabLst>
            </a:pPr>
            <a:r>
              <a:rPr lang="en-US" dirty="0">
                <a:solidFill>
                  <a:schemeClr val="tx1"/>
                </a:solidFill>
              </a:rPr>
              <a:t>Signals are sent to the hypothalamus, causing prolactin release from the anterior pituitary.</a:t>
            </a:r>
          </a:p>
          <a:p>
            <a:pPr>
              <a:tabLst>
                <a:tab pos="461963" algn="l"/>
              </a:tabLst>
            </a:pPr>
            <a:r>
              <a:rPr lang="en-US" dirty="0">
                <a:solidFill>
                  <a:schemeClr val="tx1"/>
                </a:solidFill>
              </a:rPr>
              <a:t>Prolactin causes the mammary glands to produce milk.</a:t>
            </a:r>
          </a:p>
          <a:p>
            <a:pPr>
              <a:tabLst>
                <a:tab pos="461963" algn="l"/>
              </a:tabLst>
            </a:pPr>
            <a:r>
              <a:rPr lang="en-US" dirty="0">
                <a:solidFill>
                  <a:schemeClr val="tx1"/>
                </a:solidFill>
              </a:rPr>
              <a:t>Oxytocin release promotes milk release.</a:t>
            </a:r>
          </a:p>
          <a:p>
            <a:pPr>
              <a:tabLst>
                <a:tab pos="461963" algn="l"/>
              </a:tabLst>
            </a:pPr>
            <a:r>
              <a:rPr lang="en-US" dirty="0">
                <a:solidFill>
                  <a:schemeClr val="tx1"/>
                </a:solidFill>
              </a:rPr>
              <a:t>The milk contains nutrients for development and growth as well as antibodies to protect the child from bacterial and viral infections.</a:t>
            </a:r>
            <a:endParaRPr lang="en-US" dirty="0">
              <a:solidFill>
                <a:srgbClr val="0000FF"/>
              </a:solidFill>
            </a:endParaRPr>
          </a:p>
        </p:txBody>
      </p:sp>
    </p:spTree>
    <p:extLst>
      <p:ext uri="{BB962C8B-B14F-4D97-AF65-F5344CB8AC3E}">
        <p14:creationId xmlns:p14="http://schemas.microsoft.com/office/powerpoint/2010/main" val="71442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3444240"/>
          </a:xfrm>
        </p:spPr>
        <p:txBody>
          <a:bodyPr/>
          <a:lstStyle/>
          <a:p>
            <a:r>
              <a:rPr lang="en-US" dirty="0"/>
              <a:t>Correctly identify which stage of labor each scenario describes.</a:t>
            </a:r>
          </a:p>
          <a:p>
            <a:pPr marL="457200" indent="-457200">
              <a:buFont typeface="Arial" panose="020B0604020202020204" pitchFamily="34" charset="0"/>
              <a:buChar char="•"/>
            </a:pPr>
            <a:r>
              <a:rPr lang="en-US" dirty="0"/>
              <a:t>Cervix is dilated 6 cm.</a:t>
            </a:r>
          </a:p>
          <a:p>
            <a:pPr marL="457200" indent="-457200">
              <a:buFont typeface="Arial" panose="020B0604020202020204" pitchFamily="34" charset="0"/>
              <a:buChar char="•"/>
            </a:pPr>
            <a:r>
              <a:rPr lang="en-US" dirty="0"/>
              <a:t>The female is actively pushing.</a:t>
            </a:r>
          </a:p>
          <a:p>
            <a:pPr marL="457200" indent="-457200">
              <a:buFont typeface="Arial" panose="020B0604020202020204" pitchFamily="34" charset="0"/>
              <a:buChar char="•"/>
            </a:pPr>
            <a:r>
              <a:rPr lang="en-US" dirty="0"/>
              <a:t>The female is holding the baby while delivering the placenta.</a:t>
            </a:r>
          </a:p>
          <a:p>
            <a:pPr marL="457200" indent="-457200">
              <a:buFont typeface="Arial" panose="020B0604020202020204" pitchFamily="34" charset="0"/>
              <a:buChar char="•"/>
            </a:pPr>
            <a:r>
              <a:rPr lang="en-US" dirty="0"/>
              <a:t>Cervix is dilated 3 cm.</a:t>
            </a:r>
          </a:p>
        </p:txBody>
      </p:sp>
    </p:spTree>
    <p:extLst>
      <p:ext uri="{BB962C8B-B14F-4D97-AF65-F5344CB8AC3E}">
        <p14:creationId xmlns:p14="http://schemas.microsoft.com/office/powerpoint/2010/main" val="1933572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Contraception and Birth Control</a:t>
            </a:r>
            <a:r>
              <a:rPr lang="en-US" sz="1400" baseline="-25000" dirty="0">
                <a:solidFill>
                  <a:schemeClr val="accent1"/>
                </a:solidFill>
              </a:rPr>
              <a:t>1</a:t>
            </a:r>
          </a:p>
        </p:txBody>
      </p:sp>
      <p:sp>
        <p:nvSpPr>
          <p:cNvPr id="11267" name="Rectangle 3"/>
          <p:cNvSpPr>
            <a:spLocks noGrp="1"/>
          </p:cNvSpPr>
          <p:nvPr>
            <p:ph idx="1"/>
          </p:nvPr>
        </p:nvSpPr>
        <p:spPr>
          <a:prstGeom prst="rect">
            <a:avLst/>
          </a:prstGeom>
        </p:spPr>
        <p:txBody>
          <a:bodyPr>
            <a:normAutofit lnSpcReduction="10000"/>
          </a:bodyPr>
          <a:lstStyle/>
          <a:p>
            <a:pPr>
              <a:tabLst>
                <a:tab pos="461963" algn="l"/>
              </a:tabLst>
            </a:pPr>
            <a:r>
              <a:rPr lang="en-US" b="1" dirty="0">
                <a:solidFill>
                  <a:schemeClr val="tx1"/>
                </a:solidFill>
              </a:rPr>
              <a:t>Contraception</a:t>
            </a:r>
            <a:r>
              <a:rPr lang="en-US" dirty="0">
                <a:solidFill>
                  <a:schemeClr val="tx1"/>
                </a:solidFill>
              </a:rPr>
              <a:t>: preventing the sperm and egg from joining</a:t>
            </a:r>
          </a:p>
          <a:p>
            <a:pPr lvl="1">
              <a:tabLst>
                <a:tab pos="461963" algn="l"/>
              </a:tabLst>
            </a:pPr>
            <a:r>
              <a:rPr lang="en-US" dirty="0">
                <a:solidFill>
                  <a:schemeClr val="tx1"/>
                </a:solidFill>
              </a:rPr>
              <a:t>Used interchangeably with the term </a:t>
            </a:r>
            <a:r>
              <a:rPr lang="en-US" i="1" dirty="0">
                <a:solidFill>
                  <a:schemeClr val="tx1"/>
                </a:solidFill>
              </a:rPr>
              <a:t>birth control</a:t>
            </a:r>
            <a:endParaRPr lang="en-US" dirty="0">
              <a:solidFill>
                <a:schemeClr val="tx1"/>
              </a:solidFill>
            </a:endParaRPr>
          </a:p>
          <a:p>
            <a:pPr>
              <a:tabLst>
                <a:tab pos="461963" algn="l"/>
              </a:tabLst>
            </a:pPr>
            <a:r>
              <a:rPr lang="en-US" dirty="0">
                <a:solidFill>
                  <a:schemeClr val="tx1"/>
                </a:solidFill>
              </a:rPr>
              <a:t>Various methods available with different failure rates</a:t>
            </a:r>
          </a:p>
          <a:p>
            <a:pPr lvl="1">
              <a:tabLst>
                <a:tab pos="461963" algn="l"/>
              </a:tabLst>
            </a:pPr>
            <a:r>
              <a:rPr lang="en-US" dirty="0">
                <a:solidFill>
                  <a:schemeClr val="tx1"/>
                </a:solidFill>
              </a:rPr>
              <a:t>Barrier methods (condoms, cervical caps, diaphragms) to physically block sperm from entering the uterus</a:t>
            </a:r>
          </a:p>
          <a:p>
            <a:pPr lvl="1">
              <a:tabLst>
                <a:tab pos="461963" algn="l"/>
              </a:tabLst>
            </a:pPr>
            <a:r>
              <a:rPr lang="en-US" dirty="0">
                <a:solidFill>
                  <a:schemeClr val="tx1"/>
                </a:solidFill>
              </a:rPr>
              <a:t>Spermicides in the vagina to chemically kill sperm</a:t>
            </a:r>
          </a:p>
        </p:txBody>
      </p:sp>
    </p:spTree>
    <p:extLst>
      <p:ext uri="{BB962C8B-B14F-4D97-AF65-F5344CB8AC3E}">
        <p14:creationId xmlns:p14="http://schemas.microsoft.com/office/powerpoint/2010/main" val="25361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2976-ED80-2EF3-C761-DCF2590A1859}"/>
              </a:ext>
            </a:extLst>
          </p:cNvPr>
          <p:cNvSpPr>
            <a:spLocks noGrp="1"/>
          </p:cNvSpPr>
          <p:nvPr>
            <p:ph type="title"/>
          </p:nvPr>
        </p:nvSpPr>
        <p:spPr/>
        <p:txBody>
          <a:bodyPr/>
          <a:lstStyle/>
          <a:p>
            <a:r>
              <a:rPr lang="en-US" dirty="0"/>
              <a:t>Table 2: Contraceptive Methods and Their Annual Percent Rate of Error</a:t>
            </a:r>
          </a:p>
        </p:txBody>
      </p:sp>
      <p:graphicFrame>
        <p:nvGraphicFramePr>
          <p:cNvPr id="4" name="Content Placeholder 3" descr="This table details contraceptive methods and their annual percent rate of error. The first is barrier methods. These include male condoms, female condoms, sponges, cervical caps, diaphragms, and spermicides. Their failure rate in typical use over 12 months is 15 to 24 percent. The second method type is hormonal. Hormonal methods include oral, patch, and vaginal rings, injections, and implants. Oral, patch, and vaginal rings have a failure rate of 8 percent. Injections have a failure rate of 3 percent, and implants are less than 1 percent. The final type is other, which includes natural family planning, withdrawal, and sterilization. Natural family planning has a failure rate of 12 to 25 percent, withdrawal is 27 percent, and sterilization is less than 1 percent.">
            <a:extLst>
              <a:ext uri="{FF2B5EF4-FFF2-40B4-BE49-F238E27FC236}">
                <a16:creationId xmlns:a16="http://schemas.microsoft.com/office/drawing/2014/main" id="{7752BC44-D9D7-973A-D839-65E26F7F18B2}"/>
              </a:ext>
            </a:extLst>
          </p:cNvPr>
          <p:cNvGraphicFramePr>
            <a:graphicFrameLocks noGrp="1"/>
          </p:cNvGraphicFramePr>
          <p:nvPr>
            <p:ph idx="1"/>
            <p:extLst>
              <p:ext uri="{D42A27DB-BD31-4B8C-83A1-F6EECF244321}">
                <p14:modId xmlns:p14="http://schemas.microsoft.com/office/powerpoint/2010/main" val="1954925733"/>
              </p:ext>
            </p:extLst>
          </p:nvPr>
        </p:nvGraphicFramePr>
        <p:xfrm>
          <a:off x="76200" y="1110678"/>
          <a:ext cx="8991600" cy="4801340"/>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1522627793"/>
                    </a:ext>
                  </a:extLst>
                </a:gridCol>
                <a:gridCol w="4953000">
                  <a:extLst>
                    <a:ext uri="{9D8B030D-6E8A-4147-A177-3AD203B41FA5}">
                      <a16:colId xmlns:a16="http://schemas.microsoft.com/office/drawing/2014/main" val="4293862904"/>
                    </a:ext>
                  </a:extLst>
                </a:gridCol>
                <a:gridCol w="2743200">
                  <a:extLst>
                    <a:ext uri="{9D8B030D-6E8A-4147-A177-3AD203B41FA5}">
                      <a16:colId xmlns:a16="http://schemas.microsoft.com/office/drawing/2014/main" val="1570581887"/>
                    </a:ext>
                  </a:extLst>
                </a:gridCol>
              </a:tblGrid>
              <a:tr h="595463">
                <a:tc>
                  <a:txBody>
                    <a:bodyPr/>
                    <a:lstStyle/>
                    <a:p>
                      <a:pPr algn="l"/>
                      <a:r>
                        <a:rPr lang="en-IN" b="0" dirty="0">
                          <a:solidFill>
                            <a:schemeClr val="bg1"/>
                          </a:solidFill>
                          <a:effectLst/>
                          <a:latin typeface="+mn-lt"/>
                        </a:rPr>
                        <a:t>Method</a:t>
                      </a:r>
                    </a:p>
                  </a:txBody>
                  <a:tcPr anchor="ctr"/>
                </a:tc>
                <a:tc>
                  <a:txBody>
                    <a:bodyPr/>
                    <a:lstStyle/>
                    <a:p>
                      <a:pPr algn="l"/>
                      <a:r>
                        <a:rPr lang="en-IN" b="0" dirty="0">
                          <a:solidFill>
                            <a:schemeClr val="bg1"/>
                          </a:solidFill>
                          <a:effectLst/>
                          <a:latin typeface="+mn-lt"/>
                        </a:rPr>
                        <a:t>Examples</a:t>
                      </a:r>
                    </a:p>
                  </a:txBody>
                  <a:tcPr anchor="ctr"/>
                </a:tc>
                <a:tc>
                  <a:txBody>
                    <a:bodyPr/>
                    <a:lstStyle/>
                    <a:p>
                      <a:pPr algn="l"/>
                      <a:r>
                        <a:rPr lang="en-IN" b="0" dirty="0">
                          <a:solidFill>
                            <a:schemeClr val="bg1"/>
                          </a:solidFill>
                          <a:effectLst/>
                          <a:latin typeface="+mn-lt"/>
                        </a:rPr>
                        <a:t>Failure Rate in Typical Use Over 12 Months</a:t>
                      </a:r>
                    </a:p>
                  </a:txBody>
                  <a:tcPr anchor="ctr"/>
                </a:tc>
                <a:extLst>
                  <a:ext uri="{0D108BD9-81ED-4DB2-BD59-A6C34878D82A}">
                    <a16:rowId xmlns:a16="http://schemas.microsoft.com/office/drawing/2014/main" val="1420373151"/>
                  </a:ext>
                </a:extLst>
              </a:tr>
              <a:tr h="1016690">
                <a:tc>
                  <a:txBody>
                    <a:bodyPr/>
                    <a:lstStyle/>
                    <a:p>
                      <a:r>
                        <a:rPr lang="en-IN" b="0" dirty="0">
                          <a:solidFill>
                            <a:srgbClr val="1F497D"/>
                          </a:solidFill>
                          <a:effectLst/>
                          <a:latin typeface="+mn-lt"/>
                        </a:rPr>
                        <a:t>Barrier</a:t>
                      </a:r>
                    </a:p>
                  </a:txBody>
                  <a:tcPr anchor="ctr"/>
                </a:tc>
                <a:tc>
                  <a:txBody>
                    <a:bodyPr/>
                    <a:lstStyle/>
                    <a:p>
                      <a:r>
                        <a:rPr lang="en-IN" b="0" dirty="0">
                          <a:solidFill>
                            <a:srgbClr val="1F497D"/>
                          </a:solidFill>
                          <a:effectLst/>
                          <a:latin typeface="+mn-lt"/>
                        </a:rPr>
                        <a:t>male condom, female condom, sponge, cervical cap, diaphragm, spermicides</a:t>
                      </a:r>
                    </a:p>
                  </a:txBody>
                  <a:tcPr anchor="ctr"/>
                </a:tc>
                <a:tc>
                  <a:txBody>
                    <a:bodyPr/>
                    <a:lstStyle/>
                    <a:p>
                      <a:r>
                        <a:rPr lang="en-IN" b="0" dirty="0">
                          <a:solidFill>
                            <a:srgbClr val="1F497D"/>
                          </a:solidFill>
                          <a:effectLst/>
                          <a:latin typeface="+mn-lt"/>
                        </a:rPr>
                        <a:t>15 to 24%</a:t>
                      </a:r>
                    </a:p>
                  </a:txBody>
                  <a:tcPr anchor="ctr"/>
                </a:tc>
                <a:extLst>
                  <a:ext uri="{0D108BD9-81ED-4DB2-BD59-A6C34878D82A}">
                    <a16:rowId xmlns:a16="http://schemas.microsoft.com/office/drawing/2014/main" val="3412931234"/>
                  </a:ext>
                </a:extLst>
              </a:tr>
              <a:tr h="524095">
                <a:tc rowSpan="3">
                  <a:txBody>
                    <a:bodyPr/>
                    <a:lstStyle/>
                    <a:p>
                      <a:r>
                        <a:rPr lang="en-IN" b="0" dirty="0">
                          <a:solidFill>
                            <a:srgbClr val="1F497D"/>
                          </a:solidFill>
                          <a:effectLst/>
                          <a:latin typeface="+mn-lt"/>
                        </a:rPr>
                        <a:t>Hormonal</a:t>
                      </a:r>
                    </a:p>
                  </a:txBody>
                  <a:tcPr anchor="ctr"/>
                </a:tc>
                <a:tc>
                  <a:txBody>
                    <a:bodyPr/>
                    <a:lstStyle/>
                    <a:p>
                      <a:r>
                        <a:rPr lang="en-IN" b="0" dirty="0">
                          <a:solidFill>
                            <a:srgbClr val="1F497D"/>
                          </a:solidFill>
                          <a:effectLst/>
                          <a:latin typeface="+mn-lt"/>
                        </a:rPr>
                        <a:t>oral, patch, vaginal ring</a:t>
                      </a:r>
                    </a:p>
                  </a:txBody>
                  <a:tcPr anchor="ctr"/>
                </a:tc>
                <a:tc>
                  <a:txBody>
                    <a:bodyPr/>
                    <a:lstStyle/>
                    <a:p>
                      <a:r>
                        <a:rPr lang="en-IN" b="0" dirty="0">
                          <a:solidFill>
                            <a:srgbClr val="1F497D"/>
                          </a:solidFill>
                          <a:effectLst/>
                          <a:latin typeface="+mn-lt"/>
                        </a:rPr>
                        <a:t>8%</a:t>
                      </a:r>
                    </a:p>
                  </a:txBody>
                  <a:tcPr anchor="ctr"/>
                </a:tc>
                <a:extLst>
                  <a:ext uri="{0D108BD9-81ED-4DB2-BD59-A6C34878D82A}">
                    <a16:rowId xmlns:a16="http://schemas.microsoft.com/office/drawing/2014/main" val="2155462396"/>
                  </a:ext>
                </a:extLst>
              </a:tr>
              <a:tr h="524095">
                <a:tc vMerge="1">
                  <a:txBody>
                    <a:bodyPr/>
                    <a:lstStyle/>
                    <a:p>
                      <a:endParaRPr dirty="0"/>
                    </a:p>
                  </a:txBody>
                  <a:tcPr anchor="ctr"/>
                </a:tc>
                <a:tc>
                  <a:txBody>
                    <a:bodyPr/>
                    <a:lstStyle/>
                    <a:p>
                      <a:r>
                        <a:rPr lang="en-IN" b="0" dirty="0">
                          <a:solidFill>
                            <a:srgbClr val="1F497D"/>
                          </a:solidFill>
                          <a:effectLst/>
                          <a:latin typeface="+mn-lt"/>
                        </a:rPr>
                        <a:t>injection</a:t>
                      </a:r>
                    </a:p>
                  </a:txBody>
                  <a:tcPr anchor="ctr"/>
                </a:tc>
                <a:tc>
                  <a:txBody>
                    <a:bodyPr/>
                    <a:lstStyle/>
                    <a:p>
                      <a:r>
                        <a:rPr lang="en-IN" b="0" dirty="0">
                          <a:solidFill>
                            <a:srgbClr val="1F497D"/>
                          </a:solidFill>
                          <a:effectLst/>
                          <a:latin typeface="+mn-lt"/>
                        </a:rPr>
                        <a:t>3%</a:t>
                      </a:r>
                    </a:p>
                  </a:txBody>
                  <a:tcPr anchor="ctr"/>
                </a:tc>
                <a:extLst>
                  <a:ext uri="{0D108BD9-81ED-4DB2-BD59-A6C34878D82A}">
                    <a16:rowId xmlns:a16="http://schemas.microsoft.com/office/drawing/2014/main" val="1548708678"/>
                  </a:ext>
                </a:extLst>
              </a:tr>
              <a:tr h="524095">
                <a:tc vMerge="1">
                  <a:txBody>
                    <a:bodyPr/>
                    <a:lstStyle/>
                    <a:p>
                      <a:endParaRPr lang="en-IN" b="0" dirty="0">
                        <a:solidFill>
                          <a:srgbClr val="1F497D"/>
                        </a:solidFill>
                        <a:effectLst/>
                        <a:latin typeface="+mn-lt"/>
                      </a:endParaRPr>
                    </a:p>
                  </a:txBody>
                  <a:tcPr anchor="ctr"/>
                </a:tc>
                <a:tc>
                  <a:txBody>
                    <a:bodyPr/>
                    <a:lstStyle/>
                    <a:p>
                      <a:r>
                        <a:rPr lang="en-IN" b="0" dirty="0">
                          <a:solidFill>
                            <a:srgbClr val="1F497D"/>
                          </a:solidFill>
                          <a:effectLst/>
                          <a:latin typeface="+mn-lt"/>
                        </a:rPr>
                        <a:t>implant</a:t>
                      </a:r>
                    </a:p>
                  </a:txBody>
                  <a:tcPr anchor="ctr"/>
                </a:tc>
                <a:tc>
                  <a:txBody>
                    <a:bodyPr/>
                    <a:lstStyle/>
                    <a:p>
                      <a:r>
                        <a:rPr lang="en-IN" b="0" dirty="0">
                          <a:solidFill>
                            <a:srgbClr val="1F497D"/>
                          </a:solidFill>
                          <a:effectLst/>
                          <a:latin typeface="+mn-lt"/>
                        </a:rPr>
                        <a:t>less than 1%</a:t>
                      </a:r>
                    </a:p>
                  </a:txBody>
                  <a:tcPr anchor="ctr"/>
                </a:tc>
                <a:extLst>
                  <a:ext uri="{0D108BD9-81ED-4DB2-BD59-A6C34878D82A}">
                    <a16:rowId xmlns:a16="http://schemas.microsoft.com/office/drawing/2014/main" val="459977452"/>
                  </a:ext>
                </a:extLst>
              </a:tr>
              <a:tr h="524095">
                <a:tc rowSpan="3">
                  <a:txBody>
                    <a:bodyPr/>
                    <a:lstStyle/>
                    <a:p>
                      <a:r>
                        <a:rPr lang="en-IN" b="0" dirty="0">
                          <a:solidFill>
                            <a:srgbClr val="1F497D"/>
                          </a:solidFill>
                          <a:effectLst/>
                          <a:latin typeface="+mn-lt"/>
                        </a:rPr>
                        <a:t>Other</a:t>
                      </a:r>
                    </a:p>
                  </a:txBody>
                  <a:tcPr anchor="ctr"/>
                </a:tc>
                <a:tc>
                  <a:txBody>
                    <a:bodyPr/>
                    <a:lstStyle/>
                    <a:p>
                      <a:r>
                        <a:rPr lang="en-IN" b="0" dirty="0">
                          <a:solidFill>
                            <a:srgbClr val="1F497D"/>
                          </a:solidFill>
                          <a:effectLst/>
                          <a:latin typeface="+mn-lt"/>
                        </a:rPr>
                        <a:t>natural family planning</a:t>
                      </a:r>
                    </a:p>
                  </a:txBody>
                  <a:tcPr anchor="ctr"/>
                </a:tc>
                <a:tc>
                  <a:txBody>
                    <a:bodyPr/>
                    <a:lstStyle/>
                    <a:p>
                      <a:r>
                        <a:rPr lang="en-IN" b="0" dirty="0">
                          <a:solidFill>
                            <a:srgbClr val="1F497D"/>
                          </a:solidFill>
                          <a:effectLst/>
                          <a:latin typeface="+mn-lt"/>
                        </a:rPr>
                        <a:t>12 to 25%</a:t>
                      </a:r>
                    </a:p>
                  </a:txBody>
                  <a:tcPr anchor="ctr"/>
                </a:tc>
                <a:extLst>
                  <a:ext uri="{0D108BD9-81ED-4DB2-BD59-A6C34878D82A}">
                    <a16:rowId xmlns:a16="http://schemas.microsoft.com/office/drawing/2014/main" val="2157668464"/>
                  </a:ext>
                </a:extLst>
              </a:tr>
              <a:tr h="524095">
                <a:tc vMerge="1">
                  <a:txBody>
                    <a:bodyPr/>
                    <a:lstStyle/>
                    <a:p>
                      <a:endParaRPr lang="en-IN" b="0" dirty="0">
                        <a:solidFill>
                          <a:srgbClr val="1F497D"/>
                        </a:solidFill>
                        <a:effectLst/>
                        <a:latin typeface="+mn-lt"/>
                      </a:endParaRPr>
                    </a:p>
                  </a:txBody>
                  <a:tcPr anchor="ctr"/>
                </a:tc>
                <a:tc>
                  <a:txBody>
                    <a:bodyPr/>
                    <a:lstStyle/>
                    <a:p>
                      <a:r>
                        <a:rPr lang="en-IN" b="0" dirty="0">
                          <a:solidFill>
                            <a:srgbClr val="1F497D"/>
                          </a:solidFill>
                          <a:effectLst/>
                          <a:latin typeface="+mn-lt"/>
                        </a:rPr>
                        <a:t>withdrawal</a:t>
                      </a:r>
                    </a:p>
                  </a:txBody>
                  <a:tcPr anchor="ctr"/>
                </a:tc>
                <a:tc>
                  <a:txBody>
                    <a:bodyPr/>
                    <a:lstStyle/>
                    <a:p>
                      <a:r>
                        <a:rPr lang="en-IN" b="0" dirty="0">
                          <a:solidFill>
                            <a:srgbClr val="1F497D"/>
                          </a:solidFill>
                          <a:effectLst/>
                          <a:latin typeface="+mn-lt"/>
                        </a:rPr>
                        <a:t>27%</a:t>
                      </a:r>
                    </a:p>
                  </a:txBody>
                  <a:tcPr anchor="ctr"/>
                </a:tc>
                <a:extLst>
                  <a:ext uri="{0D108BD9-81ED-4DB2-BD59-A6C34878D82A}">
                    <a16:rowId xmlns:a16="http://schemas.microsoft.com/office/drawing/2014/main" val="236598913"/>
                  </a:ext>
                </a:extLst>
              </a:tr>
              <a:tr h="524095">
                <a:tc vMerge="1">
                  <a:txBody>
                    <a:bodyPr/>
                    <a:lstStyle/>
                    <a:p>
                      <a:endParaRPr lang="en-IN" b="0" dirty="0">
                        <a:solidFill>
                          <a:srgbClr val="1F497D"/>
                        </a:solidFill>
                        <a:effectLst/>
                        <a:latin typeface="+mn-lt"/>
                      </a:endParaRPr>
                    </a:p>
                  </a:txBody>
                  <a:tcPr anchor="ctr"/>
                </a:tc>
                <a:tc>
                  <a:txBody>
                    <a:bodyPr/>
                    <a:lstStyle/>
                    <a:p>
                      <a:r>
                        <a:rPr lang="en-IN" b="0" dirty="0">
                          <a:solidFill>
                            <a:srgbClr val="1F497D"/>
                          </a:solidFill>
                          <a:effectLst/>
                          <a:latin typeface="+mn-lt"/>
                        </a:rPr>
                        <a:t>sterilization</a:t>
                      </a:r>
                    </a:p>
                  </a:txBody>
                  <a:tcPr anchor="ctr"/>
                </a:tc>
                <a:tc>
                  <a:txBody>
                    <a:bodyPr/>
                    <a:lstStyle/>
                    <a:p>
                      <a:r>
                        <a:rPr lang="en-IN" b="0" dirty="0">
                          <a:solidFill>
                            <a:srgbClr val="1F497D"/>
                          </a:solidFill>
                          <a:effectLst/>
                          <a:latin typeface="+mn-lt"/>
                        </a:rPr>
                        <a:t>less than 1%</a:t>
                      </a:r>
                    </a:p>
                  </a:txBody>
                  <a:tcPr anchor="ctr"/>
                </a:tc>
                <a:extLst>
                  <a:ext uri="{0D108BD9-81ED-4DB2-BD59-A6C34878D82A}">
                    <a16:rowId xmlns:a16="http://schemas.microsoft.com/office/drawing/2014/main" val="1616676295"/>
                  </a:ext>
                </a:extLst>
              </a:tr>
            </a:tbl>
          </a:graphicData>
        </a:graphic>
      </p:graphicFrame>
    </p:spTree>
    <p:extLst>
      <p:ext uri="{BB962C8B-B14F-4D97-AF65-F5344CB8AC3E}">
        <p14:creationId xmlns:p14="http://schemas.microsoft.com/office/powerpoint/2010/main" val="3140838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Contraception and Birth Control</a:t>
            </a:r>
            <a:r>
              <a:rPr lang="en-US" sz="1400" baseline="-25000" dirty="0">
                <a:solidFill>
                  <a:schemeClr val="accent1"/>
                </a:solidFill>
              </a:rPr>
              <a:t>2</a:t>
            </a:r>
          </a:p>
        </p:txBody>
      </p:sp>
      <p:sp>
        <p:nvSpPr>
          <p:cNvPr id="11267" name="Rectangle 3"/>
          <p:cNvSpPr>
            <a:spLocks noGrp="1"/>
          </p:cNvSpPr>
          <p:nvPr>
            <p:ph idx="1"/>
          </p:nvPr>
        </p:nvSpPr>
        <p:spPr>
          <a:prstGeom prst="rect">
            <a:avLst/>
          </a:prstGeom>
        </p:spPr>
        <p:txBody>
          <a:bodyPr>
            <a:normAutofit/>
          </a:bodyPr>
          <a:lstStyle/>
          <a:p>
            <a:pPr marL="457200" indent="-457200">
              <a:buFont typeface="Arial" panose="020B0604020202020204" pitchFamily="34" charset="0"/>
              <a:buChar char="•"/>
              <a:tabLst>
                <a:tab pos="461963" algn="l"/>
              </a:tabLst>
            </a:pPr>
            <a:r>
              <a:rPr lang="en-US" dirty="0">
                <a:solidFill>
                  <a:schemeClr val="tx1"/>
                </a:solidFill>
              </a:rPr>
              <a:t>Natural family planning is based on menstrual cycle monitoring, having intercourse only when the egg is not available.</a:t>
            </a:r>
          </a:p>
          <a:p>
            <a:pPr marL="1200150" lvl="1" indent="-457200">
              <a:buFont typeface="Arial" panose="020B0604020202020204" pitchFamily="34" charset="0"/>
              <a:buChar char="•"/>
              <a:tabLst>
                <a:tab pos="461963" algn="l"/>
              </a:tabLst>
            </a:pPr>
            <a:r>
              <a:rPr lang="en-US" dirty="0"/>
              <a:t>Involves paying attention to changes in body temperature and increases in cervical mucus</a:t>
            </a:r>
            <a:endParaRPr lang="en-US" dirty="0">
              <a:solidFill>
                <a:schemeClr val="tx1"/>
              </a:solidFill>
            </a:endParaRPr>
          </a:p>
          <a:p>
            <a:pPr marL="457200" indent="-457200">
              <a:buFont typeface="Arial" panose="020B0604020202020204" pitchFamily="34" charset="0"/>
              <a:buChar char="•"/>
              <a:tabLst>
                <a:tab pos="461963" algn="l"/>
              </a:tabLst>
            </a:pPr>
            <a:r>
              <a:rPr lang="en-US" dirty="0">
                <a:solidFill>
                  <a:schemeClr val="tx1"/>
                </a:solidFill>
              </a:rPr>
              <a:t>The withdrawal method has a high failure rate due to possible sperm in the bulbourethral gland</a:t>
            </a:r>
            <a:r>
              <a:rPr lang="en-US" dirty="0"/>
              <a:t>'</a:t>
            </a:r>
            <a:r>
              <a:rPr lang="en-US" dirty="0">
                <a:solidFill>
                  <a:schemeClr val="tx1"/>
                </a:solidFill>
              </a:rPr>
              <a:t>s secretion.</a:t>
            </a:r>
            <a:endParaRPr lang="en-US" dirty="0">
              <a:solidFill>
                <a:srgbClr val="0000FF"/>
              </a:solidFill>
            </a:endParaRPr>
          </a:p>
        </p:txBody>
      </p:sp>
    </p:spTree>
    <p:extLst>
      <p:ext uri="{BB962C8B-B14F-4D97-AF65-F5344CB8AC3E}">
        <p14:creationId xmlns:p14="http://schemas.microsoft.com/office/powerpoint/2010/main" val="400092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4315027"/>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Compare</a:t>
            </a:r>
            <a:r>
              <a:rPr lang="en-US" dirty="0"/>
              <a:t> the efficacy and duration of various types of contraception.</a:t>
            </a:r>
          </a:p>
          <a:p>
            <a:pPr marL="457200" indent="-457200">
              <a:buFont typeface="Arial" panose="020B0604020202020204" pitchFamily="34" charset="0"/>
              <a:buChar char="•"/>
              <a:tabLst>
                <a:tab pos="457200" algn="l"/>
              </a:tabLst>
            </a:pPr>
            <a:r>
              <a:rPr lang="en-US" b="1" dirty="0"/>
              <a:t>Discuss</a:t>
            </a:r>
            <a:r>
              <a:rPr lang="en-US" dirty="0"/>
              <a:t> causes of infertility and the therapeutic options available.</a:t>
            </a:r>
          </a:p>
          <a:p>
            <a:pPr marL="457200" indent="-457200">
              <a:buFont typeface="Arial" panose="020B0604020202020204" pitchFamily="34" charset="0"/>
              <a:buChar char="•"/>
              <a:tabLst>
                <a:tab pos="457200" algn="l"/>
              </a:tabLst>
            </a:pPr>
            <a:r>
              <a:rPr lang="en-US" b="1" dirty="0"/>
              <a:t>Identify</a:t>
            </a:r>
            <a:r>
              <a:rPr lang="en-US" dirty="0"/>
              <a:t> important terms associated with pregnancy, labor, and birth.</a:t>
            </a:r>
          </a:p>
          <a:p>
            <a:pPr marL="457200" indent="-457200">
              <a:buFont typeface="Arial" panose="020B0604020202020204" pitchFamily="34" charset="0"/>
              <a:buChar char="•"/>
              <a:tabLst>
                <a:tab pos="457200" algn="l"/>
              </a:tabLst>
            </a:pPr>
            <a:r>
              <a:rPr lang="en-US" b="1" dirty="0"/>
              <a:t>Explain</a:t>
            </a:r>
            <a:r>
              <a:rPr lang="en-US" dirty="0"/>
              <a:t> fetal development during the three trimesters of gestation.</a:t>
            </a:r>
          </a:p>
          <a:p>
            <a:pPr marL="457200" indent="-457200">
              <a:buFont typeface="Arial" panose="020B0604020202020204" pitchFamily="34" charset="0"/>
              <a:buChar char="•"/>
              <a:tabLst>
                <a:tab pos="457200" algn="l"/>
              </a:tabLst>
            </a:pPr>
            <a:r>
              <a:rPr lang="en-US" b="1" dirty="0"/>
              <a:t>Describe</a:t>
            </a:r>
            <a:r>
              <a:rPr lang="en-US" dirty="0"/>
              <a:t> labor and delivery.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Hormonal Methods</a:t>
            </a:r>
          </a:p>
        </p:txBody>
      </p:sp>
      <p:sp>
        <p:nvSpPr>
          <p:cNvPr id="11267" name="Rectangle 3"/>
          <p:cNvSpPr>
            <a:spLocks noGrp="1"/>
          </p:cNvSpPr>
          <p:nvPr>
            <p:ph idx="1"/>
          </p:nvPr>
        </p:nvSpPr>
        <p:spPr>
          <a:xfrm>
            <a:off x="457200" y="1280160"/>
            <a:ext cx="3886200" cy="4739640"/>
          </a:xfrm>
          <a:prstGeom prst="rect">
            <a:avLst/>
          </a:prstGeom>
        </p:spPr>
        <p:txBody>
          <a:bodyPr>
            <a:normAutofit fontScale="92500" lnSpcReduction="20000"/>
          </a:bodyPr>
          <a:lstStyle/>
          <a:p>
            <a:pPr marL="457200" indent="-457200">
              <a:buFont typeface="Arial" panose="020B0604020202020204" pitchFamily="34" charset="0"/>
              <a:buChar char="•"/>
              <a:tabLst>
                <a:tab pos="461963" algn="l"/>
              </a:tabLst>
            </a:pPr>
            <a:r>
              <a:rPr lang="en-US" dirty="0">
                <a:solidFill>
                  <a:schemeClr val="tx1"/>
                </a:solidFill>
              </a:rPr>
              <a:t>Use synthetic progesterone (and sometimes estrogen) to inhibit FSH or LH release, preventing ovulation</a:t>
            </a:r>
          </a:p>
          <a:p>
            <a:pPr marL="457200" indent="-457200">
              <a:buFont typeface="Arial" panose="020B0604020202020204" pitchFamily="34" charset="0"/>
              <a:buChar char="•"/>
              <a:tabLst>
                <a:tab pos="461963" algn="l"/>
              </a:tabLst>
            </a:pPr>
            <a:r>
              <a:rPr lang="en-US" dirty="0">
                <a:solidFill>
                  <a:schemeClr val="tx1"/>
                </a:solidFill>
              </a:rPr>
              <a:t>Various administration methods (pills, implants, injections)</a:t>
            </a:r>
          </a:p>
          <a:p>
            <a:pPr marL="457200" indent="-457200">
              <a:buFont typeface="Arial" panose="020B0604020202020204" pitchFamily="34" charset="0"/>
              <a:buChar char="•"/>
              <a:tabLst>
                <a:tab pos="461963" algn="l"/>
              </a:tabLst>
            </a:pPr>
            <a:r>
              <a:rPr lang="en-US" dirty="0">
                <a:solidFill>
                  <a:schemeClr val="tx1"/>
                </a:solidFill>
              </a:rPr>
              <a:t>Lowest failure rate among hormonal methods: implantation of hormone under the skin</a:t>
            </a:r>
          </a:p>
        </p:txBody>
      </p:sp>
      <p:pic>
        <p:nvPicPr>
          <p:cNvPr id="2" name="Content Placeholder 4" descr="Several examples of contraceptives are shown.">
            <a:extLst>
              <a:ext uri="{FF2B5EF4-FFF2-40B4-BE49-F238E27FC236}">
                <a16:creationId xmlns:a16="http://schemas.microsoft.com/office/drawing/2014/main" id="{305A09BC-DDE3-3A09-65C5-494CA715BF5E}"/>
              </a:ext>
            </a:extLst>
          </p:cNvPr>
          <p:cNvPicPr>
            <a:picLocks noChangeAspect="1"/>
          </p:cNvPicPr>
          <p:nvPr/>
        </p:nvPicPr>
        <p:blipFill>
          <a:blip r:embed="rId2"/>
          <a:srcRect l="15741" t="5334" r="16667" b="6000"/>
          <a:stretch/>
        </p:blipFill>
        <p:spPr>
          <a:xfrm>
            <a:off x="4800602" y="1745392"/>
            <a:ext cx="3555045" cy="2590800"/>
          </a:xfrm>
          <a:prstGeom prst="rect">
            <a:avLst/>
          </a:prstGeom>
        </p:spPr>
      </p:pic>
      <p:sp>
        <p:nvSpPr>
          <p:cNvPr id="4" name="TextBox 3">
            <a:extLst>
              <a:ext uri="{FF2B5EF4-FFF2-40B4-BE49-F238E27FC236}">
                <a16:creationId xmlns:a16="http://schemas.microsoft.com/office/drawing/2014/main" id="{276557CE-643F-69AF-770B-C95F3B2BD9F4}"/>
              </a:ext>
            </a:extLst>
          </p:cNvPr>
          <p:cNvSpPr txBox="1"/>
          <p:nvPr/>
        </p:nvSpPr>
        <p:spPr>
          <a:xfrm>
            <a:off x="4914900" y="4336192"/>
            <a:ext cx="3352800" cy="523220"/>
          </a:xfrm>
          <a:prstGeom prst="rect">
            <a:avLst/>
          </a:prstGeom>
          <a:noFill/>
        </p:spPr>
        <p:txBody>
          <a:bodyPr wrap="square" rtlCol="0">
            <a:spAutoFit/>
          </a:bodyPr>
          <a:lstStyle/>
          <a:p>
            <a:pPr algn="ctr"/>
            <a:r>
              <a:rPr lang="en-US" sz="1400" b="1" dirty="0"/>
              <a:t>40.4 Figure 7: </a:t>
            </a:r>
            <a:r>
              <a:rPr lang="en-US" sz="1400" dirty="0"/>
              <a:t>Pictured are examples of barrier and hormonal contraceptives.</a:t>
            </a:r>
          </a:p>
        </p:txBody>
      </p:sp>
      <p:sp>
        <p:nvSpPr>
          <p:cNvPr id="5" name="TextBox 4">
            <a:extLst>
              <a:ext uri="{FF2B5EF4-FFF2-40B4-BE49-F238E27FC236}">
                <a16:creationId xmlns:a16="http://schemas.microsoft.com/office/drawing/2014/main" id="{175AEC8F-E521-C183-088B-4ED6719FB5F4}"/>
              </a:ext>
            </a:extLst>
          </p:cNvPr>
          <p:cNvSpPr txBox="1"/>
          <p:nvPr/>
        </p:nvSpPr>
        <p:spPr>
          <a:xfrm>
            <a:off x="5486400" y="4858551"/>
            <a:ext cx="2209800" cy="400110"/>
          </a:xfrm>
          <a:prstGeom prst="rect">
            <a:avLst/>
          </a:prstGeom>
          <a:noFill/>
        </p:spPr>
        <p:txBody>
          <a:bodyPr wrap="square" rtlCol="0">
            <a:spAutoFit/>
          </a:bodyPr>
          <a:lstStyle/>
          <a:p>
            <a:pPr algn="ctr"/>
            <a:r>
              <a:rPr lang="en-US" sz="1000" dirty="0"/>
              <a:t>Reproductive Health Supplies Coalition on Unsplash. "Contraceptives."</a:t>
            </a:r>
          </a:p>
        </p:txBody>
      </p:sp>
    </p:spTree>
    <p:extLst>
      <p:ext uri="{BB962C8B-B14F-4D97-AF65-F5344CB8AC3E}">
        <p14:creationId xmlns:p14="http://schemas.microsoft.com/office/powerpoint/2010/main" val="25115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Sterilization and Long-Term Contraception</a:t>
            </a:r>
          </a:p>
        </p:txBody>
      </p:sp>
      <p:sp>
        <p:nvSpPr>
          <p:cNvPr id="11267" name="Rectangle 3"/>
          <p:cNvSpPr>
            <a:spLocks noGrp="1"/>
          </p:cNvSpPr>
          <p:nvPr>
            <p:ph idx="1"/>
          </p:nvPr>
        </p:nvSpPr>
        <p:spPr>
          <a:prstGeom prst="rect">
            <a:avLst/>
          </a:prstGeom>
        </p:spPr>
        <p:txBody>
          <a:bodyPr>
            <a:normAutofit fontScale="92500" lnSpcReduction="10000"/>
          </a:bodyPr>
          <a:lstStyle/>
          <a:p>
            <a:pPr>
              <a:tabLst>
                <a:tab pos="461963" algn="l"/>
              </a:tabLst>
            </a:pPr>
            <a:r>
              <a:rPr lang="en-US" dirty="0"/>
              <a:t>A minimal rate of failure is achieved through sterilization methods (vasectomy for males, </a:t>
            </a:r>
            <a:r>
              <a:rPr lang="en-US" dirty="0">
                <a:solidFill>
                  <a:srgbClr val="366092"/>
                </a:solidFill>
              </a:rPr>
              <a:t>tubal</a:t>
            </a:r>
            <a:r>
              <a:rPr lang="en-US" dirty="0"/>
              <a:t> ligation for females).</a:t>
            </a:r>
          </a:p>
          <a:p>
            <a:pPr lvl="1">
              <a:tabLst>
                <a:tab pos="461963" algn="l"/>
              </a:tabLst>
            </a:pPr>
            <a:r>
              <a:rPr lang="en-US" dirty="0"/>
              <a:t>Vasectomy and tubal ligation as permanent options</a:t>
            </a:r>
          </a:p>
          <a:p>
            <a:pPr>
              <a:tabLst>
                <a:tab pos="461963" algn="l"/>
              </a:tabLst>
            </a:pPr>
            <a:r>
              <a:rPr lang="en-US" dirty="0"/>
              <a:t>An intrauterine device (IUD) is another low-failure method.</a:t>
            </a:r>
          </a:p>
          <a:p>
            <a:pPr lvl="1">
              <a:tabLst>
                <a:tab pos="461963" algn="l"/>
              </a:tabLst>
            </a:pPr>
            <a:r>
              <a:rPr lang="en-US" u="sng" dirty="0">
                <a:solidFill>
                  <a:srgbClr val="366092"/>
                </a:solidFill>
              </a:rPr>
              <a:t>IUDs</a:t>
            </a:r>
            <a:r>
              <a:rPr lang="en-US" dirty="0">
                <a:solidFill>
                  <a:srgbClr val="366092"/>
                </a:solidFill>
              </a:rPr>
              <a:t>: inserted in the uterus, establishing inflammation that prevents fertilized eggs from implanting in uterus</a:t>
            </a:r>
          </a:p>
          <a:p>
            <a:pPr lvl="1">
              <a:tabLst>
                <a:tab pos="461963" algn="l"/>
              </a:tabLst>
            </a:pPr>
            <a:r>
              <a:rPr lang="en-US" dirty="0">
                <a:solidFill>
                  <a:schemeClr val="tx1"/>
                </a:solidFill>
              </a:rPr>
              <a:t>IUDs as long-term contraception</a:t>
            </a:r>
          </a:p>
          <a:p>
            <a:pPr>
              <a:tabLst>
                <a:tab pos="461963" algn="l"/>
              </a:tabLst>
            </a:pPr>
            <a:r>
              <a:rPr lang="en-US" dirty="0">
                <a:solidFill>
                  <a:schemeClr val="tx1"/>
                </a:solidFill>
              </a:rPr>
              <a:t>Abstinence is the only 100% effective method.</a:t>
            </a:r>
            <a:endParaRPr lang="en-US" dirty="0">
              <a:solidFill>
                <a:srgbClr val="0000FF"/>
              </a:solidFill>
            </a:endParaRPr>
          </a:p>
        </p:txBody>
      </p:sp>
    </p:spTree>
    <p:extLst>
      <p:ext uri="{BB962C8B-B14F-4D97-AF65-F5344CB8AC3E}">
        <p14:creationId xmlns:p14="http://schemas.microsoft.com/office/powerpoint/2010/main" val="29016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Pregnancy Termination</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Can be spontaneous or voluntary</a:t>
            </a:r>
          </a:p>
          <a:p>
            <a:pPr>
              <a:tabLst>
                <a:tab pos="461963" algn="l"/>
              </a:tabLst>
            </a:pPr>
            <a:r>
              <a:rPr lang="en-US" u="sng" dirty="0">
                <a:solidFill>
                  <a:schemeClr val="tx1"/>
                </a:solidFill>
              </a:rPr>
              <a:t>Spontaneous termination</a:t>
            </a:r>
            <a:r>
              <a:rPr lang="en-US" dirty="0">
                <a:solidFill>
                  <a:schemeClr val="tx1"/>
                </a:solidFill>
              </a:rPr>
              <a:t>: miscarriage; occurs naturally and early in the pregnancy (first few weeks)</a:t>
            </a:r>
          </a:p>
          <a:p>
            <a:pPr lvl="1">
              <a:tabLst>
                <a:tab pos="461963" algn="l"/>
              </a:tabLst>
            </a:pPr>
            <a:r>
              <a:rPr lang="en-US" dirty="0"/>
              <a:t>Occurs when fetus cannot develop properly</a:t>
            </a:r>
            <a:endParaRPr lang="en-US" dirty="0">
              <a:solidFill>
                <a:schemeClr val="tx1"/>
              </a:solidFill>
            </a:endParaRPr>
          </a:p>
          <a:p>
            <a:pPr>
              <a:tabLst>
                <a:tab pos="461963" algn="l"/>
              </a:tabLst>
            </a:pPr>
            <a:r>
              <a:rPr lang="en-US" u="sng" dirty="0">
                <a:solidFill>
                  <a:schemeClr val="tx1"/>
                </a:solidFill>
              </a:rPr>
              <a:t>Voluntary termination</a:t>
            </a:r>
            <a:r>
              <a:rPr lang="en-US" dirty="0">
                <a:solidFill>
                  <a:schemeClr val="tx1"/>
                </a:solidFill>
              </a:rPr>
              <a:t>: abortion; regulated by state laws</a:t>
            </a:r>
          </a:p>
          <a:p>
            <a:pPr lvl="1">
              <a:tabLst>
                <a:tab pos="461963" algn="l"/>
              </a:tabLst>
            </a:pPr>
            <a:r>
              <a:rPr lang="en-US" dirty="0"/>
              <a:t>State laws: tend to view fetal viability as criteria for allowing or preventing abortion</a:t>
            </a:r>
            <a:endParaRPr lang="en-US" dirty="0">
              <a:solidFill>
                <a:srgbClr val="0000FF"/>
              </a:solidFill>
            </a:endParaRPr>
          </a:p>
        </p:txBody>
      </p:sp>
    </p:spTree>
    <p:extLst>
      <p:ext uri="{BB962C8B-B14F-4D97-AF65-F5344CB8AC3E}">
        <p14:creationId xmlns:p14="http://schemas.microsoft.com/office/powerpoint/2010/main" val="379348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Infertility</a:t>
            </a: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b="1" dirty="0">
                <a:solidFill>
                  <a:schemeClr val="tx1"/>
                </a:solidFill>
              </a:rPr>
              <a:t>Infertility</a:t>
            </a:r>
            <a:r>
              <a:rPr lang="en-US" dirty="0">
                <a:solidFill>
                  <a:schemeClr val="tx1"/>
                </a:solidFill>
              </a:rPr>
              <a:t> is the inability to conceive or carry a pregnancy to term.</a:t>
            </a:r>
          </a:p>
          <a:p>
            <a:pPr>
              <a:tabLst>
                <a:tab pos="461963" algn="l"/>
              </a:tabLst>
            </a:pPr>
            <a:r>
              <a:rPr lang="en-US" dirty="0">
                <a:solidFill>
                  <a:schemeClr val="tx1"/>
                </a:solidFill>
              </a:rPr>
              <a:t>75% of infertility causes can be identified.</a:t>
            </a:r>
          </a:p>
          <a:p>
            <a:pPr>
              <a:tabLst>
                <a:tab pos="461963" algn="l"/>
              </a:tabLst>
            </a:pPr>
            <a:r>
              <a:rPr lang="en-US" dirty="0">
                <a:solidFill>
                  <a:schemeClr val="tx1"/>
                </a:solidFill>
              </a:rPr>
              <a:t>Factors include diseases, hormonal imbalances, stress, toxins, smoking, marijuana use, gonadal injuries, and aging.</a:t>
            </a:r>
          </a:p>
          <a:p>
            <a:pPr lvl="1">
              <a:tabLst>
                <a:tab pos="461963" algn="l"/>
              </a:tabLst>
            </a:pPr>
            <a:r>
              <a:rPr lang="en-US" dirty="0"/>
              <a:t>Short-term stress affects hormone levels, while long-term stress can delay puberty and cause less frequent menstrual cycles.</a:t>
            </a:r>
            <a:endParaRPr lang="en-US" dirty="0">
              <a:solidFill>
                <a:srgbClr val="0000FF"/>
              </a:solidFill>
            </a:endParaRPr>
          </a:p>
        </p:txBody>
      </p:sp>
    </p:spTree>
    <p:extLst>
      <p:ext uri="{BB962C8B-B14F-4D97-AF65-F5344CB8AC3E}">
        <p14:creationId xmlns:p14="http://schemas.microsoft.com/office/powerpoint/2010/main" val="214348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Assisted Reproductive Technologies (ART)</a:t>
            </a:r>
          </a:p>
        </p:txBody>
      </p:sp>
      <p:sp>
        <p:nvSpPr>
          <p:cNvPr id="11267" name="Rectangle 3"/>
          <p:cNvSpPr>
            <a:spLocks noGrp="1"/>
          </p:cNvSpPr>
          <p:nvPr>
            <p:ph idx="1"/>
          </p:nvPr>
        </p:nvSpPr>
        <p:spPr>
          <a:prstGeom prst="rect">
            <a:avLst/>
          </a:prstGeom>
        </p:spPr>
        <p:txBody>
          <a:bodyPr>
            <a:normAutofit fontScale="62500" lnSpcReduction="20000"/>
          </a:bodyPr>
          <a:lstStyle/>
          <a:p>
            <a:pPr>
              <a:tabLst>
                <a:tab pos="461963" algn="l"/>
              </a:tabLst>
            </a:pPr>
            <a:r>
              <a:rPr lang="en-US" dirty="0">
                <a:solidFill>
                  <a:schemeClr val="tx1"/>
                </a:solidFill>
              </a:rPr>
              <a:t>If infertility is identified, several ART are available to aid conception.</a:t>
            </a:r>
          </a:p>
          <a:p>
            <a:pPr marL="457200" indent="-457200">
              <a:buFont typeface="Arial" panose="020B0604020202020204" pitchFamily="34" charset="0"/>
              <a:buChar char="•"/>
              <a:tabLst>
                <a:tab pos="461963" algn="l"/>
              </a:tabLst>
            </a:pPr>
            <a:r>
              <a:rPr lang="en-US" dirty="0">
                <a:solidFill>
                  <a:schemeClr val="tx1"/>
                </a:solidFill>
              </a:rPr>
              <a:t>In vitro fertilization (IVF) combines egg and sperm outside the body.</a:t>
            </a:r>
          </a:p>
          <a:p>
            <a:pPr marL="1200150" lvl="1" indent="-457200">
              <a:buFont typeface="Arial" panose="020B0604020202020204" pitchFamily="34" charset="0"/>
              <a:buChar char="•"/>
              <a:tabLst>
                <a:tab pos="461963" algn="l"/>
              </a:tabLst>
            </a:pPr>
            <a:r>
              <a:rPr lang="en-US" u="sng" dirty="0"/>
              <a:t>Egg</a:t>
            </a:r>
            <a:r>
              <a:rPr lang="en-US" dirty="0"/>
              <a:t>: obtained from female after hormonal treatments that prepare the egg for fertilization and the uterus for implantation</a:t>
            </a:r>
          </a:p>
          <a:p>
            <a:pPr marL="1200150" lvl="1" indent="-457200">
              <a:buFont typeface="Arial" panose="020B0604020202020204" pitchFamily="34" charset="0"/>
              <a:buChar char="•"/>
              <a:tabLst>
                <a:tab pos="461963" algn="l"/>
              </a:tabLst>
            </a:pPr>
            <a:r>
              <a:rPr lang="en-US" u="sng" dirty="0">
                <a:solidFill>
                  <a:schemeClr val="tx1"/>
                </a:solidFill>
              </a:rPr>
              <a:t>Sperm</a:t>
            </a:r>
            <a:r>
              <a:rPr lang="en-US" dirty="0">
                <a:solidFill>
                  <a:schemeClr val="tx1"/>
                </a:solidFill>
              </a:rPr>
              <a:t>: obtained, combined with the eggs, and supported through several cell divisions to ensure viability</a:t>
            </a:r>
          </a:p>
          <a:p>
            <a:pPr marL="457200" indent="-457200">
              <a:buFont typeface="Arial" panose="020B0604020202020204" pitchFamily="34" charset="0"/>
              <a:buChar char="•"/>
              <a:tabLst>
                <a:tab pos="461963" algn="l"/>
              </a:tabLst>
            </a:pPr>
            <a:r>
              <a:rPr lang="en-US" dirty="0">
                <a:solidFill>
                  <a:schemeClr val="tx1"/>
                </a:solidFill>
              </a:rPr>
              <a:t>Intracytoplasmic sperm injection (ICSI) injects sperm into an egg.</a:t>
            </a:r>
          </a:p>
          <a:p>
            <a:pPr marL="1200150" lvl="1" indent="-457200">
              <a:buFont typeface="Arial" panose="020B0604020202020204" pitchFamily="34" charset="0"/>
              <a:buChar char="•"/>
              <a:tabLst>
                <a:tab pos="461963" algn="l"/>
              </a:tabLst>
            </a:pPr>
            <a:r>
              <a:rPr lang="en-US" dirty="0">
                <a:solidFill>
                  <a:schemeClr val="tx1"/>
                </a:solidFill>
              </a:rPr>
              <a:t>Useful for cases where simple IVF fails</a:t>
            </a:r>
          </a:p>
          <a:p>
            <a:pPr marL="457200" indent="-457200">
              <a:buFont typeface="Arial" panose="020B0604020202020204" pitchFamily="34" charset="0"/>
              <a:buChar char="•"/>
              <a:tabLst>
                <a:tab pos="461963" algn="l"/>
              </a:tabLst>
            </a:pPr>
            <a:r>
              <a:rPr lang="en-US" dirty="0">
                <a:solidFill>
                  <a:schemeClr val="tx1"/>
                </a:solidFill>
              </a:rPr>
              <a:t>Multiple births are possible with ART procedures.</a:t>
            </a:r>
            <a:endParaRPr lang="en-US" dirty="0">
              <a:solidFill>
                <a:srgbClr val="0000FF"/>
              </a:solidFill>
            </a:endParaRPr>
          </a:p>
        </p:txBody>
      </p:sp>
      <p:sp>
        <p:nvSpPr>
          <p:cNvPr id="4" name="TextBox 3">
            <a:extLst>
              <a:ext uri="{FF2B5EF4-FFF2-40B4-BE49-F238E27FC236}">
                <a16:creationId xmlns:a16="http://schemas.microsoft.com/office/drawing/2014/main" id="{91B6476E-FB43-272B-AAB7-164734AF7D9B}"/>
              </a:ext>
            </a:extLst>
          </p:cNvPr>
          <p:cNvSpPr txBox="1"/>
          <p:nvPr/>
        </p:nvSpPr>
        <p:spPr>
          <a:xfrm>
            <a:off x="1515378" y="4838700"/>
            <a:ext cx="1905000" cy="1169551"/>
          </a:xfrm>
          <a:prstGeom prst="rect">
            <a:avLst/>
          </a:prstGeom>
          <a:noFill/>
        </p:spPr>
        <p:txBody>
          <a:bodyPr wrap="square" rtlCol="0">
            <a:spAutoFit/>
          </a:bodyPr>
          <a:lstStyle/>
          <a:p>
            <a:r>
              <a:rPr lang="en-US" sz="1400" b="1" dirty="0"/>
              <a:t>40.4 Figure 8: </a:t>
            </a:r>
            <a:r>
              <a:rPr lang="en-US" sz="1400" dirty="0"/>
              <a:t>A sperm is inserted into an egg for fertilization during intracytoplasmic sperm injection (ICSI).</a:t>
            </a:r>
          </a:p>
        </p:txBody>
      </p:sp>
      <p:sp>
        <p:nvSpPr>
          <p:cNvPr id="6" name="TextBox 5">
            <a:extLst>
              <a:ext uri="{FF2B5EF4-FFF2-40B4-BE49-F238E27FC236}">
                <a16:creationId xmlns:a16="http://schemas.microsoft.com/office/drawing/2014/main" id="{7321633E-2E52-4677-D38E-4AB353B9844D}"/>
              </a:ext>
            </a:extLst>
          </p:cNvPr>
          <p:cNvSpPr txBox="1"/>
          <p:nvPr/>
        </p:nvSpPr>
        <p:spPr>
          <a:xfrm>
            <a:off x="3581400" y="6139783"/>
            <a:ext cx="2514600" cy="400110"/>
          </a:xfrm>
          <a:prstGeom prst="rect">
            <a:avLst/>
          </a:prstGeom>
          <a:noFill/>
        </p:spPr>
        <p:txBody>
          <a:bodyPr wrap="square" rtlCol="0">
            <a:spAutoFit/>
          </a:bodyPr>
          <a:lstStyle/>
          <a:p>
            <a:pPr algn="ctr"/>
            <a:r>
              <a:rPr lang="en-US" sz="1000" dirty="0"/>
              <a:t>DrKontogianniIVF on Pixabay. "Intracytoplasmic sperm injection."</a:t>
            </a:r>
          </a:p>
        </p:txBody>
      </p:sp>
      <p:pic>
        <p:nvPicPr>
          <p:cNvPr id="2" name="Content Placeholder 4" descr="An image shows a needle being inserted into an egg.">
            <a:extLst>
              <a:ext uri="{FF2B5EF4-FFF2-40B4-BE49-F238E27FC236}">
                <a16:creationId xmlns:a16="http://schemas.microsoft.com/office/drawing/2014/main" id="{6BA11747-BB32-8AFC-97F6-F6CF359753B2}"/>
              </a:ext>
            </a:extLst>
          </p:cNvPr>
          <p:cNvPicPr>
            <a:picLocks noChangeAspect="1"/>
          </p:cNvPicPr>
          <p:nvPr/>
        </p:nvPicPr>
        <p:blipFill>
          <a:blip r:embed="rId2"/>
          <a:srcRect l="5556" t="5334" r="5556" b="6000"/>
          <a:stretch/>
        </p:blipFill>
        <p:spPr>
          <a:xfrm>
            <a:off x="3443824" y="3789443"/>
            <a:ext cx="3786790" cy="2098513"/>
          </a:xfrm>
          <a:prstGeom prst="rect">
            <a:avLst/>
          </a:prstGeom>
        </p:spPr>
      </p:pic>
    </p:spTree>
    <p:extLst>
      <p:ext uri="{BB962C8B-B14F-4D97-AF65-F5344CB8AC3E}">
        <p14:creationId xmlns:p14="http://schemas.microsoft.com/office/powerpoint/2010/main" val="207356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Summary</a:t>
            </a:r>
          </a:p>
        </p:txBody>
      </p:sp>
      <p:sp>
        <p:nvSpPr>
          <p:cNvPr id="11267" name="Rectangle 3"/>
          <p:cNvSpPr>
            <a:spLocks noGrp="1"/>
          </p:cNvSpPr>
          <p:nvPr>
            <p:ph idx="1"/>
          </p:nvPr>
        </p:nvSpPr>
        <p:spPr>
          <a:xfrm>
            <a:off x="457200" y="1280160"/>
            <a:ext cx="8229600" cy="4663440"/>
          </a:xfrm>
          <a:prstGeom prst="rect">
            <a:avLst/>
          </a:prstGeom>
        </p:spPr>
        <p:txBody>
          <a:bodyPr>
            <a:normAutofit fontScale="85000" lnSpcReduction="20000"/>
          </a:bodyPr>
          <a:lstStyle/>
          <a:p>
            <a:pPr>
              <a:tabLst>
                <a:tab pos="461963" algn="l"/>
              </a:tabLst>
            </a:pPr>
            <a:r>
              <a:rPr lang="en-US" dirty="0">
                <a:solidFill>
                  <a:schemeClr val="tx1"/>
                </a:solidFill>
              </a:rPr>
              <a:t>Human pregnancy progresses through three trimesters of gestation.</a:t>
            </a:r>
          </a:p>
          <a:p>
            <a:pPr lvl="1">
              <a:tabLst>
                <a:tab pos="461963" algn="l"/>
              </a:tabLst>
            </a:pPr>
            <a:r>
              <a:rPr lang="en-US" u="sng" dirty="0">
                <a:solidFill>
                  <a:schemeClr val="tx1"/>
                </a:solidFill>
              </a:rPr>
              <a:t>First trimester</a:t>
            </a:r>
            <a:r>
              <a:rPr lang="en-US" dirty="0">
                <a:solidFill>
                  <a:schemeClr val="tx1"/>
                </a:solidFill>
              </a:rPr>
              <a:t>: basic structures of the body</a:t>
            </a:r>
          </a:p>
          <a:p>
            <a:pPr lvl="1">
              <a:tabLst>
                <a:tab pos="461963" algn="l"/>
              </a:tabLst>
            </a:pPr>
            <a:r>
              <a:rPr lang="en-US" u="sng" dirty="0">
                <a:solidFill>
                  <a:schemeClr val="tx1"/>
                </a:solidFill>
              </a:rPr>
              <a:t>Second trimester</a:t>
            </a:r>
            <a:r>
              <a:rPr lang="en-US" dirty="0">
                <a:solidFill>
                  <a:schemeClr val="tx1"/>
                </a:solidFill>
              </a:rPr>
              <a:t>: continued development of organs and systems</a:t>
            </a:r>
          </a:p>
          <a:p>
            <a:pPr lvl="1">
              <a:tabLst>
                <a:tab pos="461963" algn="l"/>
              </a:tabLst>
            </a:pPr>
            <a:r>
              <a:rPr lang="en-US" u="sng" dirty="0">
                <a:solidFill>
                  <a:schemeClr val="tx1"/>
                </a:solidFill>
              </a:rPr>
              <a:t>Third trimester</a:t>
            </a:r>
            <a:r>
              <a:rPr lang="en-US" dirty="0">
                <a:solidFill>
                  <a:schemeClr val="tx1"/>
                </a:solidFill>
              </a:rPr>
              <a:t>: greatest growth, culminating in labor and delivery</a:t>
            </a:r>
          </a:p>
          <a:p>
            <a:pPr>
              <a:tabLst>
                <a:tab pos="461963" algn="l"/>
              </a:tabLst>
            </a:pPr>
            <a:r>
              <a:rPr lang="en-US" dirty="0">
                <a:solidFill>
                  <a:schemeClr val="tx1"/>
                </a:solidFill>
              </a:rPr>
              <a:t>Labor involves three stages driven by hormones: contractions, delivery of the fetus, and expulsion of the placenta.</a:t>
            </a:r>
          </a:p>
          <a:p>
            <a:pPr>
              <a:tabLst>
                <a:tab pos="461963" algn="l"/>
              </a:tabLst>
            </a:pPr>
            <a:r>
              <a:rPr lang="en-US" dirty="0">
                <a:solidFill>
                  <a:schemeClr val="tx1"/>
                </a:solidFill>
              </a:rPr>
              <a:t>Various contraception methods are available with different efficacy rates.</a:t>
            </a:r>
          </a:p>
          <a:p>
            <a:pPr>
              <a:tabLst>
                <a:tab pos="461963" algn="l"/>
              </a:tabLst>
            </a:pPr>
            <a:r>
              <a:rPr lang="en-US" dirty="0">
                <a:solidFill>
                  <a:schemeClr val="tx1"/>
                </a:solidFill>
              </a:rPr>
              <a:t>Infertility can be addressed through assisted reproductive technologies.</a:t>
            </a:r>
            <a:endParaRPr lang="en-US" dirty="0">
              <a:solidFill>
                <a:srgbClr val="0000FF"/>
              </a:solidFill>
            </a:endParaRPr>
          </a:p>
        </p:txBody>
      </p:sp>
    </p:spTree>
    <p:extLst>
      <p:ext uri="{BB962C8B-B14F-4D97-AF65-F5344CB8AC3E}">
        <p14:creationId xmlns:p14="http://schemas.microsoft.com/office/powerpoint/2010/main" val="357350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Human Pregnancy and Birth</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a:bodyPr>
          <a:lstStyle/>
          <a:p>
            <a:pPr>
              <a:tabLst>
                <a:tab pos="461963" algn="l"/>
              </a:tabLst>
            </a:pPr>
            <a:r>
              <a:rPr lang="en-US" dirty="0">
                <a:solidFill>
                  <a:schemeClr val="tx1"/>
                </a:solidFill>
              </a:rPr>
              <a:t>Pregnancy begins with fertilization and ends with birth.</a:t>
            </a:r>
          </a:p>
          <a:p>
            <a:pPr>
              <a:tabLst>
                <a:tab pos="461963" algn="l"/>
              </a:tabLst>
            </a:pPr>
            <a:r>
              <a:rPr lang="en-US" dirty="0">
                <a:solidFill>
                  <a:schemeClr val="tx1"/>
                </a:solidFill>
              </a:rPr>
              <a:t>Gestation periods vary among animals.</a:t>
            </a:r>
          </a:p>
          <a:p>
            <a:pPr lvl="1">
              <a:tabLst>
                <a:tab pos="461963" algn="l"/>
              </a:tabLst>
            </a:pPr>
            <a:r>
              <a:rPr lang="en-US" dirty="0">
                <a:solidFill>
                  <a:schemeClr val="tx1"/>
                </a:solidFill>
              </a:rPr>
              <a:t>Human gestation lasts 266 days.</a:t>
            </a:r>
          </a:p>
          <a:p>
            <a:pPr lvl="1">
              <a:tabLst>
                <a:tab pos="461963" algn="l"/>
              </a:tabLst>
            </a:pPr>
            <a:r>
              <a:rPr lang="en-US" dirty="0">
                <a:solidFill>
                  <a:schemeClr val="tx1"/>
                </a:solidFill>
              </a:rPr>
              <a:t>Closely related primates have similar gestation periods (237 for chimpanzees, 257 for gorillas, 260 for orangutans).</a:t>
            </a:r>
          </a:p>
          <a:p>
            <a:pPr lvl="1">
              <a:tabLst>
                <a:tab pos="461963" algn="l"/>
              </a:tabLst>
            </a:pPr>
            <a:r>
              <a:rPr lang="en-US" dirty="0"/>
              <a:t>The longest gestation for a land mammal is the African elephant </a:t>
            </a:r>
            <a:r>
              <a:rPr lang="en-US" dirty="0">
                <a:solidFill>
                  <a:srgbClr val="366092"/>
                </a:solidFill>
              </a:rPr>
              <a:t>at 640 days.</a:t>
            </a:r>
          </a:p>
          <a:p>
            <a:pPr lvl="1">
              <a:tabLst>
                <a:tab pos="461963" algn="l"/>
              </a:tabLst>
            </a:pPr>
            <a:r>
              <a:rPr lang="en-US" dirty="0">
                <a:solidFill>
                  <a:srgbClr val="366092"/>
                </a:solidFill>
              </a:rPr>
              <a:t>The longest gestations for marine mammals are the beluga and sperm whales at 460 days.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Human Gestation</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10000"/>
          </a:bodyPr>
          <a:lstStyle/>
          <a:p>
            <a:pPr>
              <a:tabLst>
                <a:tab pos="461963" algn="l"/>
              </a:tabLst>
            </a:pPr>
            <a:r>
              <a:rPr lang="en-US" dirty="0">
                <a:solidFill>
                  <a:schemeClr val="tx1"/>
                </a:solidFill>
              </a:rPr>
              <a:t>Fertilization occurs when a mature oocyte is fertilized, becoming a zygote.</a:t>
            </a:r>
          </a:p>
          <a:p>
            <a:pPr>
              <a:tabLst>
                <a:tab pos="461963" algn="l"/>
              </a:tabLst>
            </a:pPr>
            <a:r>
              <a:rPr lang="en-US" dirty="0">
                <a:solidFill>
                  <a:schemeClr val="tx1"/>
                </a:solidFill>
              </a:rPr>
              <a:t>Zygote travels through the oviduct to the uterus and must implant into the wall within seven days, otherwise it deteriorates and dies.</a:t>
            </a:r>
          </a:p>
          <a:p>
            <a:pPr>
              <a:tabLst>
                <a:tab pos="461963" algn="l"/>
              </a:tabLst>
            </a:pPr>
            <a:r>
              <a:rPr lang="en-US" dirty="0">
                <a:solidFill>
                  <a:schemeClr val="tx1"/>
                </a:solidFill>
              </a:rPr>
              <a:t>The blastocyst (outer layers of zygote) grows into the endometrium, and the endometrium closes it into the tissue.</a:t>
            </a:r>
          </a:p>
          <a:p>
            <a:pPr>
              <a:tabLst>
                <a:tab pos="461963" algn="l"/>
              </a:tabLst>
            </a:pPr>
            <a:r>
              <a:rPr lang="en-US" dirty="0">
                <a:solidFill>
                  <a:schemeClr val="tx1"/>
                </a:solidFill>
              </a:rPr>
              <a:t>The chorion (layer of the blastocyst) releases </a:t>
            </a:r>
            <a:r>
              <a:rPr lang="el-GR" b="1" dirty="0">
                <a:solidFill>
                  <a:schemeClr val="tx1"/>
                </a:solidFill>
              </a:rPr>
              <a:t>β-</a:t>
            </a:r>
            <a:r>
              <a:rPr lang="en-US" b="1" dirty="0">
                <a:solidFill>
                  <a:schemeClr val="tx1"/>
                </a:solidFill>
              </a:rPr>
              <a:t>HCG</a:t>
            </a:r>
            <a:r>
              <a:rPr lang="en-US" dirty="0">
                <a:solidFill>
                  <a:schemeClr val="tx1"/>
                </a:solidFill>
              </a:rPr>
              <a:t>, maintaining progesterone levels.</a:t>
            </a:r>
          </a:p>
          <a:p>
            <a:pPr lvl="1">
              <a:tabLst>
                <a:tab pos="461963" algn="l"/>
              </a:tabLst>
            </a:pPr>
            <a:r>
              <a:rPr lang="el-GR" b="1" dirty="0"/>
              <a:t>β-</a:t>
            </a:r>
            <a:r>
              <a:rPr lang="en-US" b="1" dirty="0"/>
              <a:t>HCG</a:t>
            </a:r>
            <a:r>
              <a:rPr lang="en-US" dirty="0"/>
              <a:t>: beta-human chorionic gonadotropin</a:t>
            </a:r>
          </a:p>
          <a:p>
            <a:pPr lvl="2">
              <a:tabLst>
                <a:tab pos="461963" algn="l"/>
              </a:tabLst>
            </a:pPr>
            <a:r>
              <a:rPr lang="en-US" dirty="0">
                <a:solidFill>
                  <a:schemeClr val="tx1"/>
                </a:solidFill>
              </a:rPr>
              <a:t>Makes its way to the corpus luteum, keeping it active</a:t>
            </a:r>
          </a:p>
          <a:p>
            <a:pPr lvl="2">
              <a:tabLst>
                <a:tab pos="461963" algn="l"/>
              </a:tabLst>
            </a:pPr>
            <a:r>
              <a:rPr lang="en-US" dirty="0">
                <a:solidFill>
                  <a:schemeClr val="tx1"/>
                </a:solidFill>
              </a:rPr>
              <a:t>Used by pregnancy tests</a:t>
            </a:r>
            <a:endParaRPr lang="en-US" dirty="0">
              <a:solidFill>
                <a:srgbClr val="0000FF"/>
              </a:solidFill>
            </a:endParaRPr>
          </a:p>
        </p:txBody>
      </p:sp>
    </p:spTree>
    <p:extLst>
      <p:ext uri="{BB962C8B-B14F-4D97-AF65-F5344CB8AC3E}">
        <p14:creationId xmlns:p14="http://schemas.microsoft.com/office/powerpoint/2010/main" val="174091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40.4 Figure 1</a:t>
            </a:r>
            <a:endParaRPr lang="en-US" sz="3200" dirty="0">
              <a:solidFill>
                <a:schemeClr val="accent1"/>
              </a:solidFill>
            </a:endParaRPr>
          </a:p>
        </p:txBody>
      </p:sp>
      <p:sp>
        <p:nvSpPr>
          <p:cNvPr id="4" name="TextBox 3">
            <a:extLst>
              <a:ext uri="{FF2B5EF4-FFF2-40B4-BE49-F238E27FC236}">
                <a16:creationId xmlns:a16="http://schemas.microsoft.com/office/drawing/2014/main" id="{66562494-2E83-C94B-57BC-567A6C1997AB}"/>
              </a:ext>
            </a:extLst>
          </p:cNvPr>
          <p:cNvSpPr txBox="1"/>
          <p:nvPr/>
        </p:nvSpPr>
        <p:spPr>
          <a:xfrm>
            <a:off x="3009899" y="5753100"/>
            <a:ext cx="3124200" cy="246221"/>
          </a:xfrm>
          <a:prstGeom prst="rect">
            <a:avLst/>
          </a:prstGeom>
          <a:noFill/>
        </p:spPr>
        <p:txBody>
          <a:bodyPr wrap="square" rtlCol="0">
            <a:spAutoFit/>
          </a:bodyPr>
          <a:lstStyle/>
          <a:p>
            <a:pPr algn="ctr"/>
            <a:r>
              <a:rPr lang="en-US" sz="1000" dirty="0"/>
              <a:t>CNX OpenStax on Wikimedia Commons. "Fertilization."</a:t>
            </a:r>
          </a:p>
        </p:txBody>
      </p:sp>
      <p:pic>
        <p:nvPicPr>
          <p:cNvPr id="6" name="Content Placeholder 6" descr="The oocyte travels out of the ovary, where on day 0 fertilization occurs. On day 1, the fertilized oocyte becomes a zygote. By day 2, it is at the 2-cell stage. During days 3 and 4 the zygote enters the 4-cell stage and the 8-cell stage. By day 5, it becomes a blastocyst with a blastocoel and inner cell mass. At day 8 or 9, implantation occurs.">
            <a:extLst>
              <a:ext uri="{FF2B5EF4-FFF2-40B4-BE49-F238E27FC236}">
                <a16:creationId xmlns:a16="http://schemas.microsoft.com/office/drawing/2014/main" id="{8E9E1874-117A-DA9F-6B0D-FE5474E485AA}"/>
              </a:ext>
            </a:extLst>
          </p:cNvPr>
          <p:cNvPicPr>
            <a:picLocks noChangeAspect="1"/>
          </p:cNvPicPr>
          <p:nvPr/>
        </p:nvPicPr>
        <p:blipFill>
          <a:blip r:embed="rId3"/>
          <a:srcRect l="16667" t="5334" r="16667" b="3000"/>
          <a:stretch/>
        </p:blipFill>
        <p:spPr>
          <a:xfrm>
            <a:off x="1549491" y="1129100"/>
            <a:ext cx="6045015" cy="461772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First Trimester</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The </a:t>
            </a:r>
            <a:r>
              <a:rPr lang="en-US" b="1" dirty="0">
                <a:solidFill>
                  <a:schemeClr val="tx1"/>
                </a:solidFill>
              </a:rPr>
              <a:t>gestation</a:t>
            </a:r>
            <a:r>
              <a:rPr lang="en-US" dirty="0">
                <a:solidFill>
                  <a:schemeClr val="tx1"/>
                </a:solidFill>
              </a:rPr>
              <a:t> period is broken into three trimesters.</a:t>
            </a:r>
            <a:endParaRPr lang="en-US" b="1" dirty="0">
              <a:solidFill>
                <a:schemeClr val="tx1"/>
              </a:solidFill>
            </a:endParaRPr>
          </a:p>
          <a:p>
            <a:pPr>
              <a:tabLst>
                <a:tab pos="461963" algn="l"/>
              </a:tabLst>
            </a:pPr>
            <a:r>
              <a:rPr lang="en-US" dirty="0">
                <a:solidFill>
                  <a:schemeClr val="tx1"/>
                </a:solidFill>
              </a:rPr>
              <a:t>In the first two to four weeks, nutrition and waste are handled by endometrial lining.</a:t>
            </a:r>
          </a:p>
          <a:p>
            <a:pPr>
              <a:tabLst>
                <a:tab pos="461963" algn="l"/>
              </a:tabLst>
            </a:pPr>
            <a:r>
              <a:rPr lang="en-US" dirty="0">
                <a:solidFill>
                  <a:schemeClr val="tx1"/>
                </a:solidFill>
              </a:rPr>
              <a:t>The </a:t>
            </a:r>
            <a:r>
              <a:rPr lang="en-US" b="1" dirty="0">
                <a:solidFill>
                  <a:schemeClr val="tx1"/>
                </a:solidFill>
              </a:rPr>
              <a:t>placenta</a:t>
            </a:r>
            <a:r>
              <a:rPr lang="en-US" dirty="0">
                <a:solidFill>
                  <a:schemeClr val="tx1"/>
                </a:solidFill>
              </a:rPr>
              <a:t> forms and takes over nutrient and waste management.</a:t>
            </a:r>
          </a:p>
          <a:p>
            <a:pPr lvl="1">
              <a:tabLst>
                <a:tab pos="461963" algn="l"/>
              </a:tabLst>
            </a:pPr>
            <a:r>
              <a:rPr lang="en-US" dirty="0">
                <a:solidFill>
                  <a:schemeClr val="tx1"/>
                </a:solidFill>
              </a:rPr>
              <a:t>Some immunoglobulins (antibodies) pass through the placenta for passive immunity.</a:t>
            </a:r>
          </a:p>
          <a:p>
            <a:pPr>
              <a:tabLst>
                <a:tab pos="461963" algn="l"/>
              </a:tabLst>
            </a:pPr>
            <a:r>
              <a:rPr lang="en-US" dirty="0">
                <a:solidFill>
                  <a:schemeClr val="tx1"/>
                </a:solidFill>
              </a:rPr>
              <a:t>Chemicals from the fetus (bilirubin) are processed and eliminated by the liver.</a:t>
            </a:r>
          </a:p>
        </p:txBody>
      </p:sp>
    </p:spTree>
    <p:extLst>
      <p:ext uri="{BB962C8B-B14F-4D97-AF65-F5344CB8AC3E}">
        <p14:creationId xmlns:p14="http://schemas.microsoft.com/office/powerpoint/2010/main" val="390483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First Trimester</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xfrm>
            <a:off x="457200" y="1280160"/>
            <a:ext cx="3886200" cy="4587240"/>
          </a:xfrm>
          <a:prstGeom prst="rect">
            <a:avLst/>
          </a:prstGeom>
        </p:spPr>
        <p:txBody>
          <a:bodyPr>
            <a:normAutofit fontScale="77500" lnSpcReduction="20000"/>
          </a:bodyPr>
          <a:lstStyle/>
          <a:p>
            <a:pPr>
              <a:tabLst>
                <a:tab pos="461963" algn="l"/>
              </a:tabLst>
            </a:pPr>
            <a:r>
              <a:rPr lang="en-US" dirty="0">
                <a:solidFill>
                  <a:schemeClr val="tx1"/>
                </a:solidFill>
              </a:rPr>
              <a:t>Internal organs and body structures begin to develop.</a:t>
            </a:r>
          </a:p>
          <a:p>
            <a:pPr marL="457200" indent="-457200">
              <a:buFont typeface="Arial" panose="020B0604020202020204" pitchFamily="34" charset="0"/>
              <a:buChar char="•"/>
              <a:tabLst>
                <a:tab pos="461963" algn="l"/>
              </a:tabLst>
            </a:pPr>
            <a:r>
              <a:rPr lang="en-US" dirty="0">
                <a:solidFill>
                  <a:schemeClr val="tx1"/>
                </a:solidFill>
              </a:rPr>
              <a:t>By five weeks, limb buds, eyes, heart, and liver are basically formed.</a:t>
            </a:r>
          </a:p>
          <a:p>
            <a:pPr>
              <a:tabLst>
                <a:tab pos="461963" algn="l"/>
              </a:tabLst>
            </a:pPr>
            <a:r>
              <a:rPr lang="en-US" dirty="0">
                <a:solidFill>
                  <a:schemeClr val="tx1"/>
                </a:solidFill>
              </a:rPr>
              <a:t>By eight weeks, the embryo is termed a </a:t>
            </a:r>
            <a:r>
              <a:rPr lang="en-US" i="1" dirty="0">
                <a:solidFill>
                  <a:schemeClr val="tx1"/>
                </a:solidFill>
              </a:rPr>
              <a:t>fetus.</a:t>
            </a:r>
          </a:p>
          <a:p>
            <a:pPr marL="457200" indent="-457200">
              <a:buFont typeface="Arial" panose="020B0604020202020204" pitchFamily="34" charset="0"/>
              <a:buChar char="•"/>
              <a:tabLst>
                <a:tab pos="461963" algn="l"/>
              </a:tabLst>
            </a:pPr>
            <a:r>
              <a:rPr lang="en-US" dirty="0">
                <a:solidFill>
                  <a:schemeClr val="tx1"/>
                </a:solidFill>
              </a:rPr>
              <a:t>The fetus is about 5 cm (2 inches) in length.</a:t>
            </a:r>
          </a:p>
          <a:p>
            <a:pPr marL="457200" indent="-457200">
              <a:buFont typeface="Arial" panose="020B0604020202020204" pitchFamily="34" charset="0"/>
              <a:buChar char="•"/>
              <a:tabLst>
                <a:tab pos="461963" algn="l"/>
              </a:tabLst>
            </a:pPr>
            <a:r>
              <a:rPr lang="en-US" dirty="0">
                <a:solidFill>
                  <a:schemeClr val="tx1"/>
                </a:solidFill>
              </a:rPr>
              <a:t>Many organs are developed but are not functioning.</a:t>
            </a:r>
          </a:p>
          <a:p>
            <a:pPr marL="457200" indent="-457200">
              <a:buFont typeface="Arial" panose="020B0604020202020204" pitchFamily="34" charset="0"/>
              <a:buChar char="•"/>
              <a:tabLst>
                <a:tab pos="461963" algn="l"/>
              </a:tabLst>
            </a:pPr>
            <a:r>
              <a:rPr lang="en-US" dirty="0">
                <a:solidFill>
                  <a:schemeClr val="tx1"/>
                </a:solidFill>
              </a:rPr>
              <a:t>Exposure to toxins is especially dangerous at this stage.</a:t>
            </a:r>
          </a:p>
        </p:txBody>
      </p:sp>
      <p:sp>
        <p:nvSpPr>
          <p:cNvPr id="4" name="TextBox 3">
            <a:extLst>
              <a:ext uri="{FF2B5EF4-FFF2-40B4-BE49-F238E27FC236}">
                <a16:creationId xmlns:a16="http://schemas.microsoft.com/office/drawing/2014/main" id="{EA3851EC-7424-5434-D4FE-9D70F90B8FD3}"/>
              </a:ext>
            </a:extLst>
          </p:cNvPr>
          <p:cNvSpPr txBox="1"/>
          <p:nvPr/>
        </p:nvSpPr>
        <p:spPr>
          <a:xfrm>
            <a:off x="4940650" y="4592767"/>
            <a:ext cx="3293767" cy="954107"/>
          </a:xfrm>
          <a:prstGeom prst="rect">
            <a:avLst/>
          </a:prstGeom>
          <a:noFill/>
        </p:spPr>
        <p:txBody>
          <a:bodyPr wrap="square" rtlCol="0">
            <a:spAutoFit/>
          </a:bodyPr>
          <a:lstStyle/>
          <a:p>
            <a:pPr algn="ctr"/>
            <a:r>
              <a:rPr lang="en-US" sz="1400" b="1" dirty="0"/>
              <a:t>40.4 Figure 2: </a:t>
            </a:r>
            <a:r>
              <a:rPr lang="en-US" sz="1400" dirty="0"/>
              <a:t>In early fetal development, major internal organs are developing and somewhat visible through the fetal skin barrier.</a:t>
            </a:r>
          </a:p>
        </p:txBody>
      </p:sp>
      <p:pic>
        <p:nvPicPr>
          <p:cNvPr id="2" name="Content Placeholder 6" descr="A three-dimensional illustration of a fetus">
            <a:extLst>
              <a:ext uri="{FF2B5EF4-FFF2-40B4-BE49-F238E27FC236}">
                <a16:creationId xmlns:a16="http://schemas.microsoft.com/office/drawing/2014/main" id="{1D478C4D-E413-88E4-3A91-6960D0D1CF75}"/>
              </a:ext>
            </a:extLst>
          </p:cNvPr>
          <p:cNvPicPr>
            <a:picLocks noChangeAspect="1"/>
          </p:cNvPicPr>
          <p:nvPr/>
        </p:nvPicPr>
        <p:blipFill>
          <a:blip r:embed="rId2"/>
          <a:srcRect l="4630" t="5334" r="4630" b="3000"/>
          <a:stretch/>
        </p:blipFill>
        <p:spPr>
          <a:xfrm>
            <a:off x="4530133" y="2209800"/>
            <a:ext cx="4114800" cy="2309327"/>
          </a:xfrm>
          <a:prstGeom prst="rect">
            <a:avLst/>
          </a:prstGeom>
        </p:spPr>
      </p:pic>
    </p:spTree>
    <p:extLst>
      <p:ext uri="{BB962C8B-B14F-4D97-AF65-F5344CB8AC3E}">
        <p14:creationId xmlns:p14="http://schemas.microsoft.com/office/powerpoint/2010/main" val="223047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Second Trimester</a:t>
            </a:r>
            <a:endParaRPr lang="en-US" sz="3200" dirty="0">
              <a:solidFill>
                <a:schemeClr val="accent1"/>
              </a:solidFill>
            </a:endParaRPr>
          </a:p>
        </p:txBody>
      </p:sp>
      <p:sp>
        <p:nvSpPr>
          <p:cNvPr id="11267" name="Rectangle 3"/>
          <p:cNvSpPr>
            <a:spLocks noGrp="1"/>
          </p:cNvSpPr>
          <p:nvPr>
            <p:ph idx="1"/>
          </p:nvPr>
        </p:nvSpPr>
        <p:spPr>
          <a:xfrm>
            <a:off x="457200" y="1280160"/>
            <a:ext cx="3886200" cy="4572000"/>
          </a:xfrm>
          <a:prstGeom prst="rect">
            <a:avLst/>
          </a:prstGeom>
        </p:spPr>
        <p:txBody>
          <a:bodyPr>
            <a:normAutofit fontScale="70000" lnSpcReduction="20000"/>
          </a:bodyPr>
          <a:lstStyle/>
          <a:p>
            <a:pPr marL="457200" indent="-457200">
              <a:buFont typeface="Arial" panose="020B0604020202020204" pitchFamily="34" charset="0"/>
              <a:buChar char="•"/>
              <a:tabLst>
                <a:tab pos="461963" algn="l"/>
              </a:tabLst>
            </a:pPr>
            <a:r>
              <a:rPr lang="en-US" dirty="0">
                <a:solidFill>
                  <a:schemeClr val="tx1"/>
                </a:solidFill>
              </a:rPr>
              <a:t>The fetus grows to about 30 cm (12 inches).</a:t>
            </a:r>
          </a:p>
          <a:p>
            <a:pPr marL="457200" indent="-457200">
              <a:buFont typeface="Arial" panose="020B0604020202020204" pitchFamily="34" charset="0"/>
              <a:buChar char="•"/>
              <a:tabLst>
                <a:tab pos="461963" algn="l"/>
              </a:tabLst>
            </a:pPr>
            <a:r>
              <a:rPr lang="en-US" dirty="0">
                <a:solidFill>
                  <a:schemeClr val="tx1"/>
                </a:solidFill>
              </a:rPr>
              <a:t>First fetal movements are typically felt.</a:t>
            </a:r>
          </a:p>
          <a:p>
            <a:pPr marL="457200" indent="-457200">
              <a:buFont typeface="Arial" panose="020B0604020202020204" pitchFamily="34" charset="0"/>
              <a:buChar char="•"/>
              <a:tabLst>
                <a:tab pos="461963" algn="l"/>
              </a:tabLst>
            </a:pPr>
            <a:r>
              <a:rPr lang="en-US" dirty="0">
                <a:solidFill>
                  <a:schemeClr val="tx1"/>
                </a:solidFill>
              </a:rPr>
              <a:t>Organs and structures continue to develop.</a:t>
            </a:r>
          </a:p>
          <a:p>
            <a:pPr marL="457200" indent="-457200">
              <a:buFont typeface="Arial" panose="020B0604020202020204" pitchFamily="34" charset="0"/>
              <a:buChar char="•"/>
              <a:tabLst>
                <a:tab pos="461963" algn="l"/>
              </a:tabLst>
            </a:pPr>
            <a:r>
              <a:rPr lang="en-US" dirty="0">
                <a:solidFill>
                  <a:schemeClr val="tx1"/>
                </a:solidFill>
              </a:rPr>
              <a:t>The placenta takes over nutrition and waste management, as well as hormone (estrogen and progesterone) production from the corpus luteum.</a:t>
            </a:r>
          </a:p>
          <a:p>
            <a:pPr marL="1200150" lvl="1" indent="-457200">
              <a:buFont typeface="Arial" panose="020B0604020202020204" pitchFamily="34" charset="0"/>
              <a:buChar char="•"/>
              <a:tabLst>
                <a:tab pos="461963" algn="l"/>
              </a:tabLst>
            </a:pPr>
            <a:r>
              <a:rPr lang="en-US" dirty="0"/>
              <a:t>The corpus luteum degenerates.</a:t>
            </a:r>
          </a:p>
          <a:p>
            <a:pPr marL="1200150" lvl="1" indent="-457200">
              <a:buFont typeface="Arial" panose="020B0604020202020204" pitchFamily="34" charset="0"/>
              <a:buChar char="•"/>
              <a:tabLst>
                <a:tab pos="461963" algn="l"/>
              </a:tabLst>
            </a:pPr>
            <a:r>
              <a:rPr lang="en-US" dirty="0">
                <a:solidFill>
                  <a:schemeClr val="tx1"/>
                </a:solidFill>
              </a:rPr>
              <a:t>The placenta continues this work until delivery.</a:t>
            </a:r>
          </a:p>
        </p:txBody>
      </p:sp>
      <p:sp>
        <p:nvSpPr>
          <p:cNvPr id="4" name="TextBox 3">
            <a:extLst>
              <a:ext uri="{FF2B5EF4-FFF2-40B4-BE49-F238E27FC236}">
                <a16:creationId xmlns:a16="http://schemas.microsoft.com/office/drawing/2014/main" id="{3F303BAB-AAFC-E9A3-E279-56D7E91E957B}"/>
              </a:ext>
            </a:extLst>
          </p:cNvPr>
          <p:cNvSpPr txBox="1"/>
          <p:nvPr/>
        </p:nvSpPr>
        <p:spPr>
          <a:xfrm>
            <a:off x="4674268" y="4343400"/>
            <a:ext cx="3886200" cy="738664"/>
          </a:xfrm>
          <a:prstGeom prst="rect">
            <a:avLst/>
          </a:prstGeom>
          <a:noFill/>
        </p:spPr>
        <p:txBody>
          <a:bodyPr wrap="square" rtlCol="0">
            <a:spAutoFit/>
          </a:bodyPr>
          <a:lstStyle/>
          <a:p>
            <a:pPr algn="ctr"/>
            <a:r>
              <a:rPr lang="en-US" sz="1400" b="1" dirty="0"/>
              <a:t>40.4 Figure 3: </a:t>
            </a:r>
            <a:r>
              <a:rPr lang="en-US" sz="1400" dirty="0"/>
              <a:t>During the second trimester, the placenta takes over the functions of nutrition and waste management as the baby develops.</a:t>
            </a:r>
          </a:p>
        </p:txBody>
      </p:sp>
      <p:pic>
        <p:nvPicPr>
          <p:cNvPr id="2" name="Content Placeholder 5" descr="A three-dimensional illustration of a baby in the second trimester">
            <a:extLst>
              <a:ext uri="{FF2B5EF4-FFF2-40B4-BE49-F238E27FC236}">
                <a16:creationId xmlns:a16="http://schemas.microsoft.com/office/drawing/2014/main" id="{F61D2908-A05A-7129-5FAE-C7EFD49052D1}"/>
              </a:ext>
            </a:extLst>
          </p:cNvPr>
          <p:cNvPicPr>
            <a:picLocks noChangeAspect="1"/>
          </p:cNvPicPr>
          <p:nvPr/>
        </p:nvPicPr>
        <p:blipFill>
          <a:blip r:embed="rId2"/>
          <a:srcRect t="5348" b="9652"/>
          <a:stretch/>
        </p:blipFill>
        <p:spPr>
          <a:xfrm>
            <a:off x="4518909" y="1828799"/>
            <a:ext cx="4196917" cy="2514601"/>
          </a:xfrm>
          <a:prstGeom prst="rect">
            <a:avLst/>
          </a:prstGeom>
        </p:spPr>
      </p:pic>
    </p:spTree>
    <p:extLst>
      <p:ext uri="{BB962C8B-B14F-4D97-AF65-F5344CB8AC3E}">
        <p14:creationId xmlns:p14="http://schemas.microsoft.com/office/powerpoint/2010/main" val="100578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Third Trimester</a:t>
            </a:r>
            <a:endParaRPr lang="en-US" sz="3200" dirty="0">
              <a:solidFill>
                <a:schemeClr val="accent1"/>
              </a:solidFill>
            </a:endParaRPr>
          </a:p>
        </p:txBody>
      </p:sp>
      <p:sp>
        <p:nvSpPr>
          <p:cNvPr id="11267" name="Rectangle 3"/>
          <p:cNvSpPr>
            <a:spLocks noGrp="1"/>
          </p:cNvSpPr>
          <p:nvPr>
            <p:ph idx="1"/>
          </p:nvPr>
        </p:nvSpPr>
        <p:spPr>
          <a:xfrm>
            <a:off x="457200" y="1280160"/>
            <a:ext cx="3886200" cy="4815840"/>
          </a:xfrm>
          <a:prstGeom prst="rect">
            <a:avLst/>
          </a:prstGeom>
        </p:spPr>
        <p:txBody>
          <a:bodyPr>
            <a:normAutofit fontScale="85000" lnSpcReduction="20000"/>
          </a:bodyPr>
          <a:lstStyle/>
          <a:p>
            <a:pPr marL="457200" indent="-457200">
              <a:buFont typeface="Arial" panose="020B0604020202020204" pitchFamily="34" charset="0"/>
              <a:buChar char="•"/>
              <a:tabLst>
                <a:tab pos="461963" algn="l"/>
              </a:tabLst>
            </a:pPr>
            <a:r>
              <a:rPr lang="en-US" dirty="0">
                <a:solidFill>
                  <a:schemeClr val="tx1"/>
                </a:solidFill>
              </a:rPr>
              <a:t>The fetus reaches 3</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dirty="0">
                <a:solidFill>
                  <a:schemeClr val="tx1"/>
                </a:solidFill>
              </a:rPr>
              <a:t>4 kg (6.5</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dirty="0">
                <a:solidFill>
                  <a:schemeClr val="tx1"/>
                </a:solidFill>
              </a:rPr>
              <a:t>8.5 lbs.) and 50 cm (19</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dirty="0">
                <a:solidFill>
                  <a:schemeClr val="tx1"/>
                </a:solidFill>
              </a:rPr>
              <a:t>20 inches).</a:t>
            </a:r>
          </a:p>
          <a:p>
            <a:pPr marL="457200" indent="-457200">
              <a:buFont typeface="Arial" panose="020B0604020202020204" pitchFamily="34" charset="0"/>
              <a:buChar char="•"/>
              <a:tabLst>
                <a:tab pos="461963" algn="l"/>
              </a:tabLst>
            </a:pPr>
            <a:r>
              <a:rPr lang="en-US" dirty="0">
                <a:solidFill>
                  <a:schemeClr val="tx1"/>
                </a:solidFill>
              </a:rPr>
              <a:t>Rapid fetal growth occurs.</a:t>
            </a:r>
          </a:p>
          <a:p>
            <a:pPr marL="457200" indent="-457200">
              <a:buFont typeface="Arial" panose="020B0604020202020204" pitchFamily="34" charset="0"/>
              <a:buChar char="•"/>
              <a:tabLst>
                <a:tab pos="461963" algn="l"/>
              </a:tabLst>
            </a:pPr>
            <a:r>
              <a:rPr lang="en-US" dirty="0">
                <a:solidFill>
                  <a:schemeClr val="tx1"/>
                </a:solidFill>
              </a:rPr>
              <a:t>Organ development continues until birth.</a:t>
            </a:r>
          </a:p>
          <a:p>
            <a:pPr marL="457200" indent="-457200">
              <a:buFont typeface="Arial" panose="020B0604020202020204" pitchFamily="34" charset="0"/>
              <a:buChar char="•"/>
              <a:tabLst>
                <a:tab pos="461963" algn="l"/>
              </a:tabLst>
            </a:pPr>
            <a:r>
              <a:rPr lang="en-US" dirty="0">
                <a:solidFill>
                  <a:schemeClr val="tx1"/>
                </a:solidFill>
              </a:rPr>
              <a:t>Some systems continue to develop after birth (e.g., the nervous system and liver).</a:t>
            </a:r>
          </a:p>
          <a:p>
            <a:pPr marL="457200" indent="-457200">
              <a:buFont typeface="Arial" panose="020B0604020202020204" pitchFamily="34" charset="0"/>
              <a:buChar char="•"/>
              <a:tabLst>
                <a:tab pos="461963" algn="l"/>
              </a:tabLst>
            </a:pPr>
            <a:r>
              <a:rPr lang="en-US" dirty="0">
                <a:solidFill>
                  <a:schemeClr val="tx1"/>
                </a:solidFill>
              </a:rPr>
              <a:t>The pregnant female may experience discomfort and physical challenges, such as blood clots and intestinal blockages.</a:t>
            </a:r>
            <a:endParaRPr lang="en-US" dirty="0">
              <a:solidFill>
                <a:srgbClr val="0000FF"/>
              </a:solidFill>
            </a:endParaRPr>
          </a:p>
        </p:txBody>
      </p:sp>
      <p:sp>
        <p:nvSpPr>
          <p:cNvPr id="4" name="TextBox 3">
            <a:extLst>
              <a:ext uri="{FF2B5EF4-FFF2-40B4-BE49-F238E27FC236}">
                <a16:creationId xmlns:a16="http://schemas.microsoft.com/office/drawing/2014/main" id="{6F57ED38-8547-6916-C4CE-AED017D0D537}"/>
              </a:ext>
            </a:extLst>
          </p:cNvPr>
          <p:cNvSpPr txBox="1"/>
          <p:nvPr/>
        </p:nvSpPr>
        <p:spPr>
          <a:xfrm>
            <a:off x="4648200" y="4303693"/>
            <a:ext cx="3810000" cy="738664"/>
          </a:xfrm>
          <a:prstGeom prst="rect">
            <a:avLst/>
          </a:prstGeom>
          <a:noFill/>
        </p:spPr>
        <p:txBody>
          <a:bodyPr wrap="square" rtlCol="0">
            <a:spAutoFit/>
          </a:bodyPr>
          <a:lstStyle/>
          <a:p>
            <a:pPr algn="ctr"/>
            <a:r>
              <a:rPr lang="en-US" sz="1400" b="1" dirty="0"/>
              <a:t>40.4 Figure 4: </a:t>
            </a:r>
            <a:r>
              <a:rPr lang="en-US" sz="1400" dirty="0"/>
              <a:t>Ultrasounds are often used to check for normal fetal growth, heart rate, and to determine the sex of the baby.</a:t>
            </a:r>
          </a:p>
        </p:txBody>
      </p:sp>
      <p:pic>
        <p:nvPicPr>
          <p:cNvPr id="2" name="Content Placeholder 6" descr="An ultrasound of a baby">
            <a:extLst>
              <a:ext uri="{FF2B5EF4-FFF2-40B4-BE49-F238E27FC236}">
                <a16:creationId xmlns:a16="http://schemas.microsoft.com/office/drawing/2014/main" id="{81E208FA-7C14-AE97-D1CF-C96AA14E8EEE}"/>
              </a:ext>
            </a:extLst>
          </p:cNvPr>
          <p:cNvPicPr>
            <a:picLocks noChangeAspect="1"/>
          </p:cNvPicPr>
          <p:nvPr/>
        </p:nvPicPr>
        <p:blipFill>
          <a:blip r:embed="rId2"/>
          <a:srcRect l="12037" t="5333" r="12037" b="1335"/>
          <a:stretch/>
        </p:blipFill>
        <p:spPr>
          <a:xfrm>
            <a:off x="4518067" y="1524000"/>
            <a:ext cx="4070265" cy="2779693"/>
          </a:xfrm>
          <a:prstGeom prst="rect">
            <a:avLst/>
          </a:prstGeom>
        </p:spPr>
      </p:pic>
    </p:spTree>
    <p:extLst>
      <p:ext uri="{BB962C8B-B14F-4D97-AF65-F5344CB8AC3E}">
        <p14:creationId xmlns:p14="http://schemas.microsoft.com/office/powerpoint/2010/main" val="348722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1880</TotalTime>
  <Words>1726</Words>
  <Application>Microsoft Office PowerPoint</Application>
  <PresentationFormat>On-screen Show (4:3)</PresentationFormat>
  <Paragraphs>184</Paragraphs>
  <Slides>26</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Calibri</vt:lpstr>
      <vt:lpstr>Century Gothic</vt:lpstr>
      <vt:lpstr>Aptos</vt:lpstr>
      <vt:lpstr>Arial</vt:lpstr>
      <vt:lpstr>Office Theme</vt:lpstr>
      <vt:lpstr>Lesson 40.4</vt:lpstr>
      <vt:lpstr>Objectives</vt:lpstr>
      <vt:lpstr>Human Pregnancy and Birth</vt:lpstr>
      <vt:lpstr>Human Gestation</vt:lpstr>
      <vt:lpstr>40.4 Figure 1</vt:lpstr>
      <vt:lpstr>First Trimester1</vt:lpstr>
      <vt:lpstr>First Trimester2</vt:lpstr>
      <vt:lpstr>Second Trimester</vt:lpstr>
      <vt:lpstr>Third Trimester</vt:lpstr>
      <vt:lpstr>40.4 Figure 5</vt:lpstr>
      <vt:lpstr>Science and You</vt:lpstr>
      <vt:lpstr>Labor and Birth</vt:lpstr>
      <vt:lpstr>Stages of Labor</vt:lpstr>
      <vt:lpstr>Table 1: Stages of Labor</vt:lpstr>
      <vt:lpstr>Cesarian Sections &amp; Breastfeeding</vt:lpstr>
      <vt:lpstr>Think It Through</vt:lpstr>
      <vt:lpstr>Contraception and Birth Control1</vt:lpstr>
      <vt:lpstr>Table 2: Contraceptive Methods and Their Annual Percent Rate of Error</vt:lpstr>
      <vt:lpstr>Contraception and Birth Control2</vt:lpstr>
      <vt:lpstr>Hormonal Methods</vt:lpstr>
      <vt:lpstr>Sterilization and Long-Term Contraception</vt:lpstr>
      <vt:lpstr>Pregnancy Termination</vt:lpstr>
      <vt:lpstr>Infertility</vt:lpstr>
      <vt:lpstr>Assisted Reproductive Technologies (ART)</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193</cp:revision>
  <dcterms:created xsi:type="dcterms:W3CDTF">2013-04-26T14:43:13Z</dcterms:created>
  <dcterms:modified xsi:type="dcterms:W3CDTF">2024-10-17T20:16:04Z</dcterms:modified>
</cp:coreProperties>
</file>