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4"/>
  </p:notesMasterIdLst>
  <p:handoutMasterIdLst>
    <p:handoutMasterId r:id="rId25"/>
  </p:handoutMasterIdLst>
  <p:sldIdLst>
    <p:sldId id="272" r:id="rId2"/>
    <p:sldId id="264" r:id="rId3"/>
    <p:sldId id="265" r:id="rId4"/>
    <p:sldId id="277" r:id="rId5"/>
    <p:sldId id="285" r:id="rId6"/>
    <p:sldId id="278" r:id="rId7"/>
    <p:sldId id="286" r:id="rId8"/>
    <p:sldId id="287" r:id="rId9"/>
    <p:sldId id="271" r:id="rId10"/>
    <p:sldId id="279" r:id="rId11"/>
    <p:sldId id="267" r:id="rId12"/>
    <p:sldId id="276" r:id="rId13"/>
    <p:sldId id="288" r:id="rId14"/>
    <p:sldId id="280" r:id="rId15"/>
    <p:sldId id="281" r:id="rId16"/>
    <p:sldId id="289" r:id="rId17"/>
    <p:sldId id="282" r:id="rId18"/>
    <p:sldId id="283" r:id="rId19"/>
    <p:sldId id="290" r:id="rId20"/>
    <p:sldId id="291" r:id="rId21"/>
    <p:sldId id="284" r:id="rId22"/>
    <p:sldId id="292" r:id="rId23"/>
  </p:sldIdLst>
  <p:sldSz cx="9144000" cy="6858000" type="screen4x3"/>
  <p:notesSz cx="6858000" cy="9144000"/>
  <p:embeddedFontLst>
    <p:embeddedFont>
      <p:font typeface="Century Gothic" panose="020B050202020202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97" autoAdjust="0"/>
    <p:restoredTop sz="86410"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1155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three germ layers give rise to different cell types in the animal body.</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2028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86196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1929162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571E3795-E3DE-27D3-FAFD-31CBC44E94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3C13FAB0-F48A-312A-EE36-E67B4BB133A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86FD92B-580C-EF82-20B6-531A5B566C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139220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673AB52-692F-40FD-BEE6-62F0444AB0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A6CD0B-3BE8-791B-B029-A2B666AE58B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F8EA062-49B1-64B3-D3D0-E51F98A8637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29E80FDB-BF0A-0F0C-A8F2-2D072325F08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9BC71A8-798E-DD3F-5CEE-8805D785C69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40422F8-2A0F-DC23-1E0C-A35B6BBA6E8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1A79728-3D9D-E733-5B0F-B3307E572B8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6D7BA94-8B69-7AFA-AFA7-8A1EF13D31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40.5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Embryogenesis and Organogenesis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Gastrulation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Body plan formation happens after the blastula stage.</a:t>
            </a:r>
          </a:p>
          <a:p>
            <a:pPr>
              <a:tabLst>
                <a:tab pos="461963" algn="l"/>
              </a:tabLst>
            </a:pPr>
            <a:r>
              <a:rPr lang="en-US" b="1" dirty="0">
                <a:solidFill>
                  <a:schemeClr val="tx1"/>
                </a:solidFill>
              </a:rPr>
              <a:t>Gastrulation</a:t>
            </a:r>
            <a:r>
              <a:rPr lang="en-US" dirty="0">
                <a:solidFill>
                  <a:schemeClr val="tx1"/>
                </a:solidFill>
              </a:rPr>
              <a:t> is the process where the blastula reorganizes into a three-layered structure.</a:t>
            </a:r>
          </a:p>
          <a:p>
            <a:pPr>
              <a:tabLst>
                <a:tab pos="461963" algn="l"/>
              </a:tabLst>
            </a:pPr>
            <a:r>
              <a:rPr lang="en-US" dirty="0">
                <a:solidFill>
                  <a:schemeClr val="tx1"/>
                </a:solidFill>
              </a:rPr>
              <a:t>There are three germ layers:</a:t>
            </a:r>
          </a:p>
          <a:p>
            <a:pPr lvl="1">
              <a:tabLst>
                <a:tab pos="461963" algn="l"/>
              </a:tabLst>
            </a:pPr>
            <a:r>
              <a:rPr lang="en-US" u="sng" dirty="0">
                <a:solidFill>
                  <a:schemeClr val="tx1"/>
                </a:solidFill>
              </a:rPr>
              <a:t>Ectoderm</a:t>
            </a:r>
            <a:r>
              <a:rPr lang="en-US" dirty="0">
                <a:solidFill>
                  <a:schemeClr val="tx1"/>
                </a:solidFill>
              </a:rPr>
              <a:t>: nervous system and epidermis</a:t>
            </a:r>
          </a:p>
          <a:p>
            <a:pPr lvl="1">
              <a:tabLst>
                <a:tab pos="461963" algn="l"/>
              </a:tabLst>
            </a:pPr>
            <a:r>
              <a:rPr lang="en-US" u="sng" dirty="0">
                <a:solidFill>
                  <a:schemeClr val="tx1"/>
                </a:solidFill>
              </a:rPr>
              <a:t>Mesoderm</a:t>
            </a:r>
            <a:r>
              <a:rPr lang="en-US" dirty="0">
                <a:solidFill>
                  <a:schemeClr val="tx1"/>
                </a:solidFill>
              </a:rPr>
              <a:t>: muscle cells and connective tissue</a:t>
            </a:r>
          </a:p>
          <a:p>
            <a:pPr lvl="1">
              <a:tabLst>
                <a:tab pos="461963" algn="l"/>
              </a:tabLst>
            </a:pPr>
            <a:r>
              <a:rPr lang="en-US" u="sng" dirty="0">
                <a:solidFill>
                  <a:schemeClr val="tx1"/>
                </a:solidFill>
              </a:rPr>
              <a:t>Endoderm</a:t>
            </a:r>
            <a:r>
              <a:rPr lang="en-US" dirty="0">
                <a:solidFill>
                  <a:schemeClr val="tx1"/>
                </a:solidFill>
              </a:rPr>
              <a:t>: lining of the digestive system and internal organs</a:t>
            </a:r>
            <a:endParaRPr lang="en-US" dirty="0">
              <a:solidFill>
                <a:srgbClr val="0000FF"/>
              </a:solidFill>
            </a:endParaRPr>
          </a:p>
        </p:txBody>
      </p:sp>
    </p:spTree>
    <p:extLst>
      <p:ext uri="{BB962C8B-B14F-4D97-AF65-F5344CB8AC3E}">
        <p14:creationId xmlns:p14="http://schemas.microsoft.com/office/powerpoint/2010/main" val="239817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40.5 Figure 4</a:t>
            </a:r>
            <a:endParaRPr lang="en-US" sz="3200" dirty="0">
              <a:solidFill>
                <a:schemeClr val="accent1"/>
              </a:solidFill>
            </a:endParaRPr>
          </a:p>
        </p:txBody>
      </p:sp>
      <p:pic>
        <p:nvPicPr>
          <p:cNvPr id="5" name="Content Placeholder 6" descr="The zygote becomes a blastula, which then becomes a gastrula with three distinct layers: the ectoderm (external layer), the mesoderm (middle layer), and endoderm (internal layer). The ectoderm goes on to form pigment cells, neurons of the brain, and skin cells. The endoderm goes on to form stomach cells, pancreatic cells, and lung cells. The mesoderm goes on to form skeletal muscle, cardiac muscle, smooth muscle, red blood cells, and bone cells. The germ cells become egg and sperm.">
            <a:extLst>
              <a:ext uri="{FF2B5EF4-FFF2-40B4-BE49-F238E27FC236}">
                <a16:creationId xmlns:a16="http://schemas.microsoft.com/office/drawing/2014/main" id="{FDA417AC-3BBC-84EB-6A52-1ABCFE8AB987}"/>
              </a:ext>
            </a:extLst>
          </p:cNvPr>
          <p:cNvPicPr>
            <a:picLocks noGrp="1" noChangeAspect="1"/>
          </p:cNvPicPr>
          <p:nvPr>
            <p:ph idx="1"/>
          </p:nvPr>
        </p:nvPicPr>
        <p:blipFill>
          <a:blip r:embed="rId3"/>
          <a:srcRect l="18518" t="3666" r="17592"/>
          <a:stretch/>
        </p:blipFill>
        <p:spPr>
          <a:xfrm>
            <a:off x="1638300" y="1097280"/>
            <a:ext cx="5867400" cy="491501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numCol="2">
            <a:normAutofit/>
          </a:bodyPr>
          <a:lstStyle/>
          <a:p>
            <a:r>
              <a:rPr lang="en-US" sz="1800" b="1" dirty="0"/>
              <a:t>Are Designer Babies in Our Future?</a:t>
            </a:r>
          </a:p>
          <a:p>
            <a:r>
              <a:rPr lang="en-US" sz="1800" dirty="0"/>
              <a:t>The genetic engineering of human embryos to select for desirable traits is becoming a reality.</a:t>
            </a:r>
          </a:p>
          <a:p>
            <a:pPr marL="457200" indent="-457200">
              <a:buFont typeface="Arial" panose="020B0604020202020204" pitchFamily="34" charset="0"/>
              <a:buChar char="•"/>
            </a:pPr>
            <a:r>
              <a:rPr lang="en-US" sz="1800" b="1" dirty="0">
                <a:solidFill>
                  <a:schemeClr val="bg1"/>
                </a:solidFill>
              </a:rPr>
              <a:t>Eugenics</a:t>
            </a:r>
            <a:r>
              <a:rPr lang="en-US" sz="1800" dirty="0">
                <a:solidFill>
                  <a:schemeClr val="bg1"/>
                </a:solidFill>
              </a:rPr>
              <a:t>: use of information and technology to improve the genetic makeup of the human race</a:t>
            </a:r>
          </a:p>
          <a:p>
            <a:r>
              <a:rPr lang="en-US" sz="1800" dirty="0">
                <a:solidFill>
                  <a:schemeClr val="bg1"/>
                </a:solidFill>
              </a:rPr>
              <a:t>The idea of creating genetically superior humans was prevalent and controversial in the early twentieth century (e.g., Nazi Germany).</a:t>
            </a:r>
          </a:p>
          <a:p>
            <a:pPr marL="457200" indent="-457200">
              <a:buFont typeface="Arial" panose="020B0604020202020204" pitchFamily="34" charset="0"/>
              <a:buChar char="•"/>
            </a:pPr>
            <a:r>
              <a:rPr lang="en-US" sz="1800" dirty="0"/>
              <a:t>Ethical debates still surround the selection of traits like attractiveness, intelligence, and disease resistance.</a:t>
            </a:r>
          </a:p>
        </p:txBody>
      </p:sp>
      <p:pic>
        <p:nvPicPr>
          <p:cNvPr id="7" name="Content Placeholder 6" descr="The eugenics poster shows a tree, with different roots for all the different sciences, including anatomy, biology, physiology, genetics, psychology, mental testing, anthropometry, history, geology, anthropology, archeology, ethnology, geography, law, statistics, politics, economics, biography, genealogy, education, sociology, religion, psychiatry, surgery, and medicine. The poster says, &quot;Eugenics is the self direction of human evolution. Like a tree, eugenics draws its materials from many sources and organizes them into an harmonious entity.&quot;">
            <a:extLst>
              <a:ext uri="{FF2B5EF4-FFF2-40B4-BE49-F238E27FC236}">
                <a16:creationId xmlns:a16="http://schemas.microsoft.com/office/drawing/2014/main" id="{40EFC7A1-CDB1-F867-9CCC-24E9961CE8F7}"/>
              </a:ext>
            </a:extLst>
          </p:cNvPr>
          <p:cNvPicPr>
            <a:picLocks noChangeAspect="1"/>
          </p:cNvPicPr>
          <p:nvPr/>
        </p:nvPicPr>
        <p:blipFill>
          <a:blip r:embed="rId3"/>
          <a:srcRect l="15741" t="3667" r="16667" b="3000"/>
          <a:stretch/>
        </p:blipFill>
        <p:spPr>
          <a:xfrm>
            <a:off x="4775264" y="1447800"/>
            <a:ext cx="3807275" cy="2920649"/>
          </a:xfrm>
          <a:prstGeom prst="rect">
            <a:avLst/>
          </a:prstGeom>
          <a:solidFill>
            <a:schemeClr val="accent1"/>
          </a:solidFill>
        </p:spPr>
      </p:pic>
      <p:sp>
        <p:nvSpPr>
          <p:cNvPr id="5" name="TextBox 4">
            <a:extLst>
              <a:ext uri="{FF2B5EF4-FFF2-40B4-BE49-F238E27FC236}">
                <a16:creationId xmlns:a16="http://schemas.microsoft.com/office/drawing/2014/main" id="{AEE25370-AB8B-C1D8-A08B-C858847588B2}"/>
              </a:ext>
            </a:extLst>
          </p:cNvPr>
          <p:cNvSpPr txBox="1"/>
          <p:nvPr/>
        </p:nvSpPr>
        <p:spPr>
          <a:xfrm>
            <a:off x="4876800" y="4368449"/>
            <a:ext cx="3604204" cy="738664"/>
          </a:xfrm>
          <a:prstGeom prst="rect">
            <a:avLst/>
          </a:prstGeom>
          <a:noFill/>
        </p:spPr>
        <p:txBody>
          <a:bodyPr wrap="square" rtlCol="0">
            <a:spAutoFit/>
          </a:bodyPr>
          <a:lstStyle/>
          <a:p>
            <a:pPr algn="ctr"/>
            <a:r>
              <a:rPr lang="en-US" sz="1400" b="1" dirty="0">
                <a:solidFill>
                  <a:schemeClr val="bg1"/>
                </a:solidFill>
              </a:rPr>
              <a:t>40.5 Figure 5: </a:t>
            </a:r>
            <a:r>
              <a:rPr lang="en-US" sz="1400" dirty="0">
                <a:solidFill>
                  <a:schemeClr val="bg1"/>
                </a:solidFill>
              </a:rPr>
              <a:t>This is the logo from the Second International Eugenics Conference in New York City in September of 1921.</a:t>
            </a:r>
          </a:p>
        </p:txBody>
      </p:sp>
      <p:sp>
        <p:nvSpPr>
          <p:cNvPr id="6" name="TextBox 5">
            <a:extLst>
              <a:ext uri="{FF2B5EF4-FFF2-40B4-BE49-F238E27FC236}">
                <a16:creationId xmlns:a16="http://schemas.microsoft.com/office/drawing/2014/main" id="{D35D51B0-7F99-3B4E-37BF-F35012789D91}"/>
              </a:ext>
            </a:extLst>
          </p:cNvPr>
          <p:cNvSpPr txBox="1"/>
          <p:nvPr/>
        </p:nvSpPr>
        <p:spPr>
          <a:xfrm>
            <a:off x="5688302" y="5086290"/>
            <a:ext cx="1981200" cy="400110"/>
          </a:xfrm>
          <a:prstGeom prst="rect">
            <a:avLst/>
          </a:prstGeom>
          <a:noFill/>
        </p:spPr>
        <p:txBody>
          <a:bodyPr wrap="square" rtlCol="0">
            <a:spAutoFit/>
          </a:bodyPr>
          <a:lstStyle/>
          <a:p>
            <a:pPr algn="ctr"/>
            <a:r>
              <a:rPr lang="en-US" sz="1000" dirty="0">
                <a:solidFill>
                  <a:schemeClr val="bg1"/>
                </a:solidFill>
              </a:rPr>
              <a:t>Harry H. Laughlin on Wikimedia Commons. "Eugenics logo."</a:t>
            </a:r>
          </a:p>
        </p:txBody>
      </p:sp>
    </p:spTree>
    <p:extLst>
      <p:ext uri="{BB962C8B-B14F-4D97-AF65-F5344CB8AC3E}">
        <p14:creationId xmlns:p14="http://schemas.microsoft.com/office/powerpoint/2010/main" val="114602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92500" lnSpcReduction="20000"/>
          </a:bodyPr>
          <a:lstStyle/>
          <a:p>
            <a:r>
              <a:rPr lang="en-US" sz="2800" b="1" dirty="0"/>
              <a:t>Are Designer Babies in Our Future?</a:t>
            </a:r>
            <a:endParaRPr lang="en-US" dirty="0"/>
          </a:p>
          <a:p>
            <a:r>
              <a:rPr lang="en-US" dirty="0"/>
              <a:t>Prenatal genetic diagnosis (PGD) is a procedure that allows for the selection of embryos free from certain genetic diseases.</a:t>
            </a:r>
          </a:p>
          <a:p>
            <a:pPr marL="457200" indent="-457200">
              <a:buFont typeface="Arial" panose="020B0604020202020204" pitchFamily="34" charset="0"/>
              <a:buChar char="•"/>
            </a:pPr>
            <a:r>
              <a:rPr lang="en-US" i="1" dirty="0">
                <a:solidFill>
                  <a:schemeClr val="bg1"/>
                </a:solidFill>
              </a:rPr>
              <a:t>PGD</a:t>
            </a:r>
            <a:r>
              <a:rPr lang="en-US" dirty="0">
                <a:solidFill>
                  <a:schemeClr val="bg1"/>
                </a:solidFill>
              </a:rPr>
              <a:t> refers to the diagnosis, selection, and implantation of selected embryos.</a:t>
            </a:r>
            <a:endParaRPr lang="en-US" i="1" dirty="0">
              <a:solidFill>
                <a:schemeClr val="bg1"/>
              </a:solidFill>
            </a:endParaRPr>
          </a:p>
          <a:p>
            <a:r>
              <a:rPr lang="en-US" dirty="0"/>
              <a:t>Ethical issues arise with the discarding of embryos, sex selection, and selecting for disabilities.</a:t>
            </a:r>
          </a:p>
          <a:p>
            <a:pPr marL="457200" indent="-457200">
              <a:buFont typeface="Arial" panose="020B0604020202020204" pitchFamily="34" charset="0"/>
              <a:buChar char="•"/>
            </a:pPr>
            <a:r>
              <a:rPr lang="en-US" dirty="0">
                <a:solidFill>
                  <a:schemeClr val="bg1"/>
                </a:solidFill>
              </a:rPr>
              <a:t>Selecting for disabilities violates the basic medical principle </a:t>
            </a:r>
            <a:r>
              <a:rPr lang="en-US" i="1" dirty="0">
                <a:solidFill>
                  <a:schemeClr val="bg1"/>
                </a:solidFill>
              </a:rPr>
              <a:t>Primum non nocere</a:t>
            </a:r>
            <a:r>
              <a:rPr lang="en-US" dirty="0">
                <a:solidFill>
                  <a:schemeClr val="bg1"/>
                </a:solidFill>
              </a:rPr>
              <a:t>, or "First, do no harm."</a:t>
            </a:r>
          </a:p>
          <a:p>
            <a:r>
              <a:rPr lang="en-US" dirty="0"/>
              <a:t>The future of genetic engineering and its regulation remains uncertain and controversial.</a:t>
            </a:r>
          </a:p>
        </p:txBody>
      </p:sp>
    </p:spTree>
    <p:extLst>
      <p:ext uri="{BB962C8B-B14F-4D97-AF65-F5344CB8AC3E}">
        <p14:creationId xmlns:p14="http://schemas.microsoft.com/office/powerpoint/2010/main" val="2850227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Organogenesis</a:t>
            </a:r>
            <a:endParaRPr lang="en-US" sz="1400" baseline="-25000" dirty="0">
              <a:solidFill>
                <a:schemeClr val="accent1"/>
              </a:solidFill>
            </a:endParaRPr>
          </a:p>
        </p:txBody>
      </p:sp>
      <p:sp>
        <p:nvSpPr>
          <p:cNvPr id="11267" name="Rectangle 3"/>
          <p:cNvSpPr>
            <a:spLocks noGrp="1"/>
          </p:cNvSpPr>
          <p:nvPr>
            <p:ph idx="1"/>
          </p:nvPr>
        </p:nvSpPr>
        <p:spPr>
          <a:xfrm>
            <a:off x="457200" y="1280160"/>
            <a:ext cx="8229600" cy="3063240"/>
          </a:xfrm>
          <a:prstGeom prst="rect">
            <a:avLst/>
          </a:prstGeom>
        </p:spPr>
        <p:txBody>
          <a:bodyPr>
            <a:normAutofit fontScale="70000" lnSpcReduction="20000"/>
          </a:bodyPr>
          <a:lstStyle/>
          <a:p>
            <a:pPr>
              <a:tabLst>
                <a:tab pos="461963" algn="l"/>
              </a:tabLst>
            </a:pPr>
            <a:r>
              <a:rPr lang="en-US" dirty="0">
                <a:solidFill>
                  <a:schemeClr val="tx1"/>
                </a:solidFill>
              </a:rPr>
              <a:t>After gastrulation is </a:t>
            </a:r>
            <a:r>
              <a:rPr lang="en-US" b="1" dirty="0">
                <a:solidFill>
                  <a:schemeClr val="tx1"/>
                </a:solidFill>
              </a:rPr>
              <a:t>organogenesis</a:t>
            </a:r>
            <a:r>
              <a:rPr lang="en-US" dirty="0">
                <a:solidFill>
                  <a:schemeClr val="tx1"/>
                </a:solidFill>
              </a:rPr>
              <a:t>, where germ layers differentiate into organs.</a:t>
            </a:r>
          </a:p>
          <a:p>
            <a:pPr marL="457200" indent="-457200">
              <a:buFont typeface="Arial" panose="020B0604020202020204" pitchFamily="34" charset="0"/>
              <a:buChar char="•"/>
              <a:tabLst>
                <a:tab pos="461963" algn="l"/>
              </a:tabLst>
            </a:pPr>
            <a:r>
              <a:rPr lang="en-US" dirty="0">
                <a:solidFill>
                  <a:schemeClr val="tx1"/>
                </a:solidFill>
              </a:rPr>
              <a:t>Involves precise cellular movements and differentiation regulated by signaling pathways</a:t>
            </a:r>
          </a:p>
          <a:p>
            <a:pPr>
              <a:tabLst>
                <a:tab pos="461963" algn="l"/>
              </a:tabLst>
            </a:pPr>
            <a:r>
              <a:rPr lang="en-US" dirty="0">
                <a:solidFill>
                  <a:schemeClr val="tx1"/>
                </a:solidFill>
              </a:rPr>
              <a:t>Scientists study model organisms like </a:t>
            </a:r>
            <a:r>
              <a:rPr lang="en-US" i="1" dirty="0">
                <a:solidFill>
                  <a:schemeClr val="tx1"/>
                </a:solidFill>
              </a:rPr>
              <a:t>Drosophila</a:t>
            </a:r>
            <a:r>
              <a:rPr lang="en-US" dirty="0">
                <a:solidFill>
                  <a:schemeClr val="tx1"/>
                </a:solidFill>
              </a:rPr>
              <a:t> and</a:t>
            </a:r>
            <a:r>
              <a:rPr lang="en-US" i="1" dirty="0">
                <a:solidFill>
                  <a:schemeClr val="tx1"/>
                </a:solidFill>
              </a:rPr>
              <a:t> C. elegans </a:t>
            </a:r>
            <a:r>
              <a:rPr lang="en-US" dirty="0">
                <a:solidFill>
                  <a:schemeClr val="tx1"/>
                </a:solidFill>
              </a:rPr>
              <a:t>to understand organogenesis.</a:t>
            </a:r>
          </a:p>
          <a:p>
            <a:pPr marL="457200" indent="-457200">
              <a:buFont typeface="Arial" panose="020B0604020202020204" pitchFamily="34" charset="0"/>
              <a:buChar char="•"/>
              <a:tabLst>
                <a:tab pos="461963" algn="l"/>
              </a:tabLst>
            </a:pPr>
            <a:r>
              <a:rPr lang="en-US" i="1" dirty="0">
                <a:solidFill>
                  <a:schemeClr val="tx1"/>
                </a:solidFill>
              </a:rPr>
              <a:t>Drosophila</a:t>
            </a:r>
            <a:r>
              <a:rPr lang="en-US" dirty="0"/>
              <a:t>: patterning along their segments helps scientists to study which genes play important roles at different time points in the embryo's development</a:t>
            </a:r>
          </a:p>
          <a:p>
            <a:pPr marL="457200" indent="-457200">
              <a:buFont typeface="Arial" panose="020B0604020202020204" pitchFamily="34" charset="0"/>
              <a:buChar char="•"/>
              <a:tabLst>
                <a:tab pos="461963" algn="l"/>
              </a:tabLst>
            </a:pPr>
            <a:r>
              <a:rPr lang="en-US" i="1" dirty="0"/>
              <a:t>C. elegans</a:t>
            </a:r>
            <a:r>
              <a:rPr lang="en-US" dirty="0"/>
              <a:t>: scientists study the 1,000 somatic cells during their development in the nematode life cycle</a:t>
            </a:r>
            <a:endParaRPr lang="en-US" i="1" dirty="0">
              <a:solidFill>
                <a:schemeClr val="tx1"/>
              </a:solidFill>
            </a:endParaRPr>
          </a:p>
        </p:txBody>
      </p:sp>
      <p:sp>
        <p:nvSpPr>
          <p:cNvPr id="3" name="TextBox 2">
            <a:extLst>
              <a:ext uri="{FF2B5EF4-FFF2-40B4-BE49-F238E27FC236}">
                <a16:creationId xmlns:a16="http://schemas.microsoft.com/office/drawing/2014/main" id="{75877DA8-CDAE-8D44-32A0-7B5B643E86AD}"/>
              </a:ext>
            </a:extLst>
          </p:cNvPr>
          <p:cNvSpPr txBox="1"/>
          <p:nvPr/>
        </p:nvSpPr>
        <p:spPr>
          <a:xfrm>
            <a:off x="1447800" y="4316604"/>
            <a:ext cx="1371600" cy="738664"/>
          </a:xfrm>
          <a:prstGeom prst="rect">
            <a:avLst/>
          </a:prstGeom>
          <a:noFill/>
        </p:spPr>
        <p:txBody>
          <a:bodyPr wrap="square" rtlCol="0">
            <a:spAutoFit/>
          </a:bodyPr>
          <a:lstStyle/>
          <a:p>
            <a:pPr algn="ctr"/>
            <a:r>
              <a:rPr lang="en-US" sz="1400" b="1" dirty="0"/>
              <a:t>40.5 Figure 6: </a:t>
            </a:r>
            <a:r>
              <a:rPr lang="en-US" sz="1400" dirty="0"/>
              <a:t>The nematode </a:t>
            </a:r>
            <a:r>
              <a:rPr lang="en-US" sz="1400" i="1" dirty="0"/>
              <a:t>C. elegans</a:t>
            </a:r>
          </a:p>
        </p:txBody>
      </p:sp>
      <p:sp>
        <p:nvSpPr>
          <p:cNvPr id="4" name="TextBox 3">
            <a:extLst>
              <a:ext uri="{FF2B5EF4-FFF2-40B4-BE49-F238E27FC236}">
                <a16:creationId xmlns:a16="http://schemas.microsoft.com/office/drawing/2014/main" id="{ABC8D901-C6C7-3F2D-C480-0473259D2B88}"/>
              </a:ext>
            </a:extLst>
          </p:cNvPr>
          <p:cNvSpPr txBox="1"/>
          <p:nvPr/>
        </p:nvSpPr>
        <p:spPr>
          <a:xfrm>
            <a:off x="4038600" y="6096000"/>
            <a:ext cx="1750925" cy="400110"/>
          </a:xfrm>
          <a:prstGeom prst="rect">
            <a:avLst/>
          </a:prstGeom>
          <a:noFill/>
        </p:spPr>
        <p:txBody>
          <a:bodyPr wrap="square" rtlCol="0">
            <a:spAutoFit/>
          </a:bodyPr>
          <a:lstStyle/>
          <a:p>
            <a:pPr algn="ctr"/>
            <a:r>
              <a:rPr lang="en-US" sz="1000" dirty="0"/>
              <a:t>Zeynep F. Altun on Wikimedia Commons. "</a:t>
            </a:r>
            <a:r>
              <a:rPr lang="en-US" sz="1000" i="1" dirty="0"/>
              <a:t>C. elegans</a:t>
            </a:r>
            <a:r>
              <a:rPr lang="en-US" sz="1000" dirty="0"/>
              <a:t>."</a:t>
            </a:r>
          </a:p>
        </p:txBody>
      </p:sp>
      <p:pic>
        <p:nvPicPr>
          <p:cNvPr id="5" name="Content Placeholder 5" descr="A micrograph of C. elegans">
            <a:extLst>
              <a:ext uri="{FF2B5EF4-FFF2-40B4-BE49-F238E27FC236}">
                <a16:creationId xmlns:a16="http://schemas.microsoft.com/office/drawing/2014/main" id="{602CE87D-E07D-A11A-96CC-3487EBC85A7F}"/>
              </a:ext>
            </a:extLst>
          </p:cNvPr>
          <p:cNvPicPr>
            <a:picLocks noChangeAspect="1"/>
          </p:cNvPicPr>
          <p:nvPr/>
        </p:nvPicPr>
        <p:blipFill>
          <a:blip r:embed="rId2"/>
          <a:srcRect l="1852" t="5333" r="1852" b="36920"/>
          <a:stretch/>
        </p:blipFill>
        <p:spPr>
          <a:xfrm>
            <a:off x="2734199" y="4343400"/>
            <a:ext cx="4929344" cy="1642246"/>
          </a:xfrm>
          <a:prstGeom prst="rect">
            <a:avLst/>
          </a:prstGeom>
        </p:spPr>
      </p:pic>
    </p:spTree>
    <p:extLst>
      <p:ext uri="{BB962C8B-B14F-4D97-AF65-F5344CB8AC3E}">
        <p14:creationId xmlns:p14="http://schemas.microsoft.com/office/powerpoint/2010/main" val="101538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Neural System Formation</a:t>
            </a:r>
          </a:p>
        </p:txBody>
      </p:sp>
      <p:sp>
        <p:nvSpPr>
          <p:cNvPr id="11267" name="Rectangle 3"/>
          <p:cNvSpPr>
            <a:spLocks noGrp="1"/>
          </p:cNvSpPr>
          <p:nvPr>
            <p:ph idx="1"/>
          </p:nvPr>
        </p:nvSpPr>
        <p:spPr>
          <a:xfrm>
            <a:off x="457199" y="1280160"/>
            <a:ext cx="4308233" cy="4587240"/>
          </a:xfrm>
          <a:prstGeom prst="rect">
            <a:avLst/>
          </a:prstGeom>
        </p:spPr>
        <p:txBody>
          <a:bodyPr>
            <a:normAutofit fontScale="70000" lnSpcReduction="20000"/>
          </a:bodyPr>
          <a:lstStyle/>
          <a:p>
            <a:pPr>
              <a:tabLst>
                <a:tab pos="461963" algn="l"/>
              </a:tabLst>
            </a:pPr>
            <a:r>
              <a:rPr lang="en-US" dirty="0">
                <a:solidFill>
                  <a:schemeClr val="tx1"/>
                </a:solidFill>
              </a:rPr>
              <a:t>In vertebrates, the neural system formation is a key early event in organogenesis.</a:t>
            </a:r>
          </a:p>
          <a:p>
            <a:pPr marL="457200" indent="-457200">
              <a:buFont typeface="Arial" panose="020B0604020202020204" pitchFamily="34" charset="0"/>
              <a:buChar char="•"/>
              <a:tabLst>
                <a:tab pos="461963" algn="l"/>
              </a:tabLst>
            </a:pPr>
            <a:r>
              <a:rPr lang="en-US" dirty="0">
                <a:solidFill>
                  <a:schemeClr val="tx1"/>
                </a:solidFill>
              </a:rPr>
              <a:t>The ectoderm forms neuronal tissues and epithelial cells.</a:t>
            </a:r>
          </a:p>
          <a:p>
            <a:pPr marL="1200150" lvl="1" indent="-457200">
              <a:buFont typeface="Arial" panose="020B0604020202020204" pitchFamily="34" charset="0"/>
              <a:buChar char="•"/>
              <a:tabLst>
                <a:tab pos="461963" algn="l"/>
              </a:tabLst>
            </a:pPr>
            <a:r>
              <a:rPr lang="en-US" dirty="0">
                <a:solidFill>
                  <a:schemeClr val="tx1"/>
                </a:solidFill>
              </a:rPr>
              <a:t>Growth factors signal cells at the edge of the ectoderm to become epidermis cells.</a:t>
            </a:r>
          </a:p>
          <a:p>
            <a:pPr marL="1200150" lvl="1" indent="-457200">
              <a:buFont typeface="Arial" panose="020B0604020202020204" pitchFamily="34" charset="0"/>
              <a:buChar char="•"/>
              <a:tabLst>
                <a:tab pos="461963" algn="l"/>
              </a:tabLst>
            </a:pPr>
            <a:r>
              <a:rPr lang="en-US" dirty="0">
                <a:solidFill>
                  <a:schemeClr val="tx1"/>
                </a:solidFill>
              </a:rPr>
              <a:t>Remaining cells form the neural plate.</a:t>
            </a:r>
          </a:p>
          <a:p>
            <a:pPr marL="1200150" lvl="1" indent="-457200">
              <a:buFont typeface="Arial" panose="020B0604020202020204" pitchFamily="34" charset="0"/>
              <a:buChar char="•"/>
              <a:tabLst>
                <a:tab pos="461963" algn="l"/>
              </a:tabLst>
            </a:pPr>
            <a:r>
              <a:rPr lang="en-US" dirty="0"/>
              <a:t>If signaling is disrupted, the entire ectoderm would differentiate into neural tissue.</a:t>
            </a:r>
          </a:p>
          <a:p>
            <a:pPr marL="457200" indent="-457200">
              <a:buFont typeface="Arial" panose="020B0604020202020204" pitchFamily="34" charset="0"/>
              <a:buChar char="•"/>
              <a:tabLst>
                <a:tab pos="461963" algn="l"/>
              </a:tabLst>
            </a:pPr>
            <a:r>
              <a:rPr lang="en-US" dirty="0"/>
              <a:t>The neural plate rolls up and forms the </a:t>
            </a:r>
            <a:r>
              <a:rPr lang="en-US" b="1" dirty="0"/>
              <a:t>neural tube</a:t>
            </a:r>
            <a:r>
              <a:rPr lang="en-US" dirty="0"/>
              <a:t>, which later gives rise to the brain and spinal cord.</a:t>
            </a:r>
          </a:p>
        </p:txBody>
      </p:sp>
      <p:pic>
        <p:nvPicPr>
          <p:cNvPr id="2" name="Content Placeholder 6" descr="The illustration shows a flat sheet. The middle of the sheet is the neural plate, and the epidermis is at either end. The neural plate border separates the neural plate from the epidermis. During convergence, the plate folds, bringing the neural plate borders together into neural folds. The neural folds fuse, forming the neural plate into a neural tube. The epidermis separates and folds around the outside.">
            <a:extLst>
              <a:ext uri="{FF2B5EF4-FFF2-40B4-BE49-F238E27FC236}">
                <a16:creationId xmlns:a16="http://schemas.microsoft.com/office/drawing/2014/main" id="{5429BA9F-B3F5-EFCF-10B0-37AC6106B3EC}"/>
              </a:ext>
            </a:extLst>
          </p:cNvPr>
          <p:cNvPicPr>
            <a:picLocks noChangeAspect="1"/>
          </p:cNvPicPr>
          <p:nvPr/>
        </p:nvPicPr>
        <p:blipFill>
          <a:blip r:embed="rId2"/>
          <a:srcRect l="28703" t="5334" r="27778" b="3000"/>
          <a:stretch/>
        </p:blipFill>
        <p:spPr>
          <a:xfrm>
            <a:off x="4724402" y="1216175"/>
            <a:ext cx="3581400" cy="4191000"/>
          </a:xfrm>
          <a:prstGeom prst="rect">
            <a:avLst/>
          </a:prstGeom>
        </p:spPr>
      </p:pic>
      <p:sp>
        <p:nvSpPr>
          <p:cNvPr id="4" name="TextBox 3">
            <a:extLst>
              <a:ext uri="{FF2B5EF4-FFF2-40B4-BE49-F238E27FC236}">
                <a16:creationId xmlns:a16="http://schemas.microsoft.com/office/drawing/2014/main" id="{739F9CB8-5F13-6592-AC5E-38A7C7219635}"/>
              </a:ext>
            </a:extLst>
          </p:cNvPr>
          <p:cNvSpPr txBox="1"/>
          <p:nvPr/>
        </p:nvSpPr>
        <p:spPr>
          <a:xfrm>
            <a:off x="4953003" y="5457762"/>
            <a:ext cx="3124198" cy="523220"/>
          </a:xfrm>
          <a:prstGeom prst="rect">
            <a:avLst/>
          </a:prstGeom>
          <a:noFill/>
        </p:spPr>
        <p:txBody>
          <a:bodyPr wrap="square" rtlCol="0">
            <a:spAutoFit/>
          </a:bodyPr>
          <a:lstStyle/>
          <a:p>
            <a:pPr algn="ctr"/>
            <a:r>
              <a:rPr lang="en-US" sz="1400" b="1" dirty="0"/>
              <a:t>40.5 Figure 7: </a:t>
            </a:r>
            <a:r>
              <a:rPr lang="en-US" sz="1400" dirty="0"/>
              <a:t>The central region of the ectoderm forms the neural tube.</a:t>
            </a:r>
          </a:p>
        </p:txBody>
      </p:sp>
      <p:sp>
        <p:nvSpPr>
          <p:cNvPr id="5" name="TextBox 4">
            <a:extLst>
              <a:ext uri="{FF2B5EF4-FFF2-40B4-BE49-F238E27FC236}">
                <a16:creationId xmlns:a16="http://schemas.microsoft.com/office/drawing/2014/main" id="{80DC31F3-24A5-F282-EA22-255086F7AA96}"/>
              </a:ext>
            </a:extLst>
          </p:cNvPr>
          <p:cNvSpPr txBox="1"/>
          <p:nvPr/>
        </p:nvSpPr>
        <p:spPr>
          <a:xfrm>
            <a:off x="4765433" y="6082156"/>
            <a:ext cx="1523998" cy="707886"/>
          </a:xfrm>
          <a:prstGeom prst="rect">
            <a:avLst/>
          </a:prstGeom>
          <a:noFill/>
        </p:spPr>
        <p:txBody>
          <a:bodyPr wrap="square" rtlCol="0">
            <a:spAutoFit/>
          </a:bodyPr>
          <a:lstStyle/>
          <a:p>
            <a:pPr algn="ctr"/>
            <a:r>
              <a:rPr lang="en-US" sz="1000" dirty="0"/>
              <a:t>CNX OpenStax on Wikimedia Commons. "Formation of neural tube." Modified. </a:t>
            </a:r>
          </a:p>
        </p:txBody>
      </p:sp>
    </p:spTree>
    <p:extLst>
      <p:ext uri="{BB962C8B-B14F-4D97-AF65-F5344CB8AC3E}">
        <p14:creationId xmlns:p14="http://schemas.microsoft.com/office/powerpoint/2010/main" val="416428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Connective Tissue Formation</a:t>
            </a:r>
          </a:p>
        </p:txBody>
      </p:sp>
      <p:sp>
        <p:nvSpPr>
          <p:cNvPr id="11267" name="Rectangle 3"/>
          <p:cNvSpPr>
            <a:spLocks noGrp="1"/>
          </p:cNvSpPr>
          <p:nvPr>
            <p:ph idx="1"/>
          </p:nvPr>
        </p:nvSpPr>
        <p:spPr>
          <a:xfrm>
            <a:off x="457199" y="1280160"/>
            <a:ext cx="4571999" cy="4739640"/>
          </a:xfrm>
          <a:prstGeom prst="rect">
            <a:avLst/>
          </a:prstGeom>
        </p:spPr>
        <p:txBody>
          <a:bodyPr>
            <a:normAutofit fontScale="77500" lnSpcReduction="20000"/>
          </a:bodyPr>
          <a:lstStyle/>
          <a:p>
            <a:pPr marL="0" indent="0">
              <a:buNone/>
              <a:tabLst>
                <a:tab pos="461963" algn="l"/>
              </a:tabLst>
            </a:pPr>
            <a:r>
              <a:rPr lang="en-US" dirty="0">
                <a:solidFill>
                  <a:schemeClr val="tx1"/>
                </a:solidFill>
              </a:rPr>
              <a:t>The mesoderm develops into the various connective tissues of the body.</a:t>
            </a:r>
          </a:p>
          <a:p>
            <a:pPr marL="457200" indent="-457200">
              <a:buFont typeface="Arial" panose="020B0604020202020204" pitchFamily="34" charset="0"/>
              <a:buChar char="•"/>
              <a:tabLst>
                <a:tab pos="461963" algn="l"/>
              </a:tabLst>
            </a:pPr>
            <a:r>
              <a:rPr lang="en-US" dirty="0">
                <a:solidFill>
                  <a:schemeClr val="tx1"/>
                </a:solidFill>
              </a:rPr>
              <a:t>A spatial pattern of gene expression reorganizes the mesoderm into a group of somites with spaces between them.</a:t>
            </a:r>
          </a:p>
          <a:p>
            <a:pPr marL="457200" indent="-457200">
              <a:buFont typeface="Arial" panose="020B0604020202020204" pitchFamily="34" charset="0"/>
              <a:buChar char="•"/>
              <a:tabLst>
                <a:tab pos="461963" algn="l"/>
              </a:tabLst>
            </a:pPr>
            <a:r>
              <a:rPr lang="en-US" b="1" dirty="0">
                <a:solidFill>
                  <a:schemeClr val="tx1"/>
                </a:solidFill>
              </a:rPr>
              <a:t>Somites</a:t>
            </a:r>
            <a:r>
              <a:rPr lang="en-US" dirty="0">
                <a:solidFill>
                  <a:schemeClr val="tx1"/>
                </a:solidFill>
              </a:rPr>
              <a:t> further develop into cells that form the vertebrae and ribs, dermis of the dorsal skin, and skeletal muscles of the back, body wall, and limbs.</a:t>
            </a:r>
          </a:p>
          <a:p>
            <a:pPr marL="457200" indent="-457200">
              <a:buFont typeface="Arial" panose="020B0604020202020204" pitchFamily="34" charset="0"/>
              <a:buChar char="•"/>
              <a:tabLst>
                <a:tab pos="461963" algn="l"/>
              </a:tabLst>
            </a:pPr>
            <a:r>
              <a:rPr lang="en-US" dirty="0">
                <a:solidFill>
                  <a:schemeClr val="tx1"/>
                </a:solidFill>
              </a:rPr>
              <a:t>The mesoderm also forms the notochord, which forms the central axis of the animal body.</a:t>
            </a:r>
          </a:p>
        </p:txBody>
      </p:sp>
      <p:pic>
        <p:nvPicPr>
          <p:cNvPr id="2" name="Content Placeholder 6" descr="An image of a five-week-old embryo">
            <a:extLst>
              <a:ext uri="{FF2B5EF4-FFF2-40B4-BE49-F238E27FC236}">
                <a16:creationId xmlns:a16="http://schemas.microsoft.com/office/drawing/2014/main" id="{7E221665-15BF-8B0A-9CAE-439C8201B928}"/>
              </a:ext>
            </a:extLst>
          </p:cNvPr>
          <p:cNvPicPr>
            <a:picLocks noChangeAspect="1"/>
          </p:cNvPicPr>
          <p:nvPr/>
        </p:nvPicPr>
        <p:blipFill>
          <a:blip r:embed="rId2"/>
          <a:srcRect l="25925" t="5334" r="25926" b="3000"/>
          <a:stretch/>
        </p:blipFill>
        <p:spPr>
          <a:xfrm>
            <a:off x="5356167" y="1141750"/>
            <a:ext cx="3097876" cy="3276600"/>
          </a:xfrm>
          <a:prstGeom prst="rect">
            <a:avLst/>
          </a:prstGeom>
        </p:spPr>
      </p:pic>
      <p:sp>
        <p:nvSpPr>
          <p:cNvPr id="4" name="TextBox 3">
            <a:extLst>
              <a:ext uri="{FF2B5EF4-FFF2-40B4-BE49-F238E27FC236}">
                <a16:creationId xmlns:a16="http://schemas.microsoft.com/office/drawing/2014/main" id="{E6C86088-4A98-2B23-A9DF-017BB13B6CF8}"/>
              </a:ext>
            </a:extLst>
          </p:cNvPr>
          <p:cNvSpPr txBox="1"/>
          <p:nvPr/>
        </p:nvSpPr>
        <p:spPr>
          <a:xfrm>
            <a:off x="5428212" y="4419600"/>
            <a:ext cx="2953788" cy="738664"/>
          </a:xfrm>
          <a:prstGeom prst="rect">
            <a:avLst/>
          </a:prstGeom>
          <a:noFill/>
        </p:spPr>
        <p:txBody>
          <a:bodyPr wrap="square" rtlCol="0">
            <a:spAutoFit/>
          </a:bodyPr>
          <a:lstStyle/>
          <a:p>
            <a:pPr algn="ctr"/>
            <a:r>
              <a:rPr lang="en-US" sz="1400" b="1" dirty="0"/>
              <a:t>40.5 Figure 8: </a:t>
            </a:r>
            <a:r>
              <a:rPr lang="en-US" sz="1400" dirty="0"/>
              <a:t>In this five-week-old human embryo, somites are segments along the length of the body.</a:t>
            </a:r>
          </a:p>
        </p:txBody>
      </p:sp>
      <p:sp>
        <p:nvSpPr>
          <p:cNvPr id="5" name="TextBox 4">
            <a:extLst>
              <a:ext uri="{FF2B5EF4-FFF2-40B4-BE49-F238E27FC236}">
                <a16:creationId xmlns:a16="http://schemas.microsoft.com/office/drawing/2014/main" id="{4E232C88-F877-0E3E-5957-D7D264661F61}"/>
              </a:ext>
            </a:extLst>
          </p:cNvPr>
          <p:cNvSpPr txBox="1"/>
          <p:nvPr/>
        </p:nvSpPr>
        <p:spPr>
          <a:xfrm>
            <a:off x="6066905" y="5159514"/>
            <a:ext cx="1676400" cy="707886"/>
          </a:xfrm>
          <a:prstGeom prst="rect">
            <a:avLst/>
          </a:prstGeom>
          <a:noFill/>
        </p:spPr>
        <p:txBody>
          <a:bodyPr wrap="square" rtlCol="0">
            <a:spAutoFit/>
          </a:bodyPr>
          <a:lstStyle/>
          <a:p>
            <a:pPr algn="ctr"/>
            <a:r>
              <a:rPr lang="en-US" sz="1000" dirty="0"/>
              <a:t>Ed Uthman, MD on Wikimedia Commons. "Tubal pregnancy with embryo."</a:t>
            </a:r>
          </a:p>
          <a:p>
            <a:pPr algn="ctr"/>
            <a:endParaRPr lang="en-US" sz="1000" dirty="0"/>
          </a:p>
        </p:txBody>
      </p:sp>
    </p:spTree>
    <p:extLst>
      <p:ext uri="{BB962C8B-B14F-4D97-AF65-F5344CB8AC3E}">
        <p14:creationId xmlns:p14="http://schemas.microsoft.com/office/powerpoint/2010/main" val="353053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3</a:t>
            </a:r>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a:bodyPr>
          <a:lstStyle/>
          <a:p>
            <a:r>
              <a:rPr lang="en-US" dirty="0"/>
              <a:t>Proper neural tube closure is crucial in embryonic development.</a:t>
            </a:r>
          </a:p>
          <a:p>
            <a:pPr marL="457200" indent="-457200">
              <a:buFont typeface="Arial" panose="020B0604020202020204" pitchFamily="34" charset="0"/>
              <a:buChar char="•"/>
            </a:pPr>
            <a:r>
              <a:rPr lang="en-US" dirty="0"/>
              <a:t>Can lead to neural tube defects (NTDs)</a:t>
            </a:r>
          </a:p>
          <a:p>
            <a:pPr marL="457200" indent="-457200">
              <a:buFont typeface="Arial" panose="020B0604020202020204" pitchFamily="34" charset="0"/>
              <a:buChar char="•"/>
            </a:pPr>
            <a:r>
              <a:rPr lang="en-US" u="sng" dirty="0"/>
              <a:t>Example</a:t>
            </a:r>
            <a:r>
              <a:rPr lang="en-US" dirty="0"/>
              <a:t>: spina bifida</a:t>
            </a:r>
          </a:p>
          <a:p>
            <a:pPr marL="1200150" lvl="1" indent="-457200">
              <a:buFont typeface="Arial" panose="020B0604020202020204" pitchFamily="34" charset="0"/>
              <a:buChar char="•"/>
            </a:pPr>
            <a:r>
              <a:rPr lang="en-US" dirty="0">
                <a:solidFill>
                  <a:schemeClr val="bg1"/>
                </a:solidFill>
              </a:rPr>
              <a:t>Results in damage to the spinal cord, impacting the nerves adjacent to the deficit</a:t>
            </a:r>
          </a:p>
          <a:p>
            <a:pPr marL="1200150" lvl="1" indent="-457200">
              <a:buFont typeface="Arial" panose="020B0604020202020204" pitchFamily="34" charset="0"/>
              <a:buChar char="•"/>
            </a:pPr>
            <a:r>
              <a:rPr lang="en-US" dirty="0">
                <a:solidFill>
                  <a:schemeClr val="bg1"/>
                </a:solidFill>
              </a:rPr>
              <a:t>Symptoms: weakness to total paralysis of the legs, incontinence, and impaired sensation from the lower extremities</a:t>
            </a:r>
          </a:p>
        </p:txBody>
      </p:sp>
    </p:spTree>
    <p:extLst>
      <p:ext uri="{BB962C8B-B14F-4D97-AF65-F5344CB8AC3E}">
        <p14:creationId xmlns:p14="http://schemas.microsoft.com/office/powerpoint/2010/main" val="3142300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Vertebrate Axis Formation</a:t>
            </a:r>
            <a:r>
              <a:rPr lang="en-US" sz="1400" baseline="-25000" dirty="0">
                <a:solidFill>
                  <a:schemeClr val="accent1"/>
                </a:solidFill>
              </a:rPr>
              <a:t>1</a:t>
            </a:r>
          </a:p>
        </p:txBody>
      </p:sp>
      <p:sp>
        <p:nvSpPr>
          <p:cNvPr id="11267" name="Rectangle 3"/>
          <p:cNvSpPr>
            <a:spLocks noGrp="1"/>
          </p:cNvSpPr>
          <p:nvPr>
            <p:ph idx="1"/>
          </p:nvPr>
        </p:nvSpPr>
        <p:spPr>
          <a:xfrm>
            <a:off x="457200" y="1280160"/>
            <a:ext cx="8229600" cy="1767840"/>
          </a:xfrm>
          <a:prstGeom prst="rect">
            <a:avLst/>
          </a:prstGeom>
        </p:spPr>
        <p:txBody>
          <a:bodyPr>
            <a:normAutofit/>
          </a:bodyPr>
          <a:lstStyle/>
          <a:p>
            <a:pPr>
              <a:tabLst>
                <a:tab pos="461963" algn="l"/>
              </a:tabLst>
            </a:pPr>
            <a:r>
              <a:rPr lang="en-US" sz="2400" dirty="0">
                <a:solidFill>
                  <a:schemeClr val="tx1"/>
                </a:solidFill>
              </a:rPr>
              <a:t>Cells retain their spherical shape as germ layers form, but animal bodies eventually develop the following axes:</a:t>
            </a:r>
          </a:p>
          <a:p>
            <a:pPr lvl="1">
              <a:tabLst>
                <a:tab pos="461963" algn="l"/>
              </a:tabLst>
            </a:pPr>
            <a:r>
              <a:rPr lang="en-US" sz="2400" dirty="0">
                <a:solidFill>
                  <a:schemeClr val="tx1"/>
                </a:solidFill>
              </a:rPr>
              <a:t>Lateral-medial (left-right), dorsal-ventral (back-belly), and anterior-posterior (head-feet)</a:t>
            </a:r>
          </a:p>
        </p:txBody>
      </p:sp>
      <p:sp>
        <p:nvSpPr>
          <p:cNvPr id="3" name="TextBox 2">
            <a:extLst>
              <a:ext uri="{FF2B5EF4-FFF2-40B4-BE49-F238E27FC236}">
                <a16:creationId xmlns:a16="http://schemas.microsoft.com/office/drawing/2014/main" id="{6FAECD37-E69F-7800-EF12-D2E9DD6F0FC4}"/>
              </a:ext>
            </a:extLst>
          </p:cNvPr>
          <p:cNvSpPr txBox="1"/>
          <p:nvPr/>
        </p:nvSpPr>
        <p:spPr>
          <a:xfrm>
            <a:off x="509116" y="4800600"/>
            <a:ext cx="1905000" cy="1169551"/>
          </a:xfrm>
          <a:prstGeom prst="rect">
            <a:avLst/>
          </a:prstGeom>
          <a:noFill/>
        </p:spPr>
        <p:txBody>
          <a:bodyPr wrap="square" rtlCol="0">
            <a:spAutoFit/>
          </a:bodyPr>
          <a:lstStyle/>
          <a:p>
            <a:r>
              <a:rPr lang="en-US" sz="1400" b="1" dirty="0"/>
              <a:t>40.5 Figure 9: </a:t>
            </a:r>
            <a:r>
              <a:rPr lang="en-US" sz="1400" dirty="0"/>
              <a:t>Animal bodies have three axes for symmetry: lateral-medial, dorsal-ventral, and anterior-posterior.</a:t>
            </a:r>
          </a:p>
        </p:txBody>
      </p:sp>
      <p:sp>
        <p:nvSpPr>
          <p:cNvPr id="4" name="TextBox 3">
            <a:extLst>
              <a:ext uri="{FF2B5EF4-FFF2-40B4-BE49-F238E27FC236}">
                <a16:creationId xmlns:a16="http://schemas.microsoft.com/office/drawing/2014/main" id="{145F7120-2987-DFF4-4C30-8CF1E80271EF}"/>
              </a:ext>
            </a:extLst>
          </p:cNvPr>
          <p:cNvSpPr txBox="1"/>
          <p:nvPr/>
        </p:nvSpPr>
        <p:spPr>
          <a:xfrm>
            <a:off x="3658052" y="6096000"/>
            <a:ext cx="1827895" cy="400110"/>
          </a:xfrm>
          <a:prstGeom prst="rect">
            <a:avLst/>
          </a:prstGeom>
          <a:noFill/>
        </p:spPr>
        <p:txBody>
          <a:bodyPr wrap="square" rtlCol="0">
            <a:spAutoFit/>
          </a:bodyPr>
          <a:lstStyle/>
          <a:p>
            <a:pPr algn="ctr"/>
            <a:r>
              <a:rPr lang="en-US" sz="1000" dirty="0"/>
              <a:t>NOAA on Wikimedia Commons. "Animal body axes."</a:t>
            </a:r>
          </a:p>
        </p:txBody>
      </p:sp>
      <p:pic>
        <p:nvPicPr>
          <p:cNvPr id="5" name="Content Placeholder 6" descr="The anterior end is from the middle of the fish to the mouth. The posterior end is from the middle of the fish to the tail. This is the anteroposterior axis. From the middle of the fish up to the top is the dorsal side. From the middle of the fish to the belly is the ventral side. This is the dorsoventral axis. To the left of this is the left (lateral) side. To the right of it is the right (medial) side. This is the left-right axis. The fin underneath the fish closest to the tail is the proximal end closest to the body and the distal end closest to the end of the fin. The proximodistal end is in between this.">
            <a:extLst>
              <a:ext uri="{FF2B5EF4-FFF2-40B4-BE49-F238E27FC236}">
                <a16:creationId xmlns:a16="http://schemas.microsoft.com/office/drawing/2014/main" id="{77E922D6-508E-E4E1-4CE8-81DE15865B1E}"/>
              </a:ext>
            </a:extLst>
          </p:cNvPr>
          <p:cNvPicPr>
            <a:picLocks noChangeAspect="1"/>
          </p:cNvPicPr>
          <p:nvPr/>
        </p:nvPicPr>
        <p:blipFill>
          <a:blip r:embed="rId2"/>
          <a:srcRect l="630" t="5277" r="630" b="14833"/>
          <a:stretch/>
        </p:blipFill>
        <p:spPr>
          <a:xfrm>
            <a:off x="2383971" y="2971800"/>
            <a:ext cx="6501285" cy="2922350"/>
          </a:xfrm>
          <a:prstGeom prst="rect">
            <a:avLst/>
          </a:prstGeom>
        </p:spPr>
      </p:pic>
    </p:spTree>
    <p:extLst>
      <p:ext uri="{BB962C8B-B14F-4D97-AF65-F5344CB8AC3E}">
        <p14:creationId xmlns:p14="http://schemas.microsoft.com/office/powerpoint/2010/main" val="134436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Vertebrate Axis Formation</a:t>
            </a:r>
            <a:r>
              <a:rPr lang="en-US" sz="1400" baseline="-25000" dirty="0">
                <a:solidFill>
                  <a:schemeClr val="accent1"/>
                </a:solidFill>
              </a:rPr>
              <a:t>2</a:t>
            </a:r>
          </a:p>
        </p:txBody>
      </p:sp>
      <p:sp>
        <p:nvSpPr>
          <p:cNvPr id="11267" name="Rectangle 3"/>
          <p:cNvSpPr>
            <a:spLocks noGrp="1"/>
          </p:cNvSpPr>
          <p:nvPr>
            <p:ph idx="1"/>
          </p:nvPr>
        </p:nvSpPr>
        <p:spPr>
          <a:prstGeom prst="rect">
            <a:avLst/>
          </a:prstGeom>
        </p:spPr>
        <p:txBody>
          <a:bodyPr>
            <a:normAutofit fontScale="77500" lnSpcReduction="20000"/>
          </a:bodyPr>
          <a:lstStyle/>
          <a:p>
            <a:pPr marL="0" indent="0">
              <a:buNone/>
              <a:tabLst>
                <a:tab pos="461963" algn="l"/>
              </a:tabLst>
            </a:pPr>
            <a:r>
              <a:rPr lang="en-US" dirty="0">
                <a:solidFill>
                  <a:schemeClr val="tx1"/>
                </a:solidFill>
              </a:rPr>
              <a:t>Experiments by Spemann and Mangold showed the role of dorsal cells in axis formation.</a:t>
            </a:r>
          </a:p>
          <a:p>
            <a:pPr>
              <a:tabLst>
                <a:tab pos="461963" algn="l"/>
              </a:tabLst>
            </a:pPr>
            <a:r>
              <a:rPr lang="en-US" dirty="0">
                <a:solidFill>
                  <a:schemeClr val="tx1"/>
                </a:solidFill>
              </a:rPr>
              <a:t>They took dorsal cells from one embryo and transplanted them into the belly of another embryo.</a:t>
            </a:r>
          </a:p>
          <a:p>
            <a:pPr>
              <a:tabLst>
                <a:tab pos="461963" algn="l"/>
              </a:tabLst>
            </a:pPr>
            <a:r>
              <a:rPr lang="en-US" dirty="0">
                <a:solidFill>
                  <a:schemeClr val="tx1"/>
                </a:solidFill>
              </a:rPr>
              <a:t>The latter embryo developed two notochords: one at the dorsal side and one at the belly area.</a:t>
            </a:r>
          </a:p>
          <a:p>
            <a:pPr lvl="1">
              <a:tabLst>
                <a:tab pos="461963" algn="l"/>
              </a:tabLst>
            </a:pPr>
            <a:r>
              <a:rPr lang="en-US" dirty="0">
                <a:solidFill>
                  <a:schemeClr val="tx1"/>
                </a:solidFill>
              </a:rPr>
              <a:t>This suggests dorsal cells were specialized to direct formation of the notochord and define the axis.</a:t>
            </a:r>
          </a:p>
          <a:p>
            <a:pPr>
              <a:tabLst>
                <a:tab pos="461963" algn="l"/>
              </a:tabLst>
            </a:pPr>
            <a:r>
              <a:rPr lang="en-US" dirty="0">
                <a:solidFill>
                  <a:schemeClr val="tx1"/>
                </a:solidFill>
              </a:rPr>
              <a:t>These dorsal cells were termed the </a:t>
            </a:r>
            <a:r>
              <a:rPr lang="en-US" i="1" dirty="0">
                <a:solidFill>
                  <a:schemeClr val="tx1"/>
                </a:solidFill>
              </a:rPr>
              <a:t>organizer</a:t>
            </a:r>
            <a:r>
              <a:rPr lang="en-US" dirty="0">
                <a:solidFill>
                  <a:schemeClr val="tx1"/>
                </a:solidFill>
              </a:rPr>
              <a:t>:</a:t>
            </a:r>
            <a:r>
              <a:rPr lang="en-US" i="1" dirty="0">
                <a:solidFill>
                  <a:schemeClr val="tx1"/>
                </a:solidFill>
              </a:rPr>
              <a:t> </a:t>
            </a:r>
            <a:r>
              <a:rPr lang="en-US" dirty="0">
                <a:solidFill>
                  <a:schemeClr val="tx1"/>
                </a:solidFill>
              </a:rPr>
              <a:t>a groups of cells that induce neighboring cells to differentiation in specific ways to pattern the embryo.</a:t>
            </a:r>
          </a:p>
          <a:p>
            <a:pPr lvl="1">
              <a:tabLst>
                <a:tab pos="461963" algn="l"/>
              </a:tabLst>
            </a:pPr>
            <a:r>
              <a:rPr lang="en-US" u="sng" dirty="0"/>
              <a:t>Pattern</a:t>
            </a:r>
            <a:r>
              <a:rPr lang="en-US" dirty="0"/>
              <a:t>: generate a set of organized structures</a:t>
            </a:r>
            <a:endParaRPr lang="en-US" dirty="0">
              <a:solidFill>
                <a:schemeClr val="tx1"/>
              </a:solidFill>
            </a:endParaRPr>
          </a:p>
          <a:p>
            <a:pPr>
              <a:tabLst>
                <a:tab pos="461963" algn="l"/>
              </a:tabLst>
            </a:pPr>
            <a:r>
              <a:rPr lang="en-US" dirty="0">
                <a:solidFill>
                  <a:schemeClr val="tx1"/>
                </a:solidFill>
              </a:rPr>
              <a:t>Researchers identified many genes responsible for axis formation.</a:t>
            </a:r>
          </a:p>
          <a:p>
            <a:pPr lvl="1">
              <a:tabLst>
                <a:tab pos="461963" algn="l"/>
              </a:tabLst>
            </a:pPr>
            <a:r>
              <a:rPr lang="en-US" dirty="0">
                <a:solidFill>
                  <a:schemeClr val="tx1"/>
                </a:solidFill>
              </a:rPr>
              <a:t>Mutations lead to loss of symmetry required for development.</a:t>
            </a:r>
          </a:p>
        </p:txBody>
      </p:sp>
    </p:spTree>
    <p:extLst>
      <p:ext uri="{BB962C8B-B14F-4D97-AF65-F5344CB8AC3E}">
        <p14:creationId xmlns:p14="http://schemas.microsoft.com/office/powerpoint/2010/main" val="191190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022366"/>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Discuss</a:t>
            </a:r>
            <a:r>
              <a:rPr lang="en-US" dirty="0"/>
              <a:t> how fertilization occurs.</a:t>
            </a:r>
          </a:p>
          <a:p>
            <a:pPr marL="457200" indent="-457200">
              <a:buFont typeface="Arial" panose="020B0604020202020204" pitchFamily="34" charset="0"/>
              <a:buChar char="•"/>
              <a:tabLst>
                <a:tab pos="457200" algn="l"/>
              </a:tabLst>
            </a:pPr>
            <a:r>
              <a:rPr lang="en-US" b="1" dirty="0"/>
              <a:t>Explain</a:t>
            </a:r>
            <a:r>
              <a:rPr lang="en-US" dirty="0"/>
              <a:t> how the embryo forms from the zygote.</a:t>
            </a:r>
          </a:p>
          <a:p>
            <a:pPr marL="457200" indent="-457200">
              <a:buFont typeface="Arial" panose="020B0604020202020204" pitchFamily="34" charset="0"/>
              <a:buChar char="•"/>
              <a:tabLst>
                <a:tab pos="457200" algn="l"/>
              </a:tabLst>
            </a:pPr>
            <a:r>
              <a:rPr lang="en-US" b="1" dirty="0"/>
              <a:t>Discuss</a:t>
            </a:r>
            <a:r>
              <a:rPr lang="en-US" dirty="0"/>
              <a:t> the role of cleavage and gastrulation in animal development.</a:t>
            </a:r>
          </a:p>
          <a:p>
            <a:pPr marL="457200" indent="-457200">
              <a:buFont typeface="Arial" panose="020B0604020202020204" pitchFamily="34" charset="0"/>
              <a:buChar char="•"/>
              <a:tabLst>
                <a:tab pos="457200" algn="l"/>
              </a:tabLst>
            </a:pPr>
            <a:r>
              <a:rPr lang="en-US" b="1" dirty="0"/>
              <a:t>Describe</a:t>
            </a:r>
            <a:r>
              <a:rPr lang="en-US" dirty="0"/>
              <a:t> the process of organogenesis.</a:t>
            </a:r>
          </a:p>
          <a:p>
            <a:pPr marL="457200" indent="-457200">
              <a:buFont typeface="Arial" panose="020B0604020202020204" pitchFamily="34" charset="0"/>
              <a:buChar char="•"/>
              <a:tabLst>
                <a:tab pos="457200" algn="l"/>
              </a:tabLst>
            </a:pPr>
            <a:r>
              <a:rPr lang="en-US" b="1" dirty="0"/>
              <a:t>Identify</a:t>
            </a:r>
            <a:r>
              <a:rPr lang="en-US" dirty="0"/>
              <a:t> the anatomical axes formed in vertebrates.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Vertebrate Axis Formation</a:t>
            </a:r>
            <a:r>
              <a:rPr lang="en-US" sz="1400" baseline="-25000" dirty="0">
                <a:solidFill>
                  <a:schemeClr val="accent1"/>
                </a:solidFill>
              </a:rPr>
              <a:t>3</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Animal bodies have externally visible symmetry, but internal organs are not symmetrical.</a:t>
            </a:r>
          </a:p>
          <a:p>
            <a:pPr>
              <a:tabLst>
                <a:tab pos="461963" algn="l"/>
              </a:tabLst>
            </a:pPr>
            <a:r>
              <a:rPr lang="en-US" dirty="0">
                <a:solidFill>
                  <a:schemeClr val="tx1"/>
                </a:solidFill>
              </a:rPr>
              <a:t>One example is the heart being on the left side and the liver being on the right.</a:t>
            </a:r>
          </a:p>
          <a:p>
            <a:pPr>
              <a:tabLst>
                <a:tab pos="461963" algn="l"/>
              </a:tabLst>
            </a:pPr>
            <a:r>
              <a:rPr lang="en-US" dirty="0">
                <a:solidFill>
                  <a:schemeClr val="tx1"/>
                </a:solidFill>
              </a:rPr>
              <a:t>Formation of central left-right axis is important during development.</a:t>
            </a:r>
          </a:p>
          <a:p>
            <a:pPr>
              <a:tabLst>
                <a:tab pos="461963" algn="l"/>
              </a:tabLst>
            </a:pPr>
            <a:r>
              <a:rPr lang="en-US" dirty="0">
                <a:solidFill>
                  <a:schemeClr val="tx1"/>
                </a:solidFill>
              </a:rPr>
              <a:t>Internal asymmetry, such as heart placement, is established early and involves specific genes.</a:t>
            </a:r>
          </a:p>
          <a:p>
            <a:pPr>
              <a:tabLst>
                <a:tab pos="461963" algn="l"/>
              </a:tabLst>
            </a:pPr>
            <a:r>
              <a:rPr lang="en-US" dirty="0">
                <a:solidFill>
                  <a:schemeClr val="tx1"/>
                </a:solidFill>
              </a:rPr>
              <a:t>Research about these genes is still ongoing.</a:t>
            </a:r>
          </a:p>
        </p:txBody>
      </p:sp>
    </p:spTree>
    <p:extLst>
      <p:ext uri="{BB962C8B-B14F-4D97-AF65-F5344CB8AC3E}">
        <p14:creationId xmlns:p14="http://schemas.microsoft.com/office/powerpoint/2010/main" val="5851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prstGeom prst="rect">
            <a:avLst/>
          </a:prstGeom>
        </p:spPr>
        <p:txBody>
          <a:bodyPr>
            <a:normAutofit fontScale="85000" lnSpcReduction="20000"/>
          </a:bodyPr>
          <a:lstStyle/>
          <a:p>
            <a:pPr>
              <a:tabLst>
                <a:tab pos="461963" algn="l"/>
              </a:tabLst>
            </a:pPr>
            <a:r>
              <a:rPr lang="en-US" dirty="0">
                <a:solidFill>
                  <a:schemeClr val="tx1"/>
                </a:solidFill>
              </a:rPr>
              <a:t>Embryogenesis begins with fertilization, ensuring a diploid zygote.</a:t>
            </a:r>
          </a:p>
          <a:p>
            <a:pPr>
              <a:tabLst>
                <a:tab pos="461963" algn="l"/>
              </a:tabLst>
            </a:pPr>
            <a:r>
              <a:rPr lang="en-US" dirty="0">
                <a:solidFill>
                  <a:schemeClr val="tx1"/>
                </a:solidFill>
              </a:rPr>
              <a:t>Cleavage forms the blastula and then undergoes gastrulation, which creates the three germ layers:</a:t>
            </a:r>
          </a:p>
          <a:p>
            <a:pPr lvl="1">
              <a:tabLst>
                <a:tab pos="461963" algn="l"/>
              </a:tabLst>
            </a:pPr>
            <a:r>
              <a:rPr lang="en-US" u="sng" dirty="0">
                <a:solidFill>
                  <a:schemeClr val="tx1"/>
                </a:solidFill>
              </a:rPr>
              <a:t>Ectoderm</a:t>
            </a:r>
            <a:r>
              <a:rPr lang="en-US" dirty="0">
                <a:solidFill>
                  <a:schemeClr val="tx1"/>
                </a:solidFill>
              </a:rPr>
              <a:t>: nervous system and epidermal skin cells</a:t>
            </a:r>
          </a:p>
          <a:p>
            <a:pPr lvl="1">
              <a:tabLst>
                <a:tab pos="461963" algn="l"/>
              </a:tabLst>
            </a:pPr>
            <a:r>
              <a:rPr lang="en-US" u="sng" dirty="0">
                <a:solidFill>
                  <a:schemeClr val="tx1"/>
                </a:solidFill>
              </a:rPr>
              <a:t>Mesoderm</a:t>
            </a:r>
            <a:r>
              <a:rPr lang="en-US" dirty="0">
                <a:solidFill>
                  <a:schemeClr val="tx1"/>
                </a:solidFill>
              </a:rPr>
              <a:t>: muscle cells and connective body tissue</a:t>
            </a:r>
          </a:p>
          <a:p>
            <a:pPr lvl="1">
              <a:tabLst>
                <a:tab pos="461963" algn="l"/>
              </a:tabLst>
            </a:pPr>
            <a:r>
              <a:rPr lang="en-US" u="sng" dirty="0">
                <a:solidFill>
                  <a:schemeClr val="tx1"/>
                </a:solidFill>
              </a:rPr>
              <a:t>Endoderm</a:t>
            </a:r>
            <a:r>
              <a:rPr lang="en-US" dirty="0">
                <a:solidFill>
                  <a:schemeClr val="tx1"/>
                </a:solidFill>
              </a:rPr>
              <a:t>: columnar cells and internal organs</a:t>
            </a:r>
          </a:p>
          <a:p>
            <a:pPr>
              <a:tabLst>
                <a:tab pos="461963" algn="l"/>
              </a:tabLst>
            </a:pPr>
            <a:r>
              <a:rPr lang="en-US" dirty="0">
                <a:solidFill>
                  <a:schemeClr val="tx1"/>
                </a:solidFill>
              </a:rPr>
              <a:t>Organogenesis involves the differentiation of germ layers into organs.</a:t>
            </a:r>
          </a:p>
          <a:p>
            <a:pPr lvl="1">
              <a:tabLst>
                <a:tab pos="461963" algn="l"/>
              </a:tabLst>
            </a:pPr>
            <a:r>
              <a:rPr lang="en-US" u="sng" dirty="0"/>
              <a:t>Ectoderm</a:t>
            </a:r>
            <a:r>
              <a:rPr lang="en-US" dirty="0"/>
              <a:t>: formation of the neural system</a:t>
            </a:r>
          </a:p>
          <a:p>
            <a:pPr lvl="1">
              <a:tabLst>
                <a:tab pos="461963" algn="l"/>
              </a:tabLst>
            </a:pPr>
            <a:r>
              <a:rPr lang="en-US" u="sng" dirty="0">
                <a:solidFill>
                  <a:schemeClr val="tx1"/>
                </a:solidFill>
              </a:rPr>
              <a:t>Mesoderm</a:t>
            </a:r>
            <a:r>
              <a:rPr lang="en-US" dirty="0">
                <a:solidFill>
                  <a:schemeClr val="tx1"/>
                </a:solidFill>
              </a:rPr>
              <a:t>: somites and the notochord</a:t>
            </a:r>
            <a:endParaRPr lang="en-US" dirty="0"/>
          </a:p>
          <a:p>
            <a:pPr>
              <a:tabLst>
                <a:tab pos="461963" algn="l"/>
              </a:tabLst>
            </a:pPr>
            <a:r>
              <a:rPr lang="en-US" dirty="0">
                <a:solidFill>
                  <a:schemeClr val="tx1"/>
                </a:solidFill>
              </a:rPr>
              <a:t>Vertebrate axis formation is another important developmental stage.</a:t>
            </a:r>
          </a:p>
        </p:txBody>
      </p:sp>
    </p:spTree>
    <p:extLst>
      <p:ext uri="{BB962C8B-B14F-4D97-AF65-F5344CB8AC3E}">
        <p14:creationId xmlns:p14="http://schemas.microsoft.com/office/powerpoint/2010/main" val="369746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Embryogenesis and Organogenesis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The process of a single-celled zygote developing into a multicellular organism involves highly regulated cellular movements and differentiation.</a:t>
            </a:r>
            <a:endParaRPr lang="en-US" dirty="0">
              <a:solidFill>
                <a:srgbClr val="0000FF"/>
              </a:solidFill>
            </a:endParaRPr>
          </a:p>
          <a:p>
            <a:pPr>
              <a:tabLst>
                <a:tab pos="461963" algn="l"/>
              </a:tabLst>
            </a:pPr>
            <a:r>
              <a:rPr lang="en-US" dirty="0">
                <a:solidFill>
                  <a:schemeClr val="tx1"/>
                </a:solidFill>
              </a:rPr>
              <a:t>Early stages of embryonic development are crucial for ensuring the organism's fitness.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Fertilization</a:t>
            </a:r>
            <a:endParaRPr lang="en-US" sz="1400" baseline="-25000" dirty="0">
              <a:solidFill>
                <a:schemeClr val="accent1"/>
              </a:solidFill>
            </a:endParaRPr>
          </a:p>
        </p:txBody>
      </p:sp>
      <p:sp>
        <p:nvSpPr>
          <p:cNvPr id="11267" name="Rectangle 3"/>
          <p:cNvSpPr>
            <a:spLocks noGrp="1"/>
          </p:cNvSpPr>
          <p:nvPr>
            <p:ph idx="1"/>
          </p:nvPr>
        </p:nvSpPr>
        <p:spPr>
          <a:xfrm>
            <a:off x="457200" y="1280159"/>
            <a:ext cx="8229600" cy="2148841"/>
          </a:xfrm>
          <a:prstGeom prst="rect">
            <a:avLst/>
          </a:prstGeom>
        </p:spPr>
        <p:txBody>
          <a:bodyPr>
            <a:normAutofit fontScale="70000" lnSpcReduction="20000"/>
          </a:bodyPr>
          <a:lstStyle/>
          <a:p>
            <a:pPr marL="457200" indent="-457200">
              <a:buFont typeface="Arial" panose="020B0604020202020204" pitchFamily="34" charset="0"/>
              <a:buChar char="•"/>
              <a:tabLst>
                <a:tab pos="461963" algn="l"/>
              </a:tabLst>
            </a:pPr>
            <a:r>
              <a:rPr lang="en-US" dirty="0">
                <a:solidFill>
                  <a:schemeClr val="tx1"/>
                </a:solidFill>
              </a:rPr>
              <a:t>Fertilization is the fusion of gametes (egg and sperm) to form a zygote.</a:t>
            </a:r>
          </a:p>
          <a:p>
            <a:pPr marL="457200" indent="-457200">
              <a:buFont typeface="Arial" panose="020B0604020202020204" pitchFamily="34" charset="0"/>
              <a:buChar char="•"/>
              <a:tabLst>
                <a:tab pos="461963" algn="l"/>
              </a:tabLst>
            </a:pPr>
            <a:r>
              <a:rPr lang="en-US" dirty="0">
                <a:solidFill>
                  <a:schemeClr val="tx1"/>
                </a:solidFill>
              </a:rPr>
              <a:t>The egg and sperm each contain one set of chromosomes; the fusion ensures a diploid genome in the zygote.</a:t>
            </a:r>
          </a:p>
          <a:p>
            <a:pPr marL="457200" indent="-457200">
              <a:buFont typeface="Arial" panose="020B0604020202020204" pitchFamily="34" charset="0"/>
              <a:buChar char="•"/>
              <a:tabLst>
                <a:tab pos="461963" algn="l"/>
              </a:tabLst>
            </a:pPr>
            <a:r>
              <a:rPr lang="en-US" dirty="0">
                <a:solidFill>
                  <a:schemeClr val="tx1"/>
                </a:solidFill>
              </a:rPr>
              <a:t>In mammals, the egg is protected by the </a:t>
            </a:r>
            <a:r>
              <a:rPr lang="en-US" b="1" dirty="0">
                <a:solidFill>
                  <a:schemeClr val="tx1"/>
                </a:solidFill>
              </a:rPr>
              <a:t>zona pellucida</a:t>
            </a:r>
            <a:r>
              <a:rPr lang="en-US" dirty="0">
                <a:solidFill>
                  <a:schemeClr val="tx1"/>
                </a:solidFill>
              </a:rPr>
              <a:t>: a</a:t>
            </a:r>
            <a:r>
              <a:rPr lang="en-US" dirty="0"/>
              <a:t> layer of extracellular matrix consisting mainly of glycoproteins.</a:t>
            </a:r>
            <a:endParaRPr lang="en-US" dirty="0">
              <a:solidFill>
                <a:schemeClr val="tx1"/>
              </a:solidFill>
            </a:endParaRPr>
          </a:p>
          <a:p>
            <a:pPr marL="457200" indent="-457200">
              <a:buFont typeface="Arial" panose="020B0604020202020204" pitchFamily="34" charset="0"/>
              <a:buChar char="•"/>
              <a:tabLst>
                <a:tab pos="461963" algn="l"/>
              </a:tabLst>
            </a:pPr>
            <a:r>
              <a:rPr lang="en-US" b="1" dirty="0">
                <a:solidFill>
                  <a:schemeClr val="tx1"/>
                </a:solidFill>
              </a:rPr>
              <a:t>Acrosomal reactions </a:t>
            </a:r>
            <a:r>
              <a:rPr lang="en-US" dirty="0">
                <a:solidFill>
                  <a:schemeClr val="tx1"/>
                </a:solidFill>
              </a:rPr>
              <a:t>(a series of biochemical events) in sperm help degrade the zona pellucida, allowing fusion with the egg.</a:t>
            </a:r>
          </a:p>
        </p:txBody>
      </p:sp>
      <p:sp>
        <p:nvSpPr>
          <p:cNvPr id="3" name="TextBox 2">
            <a:extLst>
              <a:ext uri="{FF2B5EF4-FFF2-40B4-BE49-F238E27FC236}">
                <a16:creationId xmlns:a16="http://schemas.microsoft.com/office/drawing/2014/main" id="{1CF4C89F-EEFE-F467-04E7-44513B8EC876}"/>
              </a:ext>
            </a:extLst>
          </p:cNvPr>
          <p:cNvSpPr txBox="1"/>
          <p:nvPr/>
        </p:nvSpPr>
        <p:spPr>
          <a:xfrm>
            <a:off x="633825" y="4783395"/>
            <a:ext cx="2210140" cy="1169551"/>
          </a:xfrm>
          <a:prstGeom prst="rect">
            <a:avLst/>
          </a:prstGeom>
          <a:noFill/>
        </p:spPr>
        <p:txBody>
          <a:bodyPr wrap="square" rtlCol="0">
            <a:spAutoFit/>
          </a:bodyPr>
          <a:lstStyle/>
          <a:p>
            <a:r>
              <a:rPr lang="en-US" sz="1400" b="1" dirty="0"/>
              <a:t>40.5 Figure 1: </a:t>
            </a:r>
            <a:r>
              <a:rPr lang="en-US" sz="1400" dirty="0"/>
              <a:t>Fertilization involves acrosomal reactions to help the sperm degrade the glycoprotein matrix protecting the egg.</a:t>
            </a:r>
          </a:p>
        </p:txBody>
      </p:sp>
      <p:sp>
        <p:nvSpPr>
          <p:cNvPr id="4" name="TextBox 3">
            <a:extLst>
              <a:ext uri="{FF2B5EF4-FFF2-40B4-BE49-F238E27FC236}">
                <a16:creationId xmlns:a16="http://schemas.microsoft.com/office/drawing/2014/main" id="{74305D44-2B10-BA95-500E-BFE327D9669D}"/>
              </a:ext>
            </a:extLst>
          </p:cNvPr>
          <p:cNvSpPr txBox="1"/>
          <p:nvPr/>
        </p:nvSpPr>
        <p:spPr>
          <a:xfrm>
            <a:off x="3657600" y="6096000"/>
            <a:ext cx="2285660" cy="400110"/>
          </a:xfrm>
          <a:prstGeom prst="rect">
            <a:avLst/>
          </a:prstGeom>
          <a:noFill/>
        </p:spPr>
        <p:txBody>
          <a:bodyPr wrap="square" rtlCol="0">
            <a:spAutoFit/>
          </a:bodyPr>
          <a:lstStyle/>
          <a:p>
            <a:pPr algn="ctr"/>
            <a:r>
              <a:rPr lang="en-US" sz="1000" dirty="0"/>
              <a:t>Clker-Free-Vector-Images on Pixabay. "Fertilization diagram."</a:t>
            </a:r>
          </a:p>
        </p:txBody>
      </p:sp>
      <p:pic>
        <p:nvPicPr>
          <p:cNvPr id="5" name="Content Placeholder 6" descr="Part (a) is a micrograph that shows a sperm whose head is touching the surface of an egg. The egg is much larger than the sperm. Part (b) is an illustration that shows the surface of the egg, which is coated with a zona pellucida. The sperm penetrates the zona pellucida, then the egg plasma membrane and releases its DNA into the egg cytoplasm. At this point, changes in proteins just inside the egg's cell membrane occur, preventing entry of other sperm.">
            <a:extLst>
              <a:ext uri="{FF2B5EF4-FFF2-40B4-BE49-F238E27FC236}">
                <a16:creationId xmlns:a16="http://schemas.microsoft.com/office/drawing/2014/main" id="{5D569A69-4C73-EAB6-9B0B-41E8C96C52FB}"/>
              </a:ext>
            </a:extLst>
          </p:cNvPr>
          <p:cNvPicPr>
            <a:picLocks noChangeAspect="1"/>
          </p:cNvPicPr>
          <p:nvPr/>
        </p:nvPicPr>
        <p:blipFill>
          <a:blip r:embed="rId2"/>
          <a:srcRect t="5334" b="11334"/>
          <a:stretch/>
        </p:blipFill>
        <p:spPr>
          <a:xfrm>
            <a:off x="2843965" y="3276600"/>
            <a:ext cx="5780908" cy="2676346"/>
          </a:xfrm>
          <a:prstGeom prst="rect">
            <a:avLst/>
          </a:prstGeom>
        </p:spPr>
      </p:pic>
    </p:spTree>
    <p:extLst>
      <p:ext uri="{BB962C8B-B14F-4D97-AF65-F5344CB8AC3E}">
        <p14:creationId xmlns:p14="http://schemas.microsoft.com/office/powerpoint/2010/main" val="74807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Polyspermy</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Once acrosomal reactions take place at one location, the egg releases proteins in other locations to prevent other sperm from fusing with the egg.</a:t>
            </a:r>
          </a:p>
          <a:p>
            <a:pPr>
              <a:tabLst>
                <a:tab pos="461963" algn="l"/>
              </a:tabLst>
            </a:pPr>
            <a:r>
              <a:rPr lang="en-US" dirty="0">
                <a:solidFill>
                  <a:schemeClr val="tx1"/>
                </a:solidFill>
              </a:rPr>
              <a:t>If this fails, it can result in </a:t>
            </a:r>
            <a:r>
              <a:rPr lang="en-US" b="1" dirty="0">
                <a:solidFill>
                  <a:schemeClr val="tx1"/>
                </a:solidFill>
              </a:rPr>
              <a:t>polyspermy</a:t>
            </a:r>
            <a:r>
              <a:rPr lang="en-US" dirty="0">
                <a:solidFill>
                  <a:schemeClr val="tx1"/>
                </a:solidFill>
              </a:rPr>
              <a:t>: when </a:t>
            </a:r>
            <a:r>
              <a:rPr lang="en-US" dirty="0"/>
              <a:t>multiple sperm fuse with </a:t>
            </a:r>
            <a:r>
              <a:rPr lang="en-US" dirty="0">
                <a:solidFill>
                  <a:srgbClr val="366092"/>
                </a:solidFill>
              </a:rPr>
              <a:t>the egg.</a:t>
            </a:r>
          </a:p>
          <a:p>
            <a:pPr>
              <a:tabLst>
                <a:tab pos="461963" algn="l"/>
              </a:tabLst>
            </a:pPr>
            <a:r>
              <a:rPr lang="en-US" dirty="0">
                <a:solidFill>
                  <a:srgbClr val="366092"/>
                </a:solidFill>
              </a:rPr>
              <a:t>An embryo resulting from polyspermy is not genetically viable and dies within a few days.</a:t>
            </a:r>
          </a:p>
        </p:txBody>
      </p:sp>
    </p:spTree>
    <p:extLst>
      <p:ext uri="{BB962C8B-B14F-4D97-AF65-F5344CB8AC3E}">
        <p14:creationId xmlns:p14="http://schemas.microsoft.com/office/powerpoint/2010/main" val="20077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Cleavage and Blastula Stage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62500" lnSpcReduction="20000"/>
          </a:bodyPr>
          <a:lstStyle/>
          <a:p>
            <a:pPr>
              <a:tabLst>
                <a:tab pos="461963" algn="l"/>
              </a:tabLst>
            </a:pPr>
            <a:r>
              <a:rPr lang="en-US" i="1" dirty="0">
                <a:solidFill>
                  <a:schemeClr val="tx1"/>
                </a:solidFill>
              </a:rPr>
              <a:t>Cleavage</a:t>
            </a:r>
            <a:r>
              <a:rPr lang="en-US" dirty="0">
                <a:solidFill>
                  <a:schemeClr val="tx1"/>
                </a:solidFill>
              </a:rPr>
              <a:t> refers to the rapid cell division of a zygote to form a blastula.</a:t>
            </a:r>
          </a:p>
          <a:p>
            <a:pPr marL="457200" indent="-457200">
              <a:buFont typeface="Arial" panose="020B0604020202020204" pitchFamily="34" charset="0"/>
              <a:buChar char="•"/>
              <a:tabLst>
                <a:tab pos="461963" algn="l"/>
              </a:tabLst>
            </a:pPr>
            <a:r>
              <a:rPr lang="en-US" dirty="0">
                <a:solidFill>
                  <a:schemeClr val="tx1"/>
                </a:solidFill>
              </a:rPr>
              <a:t>The blastula is a hollow ball of cells surrounding a fluid or yolk-filled cavity.</a:t>
            </a:r>
          </a:p>
          <a:p>
            <a:pPr>
              <a:tabLst>
                <a:tab pos="461963" algn="l"/>
              </a:tabLst>
            </a:pPr>
            <a:r>
              <a:rPr lang="en-US" dirty="0">
                <a:solidFill>
                  <a:schemeClr val="tx1"/>
                </a:solidFill>
              </a:rPr>
              <a:t>In mammals, the blastula becomes a </a:t>
            </a:r>
            <a:r>
              <a:rPr lang="en-US" b="1" dirty="0">
                <a:solidFill>
                  <a:schemeClr val="tx1"/>
                </a:solidFill>
              </a:rPr>
              <a:t>blastocyst</a:t>
            </a:r>
            <a:r>
              <a:rPr lang="en-US" dirty="0">
                <a:solidFill>
                  <a:schemeClr val="tx1"/>
                </a:solidFill>
              </a:rPr>
              <a:t> with an inner cell mass (</a:t>
            </a:r>
            <a:r>
              <a:rPr lang="en-US" i="1" dirty="0">
                <a:solidFill>
                  <a:schemeClr val="tx1"/>
                </a:solidFill>
              </a:rPr>
              <a:t>embryoblast</a:t>
            </a:r>
            <a:r>
              <a:rPr lang="en-US" dirty="0">
                <a:solidFill>
                  <a:schemeClr val="tx1"/>
                </a:solidFill>
              </a:rPr>
              <a:t>).</a:t>
            </a:r>
          </a:p>
          <a:p>
            <a:pPr marL="457200" indent="-457200">
              <a:buFont typeface="Arial" panose="020B0604020202020204" pitchFamily="34" charset="0"/>
              <a:buChar char="•"/>
              <a:tabLst>
                <a:tab pos="461963" algn="l"/>
              </a:tabLst>
            </a:pPr>
            <a:r>
              <a:rPr lang="en-US" dirty="0">
                <a:solidFill>
                  <a:srgbClr val="366092"/>
                </a:solidFill>
              </a:rPr>
              <a:t>The embryoblast extends into the blastocoel, which is surrounded by a </a:t>
            </a:r>
            <a:r>
              <a:rPr lang="en-US" i="1" dirty="0">
                <a:solidFill>
                  <a:srgbClr val="366092"/>
                </a:solidFill>
              </a:rPr>
              <a:t>trophoblast</a:t>
            </a:r>
            <a:r>
              <a:rPr lang="en-US" dirty="0">
                <a:solidFill>
                  <a:srgbClr val="366092"/>
                </a:solidFill>
              </a:rPr>
              <a:t> layer.</a:t>
            </a:r>
          </a:p>
          <a:p>
            <a:pPr marL="457200" indent="-457200">
              <a:buFont typeface="Arial" panose="020B0604020202020204" pitchFamily="34" charset="0"/>
              <a:buChar char="•"/>
              <a:tabLst>
                <a:tab pos="461963" algn="l"/>
              </a:tabLst>
            </a:pPr>
            <a:r>
              <a:rPr lang="en-US" dirty="0">
                <a:solidFill>
                  <a:srgbClr val="366092"/>
                </a:solidFill>
              </a:rPr>
              <a:t>Each cell in the blastula is called a blastomere.</a:t>
            </a:r>
          </a:p>
          <a:p>
            <a:pPr>
              <a:tabLst>
                <a:tab pos="461963" algn="l"/>
              </a:tabLst>
            </a:pPr>
            <a:r>
              <a:rPr lang="en-US" dirty="0"/>
              <a:t>Cells divide without an increase in mass during cleavage.</a:t>
            </a:r>
          </a:p>
          <a:p>
            <a:pPr marL="457200" indent="-457200">
              <a:buFont typeface="Arial" panose="020B0604020202020204" pitchFamily="34" charset="0"/>
              <a:buChar char="•"/>
              <a:tabLst>
                <a:tab pos="461963" algn="l"/>
              </a:tabLst>
            </a:pPr>
            <a:r>
              <a:rPr lang="en-US" dirty="0">
                <a:solidFill>
                  <a:srgbClr val="366092"/>
                </a:solidFill>
              </a:rPr>
              <a:t>One large single-celled zygote divides into multiple smaller cells.</a:t>
            </a:r>
          </a:p>
        </p:txBody>
      </p:sp>
      <p:sp>
        <p:nvSpPr>
          <p:cNvPr id="3" name="TextBox 2">
            <a:extLst>
              <a:ext uri="{FF2B5EF4-FFF2-40B4-BE49-F238E27FC236}">
                <a16:creationId xmlns:a16="http://schemas.microsoft.com/office/drawing/2014/main" id="{330D74D4-D036-1991-5F91-52C7ED391E1C}"/>
              </a:ext>
            </a:extLst>
          </p:cNvPr>
          <p:cNvSpPr txBox="1"/>
          <p:nvPr/>
        </p:nvSpPr>
        <p:spPr>
          <a:xfrm>
            <a:off x="568072" y="4865487"/>
            <a:ext cx="1981200" cy="1169551"/>
          </a:xfrm>
          <a:prstGeom prst="rect">
            <a:avLst/>
          </a:prstGeom>
          <a:noFill/>
        </p:spPr>
        <p:txBody>
          <a:bodyPr wrap="square" rtlCol="0">
            <a:spAutoFit/>
          </a:bodyPr>
          <a:lstStyle/>
          <a:p>
            <a:r>
              <a:rPr lang="en-US" sz="1400" b="1" dirty="0"/>
              <a:t>40.5 Figure 2: </a:t>
            </a:r>
            <a:r>
              <a:rPr lang="en-US" sz="1400" dirty="0"/>
              <a:t>(a) A microscopic image of a blastocyst. (b) This is how the zygote changes during cleavage.</a:t>
            </a:r>
          </a:p>
        </p:txBody>
      </p:sp>
      <p:pic>
        <p:nvPicPr>
          <p:cNvPr id="5" name="Content Placeholder 6" descr="Image (a) shows a micrograph of a blastocyst with the inner mass on one side and the blastocoel everywhere else. Image (b) shows a diagram of the development of a zygote. The oocyte is fertilized by the sperm cell on day 0. On day 1, the zygote is formed. Between day 1 and day 2, the zygote enters the two-cell stage. By day 2, it is at the four-cell stage. On day 3, it is at the eight-cell stage. Then, it becomes a morula at the sixteen-cell stage. By day 4, the morula  is at the thirty-two-cell stage and the cells begin to separate and spread out. At day 5, the blastocyst is formed with the embryoblast (inner cell mass) on one side and the trophoblast makes up the outer layer.">
            <a:extLst>
              <a:ext uri="{FF2B5EF4-FFF2-40B4-BE49-F238E27FC236}">
                <a16:creationId xmlns:a16="http://schemas.microsoft.com/office/drawing/2014/main" id="{DCB9C20E-BEA2-C6C6-E11B-AAF87BF9A7B8}"/>
              </a:ext>
            </a:extLst>
          </p:cNvPr>
          <p:cNvPicPr>
            <a:picLocks noChangeAspect="1"/>
          </p:cNvPicPr>
          <p:nvPr/>
        </p:nvPicPr>
        <p:blipFill>
          <a:blip r:embed="rId2"/>
          <a:srcRect t="5333" b="21580"/>
          <a:stretch/>
        </p:blipFill>
        <p:spPr>
          <a:xfrm>
            <a:off x="2549272" y="3429000"/>
            <a:ext cx="6036448" cy="2450996"/>
          </a:xfrm>
          <a:prstGeom prst="rect">
            <a:avLst/>
          </a:prstGeom>
        </p:spPr>
      </p:pic>
      <p:sp>
        <p:nvSpPr>
          <p:cNvPr id="4" name="TextBox 3">
            <a:extLst>
              <a:ext uri="{FF2B5EF4-FFF2-40B4-BE49-F238E27FC236}">
                <a16:creationId xmlns:a16="http://schemas.microsoft.com/office/drawing/2014/main" id="{34CF6AC8-349A-2E67-50B8-6F46D2A52683}"/>
              </a:ext>
            </a:extLst>
          </p:cNvPr>
          <p:cNvSpPr txBox="1"/>
          <p:nvPr/>
        </p:nvSpPr>
        <p:spPr>
          <a:xfrm>
            <a:off x="2524648" y="5489097"/>
            <a:ext cx="2057400" cy="400110"/>
          </a:xfrm>
          <a:prstGeom prst="rect">
            <a:avLst/>
          </a:prstGeom>
          <a:noFill/>
        </p:spPr>
        <p:txBody>
          <a:bodyPr wrap="square" rtlCol="0">
            <a:spAutoFit/>
          </a:bodyPr>
          <a:lstStyle/>
          <a:p>
            <a:pPr algn="ctr"/>
            <a:r>
              <a:rPr lang="en-US" sz="1000" dirty="0"/>
              <a:t>Pandal00m on Wikimedia Commons. "Bovine blastocyst."</a:t>
            </a:r>
          </a:p>
        </p:txBody>
      </p:sp>
    </p:spTree>
    <p:extLst>
      <p:ext uri="{BB962C8B-B14F-4D97-AF65-F5344CB8AC3E}">
        <p14:creationId xmlns:p14="http://schemas.microsoft.com/office/powerpoint/2010/main" val="55107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Cleavage Types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Cleavage can be </a:t>
            </a:r>
            <a:r>
              <a:rPr lang="en-US" b="1" dirty="0">
                <a:solidFill>
                  <a:schemeClr val="tx1"/>
                </a:solidFill>
              </a:rPr>
              <a:t>holoblastic</a:t>
            </a:r>
            <a:r>
              <a:rPr lang="en-US" dirty="0">
                <a:solidFill>
                  <a:schemeClr val="tx1"/>
                </a:solidFill>
              </a:rPr>
              <a:t> (total) or </a:t>
            </a:r>
            <a:r>
              <a:rPr lang="en-US" b="1" dirty="0">
                <a:solidFill>
                  <a:schemeClr val="tx1"/>
                </a:solidFill>
              </a:rPr>
              <a:t>meroblastic</a:t>
            </a:r>
            <a:r>
              <a:rPr lang="en-US" dirty="0">
                <a:solidFill>
                  <a:schemeClr val="tx1"/>
                </a:solidFill>
              </a:rPr>
              <a:t> (partial), depending on the amount of yolk in the egg.</a:t>
            </a:r>
          </a:p>
          <a:p>
            <a:pPr lvl="1">
              <a:tabLst>
                <a:tab pos="461963" algn="l"/>
              </a:tabLst>
            </a:pPr>
            <a:r>
              <a:rPr lang="en-US" u="sng" dirty="0"/>
              <a:t>Holoblastic</a:t>
            </a:r>
            <a:r>
              <a:rPr lang="en-US" dirty="0"/>
              <a:t>: humans; very small amount of yolk since nourishment is mainly provided by the female's body</a:t>
            </a:r>
          </a:p>
          <a:p>
            <a:pPr lvl="1">
              <a:tabLst>
                <a:tab pos="461963" algn="l"/>
              </a:tabLst>
            </a:pPr>
            <a:r>
              <a:rPr lang="en-US" u="sng" dirty="0">
                <a:solidFill>
                  <a:schemeClr val="tx1"/>
                </a:solidFill>
              </a:rPr>
              <a:t>Meroblastic</a:t>
            </a:r>
            <a:r>
              <a:rPr lang="en-US" dirty="0">
                <a:solidFill>
                  <a:schemeClr val="tx1"/>
                </a:solidFill>
              </a:rPr>
              <a:t>: birds; a lot of yolk in the egg to nourish embryo during development</a:t>
            </a:r>
          </a:p>
          <a:p>
            <a:pPr>
              <a:tabLst>
                <a:tab pos="461963" algn="l"/>
              </a:tabLst>
            </a:pPr>
            <a:r>
              <a:rPr lang="en-US" dirty="0">
                <a:solidFill>
                  <a:schemeClr val="tx1"/>
                </a:solidFill>
              </a:rPr>
              <a:t>Embryoblast cells will differentiate into various cell types, while trophoblast cells contribute to the placenta.</a:t>
            </a:r>
            <a:endParaRPr lang="en-US" dirty="0">
              <a:solidFill>
                <a:srgbClr val="0000FF"/>
              </a:solidFill>
            </a:endParaRPr>
          </a:p>
        </p:txBody>
      </p:sp>
    </p:spTree>
    <p:extLst>
      <p:ext uri="{BB962C8B-B14F-4D97-AF65-F5344CB8AC3E}">
        <p14:creationId xmlns:p14="http://schemas.microsoft.com/office/powerpoint/2010/main" val="65408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Inner Cell Mass and Trophoblast</a:t>
            </a:r>
            <a:endParaRPr lang="en-US" sz="3200" dirty="0">
              <a:solidFill>
                <a:schemeClr val="accent1"/>
              </a:solidFill>
            </a:endParaRPr>
          </a:p>
        </p:txBody>
      </p:sp>
      <p:sp>
        <p:nvSpPr>
          <p:cNvPr id="11267" name="Rectangle 3"/>
          <p:cNvSpPr>
            <a:spLocks noGrp="1"/>
          </p:cNvSpPr>
          <p:nvPr>
            <p:ph idx="1"/>
          </p:nvPr>
        </p:nvSpPr>
        <p:spPr>
          <a:xfrm>
            <a:off x="457200" y="1280160"/>
            <a:ext cx="4000500" cy="4968240"/>
          </a:xfrm>
          <a:prstGeom prst="rect">
            <a:avLst/>
          </a:prstGeom>
        </p:spPr>
        <p:txBody>
          <a:bodyPr>
            <a:normAutofit fontScale="77500" lnSpcReduction="20000"/>
          </a:bodyPr>
          <a:lstStyle/>
          <a:p>
            <a:pPr>
              <a:tabLst>
                <a:tab pos="461963" algn="l"/>
              </a:tabLst>
            </a:pPr>
            <a:r>
              <a:rPr lang="en-US" dirty="0">
                <a:solidFill>
                  <a:schemeClr val="tx1"/>
                </a:solidFill>
              </a:rPr>
              <a:t>In mammals, the blastula forms the blastocyst in the next stage.</a:t>
            </a:r>
          </a:p>
          <a:p>
            <a:pPr marL="457200" indent="-457200">
              <a:buFont typeface="Arial" panose="020B0604020202020204" pitchFamily="34" charset="0"/>
              <a:buChar char="•"/>
              <a:tabLst>
                <a:tab pos="461963" algn="l"/>
              </a:tabLst>
            </a:pPr>
            <a:r>
              <a:rPr lang="en-US" dirty="0">
                <a:solidFill>
                  <a:schemeClr val="tx1"/>
                </a:solidFill>
              </a:rPr>
              <a:t>Two layers of blastula cells: inner cell mass (embryoblast) and outer layer (trophoblast)</a:t>
            </a:r>
          </a:p>
          <a:p>
            <a:pPr>
              <a:tabLst>
                <a:tab pos="461963" algn="l"/>
              </a:tabLst>
            </a:pPr>
            <a:r>
              <a:rPr lang="en-US" b="1" dirty="0">
                <a:solidFill>
                  <a:schemeClr val="tx1"/>
                </a:solidFill>
              </a:rPr>
              <a:t>Inner cell mass </a:t>
            </a:r>
            <a:r>
              <a:rPr lang="en-US" dirty="0">
                <a:solidFill>
                  <a:schemeClr val="tx1"/>
                </a:solidFill>
              </a:rPr>
              <a:t>goes on to form the embryo.</a:t>
            </a:r>
          </a:p>
          <a:p>
            <a:pPr marL="457200" indent="-457200">
              <a:buFont typeface="Arial" panose="020B0604020202020204" pitchFamily="34" charset="0"/>
              <a:buChar char="•"/>
              <a:tabLst>
                <a:tab pos="461963" algn="l"/>
              </a:tabLst>
            </a:pPr>
            <a:r>
              <a:rPr lang="en-US" dirty="0">
                <a:solidFill>
                  <a:schemeClr val="tx1"/>
                </a:solidFill>
              </a:rPr>
              <a:t>Consists of embryonic stem cells that differentiate into different cell types the organism needs</a:t>
            </a:r>
          </a:p>
          <a:p>
            <a:pPr>
              <a:tabLst>
                <a:tab pos="461963" algn="l"/>
              </a:tabLst>
            </a:pPr>
            <a:r>
              <a:rPr lang="en-US" dirty="0">
                <a:solidFill>
                  <a:schemeClr val="tx1"/>
                </a:solidFill>
              </a:rPr>
              <a:t>The </a:t>
            </a:r>
            <a:r>
              <a:rPr lang="en-US" b="1" dirty="0">
                <a:solidFill>
                  <a:schemeClr val="tx1"/>
                </a:solidFill>
              </a:rPr>
              <a:t>trophoblast</a:t>
            </a:r>
            <a:r>
              <a:rPr lang="en-US" dirty="0">
                <a:solidFill>
                  <a:schemeClr val="tx1"/>
                </a:solidFill>
              </a:rPr>
              <a:t> contributes to the placenta and nourishes the embryo.</a:t>
            </a:r>
          </a:p>
          <a:p>
            <a:pPr marL="457200" indent="-457200">
              <a:buFont typeface="Arial" panose="020B0604020202020204" pitchFamily="34" charset="0"/>
              <a:buChar char="•"/>
              <a:tabLst>
                <a:tab pos="461963" algn="l"/>
              </a:tabLst>
            </a:pPr>
            <a:endParaRPr lang="en-US" dirty="0">
              <a:solidFill>
                <a:srgbClr val="0000FF"/>
              </a:solidFill>
            </a:endParaRPr>
          </a:p>
        </p:txBody>
      </p:sp>
      <p:pic>
        <p:nvPicPr>
          <p:cNvPr id="2" name="Content Placeholder 6" descr="The blastocyst has an inner cell mass that begins to form an indentation in the cell. The trophoblast are the cells on the outer portion of the cell. The blastocoel is the fluid-filled space that makes up the rest of the inner blastocyst.">
            <a:extLst>
              <a:ext uri="{FF2B5EF4-FFF2-40B4-BE49-F238E27FC236}">
                <a16:creationId xmlns:a16="http://schemas.microsoft.com/office/drawing/2014/main" id="{9EF61DCA-1D27-92A2-6A9A-EE805EB59B56}"/>
              </a:ext>
            </a:extLst>
          </p:cNvPr>
          <p:cNvPicPr>
            <a:picLocks noChangeAspect="1"/>
          </p:cNvPicPr>
          <p:nvPr/>
        </p:nvPicPr>
        <p:blipFill>
          <a:blip r:embed="rId2"/>
          <a:srcRect l="12037" t="5334" r="11111" b="3000"/>
          <a:stretch/>
        </p:blipFill>
        <p:spPr>
          <a:xfrm>
            <a:off x="4572000" y="1489059"/>
            <a:ext cx="4114800" cy="2726675"/>
          </a:xfrm>
          <a:prstGeom prst="rect">
            <a:avLst/>
          </a:prstGeom>
        </p:spPr>
      </p:pic>
      <p:sp>
        <p:nvSpPr>
          <p:cNvPr id="4" name="TextBox 3">
            <a:extLst>
              <a:ext uri="{FF2B5EF4-FFF2-40B4-BE49-F238E27FC236}">
                <a16:creationId xmlns:a16="http://schemas.microsoft.com/office/drawing/2014/main" id="{E8705319-45BA-4CBF-541F-B3201DA422F3}"/>
              </a:ext>
            </a:extLst>
          </p:cNvPr>
          <p:cNvSpPr txBox="1"/>
          <p:nvPr/>
        </p:nvSpPr>
        <p:spPr>
          <a:xfrm>
            <a:off x="4608007" y="4215734"/>
            <a:ext cx="4078793" cy="954107"/>
          </a:xfrm>
          <a:prstGeom prst="rect">
            <a:avLst/>
          </a:prstGeom>
          <a:noFill/>
        </p:spPr>
        <p:txBody>
          <a:bodyPr wrap="square" rtlCol="0">
            <a:spAutoFit/>
          </a:bodyPr>
          <a:lstStyle/>
          <a:p>
            <a:pPr algn="ctr"/>
            <a:r>
              <a:rPr lang="en-US" sz="1400" b="1" dirty="0"/>
              <a:t>40.5 Figure 3: </a:t>
            </a:r>
            <a:r>
              <a:rPr lang="en-US" sz="1400" dirty="0"/>
              <a:t>The rearrangement of the cells in the mammalian blastula to two layers—the inner cell mass and the trophoblast—results in the formation of the blastocyst.</a:t>
            </a:r>
          </a:p>
        </p:txBody>
      </p:sp>
      <p:sp>
        <p:nvSpPr>
          <p:cNvPr id="5" name="TextBox 4">
            <a:extLst>
              <a:ext uri="{FF2B5EF4-FFF2-40B4-BE49-F238E27FC236}">
                <a16:creationId xmlns:a16="http://schemas.microsoft.com/office/drawing/2014/main" id="{61443DF9-A2F1-4161-C089-450E324FB12F}"/>
              </a:ext>
            </a:extLst>
          </p:cNvPr>
          <p:cNvSpPr txBox="1"/>
          <p:nvPr/>
        </p:nvSpPr>
        <p:spPr>
          <a:xfrm>
            <a:off x="5655757" y="5163979"/>
            <a:ext cx="1905000" cy="246221"/>
          </a:xfrm>
          <a:prstGeom prst="rect">
            <a:avLst/>
          </a:prstGeom>
          <a:noFill/>
        </p:spPr>
        <p:txBody>
          <a:bodyPr wrap="square" rtlCol="0">
            <a:spAutoFit/>
          </a:bodyPr>
          <a:lstStyle/>
          <a:p>
            <a:pPr algn="ctr"/>
            <a:r>
              <a:rPr lang="en-US" sz="1000" dirty="0"/>
              <a:t>OpenStax. "Blastula."</a:t>
            </a:r>
          </a:p>
        </p:txBody>
      </p:sp>
    </p:spTree>
    <p:extLst>
      <p:ext uri="{BB962C8B-B14F-4D97-AF65-F5344CB8AC3E}">
        <p14:creationId xmlns:p14="http://schemas.microsoft.com/office/powerpoint/2010/main" val="370063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3520440"/>
          </a:xfrm>
        </p:spPr>
        <p:txBody>
          <a:bodyPr/>
          <a:lstStyle/>
          <a:p>
            <a:r>
              <a:rPr lang="en-US" dirty="0"/>
              <a:t>Identify the blastula stage or concept based on the following descriptions.</a:t>
            </a:r>
          </a:p>
          <a:p>
            <a:pPr marL="457200" indent="-457200">
              <a:buFont typeface="Arial" panose="020B0604020202020204" pitchFamily="34" charset="0"/>
              <a:buChar char="•"/>
            </a:pPr>
            <a:r>
              <a:rPr lang="en-US" dirty="0"/>
              <a:t>A partial cleavage when egg yolk is prevalent</a:t>
            </a:r>
          </a:p>
          <a:p>
            <a:pPr marL="457200" indent="-457200">
              <a:buFont typeface="Arial" panose="020B0604020202020204" pitchFamily="34" charset="0"/>
              <a:buChar char="•"/>
            </a:pPr>
            <a:r>
              <a:rPr lang="en-US" dirty="0"/>
              <a:t>The outer blastocyst layer</a:t>
            </a:r>
          </a:p>
          <a:p>
            <a:pPr marL="457200" indent="-457200">
              <a:buFont typeface="Arial" panose="020B0604020202020204" pitchFamily="34" charset="0"/>
              <a:buChar char="•"/>
            </a:pPr>
            <a:r>
              <a:rPr lang="en-US" dirty="0"/>
              <a:t>Also called an embryoblast</a:t>
            </a:r>
          </a:p>
          <a:p>
            <a:pPr marL="457200" indent="-457200">
              <a:buFont typeface="Arial" panose="020B0604020202020204" pitchFamily="34" charset="0"/>
              <a:buChar char="•"/>
            </a:pPr>
            <a:r>
              <a:rPr lang="en-US" dirty="0"/>
              <a:t>A total cleavage when a small amount of yolk is present</a:t>
            </a:r>
          </a:p>
        </p:txBody>
      </p:sp>
    </p:spTree>
    <p:extLst>
      <p:ext uri="{BB962C8B-B14F-4D97-AF65-F5344CB8AC3E}">
        <p14:creationId xmlns:p14="http://schemas.microsoft.com/office/powerpoint/2010/main" val="193357242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1860</TotalTime>
  <Words>1686</Words>
  <Application>Microsoft Office PowerPoint</Application>
  <PresentationFormat>On-screen Show (4:3)</PresentationFormat>
  <Paragraphs>145</Paragraphs>
  <Slides>22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Century Gothic</vt:lpstr>
      <vt:lpstr>Aptos</vt:lpstr>
      <vt:lpstr>Arial</vt:lpstr>
      <vt:lpstr>Office Theme</vt:lpstr>
      <vt:lpstr>Lesson 40.5</vt:lpstr>
      <vt:lpstr>Objectives</vt:lpstr>
      <vt:lpstr>Embryogenesis and Organogenesis</vt:lpstr>
      <vt:lpstr>Fertilization</vt:lpstr>
      <vt:lpstr>Polyspermy</vt:lpstr>
      <vt:lpstr>Cleavage and Blastula Stage</vt:lpstr>
      <vt:lpstr>Cleavage Types</vt:lpstr>
      <vt:lpstr>Inner Cell Mass and Trophoblast</vt:lpstr>
      <vt:lpstr>Think It Through</vt:lpstr>
      <vt:lpstr>Gastrulation</vt:lpstr>
      <vt:lpstr>40.5 Figure 4</vt:lpstr>
      <vt:lpstr>Science and You1</vt:lpstr>
      <vt:lpstr>Science and You2</vt:lpstr>
      <vt:lpstr>Organogenesis</vt:lpstr>
      <vt:lpstr>Neural System Formation</vt:lpstr>
      <vt:lpstr>Connective Tissue Formation</vt:lpstr>
      <vt:lpstr>Science and You3</vt:lpstr>
      <vt:lpstr>Vertebrate Axis Formation1</vt:lpstr>
      <vt:lpstr>Vertebrate Axis Formation2</vt:lpstr>
      <vt:lpstr>Vertebrate Axis Formation3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195</cp:revision>
  <dcterms:created xsi:type="dcterms:W3CDTF">2013-04-26T14:43:13Z</dcterms:created>
  <dcterms:modified xsi:type="dcterms:W3CDTF">2024-10-17T20:27:10Z</dcterms:modified>
</cp:coreProperties>
</file>