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3"/>
  </p:notesMasterIdLst>
  <p:handoutMasterIdLst>
    <p:handoutMasterId r:id="rId24"/>
  </p:handoutMasterIdLst>
  <p:sldIdLst>
    <p:sldId id="272" r:id="rId2"/>
    <p:sldId id="264" r:id="rId3"/>
    <p:sldId id="265" r:id="rId4"/>
    <p:sldId id="277" r:id="rId5"/>
    <p:sldId id="283" r:id="rId6"/>
    <p:sldId id="278" r:id="rId7"/>
    <p:sldId id="279" r:id="rId8"/>
    <p:sldId id="267" r:id="rId9"/>
    <p:sldId id="284" r:id="rId10"/>
    <p:sldId id="285" r:id="rId11"/>
    <p:sldId id="280" r:id="rId12"/>
    <p:sldId id="286" r:id="rId13"/>
    <p:sldId id="271" r:id="rId14"/>
    <p:sldId id="281" r:id="rId15"/>
    <p:sldId id="270" r:id="rId16"/>
    <p:sldId id="287" r:id="rId17"/>
    <p:sldId id="268" r:id="rId18"/>
    <p:sldId id="288" r:id="rId19"/>
    <p:sldId id="289" r:id="rId20"/>
    <p:sldId id="282" r:id="rId21"/>
    <p:sldId id="290" r:id="rId22"/>
  </p:sldIdLst>
  <p:sldSz cx="9144000" cy="6858000" type="screen4x3"/>
  <p:notesSz cx="6858000" cy="9144000"/>
  <p:embeddedFontLst>
    <p:embeddedFont>
      <p:font typeface="Century Gothic" panose="020B050202020202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7" autoAdjust="0"/>
    <p:restoredTop sz="86410" autoAdjust="0"/>
  </p:normalViewPr>
  <p:slideViewPr>
    <p:cSldViewPr>
      <p:cViewPr varScale="1">
        <p:scale>
          <a:sx n="95" d="100"/>
          <a:sy n="95" d="100"/>
        </p:scale>
        <p:origin x="1482" y="96"/>
      </p:cViewPr>
      <p:guideLst>
        <p:guide orient="horz" pos="2160"/>
        <p:guide pos="2880"/>
      </p:guideLst>
    </p:cSldViewPr>
  </p:slideViewPr>
  <p:outlineViewPr>
    <p:cViewPr>
      <p:scale>
        <a:sx n="33" d="100"/>
        <a:sy n="33" d="100"/>
      </p:scale>
      <p:origin x="0" y="-819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10/14/2024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Mechanosensitive ion channels are gated ion channels that respond to mechanical deformation of the plasma membrane. (b) Stereocilia in the human ear are connected to mechanosensitive ion channels.</a:t>
            </a: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380070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2763285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2278771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A60C356C-143B-C6D6-161E-1F2EEE1078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pic>
        <p:nvPicPr>
          <p:cNvPr id="6" name="Picture 5">
            <a:extLst>
              <a:ext uri="{FF2B5EF4-FFF2-40B4-BE49-F238E27FC236}">
                <a16:creationId xmlns:a16="http://schemas.microsoft.com/office/drawing/2014/main" id="{AB59C1A1-BCA0-1663-8971-95CBE9CD512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4505FD8-58C2-D0E4-7E65-9E62D836E45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1484292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CADD5DB-F0BF-D8E4-17F9-29C8327752C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B06D3CB-C9CE-7775-0574-98CF23ACA3C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1894FBF-86FE-29AB-3AD2-20F2182012E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60886F03-95CD-E785-2BED-8FAE1BACF0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7CC8AE8-96F7-A8AF-66A5-3635CA0A8E0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D7FF005-A8A6-1B3A-CC4C-0DF16061869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2F2A31B-EC51-A32D-D90A-949B48F72E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3109023-8D96-FA89-FB08-90D1D4FBDBE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41.1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Sensory Processes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Receptor Specificity</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Sensory receptors for different senses are different from each other.</a:t>
            </a:r>
          </a:p>
          <a:p>
            <a:pPr>
              <a:tabLst>
                <a:tab pos="461963" algn="l"/>
              </a:tabLst>
            </a:pPr>
            <a:r>
              <a:rPr lang="en-US" dirty="0">
                <a:solidFill>
                  <a:schemeClr val="tx1"/>
                </a:solidFill>
              </a:rPr>
              <a:t>Specialize according to type of stimulus sensed (</a:t>
            </a:r>
            <a:r>
              <a:rPr lang="en-US" i="1" dirty="0">
                <a:solidFill>
                  <a:schemeClr val="tx1"/>
                </a:solidFill>
              </a:rPr>
              <a:t>receptor specificity</a:t>
            </a:r>
            <a:r>
              <a:rPr lang="en-US" dirty="0">
                <a:solidFill>
                  <a:schemeClr val="tx1"/>
                </a:solidFill>
              </a:rPr>
              <a:t>)</a:t>
            </a:r>
          </a:p>
          <a:p>
            <a:pPr lvl="1">
              <a:tabLst>
                <a:tab pos="461963" algn="l"/>
              </a:tabLst>
            </a:pPr>
            <a:r>
              <a:rPr lang="en-US" u="sng" dirty="0"/>
              <a:t>Example</a:t>
            </a:r>
            <a:r>
              <a:rPr lang="en-US" dirty="0"/>
              <a:t>: touch, light, and sound receptors activated by different stimuli</a:t>
            </a:r>
          </a:p>
        </p:txBody>
      </p:sp>
    </p:spTree>
    <p:extLst>
      <p:ext uri="{BB962C8B-B14F-4D97-AF65-F5344CB8AC3E}">
        <p14:creationId xmlns:p14="http://schemas.microsoft.com/office/powerpoint/2010/main" val="3540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Encoding and Transmission of Sensory Information</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4038600" cy="4892040"/>
          </a:xfrm>
          <a:prstGeom prst="rect">
            <a:avLst/>
          </a:prstGeom>
        </p:spPr>
        <p:txBody>
          <a:bodyPr>
            <a:normAutofit fontScale="77500" lnSpcReduction="20000"/>
          </a:bodyPr>
          <a:lstStyle/>
          <a:p>
            <a:pPr marL="457200" indent="-457200">
              <a:buFont typeface="Arial" panose="020B0604020202020204" pitchFamily="34" charset="0"/>
              <a:buChar char="•"/>
              <a:tabLst>
                <a:tab pos="461963" algn="l"/>
              </a:tabLst>
            </a:pPr>
            <a:r>
              <a:rPr lang="en-US" dirty="0">
                <a:solidFill>
                  <a:schemeClr val="tx1"/>
                </a:solidFill>
              </a:rPr>
              <a:t>Sensory systems encode the type, location, duration, and relative intensity of stimuli.</a:t>
            </a:r>
          </a:p>
          <a:p>
            <a:pPr marL="457200" indent="-457200">
              <a:buFont typeface="Arial" panose="020B0604020202020204" pitchFamily="34" charset="0"/>
              <a:buChar char="•"/>
              <a:tabLst>
                <a:tab pos="461963" algn="l"/>
              </a:tabLst>
            </a:pPr>
            <a:r>
              <a:rPr lang="en-US" dirty="0">
                <a:solidFill>
                  <a:schemeClr val="tx1"/>
                </a:solidFill>
              </a:rPr>
              <a:t>Action potentials on afferent axons encode specific stimuli types, maintaining sense segregation in sensory circuits.</a:t>
            </a:r>
          </a:p>
          <a:p>
            <a:pPr marL="1200150" lvl="1"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Auditory receptors transmit over their own system, and electrical activity in the axons of said receptors will be interpreted by the brain as a sound.</a:t>
            </a:r>
          </a:p>
        </p:txBody>
      </p:sp>
      <p:pic>
        <p:nvPicPr>
          <p:cNvPr id="2" name="Content Placeholder 5" descr="A photograph of a rock concert">
            <a:extLst>
              <a:ext uri="{FF2B5EF4-FFF2-40B4-BE49-F238E27FC236}">
                <a16:creationId xmlns:a16="http://schemas.microsoft.com/office/drawing/2014/main" id="{40FF13FF-2051-BB46-CB34-3B3C2792FD93}"/>
              </a:ext>
            </a:extLst>
          </p:cNvPr>
          <p:cNvPicPr>
            <a:picLocks noChangeAspect="1"/>
          </p:cNvPicPr>
          <p:nvPr/>
        </p:nvPicPr>
        <p:blipFill>
          <a:blip r:embed="rId2"/>
          <a:srcRect l="11111" t="3667" r="11111" b="3000"/>
          <a:stretch/>
        </p:blipFill>
        <p:spPr>
          <a:xfrm>
            <a:off x="4928716" y="1830920"/>
            <a:ext cx="3733800" cy="2489200"/>
          </a:xfrm>
          <a:prstGeom prst="rect">
            <a:avLst/>
          </a:prstGeom>
        </p:spPr>
      </p:pic>
      <p:sp>
        <p:nvSpPr>
          <p:cNvPr id="4" name="TextBox 3">
            <a:extLst>
              <a:ext uri="{FF2B5EF4-FFF2-40B4-BE49-F238E27FC236}">
                <a16:creationId xmlns:a16="http://schemas.microsoft.com/office/drawing/2014/main" id="{2AC543F5-1D6F-CE65-C0D4-166729086C96}"/>
              </a:ext>
            </a:extLst>
          </p:cNvPr>
          <p:cNvSpPr txBox="1"/>
          <p:nvPr/>
        </p:nvSpPr>
        <p:spPr>
          <a:xfrm>
            <a:off x="4572000" y="4346444"/>
            <a:ext cx="4114800" cy="738664"/>
          </a:xfrm>
          <a:prstGeom prst="rect">
            <a:avLst/>
          </a:prstGeom>
          <a:noFill/>
        </p:spPr>
        <p:txBody>
          <a:bodyPr wrap="square" rtlCol="0">
            <a:spAutoFit/>
          </a:bodyPr>
          <a:lstStyle/>
          <a:p>
            <a:pPr algn="ctr"/>
            <a:r>
              <a:rPr lang="en-US" sz="1400" b="1" dirty="0"/>
              <a:t>41.1 Figure 5:</a:t>
            </a:r>
            <a:r>
              <a:rPr lang="en-US" sz="1400" dirty="0"/>
              <a:t> The sensation of sound from this concert results from the brain processing information from auditory receptors.</a:t>
            </a:r>
          </a:p>
        </p:txBody>
      </p:sp>
      <p:sp>
        <p:nvSpPr>
          <p:cNvPr id="5" name="TextBox 4">
            <a:extLst>
              <a:ext uri="{FF2B5EF4-FFF2-40B4-BE49-F238E27FC236}">
                <a16:creationId xmlns:a16="http://schemas.microsoft.com/office/drawing/2014/main" id="{03F45DC4-F410-BE0F-E6B3-F2CE8DA85303}"/>
              </a:ext>
            </a:extLst>
          </p:cNvPr>
          <p:cNvSpPr txBox="1"/>
          <p:nvPr/>
        </p:nvSpPr>
        <p:spPr>
          <a:xfrm>
            <a:off x="5486400" y="5080084"/>
            <a:ext cx="2286000" cy="253916"/>
          </a:xfrm>
          <a:prstGeom prst="rect">
            <a:avLst/>
          </a:prstGeom>
          <a:noFill/>
        </p:spPr>
        <p:txBody>
          <a:bodyPr wrap="square" rtlCol="0">
            <a:spAutoFit/>
          </a:bodyPr>
          <a:lstStyle/>
          <a:p>
            <a:pPr algn="ctr"/>
            <a:r>
              <a:rPr lang="en-US" sz="1000" dirty="0"/>
              <a:t>George Webster on Pexels. "Concert."</a:t>
            </a:r>
          </a:p>
        </p:txBody>
      </p:sp>
    </p:spTree>
    <p:extLst>
      <p:ext uri="{BB962C8B-B14F-4D97-AF65-F5344CB8AC3E}">
        <p14:creationId xmlns:p14="http://schemas.microsoft.com/office/powerpoint/2010/main" val="56416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Encoding and Transmission of Sensory Information</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Intensity of a stimulus is encoded by the rate of action potentials and the number of receptors activated.</a:t>
            </a:r>
          </a:p>
          <a:p>
            <a:pPr marL="457200" indent="-457200">
              <a:buFont typeface="Arial" panose="020B0604020202020204" pitchFamily="34" charset="0"/>
              <a:buChar char="•"/>
              <a:tabLst>
                <a:tab pos="461963" algn="l"/>
              </a:tabLst>
            </a:pPr>
            <a:r>
              <a:rPr lang="en-US" dirty="0">
                <a:solidFill>
                  <a:schemeClr val="tx1"/>
                </a:solidFill>
              </a:rPr>
              <a:t>An intense stimulus will produce a more rapid train of action potentials, and reducing the stimulus will likewise slow the rate of action potentials.</a:t>
            </a:r>
          </a:p>
          <a:p>
            <a:pPr>
              <a:tabLst>
                <a:tab pos="461963" algn="l"/>
              </a:tabLst>
            </a:pPr>
            <a:r>
              <a:rPr lang="en-US" dirty="0">
                <a:solidFill>
                  <a:schemeClr val="tx1"/>
                </a:solidFill>
              </a:rPr>
              <a:t>CNS integrates sensory information immediately, with the brain further processing signals.</a:t>
            </a:r>
            <a:endParaRPr lang="en-US" dirty="0">
              <a:solidFill>
                <a:srgbClr val="0000FF"/>
              </a:solidFill>
            </a:endParaRPr>
          </a:p>
        </p:txBody>
      </p:sp>
    </p:spTree>
    <p:extLst>
      <p:ext uri="{BB962C8B-B14F-4D97-AF65-F5344CB8AC3E}">
        <p14:creationId xmlns:p14="http://schemas.microsoft.com/office/powerpoint/2010/main" val="213155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463040"/>
          </a:xfrm>
        </p:spPr>
        <p:txBody>
          <a:bodyPr/>
          <a:lstStyle/>
          <a:p>
            <a:r>
              <a:rPr lang="en-US" dirty="0"/>
              <a:t>How can the same auditory receptor communicate information about very loud music at a concert or very soft music playing from a speaker?</a:t>
            </a:r>
          </a:p>
        </p:txBody>
      </p:sp>
    </p:spTree>
    <p:extLst>
      <p:ext uri="{BB962C8B-B14F-4D97-AF65-F5344CB8AC3E}">
        <p14:creationId xmlns:p14="http://schemas.microsoft.com/office/powerpoint/2010/main" val="1933572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Perception</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b="1" dirty="0">
                <a:solidFill>
                  <a:schemeClr val="tx1"/>
                </a:solidFill>
              </a:rPr>
              <a:t>Perception</a:t>
            </a:r>
            <a:r>
              <a:rPr lang="en-US" dirty="0">
                <a:solidFill>
                  <a:schemeClr val="tx1"/>
                </a:solidFill>
              </a:rPr>
              <a:t> is the brain's interpretation of sensations.</a:t>
            </a:r>
          </a:p>
          <a:p>
            <a:pPr lvl="1">
              <a:tabLst>
                <a:tab pos="461963" algn="l"/>
              </a:tabLst>
            </a:pPr>
            <a:r>
              <a:rPr lang="en-US" dirty="0">
                <a:solidFill>
                  <a:schemeClr val="tx1"/>
                </a:solidFill>
              </a:rPr>
              <a:t>Relies on activation of sensory receptors</a:t>
            </a:r>
          </a:p>
          <a:p>
            <a:pPr lvl="1">
              <a:tabLst>
                <a:tab pos="461963" algn="l"/>
              </a:tabLst>
            </a:pPr>
            <a:r>
              <a:rPr lang="en-US" dirty="0">
                <a:solidFill>
                  <a:schemeClr val="tx1"/>
                </a:solidFill>
              </a:rPr>
              <a:t>Occurs at higher levels in the nervous system in the brain</a:t>
            </a:r>
          </a:p>
          <a:p>
            <a:pPr>
              <a:tabLst>
                <a:tab pos="461963" algn="l"/>
              </a:tabLst>
            </a:pPr>
            <a:r>
              <a:rPr lang="en-US" dirty="0">
                <a:solidFill>
                  <a:schemeClr val="tx1"/>
                </a:solidFill>
              </a:rPr>
              <a:t>Sensory pathways carry action potentials from receptors to specific brain regions.</a:t>
            </a:r>
          </a:p>
          <a:p>
            <a:pPr>
              <a:tabLst>
                <a:tab pos="461963" algn="l"/>
              </a:tabLst>
            </a:pPr>
            <a:r>
              <a:rPr lang="en-US" dirty="0">
                <a:solidFill>
                  <a:schemeClr val="tx1"/>
                </a:solidFill>
              </a:rPr>
              <a:t>These neurons are dedicated to particular stimuli and synapse with particular neurons in the brain or spinal cord.</a:t>
            </a:r>
          </a:p>
        </p:txBody>
      </p:sp>
    </p:spTree>
    <p:extLst>
      <p:ext uri="{BB962C8B-B14F-4D97-AF65-F5344CB8AC3E}">
        <p14:creationId xmlns:p14="http://schemas.microsoft.com/office/powerpoint/2010/main" val="411218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301241"/>
          </a:xfrm>
        </p:spPr>
        <p:txBody>
          <a:bodyPr/>
          <a:lstStyle/>
          <a:p>
            <a:r>
              <a:rPr lang="en-US" dirty="0"/>
              <a:t>Do you like the taste of cilantro? To some individuals, cilantro tastes tangy and citrusy; to others, it tastes like soap. How might genetic differences in sensory receptors account for these individual differences in the perception of cilantro's flavor?</a:t>
            </a:r>
          </a:p>
        </p:txBody>
      </p:sp>
    </p:spTree>
    <p:extLst>
      <p:ext uri="{BB962C8B-B14F-4D97-AF65-F5344CB8AC3E}">
        <p14:creationId xmlns:p14="http://schemas.microsoft.com/office/powerpoint/2010/main" val="3029162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Perception</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marL="457200" indent="-457200">
              <a:buFont typeface="Arial" panose="020B0604020202020204" pitchFamily="34" charset="0"/>
              <a:buChar char="•"/>
              <a:tabLst>
                <a:tab pos="461963" algn="l"/>
              </a:tabLst>
            </a:pPr>
            <a:r>
              <a:rPr lang="en-US" dirty="0">
                <a:solidFill>
                  <a:schemeClr val="tx1"/>
                </a:solidFill>
              </a:rPr>
              <a:t>Most sensory signals, except olfactory, route through the thalamus to the cortex.</a:t>
            </a:r>
          </a:p>
          <a:p>
            <a:pPr marL="1200150" lvl="1" indent="-457200">
              <a:buFont typeface="Arial" panose="020B0604020202020204" pitchFamily="34" charset="0"/>
              <a:buChar char="•"/>
              <a:tabLst>
                <a:tab pos="461963" algn="l"/>
              </a:tabLst>
            </a:pPr>
            <a:r>
              <a:rPr lang="en-US" b="1" dirty="0">
                <a:solidFill>
                  <a:schemeClr val="tx1"/>
                </a:solidFill>
              </a:rPr>
              <a:t>Thalamus</a:t>
            </a:r>
            <a:r>
              <a:rPr lang="en-US" dirty="0">
                <a:solidFill>
                  <a:schemeClr val="tx1"/>
                </a:solidFill>
              </a:rPr>
              <a:t>: structure in the forebrain that serves as a clearinghouse and relay station or sensory signals</a:t>
            </a:r>
          </a:p>
          <a:p>
            <a:pPr marL="457200" indent="-457200">
              <a:buFont typeface="Arial" panose="020B0604020202020204" pitchFamily="34" charset="0"/>
              <a:buChar char="•"/>
              <a:tabLst>
                <a:tab pos="461963" algn="l"/>
              </a:tabLst>
            </a:pPr>
            <a:r>
              <a:rPr lang="en-US" dirty="0">
                <a:solidFill>
                  <a:schemeClr val="tx1"/>
                </a:solidFill>
              </a:rPr>
              <a:t>Neural signal interpretation is mostly similar among individuals of the same species but can vary (e.g., pain tolerance).</a:t>
            </a:r>
            <a:endParaRPr lang="en-US" dirty="0">
              <a:solidFill>
                <a:srgbClr val="0000FF"/>
              </a:solidFill>
            </a:endParaRPr>
          </a:p>
        </p:txBody>
      </p:sp>
      <p:sp>
        <p:nvSpPr>
          <p:cNvPr id="4" name="TextBox 3">
            <a:extLst>
              <a:ext uri="{FF2B5EF4-FFF2-40B4-BE49-F238E27FC236}">
                <a16:creationId xmlns:a16="http://schemas.microsoft.com/office/drawing/2014/main" id="{D4CB2637-91B9-2567-F7FC-0733873344D9}"/>
              </a:ext>
            </a:extLst>
          </p:cNvPr>
          <p:cNvSpPr txBox="1"/>
          <p:nvPr/>
        </p:nvSpPr>
        <p:spPr>
          <a:xfrm>
            <a:off x="1295400" y="4563679"/>
            <a:ext cx="2133600" cy="1384995"/>
          </a:xfrm>
          <a:prstGeom prst="rect">
            <a:avLst/>
          </a:prstGeom>
          <a:noFill/>
        </p:spPr>
        <p:txBody>
          <a:bodyPr wrap="square" rtlCol="0">
            <a:spAutoFit/>
          </a:bodyPr>
          <a:lstStyle/>
          <a:p>
            <a:r>
              <a:rPr lang="en-US" sz="1400" b="1" dirty="0"/>
              <a:t>41.1 Figure 6: </a:t>
            </a:r>
            <a:r>
              <a:rPr lang="en-US" sz="1400" dirty="0"/>
              <a:t>In humans, all sensory signals (except olfaction) are routed from the (a) thalamus to (b) final processing regions in the cortex of the brain.</a:t>
            </a:r>
          </a:p>
        </p:txBody>
      </p:sp>
      <p:sp>
        <p:nvSpPr>
          <p:cNvPr id="5" name="TextBox 4">
            <a:extLst>
              <a:ext uri="{FF2B5EF4-FFF2-40B4-BE49-F238E27FC236}">
                <a16:creationId xmlns:a16="http://schemas.microsoft.com/office/drawing/2014/main" id="{E6D265ED-0C35-4370-04DC-1C143EBA851D}"/>
              </a:ext>
            </a:extLst>
          </p:cNvPr>
          <p:cNvSpPr txBox="1"/>
          <p:nvPr/>
        </p:nvSpPr>
        <p:spPr>
          <a:xfrm>
            <a:off x="4267200" y="6063583"/>
            <a:ext cx="1752600" cy="400110"/>
          </a:xfrm>
          <a:prstGeom prst="rect">
            <a:avLst/>
          </a:prstGeom>
          <a:noFill/>
        </p:spPr>
        <p:txBody>
          <a:bodyPr wrap="square" rtlCol="0">
            <a:spAutoFit/>
          </a:bodyPr>
          <a:lstStyle/>
          <a:p>
            <a:pPr algn="ctr"/>
            <a:r>
              <a:rPr lang="en-US" sz="1000" dirty="0"/>
              <a:t>CNX OpenStax on Wikimedia Commons. "Sensory systems."</a:t>
            </a:r>
          </a:p>
        </p:txBody>
      </p:sp>
      <p:pic>
        <p:nvPicPr>
          <p:cNvPr id="6" name="Content Placeholder 5" descr="Image (a) shows an illustration of a brain with the thalamus (located in the center of the brain) labeled.">
            <a:extLst>
              <a:ext uri="{FF2B5EF4-FFF2-40B4-BE49-F238E27FC236}">
                <a16:creationId xmlns:a16="http://schemas.microsoft.com/office/drawing/2014/main" id="{61A049F3-96EA-F02F-A184-70B43C127BBB}"/>
              </a:ext>
            </a:extLst>
          </p:cNvPr>
          <p:cNvPicPr>
            <a:picLocks noChangeAspect="1"/>
          </p:cNvPicPr>
          <p:nvPr/>
        </p:nvPicPr>
        <p:blipFill>
          <a:blip r:embed="rId2"/>
          <a:srcRect l="33333" t="5334" r="33333" b="51333"/>
          <a:stretch/>
        </p:blipFill>
        <p:spPr>
          <a:xfrm>
            <a:off x="3278364" y="3886198"/>
            <a:ext cx="2855736" cy="2062476"/>
          </a:xfrm>
          <a:prstGeom prst="rect">
            <a:avLst/>
          </a:prstGeom>
        </p:spPr>
      </p:pic>
      <p:pic>
        <p:nvPicPr>
          <p:cNvPr id="7" name="Content Placeholder 5" descr="Image (b) shows an illustration of a brain with the somatosensory processing region (a line horizontally across the brain), the auditory processing region (an area near the center of the brain), and the visual processing region (the back of the brain) labeled.">
            <a:extLst>
              <a:ext uri="{FF2B5EF4-FFF2-40B4-BE49-F238E27FC236}">
                <a16:creationId xmlns:a16="http://schemas.microsoft.com/office/drawing/2014/main" id="{8A7EA1C7-1AFD-272F-32C2-BD57E8547F29}"/>
              </a:ext>
            </a:extLst>
          </p:cNvPr>
          <p:cNvPicPr>
            <a:picLocks noChangeAspect="1"/>
          </p:cNvPicPr>
          <p:nvPr/>
        </p:nvPicPr>
        <p:blipFill>
          <a:blip r:embed="rId2"/>
          <a:srcRect l="33333" t="48667" r="33333" b="3000"/>
          <a:stretch/>
        </p:blipFill>
        <p:spPr>
          <a:xfrm>
            <a:off x="5983464" y="3738874"/>
            <a:ext cx="2743200" cy="2209800"/>
          </a:xfrm>
          <a:prstGeom prst="rect">
            <a:avLst/>
          </a:prstGeom>
        </p:spPr>
      </p:pic>
    </p:spTree>
    <p:extLst>
      <p:ext uri="{BB962C8B-B14F-4D97-AF65-F5344CB8AC3E}">
        <p14:creationId xmlns:p14="http://schemas.microsoft.com/office/powerpoint/2010/main" val="319003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fontScale="92500"/>
          </a:bodyPr>
          <a:lstStyle/>
          <a:p>
            <a:r>
              <a:rPr lang="en-US" b="1" dirty="0"/>
              <a:t>Just-Noticeable Difference</a:t>
            </a:r>
          </a:p>
          <a:p>
            <a:r>
              <a:rPr lang="en-US" dirty="0"/>
              <a:t>It is easy to differentiate between a one-pound bag of rice and a two-pound bag of rice; there is a one-pound difference, and one bag is twice as heavy as the other. However, would it be as easy to differentiate between a 20- and a 21-pound bag? The smallest detectible difference between two stimuli is known as the just-noticeable difference (JND). According to Weber's Law, the just-noticeable difference in a stimulus is proportional to the magnitude of the original stimulus. In this activity, you will investigate and test Weber's Law.</a:t>
            </a:r>
          </a:p>
        </p:txBody>
      </p:sp>
    </p:spTree>
    <p:extLst>
      <p:ext uri="{BB962C8B-B14F-4D97-AF65-F5344CB8AC3E}">
        <p14:creationId xmlns:p14="http://schemas.microsoft.com/office/powerpoint/2010/main" val="2069639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fontScale="77500" lnSpcReduction="20000"/>
          </a:bodyPr>
          <a:lstStyle/>
          <a:p>
            <a:r>
              <a:rPr lang="en-US" b="1" dirty="0"/>
              <a:t>Just-Noticeable Difference</a:t>
            </a:r>
          </a:p>
          <a:p>
            <a:r>
              <a:rPr lang="en-US" b="1" dirty="0"/>
              <a:t>Question</a:t>
            </a:r>
            <a:r>
              <a:rPr lang="en-US" dirty="0"/>
              <a:t>: What is the smallest detectible weight difference between a one-pound bag of rice and a larger bag? What is the smallest detectible difference between a 20-pound bag and a larger bag? In both cases, at what weights are the differences detected?</a:t>
            </a:r>
          </a:p>
          <a:p>
            <a:endParaRPr lang="en-US" dirty="0"/>
          </a:p>
          <a:p>
            <a:r>
              <a:rPr lang="en-US" b="1" dirty="0"/>
              <a:t>Background</a:t>
            </a:r>
            <a:r>
              <a:rPr lang="en-US" dirty="0"/>
              <a:t>: Research background literature on JND and on Weber's Law, a description of a proposed mathematical relationship between the overall magnitude of the stimulus and the JND. You will be testing the JND of different weights of rice in bags. Choose a convenient increment to be stepped through while testing. For example, you could choose 10% increments between one and two pounds (1.1, 1.2, 1.3, 1.4, and so on) or 20% increments (1.2, 1.4, 1.6, and 1.8).</a:t>
            </a:r>
          </a:p>
        </p:txBody>
      </p:sp>
    </p:spTree>
    <p:extLst>
      <p:ext uri="{BB962C8B-B14F-4D97-AF65-F5344CB8AC3E}">
        <p14:creationId xmlns:p14="http://schemas.microsoft.com/office/powerpoint/2010/main" val="1821125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3</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fontScale="92500" lnSpcReduction="10000"/>
          </a:bodyPr>
          <a:lstStyle/>
          <a:p>
            <a:r>
              <a:rPr lang="en-US" b="1" dirty="0"/>
              <a:t>Just-Noticeable Difference</a:t>
            </a:r>
          </a:p>
          <a:p>
            <a:r>
              <a:rPr lang="en-US" b="1" dirty="0"/>
              <a:t>Hypothesis</a:t>
            </a:r>
            <a:r>
              <a:rPr lang="en-US" dirty="0"/>
              <a:t>: Develop a hypothesis about the JND in terms of percentage of the whole weight being tested (such as "the JND between the two small bags and between the two large bags is proportionally the same," or "… is not proportionally the same"). So, for the first hypothesis, if the JND between the one-pound bag and a larger bag is 0.2 pounds (that is, 20%; 1.0 pound feels the same as 1.1 pounds, but 1.0 pound feels less than 1.2 pounds), then the JND between the 20-pound bag and a larger bag will also be 20%. (So, 20 pounds feels the same as 22 pounds or 23 pounds, but 20 pounds feels less than 24 pounds.)</a:t>
            </a:r>
          </a:p>
        </p:txBody>
      </p:sp>
    </p:spTree>
    <p:extLst>
      <p:ext uri="{BB962C8B-B14F-4D97-AF65-F5344CB8AC3E}">
        <p14:creationId xmlns:p14="http://schemas.microsoft.com/office/powerpoint/2010/main" val="1697540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367076"/>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three important steps in sensory perception.</a:t>
            </a:r>
          </a:p>
          <a:p>
            <a:pPr marL="457200" indent="-457200">
              <a:buFont typeface="Arial" panose="020B0604020202020204" pitchFamily="34" charset="0"/>
              <a:buChar char="•"/>
              <a:tabLst>
                <a:tab pos="457200" algn="l"/>
              </a:tabLst>
            </a:pPr>
            <a:r>
              <a:rPr lang="en-US" b="1" dirty="0"/>
              <a:t>Explain</a:t>
            </a:r>
            <a:r>
              <a:rPr lang="en-US" dirty="0"/>
              <a:t> the concept of just-noticeable difference in sensory perception.</a:t>
            </a:r>
          </a:p>
          <a:p>
            <a:pPr marL="457200" indent="-457200">
              <a:buFont typeface="Arial" panose="020B0604020202020204" pitchFamily="34" charset="0"/>
              <a:buChar char="•"/>
              <a:tabLst>
                <a:tab pos="457200" algn="l"/>
              </a:tabLst>
            </a:pPr>
            <a:r>
              <a:rPr lang="en-US" b="1" dirty="0"/>
              <a:t>Identify</a:t>
            </a:r>
            <a:r>
              <a:rPr lang="en-US" dirty="0"/>
              <a:t> the general and special senses in humans.</a:t>
            </a:r>
          </a:p>
          <a:p>
            <a:pPr marL="457200" indent="-457200">
              <a:buFont typeface="Arial" panose="020B0604020202020204" pitchFamily="34" charset="0"/>
              <a:buChar char="•"/>
              <a:tabLst>
                <a:tab pos="457200" algn="l"/>
              </a:tabLst>
            </a:pPr>
            <a:r>
              <a:rPr lang="en-US" b="1" dirty="0"/>
              <a:t>Describe</a:t>
            </a:r>
            <a:r>
              <a:rPr lang="en-US" dirty="0"/>
              <a:t> the functions of various parts of cellular systems involved in sensory transduction.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xfrm>
            <a:off x="457200" y="1143000"/>
            <a:ext cx="8229600" cy="4572000"/>
          </a:xfrm>
          <a:prstGeom prst="rect">
            <a:avLst/>
          </a:prstGeom>
        </p:spPr>
        <p:txBody>
          <a:bodyPr>
            <a:noAutofit/>
          </a:bodyPr>
          <a:lstStyle/>
          <a:p>
            <a:pPr>
              <a:tabLst>
                <a:tab pos="461963" algn="l"/>
              </a:tabLst>
            </a:pPr>
            <a:r>
              <a:rPr lang="en-US" sz="2200" dirty="0">
                <a:solidFill>
                  <a:schemeClr val="tx1"/>
                </a:solidFill>
              </a:rPr>
              <a:t>Sensory activation involves converting physical/chemical stimuli into neural signals via sensory receptors.</a:t>
            </a:r>
          </a:p>
          <a:p>
            <a:pPr>
              <a:tabLst>
                <a:tab pos="461963" algn="l"/>
              </a:tabLst>
            </a:pPr>
            <a:r>
              <a:rPr lang="en-US" sz="2200" dirty="0">
                <a:solidFill>
                  <a:schemeClr val="tx1"/>
                </a:solidFill>
              </a:rPr>
              <a:t>Perception is the brain's interpretation of sensations.</a:t>
            </a:r>
          </a:p>
          <a:p>
            <a:pPr>
              <a:tabLst>
                <a:tab pos="461963" algn="l"/>
              </a:tabLst>
            </a:pPr>
            <a:r>
              <a:rPr lang="en-US" sz="2200" dirty="0">
                <a:solidFill>
                  <a:schemeClr val="tx1"/>
                </a:solidFill>
              </a:rPr>
              <a:t>Humans have special senses (olfaction, gustation, equilibrium, hearing) and general senses (somatosensation).</a:t>
            </a:r>
          </a:p>
          <a:p>
            <a:pPr>
              <a:tabLst>
                <a:tab pos="461963" algn="l"/>
              </a:tabLst>
            </a:pPr>
            <a:r>
              <a:rPr lang="en-US" sz="2200" dirty="0">
                <a:solidFill>
                  <a:schemeClr val="tx1"/>
                </a:solidFill>
              </a:rPr>
              <a:t>Sensory receptors are specialized cells or neuron ends in the peripheral nervous system.</a:t>
            </a:r>
          </a:p>
          <a:p>
            <a:pPr>
              <a:tabLst>
                <a:tab pos="461963" algn="l"/>
              </a:tabLst>
            </a:pPr>
            <a:r>
              <a:rPr lang="en-US" sz="2200" dirty="0">
                <a:solidFill>
                  <a:schemeClr val="tx1"/>
                </a:solidFill>
              </a:rPr>
              <a:t>Each receptor is modified for specific stimuli and has a defined receptive field.</a:t>
            </a:r>
          </a:p>
          <a:p>
            <a:pPr>
              <a:tabLst>
                <a:tab pos="461963" algn="l"/>
              </a:tabLst>
            </a:pPr>
            <a:r>
              <a:rPr lang="en-US" sz="2200" dirty="0">
                <a:solidFill>
                  <a:schemeClr val="tx1"/>
                </a:solidFill>
              </a:rPr>
              <a:t>The fundamental function of sensory systems is translating sensory signals to electrical signals in the nervous system.</a:t>
            </a:r>
          </a:p>
          <a:p>
            <a:pPr>
              <a:tabLst>
                <a:tab pos="461963" algn="l"/>
              </a:tabLst>
            </a:pPr>
            <a:r>
              <a:rPr lang="en-US" sz="2200" dirty="0">
                <a:solidFill>
                  <a:schemeClr val="tx1"/>
                </a:solidFill>
              </a:rPr>
              <a:t>Sensory signals (except olfactory) enter the CNS, route through the thalamus, and conduct to specific cortical areas for processing.</a:t>
            </a:r>
            <a:endParaRPr lang="en-US" sz="2200" dirty="0">
              <a:solidFill>
                <a:srgbClr val="0000FF"/>
              </a:solidFill>
            </a:endParaRPr>
          </a:p>
        </p:txBody>
      </p:sp>
    </p:spTree>
    <p:extLst>
      <p:ext uri="{BB962C8B-B14F-4D97-AF65-F5344CB8AC3E}">
        <p14:creationId xmlns:p14="http://schemas.microsoft.com/office/powerpoint/2010/main" val="377922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Sensory Systems</a:t>
            </a:r>
            <a:endParaRPr lang="en-US" sz="3200" dirty="0">
              <a:solidFill>
                <a:schemeClr val="accent1"/>
              </a:solidFill>
            </a:endParaRPr>
          </a:p>
        </p:txBody>
      </p:sp>
      <p:sp>
        <p:nvSpPr>
          <p:cNvPr id="11267" name="Rectangle 3"/>
          <p:cNvSpPr>
            <a:spLocks noGrp="1"/>
          </p:cNvSpPr>
          <p:nvPr>
            <p:ph idx="1"/>
          </p:nvPr>
        </p:nvSpPr>
        <p:spPr>
          <a:xfrm>
            <a:off x="457200" y="1280160"/>
            <a:ext cx="4191000" cy="4739640"/>
          </a:xfrm>
          <a:prstGeom prst="rect">
            <a:avLst/>
          </a:prstGeom>
        </p:spPr>
        <p:txBody>
          <a:bodyPr>
            <a:normAutofit fontScale="85000" lnSpcReduction="10000"/>
          </a:bodyPr>
          <a:lstStyle/>
          <a:p>
            <a:pPr>
              <a:tabLst>
                <a:tab pos="461963" algn="l"/>
              </a:tabLst>
            </a:pPr>
            <a:r>
              <a:rPr lang="en-US" dirty="0">
                <a:solidFill>
                  <a:schemeClr val="tx1"/>
                </a:solidFill>
              </a:rPr>
              <a:t>Bilaterally symmetrical animals possess sensory systems adapted through natural selection.</a:t>
            </a:r>
          </a:p>
          <a:p>
            <a:pPr marL="457200" indent="-457200">
              <a:buFont typeface="Arial" panose="020B0604020202020204" pitchFamily="34" charset="0"/>
              <a:buChar char="•"/>
              <a:tabLst>
                <a:tab pos="461963" algn="l"/>
              </a:tabLst>
            </a:pPr>
            <a:r>
              <a:rPr lang="en-US" u="sng" dirty="0"/>
              <a:t>Bilaterally symmetrical</a:t>
            </a:r>
            <a:r>
              <a:rPr lang="en-US" dirty="0"/>
              <a:t>: can be divided into two halves by a central axis</a:t>
            </a:r>
            <a:endParaRPr lang="en-US" dirty="0">
              <a:solidFill>
                <a:schemeClr val="tx1"/>
              </a:solidFill>
            </a:endParaRPr>
          </a:p>
          <a:p>
            <a:pPr>
              <a:tabLst>
                <a:tab pos="461963" algn="l"/>
              </a:tabLst>
            </a:pPr>
            <a:r>
              <a:rPr lang="en-US" dirty="0">
                <a:solidFill>
                  <a:schemeClr val="tx1"/>
                </a:solidFill>
              </a:rPr>
              <a:t>Sensory systems vary among species based on environmental demands.</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electrosensitivity (ability to detect electrical fields) in sharks</a:t>
            </a:r>
            <a:endParaRPr lang="en-US" dirty="0">
              <a:solidFill>
                <a:srgbClr val="0000FF"/>
              </a:solidFill>
            </a:endParaRPr>
          </a:p>
        </p:txBody>
      </p:sp>
      <p:pic>
        <p:nvPicPr>
          <p:cNvPr id="2" name="Content Placeholder 4" descr="A photograph of a shark">
            <a:extLst>
              <a:ext uri="{FF2B5EF4-FFF2-40B4-BE49-F238E27FC236}">
                <a16:creationId xmlns:a16="http://schemas.microsoft.com/office/drawing/2014/main" id="{438D12C6-9091-F64B-ACFF-61761916D7A3}"/>
              </a:ext>
            </a:extLst>
          </p:cNvPr>
          <p:cNvPicPr>
            <a:picLocks noChangeAspect="1"/>
          </p:cNvPicPr>
          <p:nvPr/>
        </p:nvPicPr>
        <p:blipFill>
          <a:blip r:embed="rId2"/>
          <a:srcRect l="3704" t="3667" r="3704" b="3000"/>
          <a:stretch/>
        </p:blipFill>
        <p:spPr>
          <a:xfrm>
            <a:off x="4572000" y="1531131"/>
            <a:ext cx="4073236" cy="2281012"/>
          </a:xfrm>
          <a:prstGeom prst="rect">
            <a:avLst/>
          </a:prstGeom>
        </p:spPr>
      </p:pic>
      <p:sp>
        <p:nvSpPr>
          <p:cNvPr id="4" name="TextBox 3">
            <a:extLst>
              <a:ext uri="{FF2B5EF4-FFF2-40B4-BE49-F238E27FC236}">
                <a16:creationId xmlns:a16="http://schemas.microsoft.com/office/drawing/2014/main" id="{9AF915CF-0E4D-2BCC-8F04-81A9A93C664A}"/>
              </a:ext>
            </a:extLst>
          </p:cNvPr>
          <p:cNvSpPr txBox="1"/>
          <p:nvPr/>
        </p:nvSpPr>
        <p:spPr>
          <a:xfrm>
            <a:off x="4572000" y="3903583"/>
            <a:ext cx="4073236" cy="954107"/>
          </a:xfrm>
          <a:prstGeom prst="rect">
            <a:avLst/>
          </a:prstGeom>
          <a:noFill/>
        </p:spPr>
        <p:txBody>
          <a:bodyPr wrap="square" rtlCol="0">
            <a:spAutoFit/>
          </a:bodyPr>
          <a:lstStyle/>
          <a:p>
            <a:pPr algn="ctr"/>
            <a:r>
              <a:rPr lang="en-US" sz="1400" b="1" dirty="0"/>
              <a:t>41.1 Figure 1: </a:t>
            </a:r>
            <a:r>
              <a:rPr lang="en-US" sz="1400" dirty="0"/>
              <a:t>This shark uses its senses of sight, vibration (lateral-line system), and smell to hunt, but it also relies on its ability to sense the electric fields of prey.</a:t>
            </a:r>
          </a:p>
        </p:txBody>
      </p:sp>
      <p:sp>
        <p:nvSpPr>
          <p:cNvPr id="5" name="TextBox 4">
            <a:extLst>
              <a:ext uri="{FF2B5EF4-FFF2-40B4-BE49-F238E27FC236}">
                <a16:creationId xmlns:a16="http://schemas.microsoft.com/office/drawing/2014/main" id="{7A7CC417-45B9-8D28-3844-693911D223FC}"/>
              </a:ext>
            </a:extLst>
          </p:cNvPr>
          <p:cNvSpPr txBox="1"/>
          <p:nvPr/>
        </p:nvSpPr>
        <p:spPr>
          <a:xfrm>
            <a:off x="5618018" y="4857690"/>
            <a:ext cx="1981200" cy="400110"/>
          </a:xfrm>
          <a:prstGeom prst="rect">
            <a:avLst/>
          </a:prstGeom>
          <a:noFill/>
        </p:spPr>
        <p:txBody>
          <a:bodyPr wrap="square" rtlCol="0">
            <a:spAutoFit/>
          </a:bodyPr>
          <a:lstStyle/>
          <a:p>
            <a:pPr algn="ctr"/>
            <a:r>
              <a:rPr lang="en-US" sz="1000" dirty="0"/>
              <a:t>Oleksandr Sushko on Wikimedia Commons. "Shark."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Sensory Processes</a:t>
            </a:r>
            <a:endParaRPr lang="en-US" sz="3200" dirty="0">
              <a:solidFill>
                <a:schemeClr val="accent1"/>
              </a:solidFill>
            </a:endParaRPr>
          </a:p>
        </p:txBody>
      </p:sp>
      <p:sp>
        <p:nvSpPr>
          <p:cNvPr id="11267" name="Rectangle 3"/>
          <p:cNvSpPr>
            <a:spLocks noGrp="1"/>
          </p:cNvSpPr>
          <p:nvPr>
            <p:ph idx="1"/>
          </p:nvPr>
        </p:nvSpPr>
        <p:spPr>
          <a:xfrm>
            <a:off x="457200" y="1280160"/>
            <a:ext cx="4416156" cy="4572000"/>
          </a:xfrm>
          <a:prstGeom prst="rect">
            <a:avLst/>
          </a:prstGeom>
        </p:spPr>
        <p:txBody>
          <a:bodyPr>
            <a:normAutofit fontScale="70000" lnSpcReduction="20000"/>
          </a:bodyPr>
          <a:lstStyle/>
          <a:p>
            <a:pPr marL="457200" indent="-457200">
              <a:buFont typeface="Arial" panose="020B0604020202020204" pitchFamily="34" charset="0"/>
              <a:buChar char="•"/>
              <a:tabLst>
                <a:tab pos="461963" algn="l"/>
              </a:tabLst>
            </a:pPr>
            <a:r>
              <a:rPr lang="en-US" dirty="0">
                <a:solidFill>
                  <a:schemeClr val="tx1"/>
                </a:solidFill>
              </a:rPr>
              <a:t>Humans have five special senses: olfaction, gustation, equilibrium, vision, and hearing.</a:t>
            </a:r>
          </a:p>
          <a:p>
            <a:pPr marL="457200" indent="-457200">
              <a:buFont typeface="Arial" panose="020B0604020202020204" pitchFamily="34" charset="0"/>
              <a:buChar char="•"/>
              <a:tabLst>
                <a:tab pos="461963" algn="l"/>
              </a:tabLst>
            </a:pPr>
            <a:r>
              <a:rPr lang="en-US" dirty="0">
                <a:solidFill>
                  <a:schemeClr val="tx1"/>
                </a:solidFill>
              </a:rPr>
              <a:t>We also have general senses (</a:t>
            </a:r>
            <a:r>
              <a:rPr lang="en-US" i="1" dirty="0">
                <a:solidFill>
                  <a:schemeClr val="tx1"/>
                </a:solidFill>
              </a:rPr>
              <a:t>somatosensation</a:t>
            </a:r>
            <a:r>
              <a:rPr lang="en-US" dirty="0">
                <a:solidFill>
                  <a:schemeClr val="tx1"/>
                </a:solidFill>
              </a:rPr>
              <a:t>), which respond to stimuli like temperature, pain, pressure, and vibration.</a:t>
            </a:r>
          </a:p>
          <a:p>
            <a:pPr marL="1200150" lvl="1" indent="-457200">
              <a:buFont typeface="Arial" panose="020B0604020202020204" pitchFamily="34" charset="0"/>
              <a:buChar char="•"/>
              <a:tabLst>
                <a:tab pos="461963" algn="l"/>
              </a:tabLst>
            </a:pPr>
            <a:r>
              <a:rPr lang="en-US" b="1" dirty="0">
                <a:solidFill>
                  <a:schemeClr val="tx1"/>
                </a:solidFill>
              </a:rPr>
              <a:t>Vestibular sense</a:t>
            </a:r>
            <a:r>
              <a:rPr lang="en-US" dirty="0">
                <a:solidFill>
                  <a:schemeClr val="tx1"/>
                </a:solidFill>
              </a:rPr>
              <a:t>: sense of spatial orientation and balance</a:t>
            </a:r>
          </a:p>
          <a:p>
            <a:pPr marL="1200150" lvl="1" indent="-457200">
              <a:buFont typeface="Arial" panose="020B0604020202020204" pitchFamily="34" charset="0"/>
              <a:buChar char="•"/>
              <a:tabLst>
                <a:tab pos="461963" algn="l"/>
              </a:tabLst>
            </a:pPr>
            <a:r>
              <a:rPr lang="en-US" b="1" dirty="0"/>
              <a:t>Proprioception</a:t>
            </a:r>
            <a:r>
              <a:rPr lang="en-US" dirty="0"/>
              <a:t>: position of bones, joints, and muscles</a:t>
            </a:r>
          </a:p>
          <a:p>
            <a:pPr marL="1200150" lvl="1" indent="-457200">
              <a:buFont typeface="Arial" panose="020B0604020202020204" pitchFamily="34" charset="0"/>
              <a:buChar char="•"/>
              <a:tabLst>
                <a:tab pos="461963" algn="l"/>
              </a:tabLst>
            </a:pPr>
            <a:r>
              <a:rPr lang="en-US" b="1" dirty="0"/>
              <a:t>Kinesthesia</a:t>
            </a:r>
            <a:r>
              <a:rPr lang="en-US" dirty="0"/>
              <a:t>: limb movement</a:t>
            </a:r>
            <a:endParaRPr lang="en-US" b="1" dirty="0">
              <a:solidFill>
                <a:schemeClr val="tx1"/>
              </a:solidFill>
            </a:endParaRPr>
          </a:p>
          <a:p>
            <a:pPr marL="457200" indent="-457200">
              <a:buFont typeface="Arial" panose="020B0604020202020204" pitchFamily="34" charset="0"/>
              <a:buChar char="•"/>
              <a:tabLst>
                <a:tab pos="461963" algn="l"/>
              </a:tabLst>
            </a:pPr>
            <a:r>
              <a:rPr lang="en-US" b="1" dirty="0">
                <a:solidFill>
                  <a:schemeClr val="tx1"/>
                </a:solidFill>
              </a:rPr>
              <a:t>Sensory transduction </a:t>
            </a:r>
            <a:r>
              <a:rPr lang="en-US" dirty="0">
                <a:solidFill>
                  <a:schemeClr val="tx1"/>
                </a:solidFill>
              </a:rPr>
              <a:t>converts stimuli into electrical signals in the nervous system.</a:t>
            </a:r>
          </a:p>
        </p:txBody>
      </p:sp>
      <p:pic>
        <p:nvPicPr>
          <p:cNvPr id="2" name="Content Placeholder 5" descr="A photograph of a person walking on a rope between two cliffs">
            <a:extLst>
              <a:ext uri="{FF2B5EF4-FFF2-40B4-BE49-F238E27FC236}">
                <a16:creationId xmlns:a16="http://schemas.microsoft.com/office/drawing/2014/main" id="{A048ACE6-C349-BBF5-76B8-88E53FC36A51}"/>
              </a:ext>
            </a:extLst>
          </p:cNvPr>
          <p:cNvPicPr>
            <a:picLocks noChangeAspect="1"/>
          </p:cNvPicPr>
          <p:nvPr/>
        </p:nvPicPr>
        <p:blipFill>
          <a:blip r:embed="rId2"/>
          <a:srcRect l="11111" t="3667" r="11111" b="3000"/>
          <a:stretch/>
        </p:blipFill>
        <p:spPr>
          <a:xfrm>
            <a:off x="4782484" y="1320396"/>
            <a:ext cx="4000211" cy="2666807"/>
          </a:xfrm>
          <a:prstGeom prst="rect">
            <a:avLst/>
          </a:prstGeom>
        </p:spPr>
      </p:pic>
      <p:sp>
        <p:nvSpPr>
          <p:cNvPr id="4" name="TextBox 3">
            <a:extLst>
              <a:ext uri="{FF2B5EF4-FFF2-40B4-BE49-F238E27FC236}">
                <a16:creationId xmlns:a16="http://schemas.microsoft.com/office/drawing/2014/main" id="{94E0718A-A198-4D8E-0430-550BA1646622}"/>
              </a:ext>
            </a:extLst>
          </p:cNvPr>
          <p:cNvSpPr txBox="1"/>
          <p:nvPr/>
        </p:nvSpPr>
        <p:spPr>
          <a:xfrm>
            <a:off x="4873357" y="4027438"/>
            <a:ext cx="3818467" cy="738664"/>
          </a:xfrm>
          <a:prstGeom prst="rect">
            <a:avLst/>
          </a:prstGeom>
          <a:noFill/>
        </p:spPr>
        <p:txBody>
          <a:bodyPr wrap="square" rtlCol="0">
            <a:spAutoFit/>
          </a:bodyPr>
          <a:lstStyle/>
          <a:p>
            <a:pPr algn="ctr"/>
            <a:r>
              <a:rPr lang="en-US" sz="1400" b="1" dirty="0"/>
              <a:t>41.1 Figure 2: </a:t>
            </a:r>
            <a:r>
              <a:rPr lang="en-US" sz="1400" dirty="0"/>
              <a:t>The sense of equilibrium enables an individual to maintain balance when standing or walking.</a:t>
            </a:r>
          </a:p>
        </p:txBody>
      </p:sp>
      <p:sp>
        <p:nvSpPr>
          <p:cNvPr id="5" name="TextBox 4">
            <a:extLst>
              <a:ext uri="{FF2B5EF4-FFF2-40B4-BE49-F238E27FC236}">
                <a16:creationId xmlns:a16="http://schemas.microsoft.com/office/drawing/2014/main" id="{EA7EF1B0-6FA8-E5BD-58DE-37388BE9EF56}"/>
              </a:ext>
            </a:extLst>
          </p:cNvPr>
          <p:cNvSpPr txBox="1"/>
          <p:nvPr/>
        </p:nvSpPr>
        <p:spPr>
          <a:xfrm>
            <a:off x="5830090" y="4766102"/>
            <a:ext cx="1905000" cy="415498"/>
          </a:xfrm>
          <a:prstGeom prst="rect">
            <a:avLst/>
          </a:prstGeom>
          <a:noFill/>
        </p:spPr>
        <p:txBody>
          <a:bodyPr wrap="square" rtlCol="0">
            <a:spAutoFit/>
          </a:bodyPr>
          <a:lstStyle/>
          <a:p>
            <a:pPr algn="ctr"/>
            <a:r>
              <a:rPr lang="en-US" sz="1000" dirty="0"/>
              <a:t>Loic Leray on Wikimedia Commons. "Tightrope walker."</a:t>
            </a:r>
          </a:p>
        </p:txBody>
      </p:sp>
    </p:spTree>
    <p:extLst>
      <p:ext uri="{BB962C8B-B14F-4D97-AF65-F5344CB8AC3E}">
        <p14:creationId xmlns:p14="http://schemas.microsoft.com/office/powerpoint/2010/main" val="20013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Sensory Transduction Systems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dirty="0">
                <a:solidFill>
                  <a:schemeClr val="tx1"/>
                </a:solidFill>
              </a:rPr>
              <a:t>There are two types of sensory transduction systems:</a:t>
            </a:r>
          </a:p>
          <a:p>
            <a:pPr>
              <a:tabLst>
                <a:tab pos="461963" algn="l"/>
              </a:tabLst>
            </a:pPr>
            <a:r>
              <a:rPr lang="en-US" u="sng" dirty="0">
                <a:solidFill>
                  <a:schemeClr val="tx1"/>
                </a:solidFill>
              </a:rPr>
              <a:t>Type 1</a:t>
            </a:r>
            <a:r>
              <a:rPr lang="en-US" dirty="0">
                <a:solidFill>
                  <a:schemeClr val="tx1"/>
                </a:solidFill>
              </a:rPr>
              <a:t>: Sensory receptors activate afferent neurons, sending stimulus information to the CNS.</a:t>
            </a:r>
            <a:endParaRPr lang="en-US" b="1" dirty="0"/>
          </a:p>
          <a:p>
            <a:pPr lvl="1">
              <a:tabLst>
                <a:tab pos="461963" algn="l"/>
              </a:tabLst>
            </a:pPr>
            <a:r>
              <a:rPr lang="en-US" b="1" dirty="0"/>
              <a:t>Sensory receptor</a:t>
            </a:r>
            <a:r>
              <a:rPr lang="en-US" dirty="0"/>
              <a:t>: a cell or cell process that is specialized to engage with and detect a specific stimulus</a:t>
            </a:r>
            <a:endParaRPr lang="en-US" dirty="0">
              <a:solidFill>
                <a:schemeClr val="tx1"/>
              </a:solidFill>
            </a:endParaRPr>
          </a:p>
          <a:p>
            <a:pPr>
              <a:tabLst>
                <a:tab pos="461963" algn="l"/>
              </a:tabLst>
            </a:pPr>
            <a:r>
              <a:rPr lang="en-US" u="sng" dirty="0">
                <a:solidFill>
                  <a:schemeClr val="tx1"/>
                </a:solidFill>
              </a:rPr>
              <a:t>Type 2</a:t>
            </a:r>
            <a:r>
              <a:rPr lang="en-US" dirty="0">
                <a:solidFill>
                  <a:schemeClr val="tx1"/>
                </a:solidFill>
              </a:rPr>
              <a:t>: Free nerve endings respond to multiple stimuli and have low receptor specificity.</a:t>
            </a:r>
          </a:p>
          <a:p>
            <a:pPr lvl="1">
              <a:tabLst>
                <a:tab pos="461963" algn="l"/>
              </a:tabLst>
            </a:pPr>
            <a:r>
              <a:rPr lang="en-US" u="sng" dirty="0"/>
              <a:t>Example</a:t>
            </a:r>
            <a:r>
              <a:rPr lang="en-US" dirty="0"/>
              <a:t>: pain receptors in your gums/teeth stimulated by temperature changes, chemical stimulation, or pressure</a:t>
            </a:r>
            <a:endParaRPr lang="en-US" dirty="0">
              <a:solidFill>
                <a:srgbClr val="0000FF"/>
              </a:solidFill>
            </a:endParaRPr>
          </a:p>
        </p:txBody>
      </p:sp>
    </p:spTree>
    <p:extLst>
      <p:ext uri="{BB962C8B-B14F-4D97-AF65-F5344CB8AC3E}">
        <p14:creationId xmlns:p14="http://schemas.microsoft.com/office/powerpoint/2010/main" val="340717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Reception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marL="457200" indent="-457200">
              <a:buFont typeface="Arial" panose="020B0604020202020204" pitchFamily="34" charset="0"/>
              <a:buChar char="•"/>
              <a:tabLst>
                <a:tab pos="461963" algn="l"/>
              </a:tabLst>
            </a:pPr>
            <a:r>
              <a:rPr lang="en-US" b="1" dirty="0">
                <a:solidFill>
                  <a:schemeClr val="tx1"/>
                </a:solidFill>
              </a:rPr>
              <a:t>Reception</a:t>
            </a:r>
            <a:r>
              <a:rPr lang="en-US" dirty="0">
                <a:solidFill>
                  <a:schemeClr val="tx1"/>
                </a:solidFill>
              </a:rPr>
              <a:t> is the activation of sensory receptors by stimuli (mechanical, chemical, or temperature).</a:t>
            </a:r>
          </a:p>
          <a:p>
            <a:pPr marL="457200" indent="-457200">
              <a:buFont typeface="Arial" panose="020B0604020202020204" pitchFamily="34" charset="0"/>
              <a:buChar char="•"/>
              <a:tabLst>
                <a:tab pos="461963" algn="l"/>
              </a:tabLst>
            </a:pPr>
            <a:r>
              <a:rPr lang="en-US" b="1" dirty="0">
                <a:solidFill>
                  <a:schemeClr val="tx1"/>
                </a:solidFill>
              </a:rPr>
              <a:t>Receptive fields </a:t>
            </a:r>
            <a:r>
              <a:rPr lang="en-US" dirty="0">
                <a:solidFill>
                  <a:schemeClr val="tx1"/>
                </a:solidFill>
              </a:rPr>
              <a:t>define the spatial area where sensory receptors respond to stimuli.</a:t>
            </a:r>
          </a:p>
          <a:p>
            <a:pPr marL="1200150" lvl="1" indent="-457200">
              <a:buFont typeface="Arial" panose="020B0604020202020204" pitchFamily="34" charset="0"/>
              <a:buChar char="•"/>
              <a:tabLst>
                <a:tab pos="461963" algn="l"/>
              </a:tabLst>
            </a:pPr>
            <a:r>
              <a:rPr lang="en-US" dirty="0">
                <a:solidFill>
                  <a:schemeClr val="tx1"/>
                </a:solidFill>
              </a:rPr>
              <a:t>Can vary; touch requires contact, hearing works at a moderate distance, and vision perceives distant light (e.g., starlight)</a:t>
            </a:r>
            <a:endParaRPr lang="en-US" dirty="0">
              <a:solidFill>
                <a:srgbClr val="0000FF"/>
              </a:solidFill>
            </a:endParaRPr>
          </a:p>
        </p:txBody>
      </p:sp>
      <p:pic>
        <p:nvPicPr>
          <p:cNvPr id="2" name="Content Placeholder 5" descr="A photograph of a person standing on a mountain at nighttime">
            <a:extLst>
              <a:ext uri="{FF2B5EF4-FFF2-40B4-BE49-F238E27FC236}">
                <a16:creationId xmlns:a16="http://schemas.microsoft.com/office/drawing/2014/main" id="{5CF53053-33EB-B412-3F08-1D8B12F2F0CC}"/>
              </a:ext>
            </a:extLst>
          </p:cNvPr>
          <p:cNvPicPr>
            <a:picLocks noChangeAspect="1"/>
          </p:cNvPicPr>
          <p:nvPr/>
        </p:nvPicPr>
        <p:blipFill>
          <a:blip r:embed="rId2"/>
          <a:srcRect l="11111" t="3667" r="11111" b="3000"/>
          <a:stretch/>
        </p:blipFill>
        <p:spPr>
          <a:xfrm>
            <a:off x="4455188" y="1402621"/>
            <a:ext cx="4338376" cy="2892251"/>
          </a:xfrm>
          <a:prstGeom prst="rect">
            <a:avLst/>
          </a:prstGeom>
        </p:spPr>
      </p:pic>
      <p:sp>
        <p:nvSpPr>
          <p:cNvPr id="4" name="TextBox 3">
            <a:extLst>
              <a:ext uri="{FF2B5EF4-FFF2-40B4-BE49-F238E27FC236}">
                <a16:creationId xmlns:a16="http://schemas.microsoft.com/office/drawing/2014/main" id="{6F157CFA-2AD0-0400-D9C6-89CE504A453C}"/>
              </a:ext>
            </a:extLst>
          </p:cNvPr>
          <p:cNvSpPr txBox="1"/>
          <p:nvPr/>
        </p:nvSpPr>
        <p:spPr>
          <a:xfrm>
            <a:off x="4566976" y="4294872"/>
            <a:ext cx="4114800" cy="738664"/>
          </a:xfrm>
          <a:prstGeom prst="rect">
            <a:avLst/>
          </a:prstGeom>
          <a:noFill/>
        </p:spPr>
        <p:txBody>
          <a:bodyPr wrap="square" rtlCol="0">
            <a:spAutoFit/>
          </a:bodyPr>
          <a:lstStyle/>
          <a:p>
            <a:pPr algn="ctr"/>
            <a:r>
              <a:rPr lang="en-US" sz="1400" b="1" dirty="0"/>
              <a:t>41.1 Figure 3: </a:t>
            </a:r>
            <a:r>
              <a:rPr lang="en-US" sz="1400" dirty="0"/>
              <a:t>Our visual system can perceive the light from stars, though they may be hundreds of thousands of light-years away.</a:t>
            </a:r>
          </a:p>
        </p:txBody>
      </p:sp>
      <p:sp>
        <p:nvSpPr>
          <p:cNvPr id="5" name="TextBox 4">
            <a:extLst>
              <a:ext uri="{FF2B5EF4-FFF2-40B4-BE49-F238E27FC236}">
                <a16:creationId xmlns:a16="http://schemas.microsoft.com/office/drawing/2014/main" id="{5D389574-6640-2E5A-9F63-2C2BA048E1FF}"/>
              </a:ext>
            </a:extLst>
          </p:cNvPr>
          <p:cNvSpPr txBox="1"/>
          <p:nvPr/>
        </p:nvSpPr>
        <p:spPr>
          <a:xfrm>
            <a:off x="5748076" y="5010090"/>
            <a:ext cx="1752600" cy="400110"/>
          </a:xfrm>
          <a:prstGeom prst="rect">
            <a:avLst/>
          </a:prstGeom>
          <a:noFill/>
        </p:spPr>
        <p:txBody>
          <a:bodyPr wrap="square" rtlCol="0">
            <a:spAutoFit/>
          </a:bodyPr>
          <a:lstStyle/>
          <a:p>
            <a:pPr algn="ctr"/>
            <a:r>
              <a:rPr lang="en-US" sz="1000" dirty="0"/>
              <a:t>Joshua Earle on Wikimedia Commons. "Stargazing."</a:t>
            </a:r>
          </a:p>
        </p:txBody>
      </p:sp>
    </p:spTree>
    <p:extLst>
      <p:ext uri="{BB962C8B-B14F-4D97-AF65-F5344CB8AC3E}">
        <p14:creationId xmlns:p14="http://schemas.microsoft.com/office/powerpoint/2010/main" val="101854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Transduction</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dirty="0">
                <a:solidFill>
                  <a:schemeClr val="tx1"/>
                </a:solidFill>
              </a:rPr>
              <a:t>Sensory systems translate sensory signals to electrical signals at sensory receptors.</a:t>
            </a:r>
          </a:p>
          <a:p>
            <a:pPr>
              <a:tabLst>
                <a:tab pos="461963" algn="l"/>
              </a:tabLst>
            </a:pPr>
            <a:r>
              <a:rPr lang="en-US" b="1" dirty="0">
                <a:solidFill>
                  <a:schemeClr val="tx1"/>
                </a:solidFill>
              </a:rPr>
              <a:t>Receptor potential</a:t>
            </a:r>
            <a:r>
              <a:rPr lang="en-US" dirty="0">
                <a:solidFill>
                  <a:schemeClr val="tx1"/>
                </a:solidFill>
              </a:rPr>
              <a:t>: change in electrical potential due to sensory input</a:t>
            </a:r>
          </a:p>
          <a:p>
            <a:pPr marL="0" indent="0">
              <a:buNone/>
              <a:tabLst>
                <a:tab pos="461963" algn="l"/>
              </a:tabLst>
            </a:pPr>
            <a:r>
              <a:rPr lang="en-US" b="1" dirty="0">
                <a:solidFill>
                  <a:schemeClr val="tx1"/>
                </a:solidFill>
              </a:rPr>
              <a:t>Mechanoreceptors</a:t>
            </a:r>
            <a:r>
              <a:rPr lang="en-US" dirty="0">
                <a:solidFill>
                  <a:schemeClr val="tx1"/>
                </a:solidFill>
              </a:rPr>
              <a:t> have specialized membranes that respond to pressure.</a:t>
            </a:r>
          </a:p>
          <a:p>
            <a:pPr>
              <a:tabLst>
                <a:tab pos="461963" algn="l"/>
              </a:tabLst>
            </a:pPr>
            <a:r>
              <a:rPr lang="en-US" dirty="0">
                <a:solidFill>
                  <a:schemeClr val="tx1"/>
                </a:solidFill>
              </a:rPr>
              <a:t>Disturbance by compression or bending opens gated ion channels in the plasma membrane of the sensory neuron, which changes its electrical potential.</a:t>
            </a:r>
          </a:p>
          <a:p>
            <a:pPr marL="0" indent="0">
              <a:buNone/>
              <a:tabLst>
                <a:tab pos="461963" algn="l"/>
              </a:tabLst>
            </a:pPr>
            <a:r>
              <a:rPr lang="en-US" dirty="0">
                <a:solidFill>
                  <a:schemeClr val="tx1"/>
                </a:solidFill>
              </a:rPr>
              <a:t>In the nervous system, positive change of a neuron</a:t>
            </a:r>
            <a:r>
              <a:rPr lang="en-US" dirty="0"/>
              <a:t>'</a:t>
            </a:r>
            <a:r>
              <a:rPr lang="en-US" dirty="0">
                <a:solidFill>
                  <a:schemeClr val="tx1"/>
                </a:solidFill>
              </a:rPr>
              <a:t>s electrical potential (or membrane potential) depolarizes the neuron.</a:t>
            </a:r>
          </a:p>
        </p:txBody>
      </p:sp>
    </p:spTree>
    <p:extLst>
      <p:ext uri="{BB962C8B-B14F-4D97-AF65-F5344CB8AC3E}">
        <p14:creationId xmlns:p14="http://schemas.microsoft.com/office/powerpoint/2010/main" val="374652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41.1 Figure 4</a:t>
            </a:r>
            <a:endParaRPr lang="en-US" sz="3200" dirty="0">
              <a:solidFill>
                <a:schemeClr val="accent1"/>
              </a:solidFill>
            </a:endParaRPr>
          </a:p>
        </p:txBody>
      </p:sp>
      <p:sp>
        <p:nvSpPr>
          <p:cNvPr id="4" name="TextBox 3">
            <a:extLst>
              <a:ext uri="{FF2B5EF4-FFF2-40B4-BE49-F238E27FC236}">
                <a16:creationId xmlns:a16="http://schemas.microsoft.com/office/drawing/2014/main" id="{0A4D33E3-4532-2FFA-326E-52654DAA7C0D}"/>
              </a:ext>
            </a:extLst>
          </p:cNvPr>
          <p:cNvSpPr txBox="1"/>
          <p:nvPr/>
        </p:nvSpPr>
        <p:spPr>
          <a:xfrm>
            <a:off x="1638300" y="5771056"/>
            <a:ext cx="5867400" cy="246221"/>
          </a:xfrm>
          <a:prstGeom prst="rect">
            <a:avLst/>
          </a:prstGeom>
          <a:noFill/>
        </p:spPr>
        <p:txBody>
          <a:bodyPr wrap="square" rtlCol="0">
            <a:spAutoFit/>
          </a:bodyPr>
          <a:lstStyle/>
          <a:p>
            <a:pPr algn="ctr"/>
            <a:r>
              <a:rPr lang="en-US" sz="1000" dirty="0"/>
              <a:t>CNX OpenStax on Wikimedia Commons. "Mechanosensitive ion channels." Modified. </a:t>
            </a:r>
          </a:p>
        </p:txBody>
      </p:sp>
      <p:pic>
        <p:nvPicPr>
          <p:cNvPr id="6" name="Content Placeholder 5" descr="Illustration (a) shows a closed gated ion channel embedded in the plasma membrane. A hairlike tether connects the channel to the extracellular matrix outside the cell, and another tether connects the channel to the inner cytoskeleton. When the extracellular matrix is deflected, the tether tugs on the gated ion channel, pulling it open. Ions may now enter or exit the cell. Illustration (b) shows stereocilia, hairlike projections on outer hair cells that attached to the tectorial membrane of the inner ear. The outer hair cells are connected to the cochlear nerve.">
            <a:extLst>
              <a:ext uri="{FF2B5EF4-FFF2-40B4-BE49-F238E27FC236}">
                <a16:creationId xmlns:a16="http://schemas.microsoft.com/office/drawing/2014/main" id="{9617B77A-AFC8-11D2-4534-705D60454506}"/>
              </a:ext>
            </a:extLst>
          </p:cNvPr>
          <p:cNvPicPr>
            <a:picLocks noGrp="1" noChangeAspect="1"/>
          </p:cNvPicPr>
          <p:nvPr>
            <p:ph idx="1"/>
          </p:nvPr>
        </p:nvPicPr>
        <p:blipFill>
          <a:blip r:embed="rId3"/>
          <a:srcRect l="21297" t="3667" r="21295" b="3001"/>
          <a:stretch/>
        </p:blipFill>
        <p:spPr>
          <a:xfrm>
            <a:off x="2057400" y="1086943"/>
            <a:ext cx="5185982" cy="468411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Transduction</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tabLst>
                <a:tab pos="461963" algn="l"/>
              </a:tabLst>
            </a:pPr>
            <a:r>
              <a:rPr lang="en-US" dirty="0">
                <a:solidFill>
                  <a:schemeClr val="tx1"/>
                </a:solidFill>
              </a:rPr>
              <a:t>Receptor potentials are graded; stronger stimuli cause larger changes in membrane potential.</a:t>
            </a:r>
          </a:p>
          <a:p>
            <a:pPr>
              <a:tabLst>
                <a:tab pos="461963" algn="l"/>
              </a:tabLst>
            </a:pPr>
            <a:r>
              <a:rPr lang="en-US" u="sng" dirty="0"/>
              <a:t>Example</a:t>
            </a:r>
            <a:r>
              <a:rPr lang="en-US" dirty="0"/>
              <a:t>: A small amount of stimulus (light pressure) will elicit a small change, while a larger amount (heavier pressure) will elicit a larger change in membrane potential.</a:t>
            </a:r>
            <a:endParaRPr lang="en-US" b="1" dirty="0">
              <a:solidFill>
                <a:schemeClr val="tx1"/>
              </a:solidFill>
            </a:endParaRPr>
          </a:p>
          <a:p>
            <a:pPr marL="0" indent="0">
              <a:buNone/>
              <a:tabLst>
                <a:tab pos="461963" algn="l"/>
              </a:tabLst>
            </a:pPr>
            <a:r>
              <a:rPr lang="en-US" dirty="0">
                <a:solidFill>
                  <a:schemeClr val="tx1"/>
                </a:solidFill>
              </a:rPr>
              <a:t>If the magnitude of depolarization is sufficient/reaches a threshold, the neuron will fire an action potential.</a:t>
            </a:r>
          </a:p>
          <a:p>
            <a:pPr>
              <a:tabLst>
                <a:tab pos="461963" algn="l"/>
              </a:tabLst>
            </a:pPr>
            <a:r>
              <a:rPr lang="en-US" i="1" dirty="0">
                <a:solidFill>
                  <a:schemeClr val="tx1"/>
                </a:solidFill>
              </a:rPr>
              <a:t>Action potential</a:t>
            </a:r>
            <a:r>
              <a:rPr lang="en-US" dirty="0">
                <a:solidFill>
                  <a:schemeClr val="tx1"/>
                </a:solidFill>
              </a:rPr>
              <a:t>: rapid change in a neuron</a:t>
            </a:r>
            <a:r>
              <a:rPr lang="en-US" dirty="0"/>
              <a:t>'s membrane potential from negative to positive, caused by positive ions flooding the cell</a:t>
            </a:r>
            <a:endParaRPr lang="en-US" dirty="0">
              <a:solidFill>
                <a:schemeClr val="tx1"/>
              </a:solidFill>
            </a:endParaRPr>
          </a:p>
          <a:p>
            <a:pPr marL="0" indent="0">
              <a:buNone/>
              <a:tabLst>
                <a:tab pos="461963" algn="l"/>
              </a:tabLst>
            </a:pPr>
            <a:r>
              <a:rPr lang="en-US" dirty="0">
                <a:solidFill>
                  <a:schemeClr val="tx1"/>
                </a:solidFill>
              </a:rPr>
              <a:t>Correct stimuli impinging on sensory receptors typically drive membrane potential positively, except in some systems (e.g., visual).</a:t>
            </a:r>
            <a:endParaRPr lang="en-US" dirty="0">
              <a:solidFill>
                <a:srgbClr val="0000FF"/>
              </a:solidFill>
            </a:endParaRPr>
          </a:p>
        </p:txBody>
      </p:sp>
    </p:spTree>
    <p:extLst>
      <p:ext uri="{BB962C8B-B14F-4D97-AF65-F5344CB8AC3E}">
        <p14:creationId xmlns:p14="http://schemas.microsoft.com/office/powerpoint/2010/main" val="13053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1990</TotalTime>
  <Words>1645</Words>
  <Application>Microsoft Office PowerPoint</Application>
  <PresentationFormat>On-screen Show (4:3)</PresentationFormat>
  <Paragraphs>108</Paragraphs>
  <Slides>21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Calibri</vt:lpstr>
      <vt:lpstr>Century Gothic</vt:lpstr>
      <vt:lpstr>Aptos</vt:lpstr>
      <vt:lpstr>Arial</vt:lpstr>
      <vt:lpstr>Office Theme</vt:lpstr>
      <vt:lpstr>Lesson 41.1</vt:lpstr>
      <vt:lpstr>Objectives</vt:lpstr>
      <vt:lpstr>Sensory Systems</vt:lpstr>
      <vt:lpstr>Sensory Processes</vt:lpstr>
      <vt:lpstr>Sensory Transduction Systems</vt:lpstr>
      <vt:lpstr>Reception</vt:lpstr>
      <vt:lpstr>Transduction1</vt:lpstr>
      <vt:lpstr>41.1 Figure 4</vt:lpstr>
      <vt:lpstr>Transduction2</vt:lpstr>
      <vt:lpstr>Receptor Specificity</vt:lpstr>
      <vt:lpstr>Encoding and Transmission of Sensory Information1</vt:lpstr>
      <vt:lpstr>Encoding and Transmission of Sensory Information2</vt:lpstr>
      <vt:lpstr>Think It Through</vt:lpstr>
      <vt:lpstr>Perception1</vt:lpstr>
      <vt:lpstr>Reflection Question</vt:lpstr>
      <vt:lpstr>Perception2</vt:lpstr>
      <vt:lpstr>Group Activity1</vt:lpstr>
      <vt:lpstr>Group Activity2</vt:lpstr>
      <vt:lpstr>Group Activity3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187</cp:revision>
  <dcterms:created xsi:type="dcterms:W3CDTF">2013-04-26T14:43:13Z</dcterms:created>
  <dcterms:modified xsi:type="dcterms:W3CDTF">2024-10-15T01:05:42Z</dcterms:modified>
</cp:coreProperties>
</file>