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handoutMasterIdLst>
    <p:handoutMasterId r:id="rId28"/>
  </p:handoutMasterIdLst>
  <p:sldIdLst>
    <p:sldId id="272" r:id="rId2"/>
    <p:sldId id="264" r:id="rId3"/>
    <p:sldId id="265" r:id="rId4"/>
    <p:sldId id="267" r:id="rId5"/>
    <p:sldId id="293" r:id="rId6"/>
    <p:sldId id="277" r:id="rId7"/>
    <p:sldId id="294" r:id="rId8"/>
    <p:sldId id="295" r:id="rId9"/>
    <p:sldId id="278" r:id="rId10"/>
    <p:sldId id="279" r:id="rId11"/>
    <p:sldId id="280" r:id="rId12"/>
    <p:sldId id="281" r:id="rId13"/>
    <p:sldId id="271" r:id="rId14"/>
    <p:sldId id="282" r:id="rId15"/>
    <p:sldId id="283" r:id="rId16"/>
    <p:sldId id="284" r:id="rId17"/>
    <p:sldId id="276" r:id="rId18"/>
    <p:sldId id="285" r:id="rId19"/>
    <p:sldId id="286" r:id="rId20"/>
    <p:sldId id="287" r:id="rId21"/>
    <p:sldId id="288" r:id="rId22"/>
    <p:sldId id="289" r:id="rId23"/>
    <p:sldId id="290" r:id="rId24"/>
    <p:sldId id="291" r:id="rId25"/>
    <p:sldId id="296" r:id="rId26"/>
  </p:sldIdLst>
  <p:sldSz cx="9144000" cy="6858000" type="screen4x3"/>
  <p:notesSz cx="6858000" cy="9144000"/>
  <p:embeddedFontLst>
    <p:embeddedFont>
      <p:font typeface="Century Gothic" panose="020B0502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58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Mammalian skin is composed of two layers: epidermis and dermis. The hypodermis is a subcutaneous tissue that is not strictly a part of the skin.</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74361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Four of the primary mechanoreceptors in human skin are shown.</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224690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410576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3014868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640B04C1-38C9-AE2D-802A-D5CD95D75F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A4EE7CA1-F396-CEF7-2FB5-EBD102450C8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A8DBDE-63E4-E064-2367-B00F67F442B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78920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B6921F4-ADE4-B7D6-E081-38B50FB9711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26C663D-FAC7-2CB2-B986-CAAC471315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8EB41A6-BF45-B82D-D1CF-8D205295EF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33173157-5C59-7539-454D-5C8F975706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76BD053-8AE7-1DAB-B8EA-7E337D81A6C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F7E2BED-70DB-60C9-6D4D-327A75CF65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CC9362-473A-1224-8806-20574B877CE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E6668B5-0F58-4058-E48E-9488301EF8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41.2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Somatosensation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Meissner's Corpuscles</a:t>
            </a:r>
            <a:endParaRPr lang="en-US" sz="3200" dirty="0">
              <a:solidFill>
                <a:schemeClr val="accent1"/>
              </a:solidFill>
            </a:endParaRPr>
          </a:p>
        </p:txBody>
      </p:sp>
      <p:sp>
        <p:nvSpPr>
          <p:cNvPr id="11267" name="Rectangle 3"/>
          <p:cNvSpPr>
            <a:spLocks noGrp="1"/>
          </p:cNvSpPr>
          <p:nvPr>
            <p:ph idx="1"/>
          </p:nvPr>
        </p:nvSpPr>
        <p:spPr>
          <a:xfrm>
            <a:off x="457200" y="1280160"/>
            <a:ext cx="4572000" cy="4739640"/>
          </a:xfrm>
          <a:prstGeom prst="rect">
            <a:avLst/>
          </a:prstGeom>
        </p:spPr>
        <p:txBody>
          <a:bodyPr>
            <a:normAutofit fontScale="77500" lnSpcReduction="20000"/>
          </a:bodyPr>
          <a:lstStyle/>
          <a:p>
            <a:pPr marL="0" indent="0">
              <a:buNone/>
              <a:tabLst>
                <a:tab pos="461963" algn="l"/>
              </a:tabLst>
            </a:pPr>
            <a:r>
              <a:rPr lang="en-US" b="1" dirty="0">
                <a:solidFill>
                  <a:schemeClr val="tx1"/>
                </a:solidFill>
              </a:rPr>
              <a:t>Meissner</a:t>
            </a:r>
            <a:r>
              <a:rPr lang="en-US" b="1" dirty="0"/>
              <a:t>'</a:t>
            </a:r>
            <a:r>
              <a:rPr lang="en-US" b="1" dirty="0">
                <a:solidFill>
                  <a:schemeClr val="tx1"/>
                </a:solidFill>
              </a:rPr>
              <a:t>s corpuscles </a:t>
            </a:r>
            <a:r>
              <a:rPr lang="en-US" dirty="0">
                <a:solidFill>
                  <a:schemeClr val="tx1"/>
                </a:solidFill>
              </a:rPr>
              <a:t>(tactile corpuscles): found in the upper dermis</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Project into the epidermis</a:t>
            </a:r>
          </a:p>
          <a:p>
            <a:pPr marL="457200" indent="-457200">
              <a:buFont typeface="Arial" panose="020B0604020202020204" pitchFamily="34" charset="0"/>
              <a:buChar char="•"/>
              <a:tabLst>
                <a:tab pos="461963" algn="l"/>
              </a:tabLst>
            </a:pPr>
            <a:r>
              <a:rPr lang="en-US" dirty="0">
                <a:solidFill>
                  <a:schemeClr val="tx1"/>
                </a:solidFill>
              </a:rPr>
              <a:t>Found primarily on glabrous skin (fingertips and eyelids)</a:t>
            </a:r>
          </a:p>
          <a:p>
            <a:pPr marL="457200" indent="-457200">
              <a:buFont typeface="Arial" panose="020B0604020202020204" pitchFamily="34" charset="0"/>
              <a:buChar char="•"/>
              <a:tabLst>
                <a:tab pos="461963" algn="l"/>
              </a:tabLst>
            </a:pPr>
            <a:r>
              <a:rPr lang="en-US" dirty="0">
                <a:solidFill>
                  <a:schemeClr val="tx1"/>
                </a:solidFill>
              </a:rPr>
              <a:t>Respond to fine touch, pressure, and low-frequency vibrations/flutters</a:t>
            </a:r>
          </a:p>
          <a:p>
            <a:pPr marL="457200" indent="-457200">
              <a:buFont typeface="Arial" panose="020B0604020202020204" pitchFamily="34" charset="0"/>
              <a:buChar char="•"/>
              <a:tabLst>
                <a:tab pos="461963" algn="l"/>
              </a:tabLst>
            </a:pPr>
            <a:r>
              <a:rPr lang="en-US" dirty="0">
                <a:solidFill>
                  <a:schemeClr val="tx1"/>
                </a:solidFill>
              </a:rPr>
              <a:t>Rapidly adapting, fluid-filled, encapsulated neurons</a:t>
            </a:r>
          </a:p>
          <a:p>
            <a:pPr marL="457200" indent="-457200">
              <a:buFont typeface="Arial" panose="020B0604020202020204" pitchFamily="34" charset="0"/>
              <a:buChar char="•"/>
              <a:tabLst>
                <a:tab pos="461963" algn="l"/>
              </a:tabLst>
            </a:pPr>
            <a:r>
              <a:rPr lang="en-US" dirty="0">
                <a:solidFill>
                  <a:schemeClr val="tx1"/>
                </a:solidFill>
              </a:rPr>
              <a:t>Have small, well-defined borders, and are responsive to fine details</a:t>
            </a:r>
          </a:p>
          <a:p>
            <a:pPr marL="457200" indent="-457200">
              <a:buFont typeface="Arial" panose="020B0604020202020204" pitchFamily="34" charset="0"/>
              <a:buChar char="•"/>
              <a:tabLst>
                <a:tab pos="461963" algn="l"/>
              </a:tabLst>
            </a:pPr>
            <a:r>
              <a:rPr lang="en-US" dirty="0">
                <a:solidFill>
                  <a:schemeClr val="tx1"/>
                </a:solidFill>
              </a:rPr>
              <a:t>More abundant in the fingertips than in the palms, like Merkel</a:t>
            </a:r>
            <a:r>
              <a:rPr lang="en-US" dirty="0"/>
              <a:t>'</a:t>
            </a:r>
            <a:r>
              <a:rPr lang="en-US" dirty="0">
                <a:solidFill>
                  <a:schemeClr val="tx1"/>
                </a:solidFill>
              </a:rPr>
              <a:t>s disks</a:t>
            </a:r>
            <a:endParaRPr lang="en-US" dirty="0">
              <a:solidFill>
                <a:srgbClr val="0000FF"/>
              </a:solidFill>
            </a:endParaRPr>
          </a:p>
        </p:txBody>
      </p:sp>
      <p:pic>
        <p:nvPicPr>
          <p:cNvPr id="2" name="Content Placeholder 5" descr="A micrograph showing the Meissner's corpuscles in the dermis layer">
            <a:extLst>
              <a:ext uri="{FF2B5EF4-FFF2-40B4-BE49-F238E27FC236}">
                <a16:creationId xmlns:a16="http://schemas.microsoft.com/office/drawing/2014/main" id="{A48F717E-97A1-BB70-11E4-2D16842972FF}"/>
              </a:ext>
            </a:extLst>
          </p:cNvPr>
          <p:cNvPicPr>
            <a:picLocks noChangeAspect="1"/>
          </p:cNvPicPr>
          <p:nvPr/>
        </p:nvPicPr>
        <p:blipFill>
          <a:blip r:embed="rId2"/>
          <a:srcRect l="15741" t="3667" r="14816" b="3000"/>
          <a:stretch/>
        </p:blipFill>
        <p:spPr>
          <a:xfrm>
            <a:off x="5181600" y="1437266"/>
            <a:ext cx="3592442" cy="2682357"/>
          </a:xfrm>
          <a:prstGeom prst="rect">
            <a:avLst/>
          </a:prstGeom>
        </p:spPr>
      </p:pic>
      <p:sp>
        <p:nvSpPr>
          <p:cNvPr id="4" name="TextBox 3">
            <a:extLst>
              <a:ext uri="{FF2B5EF4-FFF2-40B4-BE49-F238E27FC236}">
                <a16:creationId xmlns:a16="http://schemas.microsoft.com/office/drawing/2014/main" id="{282FA112-B541-016A-7D37-3E801CD86F14}"/>
              </a:ext>
            </a:extLst>
          </p:cNvPr>
          <p:cNvSpPr txBox="1"/>
          <p:nvPr/>
        </p:nvSpPr>
        <p:spPr>
          <a:xfrm>
            <a:off x="5029200" y="4132183"/>
            <a:ext cx="3657600" cy="954107"/>
          </a:xfrm>
          <a:prstGeom prst="rect">
            <a:avLst/>
          </a:prstGeom>
          <a:noFill/>
        </p:spPr>
        <p:txBody>
          <a:bodyPr wrap="square" rtlCol="0">
            <a:spAutoFit/>
          </a:bodyPr>
          <a:lstStyle/>
          <a:p>
            <a:pPr algn="ctr"/>
            <a:r>
              <a:rPr lang="en-US" sz="1400" b="1" dirty="0"/>
              <a:t>41.2 Figure 3: </a:t>
            </a:r>
            <a:r>
              <a:rPr lang="en-US" sz="1400" dirty="0"/>
              <a:t>Meissner's corpuscles in the fingertips, such as the one viewed here using bright field light microscopy, allow for finely detailed touch discrimination.</a:t>
            </a:r>
          </a:p>
        </p:txBody>
      </p:sp>
      <p:sp>
        <p:nvSpPr>
          <p:cNvPr id="5" name="TextBox 4">
            <a:extLst>
              <a:ext uri="{FF2B5EF4-FFF2-40B4-BE49-F238E27FC236}">
                <a16:creationId xmlns:a16="http://schemas.microsoft.com/office/drawing/2014/main" id="{D7684323-CF95-31CD-5262-1C740B5DA06B}"/>
              </a:ext>
            </a:extLst>
          </p:cNvPr>
          <p:cNvSpPr txBox="1"/>
          <p:nvPr/>
        </p:nvSpPr>
        <p:spPr>
          <a:xfrm>
            <a:off x="5524500" y="5086290"/>
            <a:ext cx="2667000" cy="400110"/>
          </a:xfrm>
          <a:prstGeom prst="rect">
            <a:avLst/>
          </a:prstGeom>
          <a:noFill/>
        </p:spPr>
        <p:txBody>
          <a:bodyPr wrap="square" rtlCol="0">
            <a:spAutoFit/>
          </a:bodyPr>
          <a:lstStyle/>
          <a:p>
            <a:pPr algn="ctr"/>
            <a:r>
              <a:rPr lang="en-US" sz="1000" dirty="0"/>
              <a:t>OpenStax Anatomy and Physiology on Wikimedia Commons. "Meissner corpuscle."</a:t>
            </a:r>
          </a:p>
        </p:txBody>
      </p:sp>
    </p:spTree>
    <p:extLst>
      <p:ext uri="{BB962C8B-B14F-4D97-AF65-F5344CB8AC3E}">
        <p14:creationId xmlns:p14="http://schemas.microsoft.com/office/powerpoint/2010/main" val="32838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Ruffini Endings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b="1" dirty="0">
                <a:solidFill>
                  <a:schemeClr val="tx1"/>
                </a:solidFill>
              </a:rPr>
              <a:t>Ruffini endings</a:t>
            </a:r>
            <a:r>
              <a:rPr lang="en-US" dirty="0">
                <a:solidFill>
                  <a:schemeClr val="tx1"/>
                </a:solidFill>
              </a:rPr>
              <a:t>: deeper in the epidermis, near the base</a:t>
            </a:r>
            <a:endParaRPr lang="en-US" b="1" dirty="0">
              <a:solidFill>
                <a:schemeClr val="tx1"/>
              </a:solidFill>
            </a:endParaRPr>
          </a:p>
          <a:p>
            <a:pPr>
              <a:tabLst>
                <a:tab pos="461963" algn="l"/>
              </a:tabLst>
            </a:pPr>
            <a:r>
              <a:rPr lang="en-US" dirty="0">
                <a:solidFill>
                  <a:schemeClr val="tx1"/>
                </a:solidFill>
              </a:rPr>
              <a:t>Also called bulbous corpuscles</a:t>
            </a:r>
          </a:p>
          <a:p>
            <a:pPr>
              <a:tabLst>
                <a:tab pos="461963" algn="l"/>
              </a:tabLst>
            </a:pPr>
            <a:r>
              <a:rPr lang="en-US" dirty="0">
                <a:solidFill>
                  <a:schemeClr val="tx1"/>
                </a:solidFill>
              </a:rPr>
              <a:t>Found in both glabrous and hairy skin</a:t>
            </a:r>
          </a:p>
          <a:p>
            <a:pPr>
              <a:tabLst>
                <a:tab pos="461963" algn="l"/>
              </a:tabLst>
            </a:pPr>
            <a:r>
              <a:rPr lang="en-US" dirty="0">
                <a:solidFill>
                  <a:schemeClr val="tx1"/>
                </a:solidFill>
              </a:rPr>
              <a:t>Slow-adapting, encapsulated mechanoreceptors</a:t>
            </a:r>
          </a:p>
          <a:p>
            <a:pPr>
              <a:tabLst>
                <a:tab pos="461963" algn="l"/>
              </a:tabLst>
            </a:pPr>
            <a:r>
              <a:rPr lang="en-US" dirty="0">
                <a:solidFill>
                  <a:schemeClr val="tx1"/>
                </a:solidFill>
              </a:rPr>
              <a:t>Detect skin stretch, joint deformations, and warmth</a:t>
            </a:r>
          </a:p>
          <a:p>
            <a:pPr>
              <a:tabLst>
                <a:tab pos="461963" algn="l"/>
              </a:tabLst>
            </a:pPr>
            <a:r>
              <a:rPr lang="en-US" dirty="0">
                <a:solidFill>
                  <a:schemeClr val="tx1"/>
                </a:solidFill>
              </a:rPr>
              <a:t>Provide feedback for gripping and controlling finger position</a:t>
            </a:r>
          </a:p>
          <a:p>
            <a:pPr>
              <a:tabLst>
                <a:tab pos="461963" algn="l"/>
              </a:tabLst>
            </a:pPr>
            <a:r>
              <a:rPr lang="en-US" dirty="0">
                <a:solidFill>
                  <a:schemeClr val="tx1"/>
                </a:solidFill>
              </a:rPr>
              <a:t>Contribute to proprioception/kinesthesia, the awareness of body position and movement</a:t>
            </a:r>
          </a:p>
          <a:p>
            <a:pPr>
              <a:tabLst>
                <a:tab pos="461963" algn="l"/>
              </a:tabLst>
            </a:pPr>
            <a:r>
              <a:rPr lang="en-US" dirty="0">
                <a:solidFill>
                  <a:schemeClr val="tx1"/>
                </a:solidFill>
              </a:rPr>
              <a:t>Detect warmth with detectors located deeper in the skin than cold detectors</a:t>
            </a:r>
          </a:p>
          <a:p>
            <a:pPr lvl="1">
              <a:tabLst>
                <a:tab pos="461963" algn="l"/>
              </a:tabLst>
            </a:pPr>
            <a:r>
              <a:rPr lang="en-US" dirty="0"/>
              <a:t>Why humans detect cold stimuli first</a:t>
            </a:r>
            <a:endParaRPr lang="en-US" dirty="0">
              <a:solidFill>
                <a:srgbClr val="0000FF"/>
              </a:solidFill>
            </a:endParaRPr>
          </a:p>
        </p:txBody>
      </p:sp>
    </p:spTree>
    <p:extLst>
      <p:ext uri="{BB962C8B-B14F-4D97-AF65-F5344CB8AC3E}">
        <p14:creationId xmlns:p14="http://schemas.microsoft.com/office/powerpoint/2010/main" val="302626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Pacinian Corpuscles</a:t>
            </a:r>
            <a:endParaRPr lang="en-US" sz="3200" dirty="0">
              <a:solidFill>
                <a:schemeClr val="accent1"/>
              </a:solidFill>
            </a:endParaRPr>
          </a:p>
        </p:txBody>
      </p:sp>
      <p:sp>
        <p:nvSpPr>
          <p:cNvPr id="11267" name="Rectangle 3"/>
          <p:cNvSpPr>
            <a:spLocks noGrp="1"/>
          </p:cNvSpPr>
          <p:nvPr>
            <p:ph idx="1"/>
          </p:nvPr>
        </p:nvSpPr>
        <p:spPr>
          <a:xfrm>
            <a:off x="457200" y="1280160"/>
            <a:ext cx="4759036" cy="4739640"/>
          </a:xfrm>
          <a:prstGeom prst="rect">
            <a:avLst/>
          </a:prstGeom>
        </p:spPr>
        <p:txBody>
          <a:bodyPr>
            <a:normAutofit fontScale="77500" lnSpcReduction="20000"/>
          </a:bodyPr>
          <a:lstStyle/>
          <a:p>
            <a:pPr marL="0" indent="0">
              <a:buNone/>
              <a:tabLst>
                <a:tab pos="461963" algn="l"/>
              </a:tabLst>
            </a:pPr>
            <a:r>
              <a:rPr lang="en-US" b="1" dirty="0">
                <a:solidFill>
                  <a:schemeClr val="tx1"/>
                </a:solidFill>
              </a:rPr>
              <a:t>Pacinian corpuscles</a:t>
            </a:r>
            <a:r>
              <a:rPr lang="en-US" dirty="0">
                <a:solidFill>
                  <a:schemeClr val="tx1"/>
                </a:solidFill>
              </a:rPr>
              <a:t>: deep in the dermis and structurally similar to </a:t>
            </a:r>
            <a:r>
              <a:rPr lang="en-US" dirty="0"/>
              <a:t>Meissner's corpuscles</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Found in glabrous and hairy skin, bone periosteum, joint capsules, pancreas and other internal organs (viscera), breast, and genitals</a:t>
            </a:r>
          </a:p>
          <a:p>
            <a:pPr marL="457200" indent="-457200">
              <a:buFont typeface="Arial" panose="020B0604020202020204" pitchFamily="34" charset="0"/>
              <a:buChar char="•"/>
              <a:tabLst>
                <a:tab pos="461963" algn="l"/>
              </a:tabLst>
            </a:pPr>
            <a:r>
              <a:rPr lang="en-US" dirty="0">
                <a:solidFill>
                  <a:schemeClr val="tx1"/>
                </a:solidFill>
              </a:rPr>
              <a:t>Rapidly adapting mechanoreceptors sensing deep transient pressure and high-frequency vibration</a:t>
            </a:r>
          </a:p>
          <a:p>
            <a:pPr marL="457200" indent="-457200">
              <a:buFont typeface="Arial" panose="020B0604020202020204" pitchFamily="34" charset="0"/>
              <a:buChar char="•"/>
              <a:tabLst>
                <a:tab pos="461963" algn="l"/>
              </a:tabLst>
            </a:pPr>
            <a:r>
              <a:rPr lang="en-US" dirty="0">
                <a:solidFill>
                  <a:schemeClr val="tx1"/>
                </a:solidFill>
              </a:rPr>
              <a:t>Detect pressure and vibration by compression, stimulating internal dendrites</a:t>
            </a:r>
            <a:endParaRPr lang="en-US" dirty="0">
              <a:solidFill>
                <a:srgbClr val="0000FF"/>
              </a:solidFill>
            </a:endParaRPr>
          </a:p>
          <a:p>
            <a:pPr marL="457200" indent="-457200">
              <a:buFont typeface="Arial" panose="020B0604020202020204" pitchFamily="34" charset="0"/>
              <a:buChar char="•"/>
              <a:tabLst>
                <a:tab pos="461963" algn="l"/>
              </a:tabLst>
            </a:pPr>
            <a:r>
              <a:rPr lang="en-US" dirty="0">
                <a:solidFill>
                  <a:schemeClr val="tx1"/>
                </a:solidFill>
              </a:rPr>
              <a:t>Along with Ruffini endings, fewer in number compared Merkel</a:t>
            </a:r>
            <a:r>
              <a:rPr lang="en-US" dirty="0"/>
              <a:t>'s disks and Meissner's corpuscles</a:t>
            </a:r>
            <a:endParaRPr lang="en-US" dirty="0">
              <a:solidFill>
                <a:schemeClr val="tx1"/>
              </a:solidFill>
            </a:endParaRPr>
          </a:p>
        </p:txBody>
      </p:sp>
      <p:pic>
        <p:nvPicPr>
          <p:cNvPr id="2" name="Content Placeholder 6" descr="A micrograph shows Pacinian corpuscles, round structures that look like a tree cross section.">
            <a:extLst>
              <a:ext uri="{FF2B5EF4-FFF2-40B4-BE49-F238E27FC236}">
                <a16:creationId xmlns:a16="http://schemas.microsoft.com/office/drawing/2014/main" id="{24049B23-4E8D-DD1F-D46A-8C3839DA4CAA}"/>
              </a:ext>
            </a:extLst>
          </p:cNvPr>
          <p:cNvPicPr>
            <a:picLocks noChangeAspect="1"/>
          </p:cNvPicPr>
          <p:nvPr/>
        </p:nvPicPr>
        <p:blipFill>
          <a:blip r:embed="rId2"/>
          <a:srcRect l="21297" t="3667" r="21295" b="3000"/>
          <a:stretch/>
        </p:blipFill>
        <p:spPr>
          <a:xfrm>
            <a:off x="5268419" y="1447800"/>
            <a:ext cx="3161882" cy="2855893"/>
          </a:xfrm>
          <a:prstGeom prst="rect">
            <a:avLst/>
          </a:prstGeom>
        </p:spPr>
      </p:pic>
      <p:sp>
        <p:nvSpPr>
          <p:cNvPr id="4" name="TextBox 3">
            <a:extLst>
              <a:ext uri="{FF2B5EF4-FFF2-40B4-BE49-F238E27FC236}">
                <a16:creationId xmlns:a16="http://schemas.microsoft.com/office/drawing/2014/main" id="{F7C48BF8-5565-7C24-A64E-FE8A42EA7A4F}"/>
              </a:ext>
            </a:extLst>
          </p:cNvPr>
          <p:cNvSpPr txBox="1"/>
          <p:nvPr/>
        </p:nvSpPr>
        <p:spPr>
          <a:xfrm>
            <a:off x="5216236" y="4303693"/>
            <a:ext cx="3318164" cy="954107"/>
          </a:xfrm>
          <a:prstGeom prst="rect">
            <a:avLst/>
          </a:prstGeom>
          <a:noFill/>
        </p:spPr>
        <p:txBody>
          <a:bodyPr wrap="square" rtlCol="0">
            <a:spAutoFit/>
          </a:bodyPr>
          <a:lstStyle/>
          <a:p>
            <a:pPr algn="ctr"/>
            <a:r>
              <a:rPr lang="en-US" sz="1400" b="1" dirty="0"/>
              <a:t>41.2 Figure 4: </a:t>
            </a:r>
            <a:r>
              <a:rPr lang="en-US" sz="1400" dirty="0"/>
              <a:t>Pacinian corpuscles, such as these visualized using bright field light microscopy, detect pressure (touch) and high-frequency vibration.</a:t>
            </a:r>
          </a:p>
        </p:txBody>
      </p:sp>
      <p:sp>
        <p:nvSpPr>
          <p:cNvPr id="5" name="TextBox 4">
            <a:extLst>
              <a:ext uri="{FF2B5EF4-FFF2-40B4-BE49-F238E27FC236}">
                <a16:creationId xmlns:a16="http://schemas.microsoft.com/office/drawing/2014/main" id="{88758AD4-2F64-3719-36E7-657E674319C3}"/>
              </a:ext>
            </a:extLst>
          </p:cNvPr>
          <p:cNvSpPr txBox="1"/>
          <p:nvPr/>
        </p:nvSpPr>
        <p:spPr>
          <a:xfrm>
            <a:off x="5922818" y="5257800"/>
            <a:ext cx="1905000" cy="400110"/>
          </a:xfrm>
          <a:prstGeom prst="rect">
            <a:avLst/>
          </a:prstGeom>
          <a:noFill/>
        </p:spPr>
        <p:txBody>
          <a:bodyPr wrap="square" rtlCol="0">
            <a:spAutoFit/>
          </a:bodyPr>
          <a:lstStyle/>
          <a:p>
            <a:pPr algn="ctr"/>
            <a:r>
              <a:rPr lang="en-US" sz="1000" dirty="0"/>
              <a:t>Ed Uthman on Wikimedia Commons. "Pacinian corpuscles."</a:t>
            </a:r>
          </a:p>
        </p:txBody>
      </p:sp>
    </p:spTree>
    <p:extLst>
      <p:ext uri="{BB962C8B-B14F-4D97-AF65-F5344CB8AC3E}">
        <p14:creationId xmlns:p14="http://schemas.microsoft.com/office/powerpoint/2010/main" val="9780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Which mechanoreceptors detect a cell phone vibrating in your hand?</a:t>
            </a:r>
          </a:p>
        </p:txBody>
      </p:sp>
    </p:spTree>
    <p:extLst>
      <p:ext uri="{BB962C8B-B14F-4D97-AF65-F5344CB8AC3E}">
        <p14:creationId xmlns:p14="http://schemas.microsoft.com/office/powerpoint/2010/main" val="193357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Proprioception</a:t>
            </a:r>
            <a:endParaRPr lang="en-US" sz="3200" dirty="0">
              <a:solidFill>
                <a:schemeClr val="accent1"/>
              </a:solidFill>
            </a:endParaRPr>
          </a:p>
        </p:txBody>
      </p:sp>
      <p:sp>
        <p:nvSpPr>
          <p:cNvPr id="11267" name="Rectangle 3"/>
          <p:cNvSpPr>
            <a:spLocks noGrp="1"/>
          </p:cNvSpPr>
          <p:nvPr>
            <p:ph idx="1"/>
          </p:nvPr>
        </p:nvSpPr>
        <p:spPr>
          <a:xfrm>
            <a:off x="457199" y="1280160"/>
            <a:ext cx="4209011" cy="45872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Proprioception involves proprioceptive and kinesthetic signals traveling through myelinated afferent neurons from the spinal cord to the medulla.</a:t>
            </a:r>
          </a:p>
          <a:p>
            <a:pPr marL="457200" indent="-457200">
              <a:buFont typeface="Arial" panose="020B0604020202020204" pitchFamily="34" charset="0"/>
              <a:buChar char="•"/>
              <a:tabLst>
                <a:tab pos="461963" algn="l"/>
              </a:tabLst>
            </a:pPr>
            <a:r>
              <a:rPr lang="en-US" dirty="0">
                <a:solidFill>
                  <a:schemeClr val="tx1"/>
                </a:solidFill>
              </a:rPr>
              <a:t>Many neurons communicate via neurotransmitters in synaptic clefts (gaps) despite not being connected to each other physically.</a:t>
            </a:r>
          </a:p>
          <a:p>
            <a:pPr marL="457200" indent="-457200">
              <a:buFont typeface="Arial" panose="020B0604020202020204" pitchFamily="34" charset="0"/>
              <a:buChar char="•"/>
              <a:tabLst>
                <a:tab pos="461963" algn="l"/>
              </a:tabLst>
            </a:pPr>
            <a:r>
              <a:rPr lang="en-US" dirty="0">
                <a:solidFill>
                  <a:schemeClr val="tx1"/>
                </a:solidFill>
              </a:rPr>
              <a:t>Once in the medulla, neurons continue carrying signals to the thalamus.</a:t>
            </a:r>
          </a:p>
          <a:p>
            <a:pPr marL="457200" indent="-457200">
              <a:buFont typeface="Arial" panose="020B0604020202020204" pitchFamily="34" charset="0"/>
              <a:buChar char="•"/>
              <a:tabLst>
                <a:tab pos="461963" algn="l"/>
              </a:tabLst>
            </a:pPr>
            <a:endParaRPr lang="en-US" dirty="0">
              <a:solidFill>
                <a:schemeClr val="tx1"/>
              </a:solidFill>
            </a:endParaRPr>
          </a:p>
        </p:txBody>
      </p:sp>
      <p:pic>
        <p:nvPicPr>
          <p:cNvPr id="3" name="Content Placeholder 5" descr="The illustration shows the components and mechanism of a chemical synapse, including the presynaptic neuron, synaptic cleft, and postsynaptic neuron. The presynaptic neuron releases neurotransmitters into the synaptic cleft, where they diffuse and bind to specific receptors on the postsynaptic neuron's membrane. This binding initiates signal transmission across the synaptic cleft, allowing for communication between neurons.">
            <a:extLst>
              <a:ext uri="{FF2B5EF4-FFF2-40B4-BE49-F238E27FC236}">
                <a16:creationId xmlns:a16="http://schemas.microsoft.com/office/drawing/2014/main" id="{703B2089-AE8F-36AE-4FD6-F7184CE3F8D7}"/>
              </a:ext>
            </a:extLst>
          </p:cNvPr>
          <p:cNvPicPr>
            <a:picLocks noChangeAspect="1"/>
          </p:cNvPicPr>
          <p:nvPr/>
        </p:nvPicPr>
        <p:blipFill>
          <a:blip r:embed="rId2"/>
          <a:srcRect l="21296" t="3666" r="20371" b="2968"/>
          <a:stretch/>
        </p:blipFill>
        <p:spPr>
          <a:xfrm>
            <a:off x="4959425" y="1524000"/>
            <a:ext cx="3787253" cy="3367592"/>
          </a:xfrm>
          <a:prstGeom prst="rect">
            <a:avLst/>
          </a:prstGeom>
        </p:spPr>
      </p:pic>
      <p:sp>
        <p:nvSpPr>
          <p:cNvPr id="4" name="TextBox 3">
            <a:extLst>
              <a:ext uri="{FF2B5EF4-FFF2-40B4-BE49-F238E27FC236}">
                <a16:creationId xmlns:a16="http://schemas.microsoft.com/office/drawing/2014/main" id="{C612BEAF-2D16-DB5B-40BA-48896FEF1B44}"/>
              </a:ext>
            </a:extLst>
          </p:cNvPr>
          <p:cNvSpPr txBox="1"/>
          <p:nvPr/>
        </p:nvSpPr>
        <p:spPr>
          <a:xfrm>
            <a:off x="5087388" y="4977788"/>
            <a:ext cx="3447011" cy="738664"/>
          </a:xfrm>
          <a:prstGeom prst="rect">
            <a:avLst/>
          </a:prstGeom>
          <a:noFill/>
        </p:spPr>
        <p:txBody>
          <a:bodyPr wrap="square" rtlCol="0">
            <a:spAutoFit/>
          </a:bodyPr>
          <a:lstStyle/>
          <a:p>
            <a:pPr algn="ctr"/>
            <a:r>
              <a:rPr lang="en-US" sz="1400" b="1" dirty="0"/>
              <a:t>41.2 Figure 5: </a:t>
            </a:r>
            <a:r>
              <a:rPr lang="en-US" sz="1400" dirty="0"/>
              <a:t>A chemical synapse is composed of the presynaptic neuron, synaptic cleft, and postsynaptic neuron.</a:t>
            </a:r>
          </a:p>
        </p:txBody>
      </p:sp>
      <p:sp>
        <p:nvSpPr>
          <p:cNvPr id="5" name="TextBox 4">
            <a:extLst>
              <a:ext uri="{FF2B5EF4-FFF2-40B4-BE49-F238E27FC236}">
                <a16:creationId xmlns:a16="http://schemas.microsoft.com/office/drawing/2014/main" id="{E6BFE628-9437-21AE-BA52-B8EC81694DC6}"/>
              </a:ext>
            </a:extLst>
          </p:cNvPr>
          <p:cNvSpPr txBox="1"/>
          <p:nvPr/>
        </p:nvSpPr>
        <p:spPr>
          <a:xfrm>
            <a:off x="5591693" y="5616973"/>
            <a:ext cx="2438400" cy="369332"/>
          </a:xfrm>
          <a:prstGeom prst="rect">
            <a:avLst/>
          </a:prstGeom>
          <a:noFill/>
        </p:spPr>
        <p:txBody>
          <a:bodyPr wrap="square" rtlCol="0">
            <a:spAutoFit/>
          </a:bodyPr>
          <a:lstStyle/>
          <a:p>
            <a:pPr algn="ctr"/>
            <a:r>
              <a:rPr lang="en-US" sz="900" dirty="0"/>
              <a:t>OpenStax Anatomy and Physiology on Wikimedia Commons. "Chemical synapse."</a:t>
            </a:r>
          </a:p>
        </p:txBody>
      </p:sp>
    </p:spTree>
    <p:extLst>
      <p:ext uri="{BB962C8B-B14F-4D97-AF65-F5344CB8AC3E}">
        <p14:creationId xmlns:p14="http://schemas.microsoft.com/office/powerpoint/2010/main" val="14358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Muscle Spindles &amp; Golgi Tendon Organs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b="1" dirty="0">
                <a:solidFill>
                  <a:schemeClr val="tx1"/>
                </a:solidFill>
              </a:rPr>
              <a:t>Muscle spindles </a:t>
            </a:r>
            <a:r>
              <a:rPr lang="en-US" dirty="0">
                <a:solidFill>
                  <a:schemeClr val="tx1"/>
                </a:solidFill>
              </a:rPr>
              <a:t>are stretch receptors that detect muscle stretch or lengthening.</a:t>
            </a:r>
          </a:p>
          <a:p>
            <a:pPr>
              <a:tabLst>
                <a:tab pos="461963" algn="l"/>
              </a:tabLst>
            </a:pPr>
            <a:r>
              <a:rPr lang="en-US" b="1" dirty="0">
                <a:solidFill>
                  <a:schemeClr val="tx1"/>
                </a:solidFill>
              </a:rPr>
              <a:t>Golgi tendon organs </a:t>
            </a:r>
            <a:r>
              <a:rPr lang="en-US" dirty="0">
                <a:solidFill>
                  <a:schemeClr val="tx1"/>
                </a:solidFill>
              </a:rPr>
              <a:t>are tension receptors that detect the force of muscle contraction.</a:t>
            </a:r>
          </a:p>
          <a:p>
            <a:pPr>
              <a:tabLst>
                <a:tab pos="461963" algn="l"/>
              </a:tabLst>
            </a:pPr>
            <a:r>
              <a:rPr lang="en-US" dirty="0">
                <a:solidFill>
                  <a:schemeClr val="tx1"/>
                </a:solidFill>
              </a:rPr>
              <a:t>Proprioceptive and kinesthetic signals come from the limbs.</a:t>
            </a:r>
          </a:p>
          <a:p>
            <a:pPr lvl="1">
              <a:tabLst>
                <a:tab pos="461963" algn="l"/>
              </a:tabLst>
            </a:pPr>
            <a:r>
              <a:rPr lang="en-US" dirty="0">
                <a:solidFill>
                  <a:schemeClr val="tx1"/>
                </a:solidFill>
              </a:rPr>
              <a:t>Unconscious proprioceptive signals run from the spinal cord to the cerebellum (brain region that coordinates muscle contraction) instead of the thalamus, like most other sensory information.</a:t>
            </a:r>
          </a:p>
        </p:txBody>
      </p:sp>
    </p:spTree>
    <p:extLst>
      <p:ext uri="{BB962C8B-B14F-4D97-AF65-F5344CB8AC3E}">
        <p14:creationId xmlns:p14="http://schemas.microsoft.com/office/powerpoint/2010/main" val="24026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Baroreceptors &amp; Hair Receptors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i="1" dirty="0">
                <a:solidFill>
                  <a:schemeClr val="tx1"/>
                </a:solidFill>
              </a:rPr>
              <a:t>Baroreceptors</a:t>
            </a:r>
            <a:r>
              <a:rPr lang="en-US" dirty="0">
                <a:solidFill>
                  <a:schemeClr val="tx1"/>
                </a:solidFill>
              </a:rPr>
              <a:t>: detect pressure changes in organs</a:t>
            </a:r>
          </a:p>
          <a:p>
            <a:pPr>
              <a:tabLst>
                <a:tab pos="461963" algn="l"/>
              </a:tabLst>
            </a:pPr>
            <a:r>
              <a:rPr lang="en-US" dirty="0">
                <a:solidFill>
                  <a:schemeClr val="tx1"/>
                </a:solidFill>
              </a:rPr>
              <a:t>Found in the walls of the carotid artery and aorta (blood pressure monitoring) as well as in the lungs (lung expansion)</a:t>
            </a:r>
          </a:p>
          <a:p>
            <a:pPr marL="0" indent="0">
              <a:buNone/>
              <a:tabLst>
                <a:tab pos="461963" algn="l"/>
              </a:tabLst>
            </a:pPr>
            <a:r>
              <a:rPr lang="en-US" dirty="0">
                <a:solidFill>
                  <a:schemeClr val="tx1"/>
                </a:solidFill>
              </a:rPr>
              <a:t>Hair receptors: found on nerve endings that wrap around the base of hair follicles; different types</a:t>
            </a:r>
          </a:p>
          <a:p>
            <a:pPr>
              <a:tabLst>
                <a:tab pos="461963" algn="l"/>
              </a:tabLst>
            </a:pPr>
            <a:r>
              <a:rPr lang="en-US" dirty="0">
                <a:solidFill>
                  <a:schemeClr val="tx1"/>
                </a:solidFill>
              </a:rPr>
              <a:t>Detect slow and rapid hair movement</a:t>
            </a:r>
          </a:p>
          <a:p>
            <a:pPr>
              <a:tabLst>
                <a:tab pos="461963" algn="l"/>
              </a:tabLst>
            </a:pPr>
            <a:r>
              <a:rPr lang="en-US" dirty="0">
                <a:solidFill>
                  <a:schemeClr val="tx1"/>
                </a:solidFill>
              </a:rPr>
              <a:t>Differ in sensitivity to movement</a:t>
            </a:r>
          </a:p>
          <a:p>
            <a:pPr>
              <a:tabLst>
                <a:tab pos="461963" algn="l"/>
              </a:tabLst>
            </a:pPr>
            <a:r>
              <a:rPr lang="en-US" dirty="0">
                <a:solidFill>
                  <a:schemeClr val="tx1"/>
                </a:solidFill>
              </a:rPr>
              <a:t>Detect skin deflection (movement of skin)</a:t>
            </a:r>
          </a:p>
          <a:p>
            <a:pPr>
              <a:tabLst>
                <a:tab pos="461963" algn="l"/>
              </a:tabLst>
            </a:pPr>
            <a:r>
              <a:rPr lang="en-US" dirty="0">
                <a:solidFill>
                  <a:schemeClr val="tx1"/>
                </a:solidFill>
              </a:rPr>
              <a:t>Allow detection of stimuli that have not yet touched skin</a:t>
            </a:r>
          </a:p>
        </p:txBody>
      </p:sp>
    </p:spTree>
    <p:extLst>
      <p:ext uri="{BB962C8B-B14F-4D97-AF65-F5344CB8AC3E}">
        <p14:creationId xmlns:p14="http://schemas.microsoft.com/office/powerpoint/2010/main" val="79659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85000" lnSpcReduction="20000"/>
          </a:bodyPr>
          <a:lstStyle/>
          <a:p>
            <a:r>
              <a:rPr lang="en-US" dirty="0"/>
              <a:t>The knee-jerk reflex relies on muscle spindles.</a:t>
            </a:r>
          </a:p>
          <a:p>
            <a:pPr marL="457200" indent="-457200">
              <a:buFont typeface="Arial" panose="020B0604020202020204" pitchFamily="34" charset="0"/>
              <a:buChar char="•"/>
            </a:pPr>
            <a:r>
              <a:rPr lang="en-US" dirty="0"/>
              <a:t>There is a slight stretch in the quadriceps when the patellar ligament is tapped.</a:t>
            </a:r>
          </a:p>
          <a:p>
            <a:pPr marL="457200" indent="-457200">
              <a:buFont typeface="Arial" panose="020B0604020202020204" pitchFamily="34" charset="0"/>
              <a:buChar char="•"/>
            </a:pPr>
            <a:r>
              <a:rPr lang="en-US" dirty="0"/>
              <a:t>Muscle spindles detect stretch and send signals to the spinal cord.</a:t>
            </a:r>
          </a:p>
          <a:p>
            <a:pPr marL="457200" indent="-457200">
              <a:buFont typeface="Arial" panose="020B0604020202020204" pitchFamily="34" charset="0"/>
              <a:buChar char="•"/>
            </a:pPr>
            <a:r>
              <a:rPr lang="en-US" dirty="0"/>
              <a:t>The spinal cord processes the signal and sends it to neurons innervating the hamstrings, causing them to relax.</a:t>
            </a:r>
          </a:p>
          <a:p>
            <a:pPr marL="457200" indent="-457200">
              <a:buFont typeface="Arial" panose="020B0604020202020204" pitchFamily="34" charset="0"/>
              <a:buChar char="•"/>
            </a:pPr>
            <a:r>
              <a:rPr lang="en-US" dirty="0"/>
              <a:t>Simultaneously, neurons innervating the quadriceps receive the signal to contract.</a:t>
            </a:r>
          </a:p>
          <a:p>
            <a:pPr marL="457200" indent="-457200">
              <a:buFont typeface="Arial" panose="020B0604020202020204" pitchFamily="34" charset="0"/>
              <a:buChar char="•"/>
            </a:pPr>
            <a:r>
              <a:rPr lang="en-US" dirty="0"/>
              <a:t>The contraction of the quadriceps and the relaxation of the hamstrings produce the rapid kick.</a:t>
            </a:r>
          </a:p>
          <a:p>
            <a:pPr marL="457200" indent="-457200">
              <a:buFont typeface="Arial" panose="020B0604020202020204" pitchFamily="34" charset="0"/>
              <a:buChar char="•"/>
            </a:pPr>
            <a:r>
              <a:rPr lang="en-US" dirty="0"/>
              <a:t>The entire reflex process, from the hammer tap to the foot kick, typically completes in about 0.02 seconds.</a:t>
            </a:r>
          </a:p>
        </p:txBody>
      </p:sp>
    </p:spTree>
    <p:extLst>
      <p:ext uri="{BB962C8B-B14F-4D97-AF65-F5344CB8AC3E}">
        <p14:creationId xmlns:p14="http://schemas.microsoft.com/office/powerpoint/2010/main" val="1146028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95400"/>
            <a:ext cx="8229600" cy="4495800"/>
          </a:xfrm>
        </p:spPr>
        <p:txBody>
          <a:bodyPr>
            <a:normAutofit lnSpcReduction="10000"/>
          </a:bodyPr>
          <a:lstStyle/>
          <a:p>
            <a:r>
              <a:rPr lang="en-US" dirty="0"/>
              <a:t>Identify the mechanoreceptor that best matches each description.</a:t>
            </a:r>
          </a:p>
          <a:p>
            <a:pPr marL="457200" indent="-457200">
              <a:buFont typeface="Arial" panose="020B0604020202020204" pitchFamily="34" charset="0"/>
              <a:buChar char="•"/>
            </a:pPr>
            <a:r>
              <a:rPr lang="en-US" dirty="0"/>
              <a:t>Located deep in the dermis; detects pressure and vibration</a:t>
            </a:r>
          </a:p>
          <a:p>
            <a:pPr marL="457200" indent="-457200">
              <a:buFont typeface="Arial" panose="020B0604020202020204" pitchFamily="34" charset="0"/>
              <a:buChar char="•"/>
            </a:pPr>
            <a:r>
              <a:rPr lang="en-US" dirty="0"/>
              <a:t>Detects pressure change</a:t>
            </a:r>
          </a:p>
          <a:p>
            <a:pPr marL="457200" indent="-457200">
              <a:buFont typeface="Arial" panose="020B0604020202020204" pitchFamily="34" charset="0"/>
              <a:buChar char="•"/>
            </a:pPr>
            <a:r>
              <a:rPr lang="en-US" dirty="0"/>
              <a:t>Located in upper dermis; detects fine touch and pressure</a:t>
            </a:r>
          </a:p>
          <a:p>
            <a:pPr marL="457200" indent="-457200">
              <a:buFont typeface="Arial" panose="020B0604020202020204" pitchFamily="34" charset="0"/>
              <a:buChar char="•"/>
            </a:pPr>
            <a:r>
              <a:rPr lang="en-US" dirty="0"/>
              <a:t>Located deep in epidermis; slow adapting, detects skin stretch and deformations</a:t>
            </a:r>
          </a:p>
          <a:p>
            <a:pPr marL="457200" indent="-457200">
              <a:buFont typeface="Arial" panose="020B0604020202020204" pitchFamily="34" charset="0"/>
              <a:buChar char="•"/>
            </a:pPr>
            <a:r>
              <a:rPr lang="en-US" dirty="0"/>
              <a:t>Located in epidermis; detects fine touch</a:t>
            </a:r>
          </a:p>
        </p:txBody>
      </p:sp>
    </p:spTree>
    <p:extLst>
      <p:ext uri="{BB962C8B-B14F-4D97-AF65-F5344CB8AC3E}">
        <p14:creationId xmlns:p14="http://schemas.microsoft.com/office/powerpoint/2010/main" val="262687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Integration of Signals from Mechanoreceptors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Different receptors in the skin work together for a refined sense of touch.</a:t>
            </a:r>
          </a:p>
          <a:p>
            <a:pPr>
              <a:tabLst>
                <a:tab pos="461963" algn="l"/>
              </a:tabLst>
            </a:pPr>
            <a:r>
              <a:rPr lang="en-US" i="1" dirty="0">
                <a:solidFill>
                  <a:schemeClr val="tx1"/>
                </a:solidFill>
              </a:rPr>
              <a:t>Nociceptive receptors </a:t>
            </a:r>
            <a:r>
              <a:rPr lang="en-US" dirty="0">
                <a:solidFill>
                  <a:schemeClr val="tx1"/>
                </a:solidFill>
              </a:rPr>
              <a:t>detect pain and are near the surface.</a:t>
            </a:r>
          </a:p>
          <a:p>
            <a:pPr>
              <a:tabLst>
                <a:tab pos="461963" algn="l"/>
              </a:tabLst>
            </a:pPr>
            <a:r>
              <a:rPr lang="en-US" dirty="0">
                <a:solidFill>
                  <a:schemeClr val="tx1"/>
                </a:solidFill>
              </a:rPr>
              <a:t>Small mechanoreceptors in the upper layers (Merkel's disks and Meissner's corpuscles) localize gentle touch.</a:t>
            </a:r>
          </a:p>
          <a:p>
            <a:pPr>
              <a:tabLst>
                <a:tab pos="461963" algn="l"/>
              </a:tabLst>
            </a:pPr>
            <a:r>
              <a:rPr lang="en-US" dirty="0">
                <a:solidFill>
                  <a:schemeClr val="tx1"/>
                </a:solidFill>
              </a:rPr>
              <a:t>Large mechanoreceptors in the lower layers (Pacinian corpuscles and Ruffini endings) respond to deeper touch.</a:t>
            </a:r>
          </a:p>
          <a:p>
            <a:pPr>
              <a:tabLst>
                <a:tab pos="461963" algn="l"/>
              </a:tabLst>
            </a:pPr>
            <a:r>
              <a:rPr lang="en-US" dirty="0">
                <a:solidFill>
                  <a:schemeClr val="tx1"/>
                </a:solidFill>
              </a:rPr>
              <a:t>Both primary somatosensory cortex and secondary cortical areas process the stimuli from mechanoreceptors.</a:t>
            </a:r>
          </a:p>
        </p:txBody>
      </p:sp>
    </p:spTree>
    <p:extLst>
      <p:ext uri="{BB962C8B-B14F-4D97-AF65-F5344CB8AC3E}">
        <p14:creationId xmlns:p14="http://schemas.microsoft.com/office/powerpoint/2010/main" val="360729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85001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four important mechanoreceptors in human skin.</a:t>
            </a:r>
          </a:p>
          <a:p>
            <a:pPr marL="457200" indent="-457200">
              <a:buFont typeface="Arial" panose="020B0604020202020204" pitchFamily="34" charset="0"/>
              <a:buChar char="•"/>
              <a:tabLst>
                <a:tab pos="457200" algn="l"/>
              </a:tabLst>
            </a:pPr>
            <a:r>
              <a:rPr lang="en-US" b="1" dirty="0"/>
              <a:t>Describe</a:t>
            </a:r>
            <a:r>
              <a:rPr lang="en-US" dirty="0"/>
              <a:t> the topographical distribution of somatosensory receptors between glabrous and hairy skin.</a:t>
            </a:r>
          </a:p>
          <a:p>
            <a:pPr marL="457200" indent="-457200">
              <a:buFont typeface="Arial" panose="020B0604020202020204" pitchFamily="34" charset="0"/>
              <a:buChar char="•"/>
              <a:tabLst>
                <a:tab pos="457200" algn="l"/>
              </a:tabLst>
            </a:pPr>
            <a:r>
              <a:rPr lang="en-US" b="1" dirty="0"/>
              <a:t>Explain</a:t>
            </a:r>
            <a:r>
              <a:rPr lang="en-US" dirty="0"/>
              <a:t> why the perception of pain is subjective.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Density of Mechanoreceptors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Touch receptors are denser in glabrous skin compared to hairy skin.</a:t>
            </a:r>
          </a:p>
          <a:p>
            <a:pPr marL="457200" indent="-457200">
              <a:buFont typeface="Arial" panose="020B0604020202020204" pitchFamily="34" charset="0"/>
              <a:buChar char="•"/>
              <a:tabLst>
                <a:tab pos="461963" algn="l"/>
              </a:tabLst>
            </a:pPr>
            <a:r>
              <a:rPr lang="en-US" dirty="0">
                <a:solidFill>
                  <a:schemeClr val="tx1"/>
                </a:solidFill>
              </a:rPr>
              <a:t>Glabrous skin: more sensitive and thicker than hairy skin</a:t>
            </a:r>
          </a:p>
          <a:p>
            <a:pPr>
              <a:tabLst>
                <a:tab pos="461963" algn="l"/>
              </a:tabLst>
            </a:pPr>
            <a:r>
              <a:rPr lang="en-US" dirty="0">
                <a:solidFill>
                  <a:schemeClr val="tx1"/>
                </a:solidFill>
              </a:rPr>
              <a:t>The two-point discrimination test estimates receptor density by testing if two points are felt as one or two separate points.</a:t>
            </a:r>
          </a:p>
        </p:txBody>
      </p:sp>
      <p:sp>
        <p:nvSpPr>
          <p:cNvPr id="4" name="TextBox 3">
            <a:extLst>
              <a:ext uri="{FF2B5EF4-FFF2-40B4-BE49-F238E27FC236}">
                <a16:creationId xmlns:a16="http://schemas.microsoft.com/office/drawing/2014/main" id="{63668797-A4A8-3CB0-189F-73CD7189D798}"/>
              </a:ext>
            </a:extLst>
          </p:cNvPr>
          <p:cNvSpPr txBox="1"/>
          <p:nvPr/>
        </p:nvSpPr>
        <p:spPr>
          <a:xfrm>
            <a:off x="4648200" y="4823936"/>
            <a:ext cx="3886200" cy="738664"/>
          </a:xfrm>
          <a:prstGeom prst="rect">
            <a:avLst/>
          </a:prstGeom>
          <a:noFill/>
        </p:spPr>
        <p:txBody>
          <a:bodyPr wrap="square" rtlCol="0">
            <a:spAutoFit/>
          </a:bodyPr>
          <a:lstStyle/>
          <a:p>
            <a:pPr algn="ctr"/>
            <a:r>
              <a:rPr lang="en-US" sz="1400" b="1" dirty="0"/>
              <a:t>41.2 Figure 6: </a:t>
            </a:r>
            <a:r>
              <a:rPr lang="en-US" sz="1400" dirty="0"/>
              <a:t>The two-point discrimination test can determine the relative size of a neuron's receptive field.</a:t>
            </a:r>
          </a:p>
        </p:txBody>
      </p:sp>
      <p:pic>
        <p:nvPicPr>
          <p:cNvPr id="2" name="Content Placeholder 6" descr="The illustration shows two drawings. The first is labeled &quot;Felt as two points.&quot; It features a pink receptor and a green reception each with a receptive field on the skin surface. Two push pins are spaced apart so that one is in the center of each receptor's receptive field. The second drawing is labeled &quot;Felt as one point.&quot; It features a blue receptor with a bigger receptive field. The push pins are spaced the same distance apart as before, but here, they both are on the blue receptive field. ">
            <a:extLst>
              <a:ext uri="{FF2B5EF4-FFF2-40B4-BE49-F238E27FC236}">
                <a16:creationId xmlns:a16="http://schemas.microsoft.com/office/drawing/2014/main" id="{AAD9FB73-6B96-46E8-4F63-A07E82A46280}"/>
              </a:ext>
            </a:extLst>
          </p:cNvPr>
          <p:cNvPicPr>
            <a:picLocks noChangeAspect="1"/>
          </p:cNvPicPr>
          <p:nvPr/>
        </p:nvPicPr>
        <p:blipFill>
          <a:blip r:embed="rId2"/>
          <a:srcRect l="19444" t="3667" r="19444" b="3000"/>
          <a:stretch/>
        </p:blipFill>
        <p:spPr>
          <a:xfrm>
            <a:off x="4634802" y="1397423"/>
            <a:ext cx="4017666" cy="3408928"/>
          </a:xfrm>
          <a:prstGeom prst="rect">
            <a:avLst/>
          </a:prstGeom>
        </p:spPr>
      </p:pic>
    </p:spTree>
    <p:extLst>
      <p:ext uri="{BB962C8B-B14F-4D97-AF65-F5344CB8AC3E}">
        <p14:creationId xmlns:p14="http://schemas.microsoft.com/office/powerpoint/2010/main" val="419637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Thermoreception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Thermoreceptors include cold receptors (Krause end bulbs) and warmth receptors (Ruffini endings).</a:t>
            </a:r>
          </a:p>
          <a:p>
            <a:pPr>
              <a:tabLst>
                <a:tab pos="461963" algn="l"/>
              </a:tabLst>
            </a:pPr>
            <a:r>
              <a:rPr lang="en-US" dirty="0">
                <a:solidFill>
                  <a:schemeClr val="tx1"/>
                </a:solidFill>
              </a:rPr>
              <a:t>They are located in the dermis, skeletal muscles, liver, and hypothalamus.</a:t>
            </a:r>
          </a:p>
          <a:p>
            <a:pPr>
              <a:tabLst>
                <a:tab pos="461963" algn="l"/>
              </a:tabLst>
            </a:pPr>
            <a:r>
              <a:rPr lang="en-US" dirty="0">
                <a:solidFill>
                  <a:schemeClr val="tx1"/>
                </a:solidFill>
              </a:rPr>
              <a:t>Pathways run from the spinal cord, through the thalamus, and to the primary somatosensory cortex.</a:t>
            </a:r>
          </a:p>
          <a:p>
            <a:pPr>
              <a:tabLst>
                <a:tab pos="461963" algn="l"/>
              </a:tabLst>
            </a:pPr>
            <a:r>
              <a:rPr lang="en-US" dirty="0">
                <a:solidFill>
                  <a:schemeClr val="tx1"/>
                </a:solidFill>
              </a:rPr>
              <a:t>Temperature information from the face travels through cranial nerves.</a:t>
            </a:r>
          </a:p>
          <a:p>
            <a:pPr>
              <a:tabLst>
                <a:tab pos="461963" algn="l"/>
              </a:tabLst>
            </a:pPr>
            <a:r>
              <a:rPr lang="en-US" dirty="0">
                <a:solidFill>
                  <a:schemeClr val="tx1"/>
                </a:solidFill>
              </a:rPr>
              <a:t>Intense temperature stimuli can be perceived as pain since they use the same pathways as pain sensations.</a:t>
            </a:r>
            <a:endParaRPr lang="en-US" dirty="0">
              <a:solidFill>
                <a:srgbClr val="0000FF"/>
              </a:solidFill>
            </a:endParaRPr>
          </a:p>
        </p:txBody>
      </p:sp>
    </p:spTree>
    <p:extLst>
      <p:ext uri="{BB962C8B-B14F-4D97-AF65-F5344CB8AC3E}">
        <p14:creationId xmlns:p14="http://schemas.microsoft.com/office/powerpoint/2010/main" val="31789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Pain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tabLst>
                <a:tab pos="461963" algn="l"/>
              </a:tabLst>
            </a:pPr>
            <a:r>
              <a:rPr lang="en-US" b="1" dirty="0">
                <a:solidFill>
                  <a:schemeClr val="tx1"/>
                </a:solidFill>
              </a:rPr>
              <a:t>Nociception</a:t>
            </a:r>
            <a:r>
              <a:rPr lang="en-US" dirty="0">
                <a:solidFill>
                  <a:schemeClr val="tx1"/>
                </a:solidFill>
              </a:rPr>
              <a:t> (pain) is the neural processing of injurious stimuli in response to tissue damage.</a:t>
            </a:r>
          </a:p>
          <a:p>
            <a:pPr>
              <a:tabLst>
                <a:tab pos="461963" algn="l"/>
              </a:tabLst>
            </a:pPr>
            <a:r>
              <a:rPr lang="en-US" dirty="0">
                <a:solidFill>
                  <a:schemeClr val="tx1"/>
                </a:solidFill>
              </a:rPr>
              <a:t>Pain can result from true injury or harmless stimuli mimicking injury (e.g., </a:t>
            </a:r>
            <a:r>
              <a:rPr lang="en-US" i="1" dirty="0">
                <a:solidFill>
                  <a:schemeClr val="tx1"/>
                </a:solidFill>
              </a:rPr>
              <a:t>capsaicins</a:t>
            </a:r>
            <a:r>
              <a:rPr lang="en-US" dirty="0">
                <a:solidFill>
                  <a:schemeClr val="tx1"/>
                </a:solidFill>
              </a:rPr>
              <a:t> in peppers).</a:t>
            </a:r>
          </a:p>
          <a:p>
            <a:pPr lvl="1">
              <a:tabLst>
                <a:tab pos="461963" algn="l"/>
              </a:tabLst>
            </a:pPr>
            <a:r>
              <a:rPr lang="en-US" dirty="0"/>
              <a:t>Peppers taste hot because protein receptors that bind capsaicin open the same calcium channels that are active by warm receptors.</a:t>
            </a:r>
            <a:endParaRPr lang="en-US" dirty="0">
              <a:solidFill>
                <a:schemeClr val="tx1"/>
              </a:solidFill>
            </a:endParaRPr>
          </a:p>
          <a:p>
            <a:pPr>
              <a:tabLst>
                <a:tab pos="461963" algn="l"/>
              </a:tabLst>
            </a:pPr>
            <a:r>
              <a:rPr lang="en-US" dirty="0">
                <a:solidFill>
                  <a:schemeClr val="tx1"/>
                </a:solidFill>
              </a:rPr>
              <a:t>Nociceptive pathways primarily project to the thalamus and are processed in the primary somatosensory cortex.</a:t>
            </a:r>
          </a:p>
          <a:p>
            <a:pPr>
              <a:tabLst>
                <a:tab pos="461963" algn="l"/>
              </a:tabLst>
            </a:pPr>
            <a:r>
              <a:rPr lang="en-US" dirty="0">
                <a:solidFill>
                  <a:schemeClr val="tx1"/>
                </a:solidFill>
              </a:rPr>
              <a:t>Some pathways project to the hypothalamus, influencing autonomic nervous system responses.</a:t>
            </a:r>
          </a:p>
          <a:p>
            <a:pPr>
              <a:tabLst>
                <a:tab pos="461963" algn="l"/>
              </a:tabLst>
            </a:pPr>
            <a:r>
              <a:rPr lang="en-US" dirty="0">
                <a:solidFill>
                  <a:schemeClr val="tx1"/>
                </a:solidFill>
              </a:rPr>
              <a:t>Pain perception is crucial for survival, prompting avoidance of harmful stimuli.</a:t>
            </a:r>
          </a:p>
          <a:p>
            <a:pPr lvl="1">
              <a:tabLst>
                <a:tab pos="461963" algn="l"/>
              </a:tabLst>
            </a:pPr>
            <a:r>
              <a:rPr lang="en-US" dirty="0"/>
              <a:t>Threatening stimuli stimulate the sympathetic branch of the visceral sensory system, reading fight-or-flight.</a:t>
            </a:r>
            <a:endParaRPr lang="en-US" dirty="0">
              <a:solidFill>
                <a:srgbClr val="0000FF"/>
              </a:solidFill>
            </a:endParaRPr>
          </a:p>
        </p:txBody>
      </p:sp>
    </p:spTree>
    <p:extLst>
      <p:ext uri="{BB962C8B-B14F-4D97-AF65-F5344CB8AC3E}">
        <p14:creationId xmlns:p14="http://schemas.microsoft.com/office/powerpoint/2010/main" val="272167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lstStyle/>
          <a:p>
            <a:r>
              <a:rPr lang="en-US" dirty="0"/>
              <a:t>"Hot" or "spicy" is not technically a taste!</a:t>
            </a:r>
          </a:p>
          <a:p>
            <a:pPr marL="457200" indent="-457200">
              <a:buFont typeface="Arial" panose="020B0604020202020204" pitchFamily="34" charset="0"/>
              <a:buChar char="•"/>
            </a:pPr>
            <a:r>
              <a:rPr lang="en-US" dirty="0"/>
              <a:t>Only five known taste sensations: sweet, sour, salty, bitter, and umami (savory)</a:t>
            </a:r>
          </a:p>
          <a:p>
            <a:pPr marL="457200" indent="-457200">
              <a:buFont typeface="Arial" panose="020B0604020202020204" pitchFamily="34" charset="0"/>
              <a:buChar char="•"/>
            </a:pPr>
            <a:r>
              <a:rPr lang="en-US" dirty="0"/>
              <a:t>Results from sensations being sent by activated warmth receptors, not taste receptors</a:t>
            </a:r>
          </a:p>
          <a:p>
            <a:pPr marL="457200" indent="-457200">
              <a:buFont typeface="Arial" panose="020B0604020202020204" pitchFamily="34" charset="0"/>
              <a:buChar char="•"/>
            </a:pPr>
            <a:r>
              <a:rPr lang="en-US" dirty="0"/>
              <a:t>Can cause physical pain in excess, since thermoreceptors carry sensations along the same pathway as pain</a:t>
            </a:r>
          </a:p>
        </p:txBody>
      </p:sp>
    </p:spTree>
    <p:extLst>
      <p:ext uri="{BB962C8B-B14F-4D97-AF65-F5344CB8AC3E}">
        <p14:creationId xmlns:p14="http://schemas.microsoft.com/office/powerpoint/2010/main" val="404704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a:tabLst>
                <a:tab pos="461963" algn="l"/>
              </a:tabLst>
            </a:pPr>
            <a:r>
              <a:rPr lang="en-US" dirty="0">
                <a:solidFill>
                  <a:schemeClr val="tx1"/>
                </a:solidFill>
              </a:rPr>
              <a:t>Somatosensation includes all sensation from the skin, mucus membranes, limbs, and joints.</a:t>
            </a:r>
          </a:p>
          <a:p>
            <a:pPr lvl="1">
              <a:tabLst>
                <a:tab pos="461963" algn="l"/>
              </a:tabLst>
            </a:pPr>
            <a:r>
              <a:rPr lang="en-US" dirty="0">
                <a:solidFill>
                  <a:schemeClr val="tx1"/>
                </a:solidFill>
              </a:rPr>
              <a:t>Occurs all over the exterior of the body as well as some interior locations</a:t>
            </a:r>
          </a:p>
          <a:p>
            <a:pPr lvl="1">
              <a:tabLst>
                <a:tab pos="461963" algn="l"/>
              </a:tabLst>
            </a:pPr>
            <a:r>
              <a:rPr lang="en-US" dirty="0">
                <a:solidFill>
                  <a:schemeClr val="tx1"/>
                </a:solidFill>
              </a:rPr>
              <a:t>Various receptor types with different roles, including rapidly adapting free nerve endings and slowly adapting encapsulated receptors like Merkel's disks and Meissner's corpuscles</a:t>
            </a:r>
          </a:p>
          <a:p>
            <a:pPr>
              <a:tabLst>
                <a:tab pos="461963" algn="l"/>
              </a:tabLst>
            </a:pPr>
            <a:r>
              <a:rPr lang="en-US" dirty="0">
                <a:solidFill>
                  <a:schemeClr val="tx1"/>
                </a:solidFill>
              </a:rPr>
              <a:t>Receptors like Ruffini endings and Pacinian corpuscles detect different types of touch and vibration.</a:t>
            </a:r>
          </a:p>
          <a:p>
            <a:pPr>
              <a:tabLst>
                <a:tab pos="461963" algn="l"/>
              </a:tabLst>
            </a:pPr>
            <a:r>
              <a:rPr lang="en-US" dirty="0">
                <a:solidFill>
                  <a:schemeClr val="tx1"/>
                </a:solidFill>
              </a:rPr>
              <a:t>Proprioception involves muscle spindles and Golgi tendon organs for sensing muscle stretch and force.</a:t>
            </a:r>
          </a:p>
          <a:p>
            <a:pPr>
              <a:tabLst>
                <a:tab pos="461963" algn="l"/>
              </a:tabLst>
            </a:pPr>
            <a:r>
              <a:rPr lang="en-US" dirty="0">
                <a:solidFill>
                  <a:schemeClr val="tx1"/>
                </a:solidFill>
              </a:rPr>
              <a:t>Baroreceptors detect pressure changes in organs, contributing to cardiovascular regulation.</a:t>
            </a:r>
          </a:p>
          <a:p>
            <a:pPr>
              <a:tabLst>
                <a:tab pos="461963" algn="l"/>
              </a:tabLst>
            </a:pPr>
            <a:r>
              <a:rPr lang="en-US" dirty="0">
                <a:solidFill>
                  <a:schemeClr val="tx1"/>
                </a:solidFill>
              </a:rPr>
              <a:t>Integration of signals from mechanoreceptors results in a refined sense of touch processed by the somatosensory cortex.</a:t>
            </a:r>
            <a:endParaRPr lang="en-US" dirty="0">
              <a:solidFill>
                <a:srgbClr val="0000FF"/>
              </a:solidFill>
            </a:endParaRPr>
          </a:p>
        </p:txBody>
      </p:sp>
    </p:spTree>
    <p:extLst>
      <p:ext uri="{BB962C8B-B14F-4D97-AF65-F5344CB8AC3E}">
        <p14:creationId xmlns:p14="http://schemas.microsoft.com/office/powerpoint/2010/main" val="350833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Somatosensation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Somatosensation refers to the mixed sensory category encompassing all sensation from the skin, mucus membranes, limbs, and joints.</a:t>
            </a:r>
          </a:p>
          <a:p>
            <a:pPr lvl="1">
              <a:tabLst>
                <a:tab pos="461963" algn="l"/>
              </a:tabLst>
            </a:pPr>
            <a:r>
              <a:rPr lang="en-US" dirty="0"/>
              <a:t>Derived from </a:t>
            </a:r>
            <a:r>
              <a:rPr lang="en-US" i="1" dirty="0"/>
              <a:t>somato</a:t>
            </a:r>
            <a:r>
              <a:rPr lang="en-US" dirty="0"/>
              <a:t>- ("of or relating to the human body") and </a:t>
            </a:r>
            <a:r>
              <a:rPr lang="en-US" i="1" dirty="0"/>
              <a:t>-sensation</a:t>
            </a:r>
            <a:r>
              <a:rPr lang="en-US" dirty="0"/>
              <a:t> ("a feeling or perception resulting from a stimulus")</a:t>
            </a:r>
          </a:p>
          <a:p>
            <a:pPr lvl="1">
              <a:tabLst>
                <a:tab pos="461963" algn="l"/>
              </a:tabLst>
            </a:pPr>
            <a:r>
              <a:rPr lang="en-US" dirty="0"/>
              <a:t>A</a:t>
            </a:r>
            <a:r>
              <a:rPr lang="en-US" dirty="0">
                <a:solidFill>
                  <a:schemeClr val="tx1"/>
                </a:solidFill>
              </a:rPr>
              <a:t>lso known as the tactile sense or the sense of touch</a:t>
            </a:r>
          </a:p>
          <a:p>
            <a:pPr lvl="1">
              <a:tabLst>
                <a:tab pos="461963" algn="l"/>
              </a:tabLst>
            </a:pPr>
            <a:r>
              <a:rPr lang="en-US" dirty="0"/>
              <a:t>Occurs all over the exterior and some of the interior of the body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41.2 Figure 1</a:t>
            </a:r>
            <a:endParaRPr lang="en-US" sz="3200" dirty="0">
              <a:solidFill>
                <a:schemeClr val="accent1"/>
              </a:solidFill>
            </a:endParaRPr>
          </a:p>
        </p:txBody>
      </p:sp>
      <p:sp>
        <p:nvSpPr>
          <p:cNvPr id="4" name="TextBox 3">
            <a:extLst>
              <a:ext uri="{FF2B5EF4-FFF2-40B4-BE49-F238E27FC236}">
                <a16:creationId xmlns:a16="http://schemas.microsoft.com/office/drawing/2014/main" id="{0CEA7A0E-26F7-BCAA-F381-97E4625F677B}"/>
              </a:ext>
            </a:extLst>
          </p:cNvPr>
          <p:cNvSpPr txBox="1"/>
          <p:nvPr/>
        </p:nvSpPr>
        <p:spPr>
          <a:xfrm>
            <a:off x="3407228" y="5638800"/>
            <a:ext cx="2329543" cy="400110"/>
          </a:xfrm>
          <a:prstGeom prst="rect">
            <a:avLst/>
          </a:prstGeom>
          <a:noFill/>
        </p:spPr>
        <p:txBody>
          <a:bodyPr wrap="square" rtlCol="0">
            <a:spAutoFit/>
          </a:bodyPr>
          <a:lstStyle/>
          <a:p>
            <a:pPr algn="ctr"/>
            <a:r>
              <a:rPr lang="en-US" sz="1000" dirty="0"/>
              <a:t>BruceBlaus on Wikimedia Commons. "Integumentary system."</a:t>
            </a:r>
          </a:p>
        </p:txBody>
      </p:sp>
      <p:pic>
        <p:nvPicPr>
          <p:cNvPr id="6" name="Content Placeholder 5" descr="The illustration shows a cross section of mammalian skin. The outer epidermis is a thin layer, smooth on the outside. The middle dermis is much thicker than the epidermis. Blood, nerve, and lymph vessels run along the bottom of it, and smaller capillaries and nerve endings extend to the upper part. One nerve ends in a receptor. Sweat glands extend from the dermis into the epidermis. Hair follicles extend from the base of the dermis to the upper part where they are joined by oil glands. Hairs extend from the follicles, through the epidermis and out of the skin. The hypodermis is a fatty layer beneath the dermis, below the blood vessels, and bases of the hair follicles.">
            <a:extLst>
              <a:ext uri="{FF2B5EF4-FFF2-40B4-BE49-F238E27FC236}">
                <a16:creationId xmlns:a16="http://schemas.microsoft.com/office/drawing/2014/main" id="{6ED57D9F-8C56-C75C-5D15-8D2169F96C57}"/>
              </a:ext>
            </a:extLst>
          </p:cNvPr>
          <p:cNvPicPr>
            <a:picLocks noGrp="1" noChangeAspect="1"/>
          </p:cNvPicPr>
          <p:nvPr>
            <p:ph idx="1"/>
          </p:nvPr>
        </p:nvPicPr>
        <p:blipFill>
          <a:blip r:embed="rId3"/>
          <a:srcRect l="12963" t="3667" r="12963" b="3000"/>
          <a:stretch/>
        </p:blipFill>
        <p:spPr>
          <a:xfrm>
            <a:off x="1295399" y="1098116"/>
            <a:ext cx="6377833" cy="446448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Somatosensation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i="1" dirty="0">
                <a:solidFill>
                  <a:schemeClr val="tx1"/>
                </a:solidFill>
              </a:rPr>
              <a:t>Epidermis</a:t>
            </a:r>
            <a:r>
              <a:rPr lang="en-US" dirty="0">
                <a:solidFill>
                  <a:schemeClr val="tx1"/>
                </a:solidFill>
              </a:rPr>
              <a:t>: the outermost skin layer; composed of keratin-filled cells and has no blood supply</a:t>
            </a:r>
          </a:p>
          <a:p>
            <a:pPr lvl="1">
              <a:tabLst>
                <a:tab pos="461963" algn="l"/>
              </a:tabLst>
            </a:pPr>
            <a:r>
              <a:rPr lang="en-US" dirty="0"/>
              <a:t>Ac</a:t>
            </a:r>
            <a:r>
              <a:rPr lang="en-US" dirty="0">
                <a:solidFill>
                  <a:schemeClr val="tx1"/>
                </a:solidFill>
              </a:rPr>
              <a:t>ts as a barrier to water and pathogens</a:t>
            </a:r>
          </a:p>
          <a:p>
            <a:pPr>
              <a:tabLst>
                <a:tab pos="461963" algn="l"/>
              </a:tabLst>
            </a:pPr>
            <a:r>
              <a:rPr lang="en-US" i="1" dirty="0">
                <a:solidFill>
                  <a:schemeClr val="tx1"/>
                </a:solidFill>
              </a:rPr>
              <a:t>Dermis</a:t>
            </a:r>
            <a:r>
              <a:rPr lang="en-US" dirty="0">
                <a:solidFill>
                  <a:schemeClr val="tx1"/>
                </a:solidFill>
              </a:rPr>
              <a:t>: contains blood vessels, sweat glands, hair follicles, lymph vessels, and lipid-secreting sebaceous glands</a:t>
            </a:r>
          </a:p>
          <a:p>
            <a:pPr>
              <a:tabLst>
                <a:tab pos="461963" algn="l"/>
              </a:tabLst>
            </a:pPr>
            <a:r>
              <a:rPr lang="en-US" i="1" dirty="0">
                <a:solidFill>
                  <a:schemeClr val="tx1"/>
                </a:solidFill>
              </a:rPr>
              <a:t>Hypodermis</a:t>
            </a:r>
            <a:r>
              <a:rPr lang="en-US" dirty="0">
                <a:solidFill>
                  <a:schemeClr val="tx1"/>
                </a:solidFill>
              </a:rPr>
              <a:t>: fatty layer that contains blood vessels, connective tissue, and the axons of sensory neurons</a:t>
            </a:r>
          </a:p>
          <a:p>
            <a:pPr lvl="1">
              <a:tabLst>
                <a:tab pos="461963" algn="l"/>
              </a:tabLst>
            </a:pPr>
            <a:r>
              <a:rPr lang="en-US" dirty="0"/>
              <a:t>Holds about 50% of the body's fat</a:t>
            </a:r>
          </a:p>
          <a:p>
            <a:pPr lvl="1">
              <a:tabLst>
                <a:tab pos="461963" algn="l"/>
              </a:tabLst>
            </a:pPr>
            <a:r>
              <a:rPr lang="en-US" dirty="0">
                <a:solidFill>
                  <a:srgbClr val="366092"/>
                </a:solidFill>
              </a:rPr>
              <a:t>Attaches the dermis to the bone and muscle</a:t>
            </a:r>
          </a:p>
          <a:p>
            <a:pPr lvl="1">
              <a:tabLst>
                <a:tab pos="461963" algn="l"/>
              </a:tabLst>
            </a:pPr>
            <a:r>
              <a:rPr lang="en-US" dirty="0">
                <a:solidFill>
                  <a:srgbClr val="366092"/>
                </a:solidFill>
              </a:rPr>
              <a:t>Supplies nerves and blood vessels to the dermis</a:t>
            </a:r>
          </a:p>
        </p:txBody>
      </p:sp>
    </p:spTree>
    <p:extLst>
      <p:ext uri="{BB962C8B-B14F-4D97-AF65-F5344CB8AC3E}">
        <p14:creationId xmlns:p14="http://schemas.microsoft.com/office/powerpoint/2010/main" val="22868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Somatosensory Receptors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Sensory receptors are classified into five categories based on the nature of stimuli each class transduces:</a:t>
            </a:r>
          </a:p>
          <a:p>
            <a:pPr>
              <a:tabLst>
                <a:tab pos="461963" algn="l"/>
              </a:tabLst>
            </a:pPr>
            <a:r>
              <a:rPr lang="en-US" dirty="0"/>
              <a:t>M</a:t>
            </a:r>
            <a:r>
              <a:rPr lang="en-US" dirty="0">
                <a:solidFill>
                  <a:schemeClr val="tx1"/>
                </a:solidFill>
              </a:rPr>
              <a:t>echanoreceptors, thermoreceptors, proprioceptors, pain receptors, and chemoreceptors</a:t>
            </a:r>
          </a:p>
          <a:p>
            <a:pPr marL="0" indent="0">
              <a:buNone/>
              <a:tabLst>
                <a:tab pos="461963" algn="l"/>
              </a:tabLst>
            </a:pPr>
            <a:r>
              <a:rPr lang="en-US" dirty="0">
                <a:solidFill>
                  <a:schemeClr val="tx1"/>
                </a:solidFill>
              </a:rPr>
              <a:t>Mechanoreceptors in the skin are encapsulated (surrounded by a capsule) or unencapsulated (includes free nerve endings).</a:t>
            </a:r>
          </a:p>
          <a:p>
            <a:pPr>
              <a:tabLst>
                <a:tab pos="461963" algn="l"/>
              </a:tabLst>
            </a:pPr>
            <a:r>
              <a:rPr lang="en-US" b="1" dirty="0">
                <a:solidFill>
                  <a:schemeClr val="tx1"/>
                </a:solidFill>
              </a:rPr>
              <a:t>Free nerve ending</a:t>
            </a:r>
            <a:r>
              <a:rPr lang="en-US" dirty="0">
                <a:solidFill>
                  <a:schemeClr val="tx1"/>
                </a:solidFill>
              </a:rPr>
              <a:t>: unencapsulated dendrite of a sensory neuron</a:t>
            </a:r>
          </a:p>
          <a:p>
            <a:pPr lvl="1">
              <a:tabLst>
                <a:tab pos="461963" algn="l"/>
              </a:tabLst>
            </a:pPr>
            <a:r>
              <a:rPr lang="en-US" dirty="0"/>
              <a:t>Most common nerve endings in skin</a:t>
            </a:r>
          </a:p>
          <a:p>
            <a:pPr lvl="1">
              <a:tabLst>
                <a:tab pos="461963" algn="l"/>
              </a:tabLst>
            </a:pPr>
            <a:r>
              <a:rPr lang="en-US" dirty="0">
                <a:solidFill>
                  <a:schemeClr val="tx1"/>
                </a:solidFill>
              </a:rPr>
              <a:t>Extend into the middle of the epidermis</a:t>
            </a:r>
          </a:p>
          <a:p>
            <a:pPr lvl="1">
              <a:tabLst>
                <a:tab pos="461963" algn="l"/>
              </a:tabLst>
            </a:pPr>
            <a:r>
              <a:rPr lang="en-US" dirty="0">
                <a:solidFill>
                  <a:schemeClr val="tx1"/>
                </a:solidFill>
              </a:rPr>
              <a:t>Sensitive to painful stimuli, hot and cold, and light touch</a:t>
            </a:r>
          </a:p>
          <a:p>
            <a:pPr lvl="1">
              <a:tabLst>
                <a:tab pos="461963" algn="l"/>
              </a:tabLst>
            </a:pPr>
            <a:r>
              <a:rPr lang="en-US" dirty="0"/>
              <a:t>Slow to adjust to a stimulus, so less sensitive to abrupt changes in stimulation</a:t>
            </a:r>
            <a:endParaRPr lang="en-US" dirty="0">
              <a:solidFill>
                <a:schemeClr val="tx1"/>
              </a:solidFill>
            </a:endParaRPr>
          </a:p>
        </p:txBody>
      </p:sp>
    </p:spTree>
    <p:extLst>
      <p:ext uri="{BB962C8B-B14F-4D97-AF65-F5344CB8AC3E}">
        <p14:creationId xmlns:p14="http://schemas.microsoft.com/office/powerpoint/2010/main" val="260780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Somatosensory Receptors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tabLst>
                <a:tab pos="461963" algn="l"/>
              </a:tabLst>
            </a:pPr>
            <a:r>
              <a:rPr lang="en-US" dirty="0">
                <a:solidFill>
                  <a:schemeClr val="tx1"/>
                </a:solidFill>
              </a:rPr>
              <a:t>There are three classes of mechanoreceptors:</a:t>
            </a:r>
          </a:p>
          <a:p>
            <a:pPr>
              <a:tabLst>
                <a:tab pos="461963" algn="l"/>
              </a:tabLst>
            </a:pPr>
            <a:r>
              <a:rPr lang="en-US" dirty="0">
                <a:solidFill>
                  <a:schemeClr val="tx1"/>
                </a:solidFill>
              </a:rPr>
              <a:t>Tactile receptors, proprioceptors, and baroreceptors</a:t>
            </a:r>
          </a:p>
          <a:p>
            <a:pPr marL="0" indent="0">
              <a:buNone/>
              <a:tabLst>
                <a:tab pos="461963" algn="l"/>
              </a:tabLst>
            </a:pPr>
            <a:r>
              <a:rPr lang="en-US" dirty="0">
                <a:solidFill>
                  <a:schemeClr val="tx1"/>
                </a:solidFill>
              </a:rPr>
              <a:t>Mechanoreceptors sense stimuli due to the physical deformation of their plasma membranes.</a:t>
            </a:r>
          </a:p>
          <a:p>
            <a:pPr>
              <a:tabLst>
                <a:tab pos="461963" algn="l"/>
              </a:tabLst>
            </a:pPr>
            <a:r>
              <a:rPr lang="en-US" dirty="0"/>
              <a:t>Contain mechanically gated ion channels that open/close in response to pressure, touch, stretching, and sound</a:t>
            </a:r>
          </a:p>
          <a:p>
            <a:pPr marL="0" indent="0">
              <a:buNone/>
              <a:tabLst>
                <a:tab pos="461963" algn="l"/>
              </a:tabLst>
            </a:pPr>
            <a:r>
              <a:rPr lang="en-US" dirty="0">
                <a:solidFill>
                  <a:schemeClr val="tx1"/>
                </a:solidFill>
              </a:rPr>
              <a:t>There are four primary tactile mechanoreceptors in human skin:</a:t>
            </a:r>
          </a:p>
          <a:p>
            <a:pPr>
              <a:tabLst>
                <a:tab pos="461963" algn="l"/>
              </a:tabLst>
            </a:pPr>
            <a:r>
              <a:rPr lang="en-US" dirty="0"/>
              <a:t>Merkel's disks, Meissner's corpuscles, Ruffini endings, and Pacinian corpuscles</a:t>
            </a:r>
          </a:p>
          <a:p>
            <a:pPr>
              <a:tabLst>
                <a:tab pos="461963" algn="l"/>
              </a:tabLst>
            </a:pPr>
            <a:r>
              <a:rPr lang="en-US" dirty="0">
                <a:solidFill>
                  <a:schemeClr val="tx1"/>
                </a:solidFill>
              </a:rPr>
              <a:t>Two on the surface of the skin, two deeper in the skin</a:t>
            </a:r>
          </a:p>
          <a:p>
            <a:pPr>
              <a:tabLst>
                <a:tab pos="461963" algn="l"/>
              </a:tabLst>
            </a:pPr>
            <a:r>
              <a:rPr lang="en-US" u="sng" dirty="0"/>
              <a:t>Krause end bulbs</a:t>
            </a:r>
            <a:r>
              <a:rPr lang="en-US" dirty="0"/>
              <a:t>: fifth type only found in specialized regions (e.g., mucus membranes of lips and tongue)</a:t>
            </a:r>
            <a:endParaRPr lang="en-US" dirty="0">
              <a:solidFill>
                <a:schemeClr val="tx1"/>
              </a:solidFill>
            </a:endParaRPr>
          </a:p>
          <a:p>
            <a:pPr lvl="1">
              <a:tabLst>
                <a:tab pos="461963" algn="l"/>
              </a:tabLst>
            </a:pPr>
            <a:endParaRPr lang="en-US" dirty="0">
              <a:solidFill>
                <a:srgbClr val="0000FF"/>
              </a:solidFill>
            </a:endParaRPr>
          </a:p>
        </p:txBody>
      </p:sp>
    </p:spTree>
    <p:extLst>
      <p:ext uri="{BB962C8B-B14F-4D97-AF65-F5344CB8AC3E}">
        <p14:creationId xmlns:p14="http://schemas.microsoft.com/office/powerpoint/2010/main" val="22211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41.2 Figure 2</a:t>
            </a:r>
            <a:endParaRPr lang="en-US" sz="3200" dirty="0">
              <a:solidFill>
                <a:schemeClr val="accent1"/>
              </a:solidFill>
            </a:endParaRPr>
          </a:p>
        </p:txBody>
      </p:sp>
      <p:sp>
        <p:nvSpPr>
          <p:cNvPr id="9" name="TextBox 8">
            <a:extLst>
              <a:ext uri="{FF2B5EF4-FFF2-40B4-BE49-F238E27FC236}">
                <a16:creationId xmlns:a16="http://schemas.microsoft.com/office/drawing/2014/main" id="{9CE17A51-70DD-A451-E5E3-BC0D3B1DB9B8}"/>
              </a:ext>
            </a:extLst>
          </p:cNvPr>
          <p:cNvSpPr txBox="1"/>
          <p:nvPr/>
        </p:nvSpPr>
        <p:spPr>
          <a:xfrm>
            <a:off x="3467100" y="5578510"/>
            <a:ext cx="2209800" cy="400110"/>
          </a:xfrm>
          <a:prstGeom prst="rect">
            <a:avLst/>
          </a:prstGeom>
          <a:noFill/>
        </p:spPr>
        <p:txBody>
          <a:bodyPr wrap="square" rtlCol="0">
            <a:spAutoFit/>
          </a:bodyPr>
          <a:lstStyle/>
          <a:p>
            <a:pPr algn="ctr"/>
            <a:r>
              <a:rPr lang="en-US" sz="1000" dirty="0"/>
              <a:t>Thomas.haslwanter on Wikimedia Commons. "Skin receptors."</a:t>
            </a:r>
          </a:p>
        </p:txBody>
      </p:sp>
      <p:pic>
        <p:nvPicPr>
          <p:cNvPr id="4" name="Content Placeholder 6" descr="The illustration shows the location of various mechanoreceptors in a cross section of the epidermis and dermis. A nerve runs along the middle of the dermis, and all the mechanoreceptors are connected to it. Ruffini endings, Merkel's disks, and Meissner's corpuscles are all located in the upper dermis above the nerve. Ruffini endings are bulbous, horizontal mechanoreceptors located in the middle of the upper dermis. Meissner's corpuscles are bulbous, vertical mechanoreceptors that touch the bottom of the epidermis. Merkel's disks have fingerlike projections that also touch the bottom of the epidermis. The last type of mechanoreceptor, Pacinian corpuscles, are oval mechanoreceptors located in the lower dermis.">
            <a:extLst>
              <a:ext uri="{FF2B5EF4-FFF2-40B4-BE49-F238E27FC236}">
                <a16:creationId xmlns:a16="http://schemas.microsoft.com/office/drawing/2014/main" id="{C152FFA6-94A4-744E-1ED7-0D6A83474D83}"/>
              </a:ext>
            </a:extLst>
          </p:cNvPr>
          <p:cNvPicPr>
            <a:picLocks noGrp="1" noChangeAspect="1"/>
          </p:cNvPicPr>
          <p:nvPr>
            <p:ph idx="1"/>
          </p:nvPr>
        </p:nvPicPr>
        <p:blipFill>
          <a:blip r:embed="rId3"/>
          <a:srcRect l="16667" t="3667" r="16667" b="3000"/>
          <a:stretch/>
        </p:blipFill>
        <p:spPr>
          <a:xfrm>
            <a:off x="1828800" y="1126588"/>
            <a:ext cx="5715000" cy="4445000"/>
          </a:xfrm>
        </p:spPr>
      </p:pic>
    </p:spTree>
    <p:extLst>
      <p:ext uri="{BB962C8B-B14F-4D97-AF65-F5344CB8AC3E}">
        <p14:creationId xmlns:p14="http://schemas.microsoft.com/office/powerpoint/2010/main" val="1477099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Merkel's Disks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dirty="0">
                <a:solidFill>
                  <a:schemeClr val="tx1"/>
                </a:solidFill>
              </a:rPr>
              <a:t>Merkel</a:t>
            </a:r>
            <a:r>
              <a:rPr lang="en-US" b="1" dirty="0"/>
              <a:t>'</a:t>
            </a:r>
            <a:r>
              <a:rPr lang="en-US" b="1" dirty="0">
                <a:solidFill>
                  <a:schemeClr val="tx1"/>
                </a:solidFill>
              </a:rPr>
              <a:t>s disks</a:t>
            </a:r>
            <a:r>
              <a:rPr lang="en-US" dirty="0">
                <a:solidFill>
                  <a:schemeClr val="tx1"/>
                </a:solidFill>
              </a:rPr>
              <a:t>:</a:t>
            </a:r>
            <a:r>
              <a:rPr lang="en-US" b="1" dirty="0">
                <a:solidFill>
                  <a:schemeClr val="tx1"/>
                </a:solidFill>
              </a:rPr>
              <a:t> </a:t>
            </a:r>
            <a:r>
              <a:rPr lang="en-US" dirty="0">
                <a:solidFill>
                  <a:schemeClr val="tx1"/>
                </a:solidFill>
              </a:rPr>
              <a:t>found in the upper layers of skin near the base of the epidermis</a:t>
            </a:r>
          </a:p>
          <a:p>
            <a:pPr>
              <a:tabLst>
                <a:tab pos="461963" algn="l"/>
              </a:tabLst>
            </a:pPr>
            <a:r>
              <a:rPr lang="en-US" dirty="0"/>
              <a:t>On both hairy skin and </a:t>
            </a:r>
            <a:r>
              <a:rPr lang="en-US" b="1" dirty="0"/>
              <a:t>glabrous </a:t>
            </a:r>
            <a:r>
              <a:rPr lang="en-US" dirty="0"/>
              <a:t>skin (hairless skin on palms and fingers, soles of feet, and lips)</a:t>
            </a:r>
          </a:p>
          <a:p>
            <a:pPr>
              <a:tabLst>
                <a:tab pos="461963" algn="l"/>
              </a:tabLst>
            </a:pPr>
            <a:r>
              <a:rPr lang="en-US" dirty="0"/>
              <a:t>Densely distributed on fingertips and lips</a:t>
            </a:r>
            <a:endParaRPr lang="en-US" dirty="0">
              <a:solidFill>
                <a:schemeClr val="tx1"/>
              </a:solidFill>
            </a:endParaRPr>
          </a:p>
          <a:p>
            <a:pPr>
              <a:tabLst>
                <a:tab pos="461963" algn="l"/>
              </a:tabLst>
            </a:pPr>
            <a:r>
              <a:rPr lang="en-US" dirty="0">
                <a:solidFill>
                  <a:schemeClr val="tx1"/>
                </a:solidFill>
              </a:rPr>
              <a:t>Slow-adapting, unencapsulated nerve endings that respond to light/discriminative touch</a:t>
            </a:r>
          </a:p>
          <a:p>
            <a:pPr lvl="1">
              <a:tabLst>
                <a:tab pos="461963" algn="l"/>
              </a:tabLst>
            </a:pPr>
            <a:r>
              <a:rPr lang="en-US" u="sng" dirty="0">
                <a:solidFill>
                  <a:schemeClr val="tx1"/>
                </a:solidFill>
              </a:rPr>
              <a:t>Light touch</a:t>
            </a:r>
            <a:r>
              <a:rPr lang="en-US" dirty="0">
                <a:solidFill>
                  <a:schemeClr val="tx1"/>
                </a:solidFill>
              </a:rPr>
              <a:t>: light pressure that allows the location of a stimulus to be pinpointed</a:t>
            </a:r>
          </a:p>
          <a:p>
            <a:pPr>
              <a:tabLst>
                <a:tab pos="461963" algn="l"/>
              </a:tabLst>
            </a:pPr>
            <a:r>
              <a:rPr lang="en-US" dirty="0">
                <a:solidFill>
                  <a:schemeClr val="tx1"/>
                </a:solidFill>
              </a:rPr>
              <a:t>Have small receptive fields with well-defined borders</a:t>
            </a:r>
          </a:p>
          <a:p>
            <a:pPr>
              <a:tabLst>
                <a:tab pos="461963" algn="l"/>
              </a:tabLst>
            </a:pPr>
            <a:r>
              <a:rPr lang="en-US" dirty="0">
                <a:solidFill>
                  <a:schemeClr val="tx1"/>
                </a:solidFill>
              </a:rPr>
              <a:t>Essential for tasks requiring precise touch like typing</a:t>
            </a:r>
          </a:p>
        </p:txBody>
      </p:sp>
    </p:spTree>
    <p:extLst>
      <p:ext uri="{BB962C8B-B14F-4D97-AF65-F5344CB8AC3E}">
        <p14:creationId xmlns:p14="http://schemas.microsoft.com/office/powerpoint/2010/main" val="42412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1851</TotalTime>
  <Words>1860</Words>
  <Application>Microsoft Office PowerPoint</Application>
  <PresentationFormat>On-screen Show (4:3)</PresentationFormat>
  <Paragraphs>164</Paragraphs>
  <Slides>25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Century Gothic</vt:lpstr>
      <vt:lpstr>Aptos</vt:lpstr>
      <vt:lpstr>Arial</vt:lpstr>
      <vt:lpstr>Office Theme</vt:lpstr>
      <vt:lpstr>Lesson 41.2</vt:lpstr>
      <vt:lpstr>Objectives</vt:lpstr>
      <vt:lpstr>Somatosensation1</vt:lpstr>
      <vt:lpstr>41.2 Figure 1</vt:lpstr>
      <vt:lpstr>Somatosensation2</vt:lpstr>
      <vt:lpstr>Somatosensory Receptors1</vt:lpstr>
      <vt:lpstr>Somatosensory Receptors2</vt:lpstr>
      <vt:lpstr>41.2 Figure 2</vt:lpstr>
      <vt:lpstr>Merkel's Disks</vt:lpstr>
      <vt:lpstr>Meissner's Corpuscles</vt:lpstr>
      <vt:lpstr>Ruffini Endings</vt:lpstr>
      <vt:lpstr>Pacinian Corpuscles</vt:lpstr>
      <vt:lpstr>Think It Through1</vt:lpstr>
      <vt:lpstr>Proprioception</vt:lpstr>
      <vt:lpstr>Muscle Spindles &amp; Golgi Tendon Organs</vt:lpstr>
      <vt:lpstr>Baroreceptors &amp; Hair Receptors</vt:lpstr>
      <vt:lpstr>Science and You1</vt:lpstr>
      <vt:lpstr>Think It Through2</vt:lpstr>
      <vt:lpstr>Integration of Signals from Mechanoreceptors</vt:lpstr>
      <vt:lpstr>Density of Mechanoreceptors</vt:lpstr>
      <vt:lpstr>Thermoreception</vt:lpstr>
      <vt:lpstr>Pain</vt:lpstr>
      <vt:lpstr>Science and You2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190</cp:revision>
  <dcterms:created xsi:type="dcterms:W3CDTF">2013-04-26T14:43:13Z</dcterms:created>
  <dcterms:modified xsi:type="dcterms:W3CDTF">2024-10-15T01:11:41Z</dcterms:modified>
</cp:coreProperties>
</file>