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5"/>
  </p:notesMasterIdLst>
  <p:handoutMasterIdLst>
    <p:handoutMasterId r:id="rId26"/>
  </p:handoutMasterIdLst>
  <p:sldIdLst>
    <p:sldId id="272" r:id="rId3"/>
    <p:sldId id="264" r:id="rId4"/>
    <p:sldId id="265" r:id="rId5"/>
    <p:sldId id="281" r:id="rId6"/>
    <p:sldId id="276" r:id="rId7"/>
    <p:sldId id="288" r:id="rId8"/>
    <p:sldId id="282" r:id="rId9"/>
    <p:sldId id="267" r:id="rId10"/>
    <p:sldId id="289" r:id="rId11"/>
    <p:sldId id="290" r:id="rId12"/>
    <p:sldId id="268" r:id="rId13"/>
    <p:sldId id="291" r:id="rId14"/>
    <p:sldId id="283" r:id="rId15"/>
    <p:sldId id="292" r:id="rId16"/>
    <p:sldId id="293" r:id="rId17"/>
    <p:sldId id="284" r:id="rId18"/>
    <p:sldId id="271" r:id="rId19"/>
    <p:sldId id="285" r:id="rId20"/>
    <p:sldId id="294" r:id="rId21"/>
    <p:sldId id="286" r:id="rId22"/>
    <p:sldId id="287" r:id="rId23"/>
    <p:sldId id="280" r:id="rId24"/>
  </p:sldIdLst>
  <p:sldSz cx="9144000" cy="6858000" type="screen4x3"/>
  <p:notesSz cx="6858000" cy="9144000"/>
  <p:embeddedFontLst>
    <p:embeddedFont>
      <p:font typeface="Century Gothic" panose="020B0502020202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95" d="100"/>
          <a:sy n="95" d="100"/>
        </p:scale>
        <p:origin x="780" y="96"/>
      </p:cViewPr>
      <p:guideLst>
        <p:guide orient="horz" pos="2160"/>
        <p:guide pos="2880"/>
      </p:guideLst>
    </p:cSldViewPr>
  </p:slideViewPr>
  <p:outlineViewPr>
    <p:cViewPr>
      <p:scale>
        <a:sx n="33" d="100"/>
        <a:sy n="33" d="100"/>
      </p:scale>
      <p:origin x="0" y="-476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human olfactory system, (a) bipolar olfactory neurons extend from the (b) olfactory epithelium—located in the upper portion of the nasal cavity and where olfactory receptors are located—to the olfactory bulb.</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429395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air is inhaled, it flows to the top of the nasal cavity, where the odorants in the air are dissolved in the mucus lining the olfactory epithelium. The dissolved odorants bind to the specific olfactory receptors that recognize them to stimulate the sensory neurons.</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25956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Pores in the tongue allow tastants to enter taste pores in the tongue.</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427360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3421410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17DA7BC1-F23B-28E9-F8C5-BB0317138F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7" name="Picture 6">
            <a:extLst>
              <a:ext uri="{FF2B5EF4-FFF2-40B4-BE49-F238E27FC236}">
                <a16:creationId xmlns:a16="http://schemas.microsoft.com/office/drawing/2014/main" id="{97EE0539-49E8-B305-5ACF-22B4A8ED40D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2A99A93-4B84-A45D-0A54-2E5FDC30CE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967179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97082A92-50D9-0568-8983-A1FE9125C82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6243C7D-0BC1-C8BE-0A86-76F9FBAF9F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B4FA425-5E92-B41B-7568-B1743D8532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7B06880-B470-E0C5-8598-8B69F71954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3F6166B8-54C7-610C-3145-662348E008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0F1BD8E-A197-6A3E-6B67-1F9070EFF10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6EA1A67-E083-6F10-DB5D-16DF2E3DF8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6DBEBB1-480C-9035-51E7-34A4497D1C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127E5BE-16FD-9E73-F8DE-81CE6255B4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C684F0-71CD-E1AA-447B-7894463461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D7F0C18-D58F-74D7-0004-306A510BC1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C608081-3E0C-8688-6F77-B88F3DDEC61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92FC86B-F2A8-6092-32E7-DCE1CCB56B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93467F34-C88F-4977-5A2D-9DB4C7AEFF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0B601E-8DCB-3EE7-E90F-2811F3DEE0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EE70A35-A016-A8A6-3577-66116A477E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296B7CA-0267-5C35-68EB-743D2CBBFE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0AD4F12-216D-B138-350D-BDFE5AD5FB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41.3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Taste and Smell</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41.3 Figure 2</a:t>
            </a:r>
            <a:endParaRPr lang="en-US" sz="3200" dirty="0">
              <a:solidFill>
                <a:schemeClr val="accent1"/>
              </a:solidFill>
            </a:endParaRPr>
          </a:p>
        </p:txBody>
      </p:sp>
      <p:sp>
        <p:nvSpPr>
          <p:cNvPr id="4" name="TextBox 3">
            <a:extLst>
              <a:ext uri="{FF2B5EF4-FFF2-40B4-BE49-F238E27FC236}">
                <a16:creationId xmlns:a16="http://schemas.microsoft.com/office/drawing/2014/main" id="{A49ACD72-4D6F-8F1A-9BC2-368DCE225303}"/>
              </a:ext>
            </a:extLst>
          </p:cNvPr>
          <p:cNvSpPr txBox="1"/>
          <p:nvPr/>
        </p:nvSpPr>
        <p:spPr>
          <a:xfrm>
            <a:off x="2209800" y="5715000"/>
            <a:ext cx="5067300" cy="246221"/>
          </a:xfrm>
          <a:prstGeom prst="rect">
            <a:avLst/>
          </a:prstGeom>
          <a:noFill/>
        </p:spPr>
        <p:txBody>
          <a:bodyPr wrap="square" rtlCol="0">
            <a:spAutoFit/>
          </a:bodyPr>
          <a:lstStyle/>
          <a:p>
            <a:pPr algn="ctr"/>
            <a:r>
              <a:rPr lang="en-US" sz="1000" dirty="0"/>
              <a:t>OpenStax on Wikimedia Commons. "Nasal cavity and olfactory system."</a:t>
            </a:r>
          </a:p>
        </p:txBody>
      </p:sp>
      <p:pic>
        <p:nvPicPr>
          <p:cNvPr id="5" name="Content Placeholder 5" descr="This illustration depicts the process of odorant detection in the nasal cavity. As air is inhaled, it travels to the upper part of the nasal cavity, where odorants present in the air dissolve in the mucus lining the olfactory epithelium. The dissolved odorants selectively bind to specific olfactory receptors located on the sensory neurons within the olfactory epithelium. This binding interaction stimulates the sensory neurons, initiating the transmission of olfactory signals to the brain for odor perception and recognition.">
            <a:extLst>
              <a:ext uri="{FF2B5EF4-FFF2-40B4-BE49-F238E27FC236}">
                <a16:creationId xmlns:a16="http://schemas.microsoft.com/office/drawing/2014/main" id="{393B788A-EFA2-1A31-B522-FB9FD24E9BA2}"/>
              </a:ext>
            </a:extLst>
          </p:cNvPr>
          <p:cNvPicPr>
            <a:picLocks noGrp="1" noChangeAspect="1"/>
          </p:cNvPicPr>
          <p:nvPr>
            <p:ph idx="1"/>
          </p:nvPr>
        </p:nvPicPr>
        <p:blipFill>
          <a:blip r:embed="rId3"/>
          <a:srcRect l="10185" t="3667" r="9259" b="3000"/>
          <a:stretch/>
        </p:blipFill>
        <p:spPr>
          <a:xfrm>
            <a:off x="1143000" y="1126588"/>
            <a:ext cx="7128426" cy="4588412"/>
          </a:xfrm>
        </p:spPr>
      </p:pic>
    </p:spTree>
    <p:extLst>
      <p:ext uri="{BB962C8B-B14F-4D97-AF65-F5344CB8AC3E}">
        <p14:creationId xmlns:p14="http://schemas.microsoft.com/office/powerpoint/2010/main" val="1205141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Pheromones</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199" y="1280160"/>
            <a:ext cx="4415831" cy="4739640"/>
          </a:xfrm>
        </p:spPr>
        <p:txBody>
          <a:bodyPr>
            <a:normAutofit fontScale="77500" lnSpcReduction="20000"/>
          </a:bodyPr>
          <a:lstStyle/>
          <a:p>
            <a:r>
              <a:rPr lang="en-US" b="1" dirty="0"/>
              <a:t>Pheromones</a:t>
            </a:r>
            <a:r>
              <a:rPr lang="en-US" dirty="0"/>
              <a:t> are chemicals affecting behavior or physiology of animals of the same species.</a:t>
            </a:r>
          </a:p>
          <a:p>
            <a:pPr marL="457200" indent="-457200">
              <a:buFont typeface="Arial" panose="020B0604020202020204" pitchFamily="34" charset="0"/>
              <a:buChar char="•"/>
            </a:pPr>
            <a:r>
              <a:rPr lang="en-US" dirty="0"/>
              <a:t>Play various roles in animal behavior and physiology</a:t>
            </a:r>
          </a:p>
          <a:p>
            <a:pPr marL="457200" indent="-457200">
              <a:buFont typeface="Arial" panose="020B0604020202020204" pitchFamily="34" charset="0"/>
              <a:buChar char="•"/>
            </a:pPr>
            <a:r>
              <a:rPr lang="en-US" dirty="0"/>
              <a:t>Several types released in urine or as glandular secretions</a:t>
            </a:r>
          </a:p>
          <a:p>
            <a:pPr marL="457200" indent="-457200">
              <a:buFont typeface="Arial" panose="020B0604020202020204" pitchFamily="34" charset="0"/>
              <a:buChar char="•"/>
            </a:pPr>
            <a:r>
              <a:rPr lang="en-US" u="sng" dirty="0"/>
              <a:t>Vomeronasal organ (VNO)</a:t>
            </a:r>
            <a:r>
              <a:rPr lang="en-US" dirty="0"/>
              <a:t>: olfactory organ present in many vertebrates; sensitive to pheromones</a:t>
            </a:r>
          </a:p>
          <a:p>
            <a:pPr marL="457200" indent="-457200">
              <a:buFont typeface="Arial" panose="020B0604020202020204" pitchFamily="34" charset="0"/>
              <a:buChar char="•"/>
            </a:pPr>
            <a:r>
              <a:rPr lang="en-US" u="sng" dirty="0"/>
              <a:t>Flehmen response</a:t>
            </a:r>
            <a:r>
              <a:rPr lang="en-US" dirty="0"/>
              <a:t>: curling of the upper lip that helps pheromone molecules enter the VNO</a:t>
            </a:r>
          </a:p>
          <a:p>
            <a:pPr marL="457200" indent="-457200">
              <a:buFont typeface="Arial" panose="020B0604020202020204" pitchFamily="34" charset="0"/>
              <a:buChar char="•"/>
            </a:pPr>
            <a:r>
              <a:rPr lang="en-US" dirty="0"/>
              <a:t>Send signals to the amygdala and hypothalamus</a:t>
            </a:r>
          </a:p>
        </p:txBody>
      </p:sp>
      <p:pic>
        <p:nvPicPr>
          <p:cNvPr id="4" name="Content Placeholder 6" descr="A photograph of a tiger roaring">
            <a:extLst>
              <a:ext uri="{FF2B5EF4-FFF2-40B4-BE49-F238E27FC236}">
                <a16:creationId xmlns:a16="http://schemas.microsoft.com/office/drawing/2014/main" id="{C70F8A6F-972C-7903-DACF-E182729D9B6B}"/>
              </a:ext>
            </a:extLst>
          </p:cNvPr>
          <p:cNvPicPr>
            <a:picLocks noChangeAspect="1"/>
          </p:cNvPicPr>
          <p:nvPr/>
        </p:nvPicPr>
        <p:blipFill>
          <a:blip r:embed="rId3"/>
          <a:srcRect l="10185" t="3667" r="10185" b="3000"/>
          <a:stretch/>
        </p:blipFill>
        <p:spPr>
          <a:xfrm>
            <a:off x="4825093" y="1703146"/>
            <a:ext cx="3861707" cy="2514600"/>
          </a:xfrm>
          <a:prstGeom prst="rect">
            <a:avLst/>
          </a:prstGeom>
        </p:spPr>
      </p:pic>
      <p:sp>
        <p:nvSpPr>
          <p:cNvPr id="7" name="TextBox 6">
            <a:extLst>
              <a:ext uri="{FF2B5EF4-FFF2-40B4-BE49-F238E27FC236}">
                <a16:creationId xmlns:a16="http://schemas.microsoft.com/office/drawing/2014/main" id="{DA79EEB9-0C42-0947-6783-96B35D941ACA}"/>
              </a:ext>
            </a:extLst>
          </p:cNvPr>
          <p:cNvSpPr txBox="1"/>
          <p:nvPr/>
        </p:nvSpPr>
        <p:spPr>
          <a:xfrm>
            <a:off x="5235922" y="4233398"/>
            <a:ext cx="3087985" cy="523220"/>
          </a:xfrm>
          <a:prstGeom prst="rect">
            <a:avLst/>
          </a:prstGeom>
          <a:noFill/>
        </p:spPr>
        <p:txBody>
          <a:bodyPr wrap="square" rtlCol="0">
            <a:spAutoFit/>
          </a:bodyPr>
          <a:lstStyle/>
          <a:p>
            <a:pPr algn="ctr"/>
            <a:r>
              <a:rPr lang="en-US" sz="1400" b="1" dirty="0"/>
              <a:t>41.3 Figure 3: </a:t>
            </a:r>
            <a:r>
              <a:rPr lang="en-US" sz="1400" dirty="0"/>
              <a:t>This tiger is exhibiting the flehmen response.</a:t>
            </a:r>
          </a:p>
        </p:txBody>
      </p:sp>
      <p:sp>
        <p:nvSpPr>
          <p:cNvPr id="8" name="TextBox 7">
            <a:extLst>
              <a:ext uri="{FF2B5EF4-FFF2-40B4-BE49-F238E27FC236}">
                <a16:creationId xmlns:a16="http://schemas.microsoft.com/office/drawing/2014/main" id="{4ED57B0C-1399-8F9D-618E-5072E4957AA2}"/>
              </a:ext>
            </a:extLst>
          </p:cNvPr>
          <p:cNvSpPr txBox="1"/>
          <p:nvPr/>
        </p:nvSpPr>
        <p:spPr>
          <a:xfrm>
            <a:off x="5500006" y="4754744"/>
            <a:ext cx="2783185" cy="246221"/>
          </a:xfrm>
          <a:prstGeom prst="rect">
            <a:avLst/>
          </a:prstGeom>
          <a:noFill/>
        </p:spPr>
        <p:txBody>
          <a:bodyPr wrap="square" rtlCol="0">
            <a:spAutoFit/>
          </a:bodyPr>
          <a:lstStyle/>
          <a:p>
            <a:pPr algn="ctr"/>
            <a:r>
              <a:rPr lang="en-US" sz="1000" dirty="0"/>
              <a:t>Mathias Appel on Wikimedia Commons. "Tiger."</a:t>
            </a:r>
          </a:p>
        </p:txBody>
      </p:sp>
    </p:spTree>
    <p:extLst>
      <p:ext uri="{BB962C8B-B14F-4D97-AF65-F5344CB8AC3E}">
        <p14:creationId xmlns:p14="http://schemas.microsoft.com/office/powerpoint/2010/main" val="206963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Buck &amp; Axel's Research</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a:tabLst>
                <a:tab pos="461963" algn="l"/>
              </a:tabLst>
            </a:pPr>
            <a:r>
              <a:rPr lang="en-US" dirty="0">
                <a:solidFill>
                  <a:schemeClr val="tx1"/>
                </a:solidFill>
              </a:rPr>
              <a:t>Details of the sense of smell were discovered in the 1990s by Linda B. Buck and Richard Axel.</a:t>
            </a:r>
          </a:p>
          <a:p>
            <a:pPr lvl="1">
              <a:tabLst>
                <a:tab pos="461963" algn="l"/>
              </a:tabLst>
            </a:pPr>
            <a:r>
              <a:rPr lang="en-US" dirty="0"/>
              <a:t>First to pinpoint the olfactory receptors in the back of the nasal cavity of mice</a:t>
            </a:r>
          </a:p>
          <a:p>
            <a:pPr>
              <a:tabLst>
                <a:tab pos="461963" algn="l"/>
              </a:tabLst>
            </a:pPr>
            <a:r>
              <a:rPr lang="en-US" dirty="0">
                <a:solidFill>
                  <a:schemeClr val="tx1"/>
                </a:solidFill>
              </a:rPr>
              <a:t>Buck proposed the way these receptors could detect many different smells: some detect more than one odor, and many odors can be detected by more than one receptor.</a:t>
            </a:r>
          </a:p>
          <a:p>
            <a:pPr lvl="1">
              <a:tabLst>
                <a:tab pos="461963" algn="l"/>
              </a:tabLst>
            </a:pPr>
            <a:r>
              <a:rPr lang="en-US" dirty="0"/>
              <a:t>Applied in different combinations to create a pattern that can be recognized/remembered</a:t>
            </a:r>
          </a:p>
          <a:p>
            <a:pPr lvl="1">
              <a:tabLst>
                <a:tab pos="461963" algn="l"/>
              </a:tabLst>
            </a:pPr>
            <a:r>
              <a:rPr lang="en-US" dirty="0">
                <a:solidFill>
                  <a:schemeClr val="tx1"/>
                </a:solidFill>
              </a:rPr>
              <a:t>Sometimes called odor coding</a:t>
            </a:r>
          </a:p>
          <a:p>
            <a:pPr>
              <a:tabLst>
                <a:tab pos="461963" algn="l"/>
              </a:tabLst>
            </a:pPr>
            <a:r>
              <a:rPr lang="en-US" dirty="0">
                <a:solidFill>
                  <a:schemeClr val="tx1"/>
                </a:solidFill>
              </a:rPr>
              <a:t>Buck and Axel shared the Nobel Prize in medicine for figuring out the way genes code the olfactory receptors.</a:t>
            </a:r>
          </a:p>
          <a:p>
            <a:pPr lvl="1">
              <a:tabLst>
                <a:tab pos="461963" algn="l"/>
              </a:tabLst>
            </a:pPr>
            <a:endParaRPr lang="en-US" dirty="0">
              <a:solidFill>
                <a:schemeClr val="tx1"/>
              </a:solidFill>
            </a:endParaRPr>
          </a:p>
        </p:txBody>
      </p:sp>
    </p:spTree>
    <p:extLst>
      <p:ext uri="{BB962C8B-B14F-4D97-AF65-F5344CB8AC3E}">
        <p14:creationId xmlns:p14="http://schemas.microsoft.com/office/powerpoint/2010/main" val="8110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Taste</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4800600" cy="4739640"/>
          </a:xfrm>
          <a:prstGeom prst="rect">
            <a:avLst/>
          </a:prstGeom>
        </p:spPr>
        <p:txBody>
          <a:bodyPr>
            <a:normAutofit fontScale="62500" lnSpcReduction="20000"/>
          </a:bodyPr>
          <a:lstStyle/>
          <a:p>
            <a:pPr marL="457200" indent="-457200">
              <a:buFont typeface="Arial" panose="020B0604020202020204" pitchFamily="34" charset="0"/>
              <a:buChar char="•"/>
              <a:tabLst>
                <a:tab pos="461963" algn="l"/>
              </a:tabLst>
            </a:pPr>
            <a:r>
              <a:rPr lang="en-US" dirty="0">
                <a:solidFill>
                  <a:schemeClr val="tx1"/>
                </a:solidFill>
              </a:rPr>
              <a:t>Taste detection (gustation) is similar to odor detection (olfaction); both rely on chemical receptors</a:t>
            </a:r>
            <a:r>
              <a:rPr lang="en-US" dirty="0"/>
              <a:t>'</a:t>
            </a:r>
            <a:r>
              <a:rPr lang="en-US" dirty="0">
                <a:solidFill>
                  <a:schemeClr val="tx1"/>
                </a:solidFill>
              </a:rPr>
              <a:t> stimulation by certain molecules.</a:t>
            </a:r>
          </a:p>
          <a:p>
            <a:pPr marL="457200" indent="-457200">
              <a:buFont typeface="Arial" panose="020B0604020202020204" pitchFamily="34" charset="0"/>
              <a:buChar char="•"/>
              <a:tabLst>
                <a:tab pos="461963" algn="l"/>
              </a:tabLst>
            </a:pPr>
            <a:r>
              <a:rPr lang="en-US" b="1" dirty="0">
                <a:solidFill>
                  <a:schemeClr val="tx1"/>
                </a:solidFill>
              </a:rPr>
              <a:t>Taste buds </a:t>
            </a:r>
            <a:r>
              <a:rPr lang="en-US" dirty="0">
                <a:solidFill>
                  <a:schemeClr val="tx1"/>
                </a:solidFill>
              </a:rPr>
              <a:t>are clusters of gustatory receptors located in bumps on the tongue called </a:t>
            </a:r>
            <a:r>
              <a:rPr lang="en-US" b="1" dirty="0">
                <a:solidFill>
                  <a:schemeClr val="tx1"/>
                </a:solidFill>
              </a:rPr>
              <a:t>papillae</a:t>
            </a:r>
            <a:r>
              <a:rPr lang="en-US" dirty="0">
                <a:solidFill>
                  <a:schemeClr val="tx1"/>
                </a:solidFill>
              </a:rPr>
              <a:t>.</a:t>
            </a:r>
          </a:p>
          <a:p>
            <a:pPr marL="1200150" lvl="1" indent="-457200">
              <a:buFont typeface="Arial" panose="020B0604020202020204" pitchFamily="34" charset="0"/>
              <a:buChar char="•"/>
              <a:tabLst>
                <a:tab pos="461963" algn="l"/>
              </a:tabLst>
            </a:pPr>
            <a:r>
              <a:rPr lang="en-US" u="sng" dirty="0">
                <a:solidFill>
                  <a:schemeClr val="tx1"/>
                </a:solidFill>
              </a:rPr>
              <a:t>Filiform</a:t>
            </a:r>
            <a:r>
              <a:rPr lang="en-US" dirty="0">
                <a:solidFill>
                  <a:schemeClr val="tx1"/>
                </a:solidFill>
              </a:rPr>
              <a:t>: located across the tongue; tactile; contain no taste cells</a:t>
            </a:r>
          </a:p>
          <a:p>
            <a:pPr marL="1200150" lvl="1" indent="-457200">
              <a:buFont typeface="Arial" panose="020B0604020202020204" pitchFamily="34" charset="0"/>
              <a:buChar char="•"/>
              <a:tabLst>
                <a:tab pos="461963" algn="l"/>
              </a:tabLst>
            </a:pPr>
            <a:r>
              <a:rPr lang="en-US" u="sng" dirty="0"/>
              <a:t>Fungiform</a:t>
            </a:r>
            <a:r>
              <a:rPr lang="en-US" dirty="0"/>
              <a:t>: located on the front two-thirds of the tongue; contain one to eight taste buds; have receptors for pressure and temperature</a:t>
            </a:r>
          </a:p>
          <a:p>
            <a:pPr marL="1200150" lvl="1" indent="-457200">
              <a:buFont typeface="Arial" panose="020B0604020202020204" pitchFamily="34" charset="0"/>
              <a:buChar char="•"/>
              <a:tabLst>
                <a:tab pos="461963" algn="l"/>
              </a:tabLst>
            </a:pPr>
            <a:r>
              <a:rPr lang="en-US" u="sng" dirty="0"/>
              <a:t>Circumvallate</a:t>
            </a:r>
            <a:r>
              <a:rPr lang="en-US" dirty="0"/>
              <a:t>: contain up to 250 taste buds; form a "V" near the back margin of the tongue</a:t>
            </a:r>
          </a:p>
          <a:p>
            <a:pPr marL="1200150" lvl="1" indent="-457200">
              <a:buFont typeface="Arial" panose="020B0604020202020204" pitchFamily="34" charset="0"/>
              <a:buChar char="•"/>
              <a:tabLst>
                <a:tab pos="461963" algn="l"/>
              </a:tabLst>
            </a:pPr>
            <a:r>
              <a:rPr lang="en-US" u="sng" dirty="0">
                <a:solidFill>
                  <a:schemeClr val="tx1"/>
                </a:solidFill>
              </a:rPr>
              <a:t>Foliate</a:t>
            </a:r>
            <a:r>
              <a:rPr lang="en-US" dirty="0">
                <a:solidFill>
                  <a:schemeClr val="tx1"/>
                </a:solidFill>
              </a:rPr>
              <a:t>: located in parallel folds along the edges and back of the tongue; contain about 1,300 taste buds</a:t>
            </a:r>
          </a:p>
        </p:txBody>
      </p:sp>
      <p:sp>
        <p:nvSpPr>
          <p:cNvPr id="4" name="TextBox 3">
            <a:extLst>
              <a:ext uri="{FF2B5EF4-FFF2-40B4-BE49-F238E27FC236}">
                <a16:creationId xmlns:a16="http://schemas.microsoft.com/office/drawing/2014/main" id="{895B1793-8961-6990-85A8-A8A246BEC388}"/>
              </a:ext>
            </a:extLst>
          </p:cNvPr>
          <p:cNvSpPr txBox="1"/>
          <p:nvPr/>
        </p:nvSpPr>
        <p:spPr>
          <a:xfrm>
            <a:off x="5257800" y="5281136"/>
            <a:ext cx="3352800" cy="738664"/>
          </a:xfrm>
          <a:prstGeom prst="rect">
            <a:avLst/>
          </a:prstGeom>
          <a:noFill/>
        </p:spPr>
        <p:txBody>
          <a:bodyPr wrap="square" rtlCol="0">
            <a:spAutoFit/>
          </a:bodyPr>
          <a:lstStyle/>
          <a:p>
            <a:pPr algn="ctr"/>
            <a:r>
              <a:rPr lang="en-US" sz="1400" b="1" dirty="0"/>
              <a:t>41.3 Figure 4: </a:t>
            </a:r>
            <a:r>
              <a:rPr lang="en-US" sz="1400" dirty="0"/>
              <a:t>(a) Papillae positions on the tongue. (b) Foliate papillae are prominent protrusions on this light micrograph.</a:t>
            </a:r>
          </a:p>
        </p:txBody>
      </p:sp>
      <p:sp>
        <p:nvSpPr>
          <p:cNvPr id="5" name="TextBox 4">
            <a:extLst>
              <a:ext uri="{FF2B5EF4-FFF2-40B4-BE49-F238E27FC236}">
                <a16:creationId xmlns:a16="http://schemas.microsoft.com/office/drawing/2014/main" id="{D9A812AC-1E43-8B91-E90F-4A67FC3CCC2B}"/>
              </a:ext>
            </a:extLst>
          </p:cNvPr>
          <p:cNvSpPr txBox="1"/>
          <p:nvPr/>
        </p:nvSpPr>
        <p:spPr>
          <a:xfrm>
            <a:off x="4267200" y="6044084"/>
            <a:ext cx="1981200" cy="400110"/>
          </a:xfrm>
          <a:prstGeom prst="rect">
            <a:avLst/>
          </a:prstGeom>
          <a:noFill/>
        </p:spPr>
        <p:txBody>
          <a:bodyPr wrap="square" rtlCol="0">
            <a:spAutoFit/>
          </a:bodyPr>
          <a:lstStyle/>
          <a:p>
            <a:pPr algn="ctr"/>
            <a:r>
              <a:rPr lang="en-US" sz="1000" dirty="0"/>
              <a:t>Lesion on Wikimedia Commons. "Papillae of the tongue." Modified. </a:t>
            </a:r>
          </a:p>
        </p:txBody>
      </p:sp>
      <p:pic>
        <p:nvPicPr>
          <p:cNvPr id="2" name="Content Placeholder 6" descr="Image (a) shows an illustration of the tongue. The tip of the tongue has small dots labeled &quot;Filiform papillae.&quot; The middle of the tongue has slightly larger dots labeled &quot;Fungiform papillae.&quot; The back of the tongue has a region labeled &quot;Foliate papillae&quot; with larger dots labeled &quot;Circumvallate papillae.&quot;">
            <a:extLst>
              <a:ext uri="{FF2B5EF4-FFF2-40B4-BE49-F238E27FC236}">
                <a16:creationId xmlns:a16="http://schemas.microsoft.com/office/drawing/2014/main" id="{EF20FFFF-2685-0877-BEEC-BC514BC84134}"/>
              </a:ext>
            </a:extLst>
          </p:cNvPr>
          <p:cNvPicPr>
            <a:picLocks noChangeAspect="1"/>
          </p:cNvPicPr>
          <p:nvPr/>
        </p:nvPicPr>
        <p:blipFill>
          <a:blip r:embed="rId2"/>
          <a:srcRect l="32407" t="3667" r="31482" b="3000"/>
          <a:stretch/>
        </p:blipFill>
        <p:spPr>
          <a:xfrm>
            <a:off x="5783730" y="1256910"/>
            <a:ext cx="2802586" cy="4024226"/>
          </a:xfrm>
          <a:prstGeom prst="rect">
            <a:avLst/>
          </a:prstGeom>
        </p:spPr>
      </p:pic>
    </p:spTree>
    <p:extLst>
      <p:ext uri="{BB962C8B-B14F-4D97-AF65-F5344CB8AC3E}">
        <p14:creationId xmlns:p14="http://schemas.microsoft.com/office/powerpoint/2010/main" val="5966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Taste</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457200" indent="-457200">
              <a:buFont typeface="Arial" panose="020B0604020202020204" pitchFamily="34" charset="0"/>
              <a:buChar char="•"/>
              <a:tabLst>
                <a:tab pos="461963" algn="l"/>
              </a:tabLst>
            </a:pPr>
            <a:r>
              <a:rPr lang="en-US" dirty="0">
                <a:solidFill>
                  <a:schemeClr val="tx1"/>
                </a:solidFill>
              </a:rPr>
              <a:t>Taste bud taste cells are replaced every 10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14 days.</a:t>
            </a:r>
          </a:p>
          <a:p>
            <a:pPr marL="1200150" lvl="1" indent="-457200">
              <a:buFont typeface="Arial" panose="020B0604020202020204" pitchFamily="34" charset="0"/>
              <a:buChar char="•"/>
              <a:tabLst>
                <a:tab pos="461963" algn="l"/>
              </a:tabLst>
            </a:pPr>
            <a:r>
              <a:rPr lang="en-US" u="sng" dirty="0"/>
              <a:t>Taste cells</a:t>
            </a:r>
            <a:r>
              <a:rPr lang="en-US" dirty="0"/>
              <a:t>: elongated cells with microvilli at the tips that extend into the taste bud pore</a:t>
            </a:r>
          </a:p>
          <a:p>
            <a:pPr marL="457200" indent="-457200">
              <a:buFont typeface="Arial" panose="020B0604020202020204" pitchFamily="34" charset="0"/>
              <a:buChar char="•"/>
              <a:tabLst>
                <a:tab pos="461963" algn="l"/>
              </a:tabLst>
            </a:pPr>
            <a:r>
              <a:rPr lang="en-US" dirty="0">
                <a:solidFill>
                  <a:schemeClr val="tx1"/>
                </a:solidFill>
              </a:rPr>
              <a:t>Food molecules (</a:t>
            </a:r>
            <a:r>
              <a:rPr lang="en-US" b="1" dirty="0">
                <a:solidFill>
                  <a:schemeClr val="tx1"/>
                </a:solidFill>
              </a:rPr>
              <a:t>tastants</a:t>
            </a:r>
            <a:r>
              <a:rPr lang="en-US" dirty="0">
                <a:solidFill>
                  <a:schemeClr val="tx1"/>
                </a:solidFill>
              </a:rPr>
              <a:t>) dissolve in saliva, and they bind with and stimulate microvilli receptors.</a:t>
            </a:r>
          </a:p>
          <a:p>
            <a:pPr marL="457200" indent="-457200">
              <a:buFont typeface="Arial" panose="020B0604020202020204" pitchFamily="34" charset="0"/>
              <a:buChar char="•"/>
              <a:tabLst>
                <a:tab pos="461963" algn="l"/>
              </a:tabLst>
            </a:pPr>
            <a:r>
              <a:rPr lang="en-US" dirty="0">
                <a:solidFill>
                  <a:schemeClr val="tx1"/>
                </a:solidFill>
              </a:rPr>
              <a:t>Tastant receptors are found in the outer portion and front of the tongue, outside of the area where filiform papillae are prominent.</a:t>
            </a:r>
          </a:p>
        </p:txBody>
      </p:sp>
    </p:spTree>
    <p:extLst>
      <p:ext uri="{BB962C8B-B14F-4D97-AF65-F5344CB8AC3E}">
        <p14:creationId xmlns:p14="http://schemas.microsoft.com/office/powerpoint/2010/main" val="5957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41.3 Figure 5</a:t>
            </a:r>
            <a:endParaRPr lang="en-US" sz="3200" dirty="0">
              <a:solidFill>
                <a:schemeClr val="accent1"/>
              </a:solidFill>
            </a:endParaRPr>
          </a:p>
        </p:txBody>
      </p:sp>
      <p:sp>
        <p:nvSpPr>
          <p:cNvPr id="9" name="TextBox 8">
            <a:extLst>
              <a:ext uri="{FF2B5EF4-FFF2-40B4-BE49-F238E27FC236}">
                <a16:creationId xmlns:a16="http://schemas.microsoft.com/office/drawing/2014/main" id="{48FFC2FE-9AEF-285A-8284-2A64456B4694}"/>
              </a:ext>
            </a:extLst>
          </p:cNvPr>
          <p:cNvSpPr txBox="1"/>
          <p:nvPr/>
        </p:nvSpPr>
        <p:spPr>
          <a:xfrm>
            <a:off x="3124200" y="5727225"/>
            <a:ext cx="3238500" cy="246221"/>
          </a:xfrm>
          <a:prstGeom prst="rect">
            <a:avLst/>
          </a:prstGeom>
          <a:noFill/>
        </p:spPr>
        <p:txBody>
          <a:bodyPr wrap="square" rtlCol="0">
            <a:spAutoFit/>
          </a:bodyPr>
          <a:lstStyle/>
          <a:p>
            <a:pPr algn="ctr"/>
            <a:r>
              <a:rPr lang="en-US" sz="1000" dirty="0"/>
              <a:t>OpenStax on Wikimedia Commons. "Tongue diagram."</a:t>
            </a:r>
          </a:p>
        </p:txBody>
      </p:sp>
      <p:pic>
        <p:nvPicPr>
          <p:cNvPr id="4" name="Content Placeholder 6" descr="The left panel shows the image of a tongue with callouts that show magnified views of different parts of the tongue. The right panel shows a micrograph of the circumvallate papilla, and the bottom right panel shows the structure of a taste bud. At the surface, the taste bud has hair like projects that are labeled taste hairs. These extend up through a taste pore and lead to a basal cell, gustatory cell, and transitional cell.">
            <a:extLst>
              <a:ext uri="{FF2B5EF4-FFF2-40B4-BE49-F238E27FC236}">
                <a16:creationId xmlns:a16="http://schemas.microsoft.com/office/drawing/2014/main" id="{5B4CAE5B-B690-E4C8-CE28-7FEF3C63EA10}"/>
              </a:ext>
            </a:extLst>
          </p:cNvPr>
          <p:cNvPicPr>
            <a:picLocks noGrp="1" noChangeAspect="1"/>
          </p:cNvPicPr>
          <p:nvPr>
            <p:ph idx="1"/>
          </p:nvPr>
        </p:nvPicPr>
        <p:blipFill>
          <a:blip r:embed="rId3"/>
          <a:srcRect l="19444" t="3667" r="18519" b="3000"/>
          <a:stretch/>
        </p:blipFill>
        <p:spPr>
          <a:xfrm>
            <a:off x="1752600" y="1130775"/>
            <a:ext cx="5410200" cy="4521958"/>
          </a:xfrm>
        </p:spPr>
      </p:pic>
    </p:spTree>
    <p:extLst>
      <p:ext uri="{BB962C8B-B14F-4D97-AF65-F5344CB8AC3E}">
        <p14:creationId xmlns:p14="http://schemas.microsoft.com/office/powerpoint/2010/main" val="3796524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Transduction of the Five Primary Tastes</a:t>
            </a: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There are five primary tastes in humans, each with its own corresponding receptor type.</a:t>
            </a:r>
          </a:p>
          <a:p>
            <a:pPr>
              <a:tabLst>
                <a:tab pos="461963" algn="l"/>
              </a:tabLst>
            </a:pPr>
            <a:r>
              <a:rPr lang="en-US" dirty="0">
                <a:solidFill>
                  <a:schemeClr val="tx1"/>
                </a:solidFill>
              </a:rPr>
              <a:t>Salty tastants containing NaCl provide sodium ions (Na</a:t>
            </a:r>
            <a:r>
              <a:rPr lang="en-US" baseline="30000" dirty="0">
                <a:solidFill>
                  <a:schemeClr val="tx1"/>
                </a:solidFill>
              </a:rPr>
              <a:t>+</a:t>
            </a:r>
            <a:r>
              <a:rPr lang="en-US" dirty="0">
                <a:solidFill>
                  <a:schemeClr val="tx1"/>
                </a:solidFill>
              </a:rPr>
              <a:t>) to excite taste neurons directly.</a:t>
            </a:r>
          </a:p>
          <a:p>
            <a:pPr>
              <a:tabLst>
                <a:tab pos="461963" algn="l"/>
              </a:tabLst>
            </a:pPr>
            <a:r>
              <a:rPr lang="en-US" dirty="0">
                <a:solidFill>
                  <a:schemeClr val="tx1"/>
                </a:solidFill>
              </a:rPr>
              <a:t>Sour tastants are acids; binding triggers an increase in hydrogen ions (H</a:t>
            </a:r>
            <a:r>
              <a:rPr lang="en-US" baseline="30000" dirty="0">
                <a:solidFill>
                  <a:schemeClr val="tx1"/>
                </a:solidFill>
              </a:rPr>
              <a:t>+</a:t>
            </a:r>
            <a:r>
              <a:rPr lang="en-US" dirty="0">
                <a:solidFill>
                  <a:schemeClr val="tx1"/>
                </a:solidFill>
              </a:rPr>
              <a:t>), depolarizing taste neurons.</a:t>
            </a:r>
          </a:p>
          <a:p>
            <a:pPr>
              <a:tabLst>
                <a:tab pos="461963" algn="l"/>
              </a:tabLst>
            </a:pPr>
            <a:r>
              <a:rPr lang="en-US" dirty="0">
                <a:solidFill>
                  <a:schemeClr val="tx1"/>
                </a:solidFill>
              </a:rPr>
              <a:t>Sweet tastants contain sugar or synthetic sweeteners and require a G protein coupled receptor.</a:t>
            </a:r>
          </a:p>
          <a:p>
            <a:pPr>
              <a:tabLst>
                <a:tab pos="461963" algn="l"/>
              </a:tabLst>
            </a:pPr>
            <a:r>
              <a:rPr lang="en-US" dirty="0">
                <a:solidFill>
                  <a:schemeClr val="tx1"/>
                </a:solidFill>
              </a:rPr>
              <a:t>Bitter tastants contain alkaloids like quinine and also require a G protein coupled receptor.</a:t>
            </a:r>
          </a:p>
          <a:p>
            <a:pPr>
              <a:tabLst>
                <a:tab pos="461963" algn="l"/>
              </a:tabLst>
            </a:pPr>
            <a:r>
              <a:rPr lang="en-US" dirty="0">
                <a:solidFill>
                  <a:schemeClr val="tx1"/>
                </a:solidFill>
              </a:rPr>
              <a:t>Umami tastants contain glutamate, which also binds to a G protein coupled receptor.</a:t>
            </a:r>
            <a:endParaRPr lang="en-US" dirty="0">
              <a:solidFill>
                <a:srgbClr val="0000FF"/>
              </a:solidFill>
            </a:endParaRPr>
          </a:p>
        </p:txBody>
      </p:sp>
    </p:spTree>
    <p:extLst>
      <p:ext uri="{BB962C8B-B14F-4D97-AF65-F5344CB8AC3E}">
        <p14:creationId xmlns:p14="http://schemas.microsoft.com/office/powerpoint/2010/main" val="294834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596640"/>
          </a:xfrm>
        </p:spPr>
        <p:txBody>
          <a:bodyPr/>
          <a:lstStyle/>
          <a:p>
            <a:r>
              <a:rPr lang="en-US" dirty="0"/>
              <a:t>For each taste sensation, identify the molecular trigger in the tastant that triggers it.</a:t>
            </a:r>
          </a:p>
          <a:p>
            <a:pPr marL="457200" indent="-457200">
              <a:buFont typeface="Arial" panose="020B0604020202020204" pitchFamily="34" charset="0"/>
              <a:buChar char="•"/>
            </a:pPr>
            <a:r>
              <a:rPr lang="en-US" dirty="0"/>
              <a:t>Sour</a:t>
            </a:r>
          </a:p>
          <a:p>
            <a:pPr marL="457200" indent="-457200">
              <a:buFont typeface="Arial" panose="020B0604020202020204" pitchFamily="34" charset="0"/>
              <a:buChar char="•"/>
            </a:pPr>
            <a:r>
              <a:rPr lang="en-US" dirty="0"/>
              <a:t>Salty</a:t>
            </a:r>
          </a:p>
          <a:p>
            <a:pPr marL="457200" indent="-457200">
              <a:buFont typeface="Arial" panose="020B0604020202020204" pitchFamily="34" charset="0"/>
              <a:buChar char="•"/>
            </a:pPr>
            <a:r>
              <a:rPr lang="en-US" dirty="0"/>
              <a:t>Bitter</a:t>
            </a:r>
          </a:p>
          <a:p>
            <a:pPr marL="457200" indent="-457200">
              <a:buFont typeface="Arial" panose="020B0604020202020204" pitchFamily="34" charset="0"/>
              <a:buChar char="•"/>
            </a:pPr>
            <a:r>
              <a:rPr lang="en-US" dirty="0"/>
              <a:t>Sweet</a:t>
            </a:r>
          </a:p>
          <a:p>
            <a:pPr marL="457200" indent="-457200">
              <a:buFont typeface="Arial" panose="020B0604020202020204" pitchFamily="34" charset="0"/>
              <a:buChar char="•"/>
            </a:pPr>
            <a:r>
              <a:rPr lang="en-US" dirty="0"/>
              <a:t>Umami</a:t>
            </a:r>
          </a:p>
        </p:txBody>
      </p:sp>
    </p:spTree>
    <p:extLst>
      <p:ext uri="{BB962C8B-B14F-4D97-AF65-F5344CB8AC3E}">
        <p14:creationId xmlns:p14="http://schemas.microsoft.com/office/powerpoint/2010/main" val="193357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Smell in the Brain</a:t>
            </a:r>
          </a:p>
        </p:txBody>
      </p:sp>
      <p:sp>
        <p:nvSpPr>
          <p:cNvPr id="11267" name="Rectangle 3"/>
          <p:cNvSpPr>
            <a:spLocks noGrp="1"/>
          </p:cNvSpPr>
          <p:nvPr>
            <p:ph idx="1"/>
          </p:nvPr>
        </p:nvSpPr>
        <p:spPr>
          <a:xfrm>
            <a:off x="457200" y="1280160"/>
            <a:ext cx="8229600" cy="2301240"/>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Olfactory neurons project from the olfactory epithelium to the </a:t>
            </a:r>
            <a:r>
              <a:rPr lang="en-US" b="1" dirty="0">
                <a:solidFill>
                  <a:schemeClr val="tx1"/>
                </a:solidFill>
              </a:rPr>
              <a:t>olfactory bulb</a:t>
            </a:r>
            <a:r>
              <a:rPr lang="en-US" dirty="0">
                <a:solidFill>
                  <a:schemeClr val="tx1"/>
                </a:solidFill>
              </a:rPr>
              <a:t>, forming </a:t>
            </a:r>
            <a:r>
              <a:rPr lang="en-US" b="1" dirty="0">
                <a:solidFill>
                  <a:schemeClr val="tx1"/>
                </a:solidFill>
              </a:rPr>
              <a:t>glomeruli</a:t>
            </a:r>
            <a:r>
              <a:rPr lang="en-US" dirty="0">
                <a:solidFill>
                  <a:schemeClr val="tx1"/>
                </a:solidFill>
              </a:rPr>
              <a:t> (neural clusters) specific to odorants.</a:t>
            </a:r>
          </a:p>
          <a:p>
            <a:pPr marL="457200" indent="-457200">
              <a:buFont typeface="Arial" panose="020B0604020202020204" pitchFamily="34" charset="0"/>
              <a:buChar char="•"/>
              <a:tabLst>
                <a:tab pos="461963" algn="l"/>
              </a:tabLst>
            </a:pPr>
            <a:r>
              <a:rPr lang="en-US" dirty="0">
                <a:solidFill>
                  <a:schemeClr val="tx1"/>
                </a:solidFill>
              </a:rPr>
              <a:t>Olfactory signals then travel to the olfactory cortex, frontal cortex, thalamus, and amygdala.</a:t>
            </a:r>
          </a:p>
          <a:p>
            <a:pPr marL="1200150" lvl="1" indent="-457200">
              <a:buFont typeface="Arial" panose="020B0604020202020204" pitchFamily="34" charset="0"/>
              <a:buChar char="•"/>
              <a:tabLst>
                <a:tab pos="461963" algn="l"/>
              </a:tabLst>
            </a:pPr>
            <a:r>
              <a:rPr lang="en-US" dirty="0">
                <a:solidFill>
                  <a:schemeClr val="tx1"/>
                </a:solidFill>
              </a:rPr>
              <a:t>Also travel to a cortical center in the temporal lobe important in spatial, autobiographical, declarative, and episodic memories</a:t>
            </a:r>
          </a:p>
          <a:p>
            <a:pPr marL="1200150" lvl="1" indent="-457200">
              <a:buFont typeface="Arial" panose="020B0604020202020204" pitchFamily="34" charset="0"/>
              <a:buChar char="•"/>
              <a:tabLst>
                <a:tab pos="461963" algn="l"/>
              </a:tabLst>
            </a:pPr>
            <a:r>
              <a:rPr lang="en-US" dirty="0">
                <a:solidFill>
                  <a:schemeClr val="tx1"/>
                </a:solidFill>
              </a:rPr>
              <a:t>Finally processed in areas that deal with memory, emotions, reproduction, and thought</a:t>
            </a:r>
          </a:p>
        </p:txBody>
      </p:sp>
      <p:sp>
        <p:nvSpPr>
          <p:cNvPr id="3" name="TextBox 2">
            <a:extLst>
              <a:ext uri="{FF2B5EF4-FFF2-40B4-BE49-F238E27FC236}">
                <a16:creationId xmlns:a16="http://schemas.microsoft.com/office/drawing/2014/main" id="{B5AB524D-75AA-22D7-3A04-B71FE530682F}"/>
              </a:ext>
            </a:extLst>
          </p:cNvPr>
          <p:cNvSpPr txBox="1"/>
          <p:nvPr/>
        </p:nvSpPr>
        <p:spPr>
          <a:xfrm>
            <a:off x="1181100" y="4267200"/>
            <a:ext cx="2667000" cy="1600438"/>
          </a:xfrm>
          <a:prstGeom prst="rect">
            <a:avLst/>
          </a:prstGeom>
          <a:noFill/>
        </p:spPr>
        <p:txBody>
          <a:bodyPr wrap="square" rtlCol="0">
            <a:spAutoFit/>
          </a:bodyPr>
          <a:lstStyle/>
          <a:p>
            <a:r>
              <a:rPr lang="en-US" sz="1400" b="1" dirty="0"/>
              <a:t>41.3 Figure 6: </a:t>
            </a:r>
            <a:r>
              <a:rPr lang="en-US" sz="1400" dirty="0"/>
              <a:t>Olfactory receptor neurons (ORNs) in the olfactory epithelium project axons into the olfactory bulb, which is composed of olfactory glomeruli. Each olfactory glomerulus is specific to one type of odorant.</a:t>
            </a:r>
          </a:p>
        </p:txBody>
      </p:sp>
      <p:sp>
        <p:nvSpPr>
          <p:cNvPr id="4" name="TextBox 3">
            <a:extLst>
              <a:ext uri="{FF2B5EF4-FFF2-40B4-BE49-F238E27FC236}">
                <a16:creationId xmlns:a16="http://schemas.microsoft.com/office/drawing/2014/main" id="{9B194384-51D6-ACF9-A541-0EA732E4F7E2}"/>
              </a:ext>
            </a:extLst>
          </p:cNvPr>
          <p:cNvSpPr txBox="1"/>
          <p:nvPr/>
        </p:nvSpPr>
        <p:spPr>
          <a:xfrm>
            <a:off x="4284502" y="5744527"/>
            <a:ext cx="3810000" cy="246221"/>
          </a:xfrm>
          <a:prstGeom prst="rect">
            <a:avLst/>
          </a:prstGeom>
          <a:noFill/>
        </p:spPr>
        <p:txBody>
          <a:bodyPr wrap="square" rtlCol="0">
            <a:spAutoFit/>
          </a:bodyPr>
          <a:lstStyle/>
          <a:p>
            <a:pPr algn="ctr"/>
            <a:r>
              <a:rPr lang="en-US" sz="1000" dirty="0"/>
              <a:t>Noodle brain on Wikimedia Commons. "Olfactory sensory neurons."</a:t>
            </a:r>
          </a:p>
        </p:txBody>
      </p:sp>
      <p:pic>
        <p:nvPicPr>
          <p:cNvPr id="5" name="Content Placeholder 6" descr="The illustration depicts the organization of the olfactory system. Olfactory receptor neurons (O R Ns) located in the olfactory epithelium extend axons into the olfactory bulb, where they form connections with specific olfactory glomeruli. Each olfactory glomerulus is dedicated to processing signals from a particular type of odorant, facilitating the detection and discrimination of different smells.">
            <a:extLst>
              <a:ext uri="{FF2B5EF4-FFF2-40B4-BE49-F238E27FC236}">
                <a16:creationId xmlns:a16="http://schemas.microsoft.com/office/drawing/2014/main" id="{7D9D2590-FB67-08AE-A60C-94EBB08D4013}"/>
              </a:ext>
            </a:extLst>
          </p:cNvPr>
          <p:cNvPicPr>
            <a:picLocks noChangeAspect="1"/>
          </p:cNvPicPr>
          <p:nvPr/>
        </p:nvPicPr>
        <p:blipFill>
          <a:blip r:embed="rId2"/>
          <a:srcRect l="11111" t="4995" r="8334" b="2693"/>
          <a:stretch/>
        </p:blipFill>
        <p:spPr>
          <a:xfrm>
            <a:off x="4114800" y="3594798"/>
            <a:ext cx="3397735" cy="2163127"/>
          </a:xfrm>
          <a:prstGeom prst="rect">
            <a:avLst/>
          </a:prstGeom>
        </p:spPr>
      </p:pic>
    </p:spTree>
    <p:extLst>
      <p:ext uri="{BB962C8B-B14F-4D97-AF65-F5344CB8AC3E}">
        <p14:creationId xmlns:p14="http://schemas.microsoft.com/office/powerpoint/2010/main" val="150511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Taste</a:t>
            </a:r>
            <a:r>
              <a:rPr lang="en-US" sz="3200" dirty="0">
                <a:solidFill>
                  <a:schemeClr val="accent1"/>
                </a:solidFill>
              </a:rPr>
              <a:t> in the Brain</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Taste signals travel from the tongue, esophagus, and palate to the medulla.</a:t>
            </a:r>
          </a:p>
          <a:p>
            <a:pPr>
              <a:tabLst>
                <a:tab pos="461963" algn="l"/>
              </a:tabLst>
            </a:pPr>
            <a:r>
              <a:rPr lang="en-US" dirty="0">
                <a:solidFill>
                  <a:schemeClr val="tx1"/>
                </a:solidFill>
              </a:rPr>
              <a:t>From the medulla, they travel to the thalamus and primary gustatory cortex.</a:t>
            </a:r>
          </a:p>
          <a:p>
            <a:pPr>
              <a:tabLst>
                <a:tab pos="461963" algn="l"/>
              </a:tabLst>
            </a:pPr>
            <a:r>
              <a:rPr lang="en-US" dirty="0">
                <a:solidFill>
                  <a:schemeClr val="tx1"/>
                </a:solidFill>
              </a:rPr>
              <a:t>The segregation of taste information occurs in the medulla, thalamus, and cortex.</a:t>
            </a:r>
            <a:endParaRPr lang="en-US" dirty="0">
              <a:solidFill>
                <a:srgbClr val="0000FF"/>
              </a:solidFill>
            </a:endParaRPr>
          </a:p>
        </p:txBody>
      </p:sp>
    </p:spTree>
    <p:extLst>
      <p:ext uri="{BB962C8B-B14F-4D97-AF65-F5344CB8AC3E}">
        <p14:creationId xmlns:p14="http://schemas.microsoft.com/office/powerpoint/2010/main" val="11785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9796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benefits of enhanced sense of smell or taste in a species.</a:t>
            </a:r>
          </a:p>
          <a:p>
            <a:pPr marL="457200" indent="-457200">
              <a:buFont typeface="Arial" panose="020B0604020202020204" pitchFamily="34" charset="0"/>
              <a:buChar char="•"/>
              <a:tabLst>
                <a:tab pos="457200" algn="l"/>
              </a:tabLst>
            </a:pPr>
            <a:r>
              <a:rPr lang="en-US" b="1" dirty="0"/>
              <a:t>Explain</a:t>
            </a:r>
            <a:r>
              <a:rPr lang="en-US" dirty="0"/>
              <a:t> in what way smell and taste stimuli differ from other sensory stimuli.</a:t>
            </a:r>
          </a:p>
          <a:p>
            <a:pPr marL="457200" indent="-457200">
              <a:buFont typeface="Arial" panose="020B0604020202020204" pitchFamily="34" charset="0"/>
              <a:buChar char="•"/>
              <a:tabLst>
                <a:tab pos="457200" algn="l"/>
              </a:tabLst>
            </a:pPr>
            <a:r>
              <a:rPr lang="en-US" b="1" dirty="0"/>
              <a:t>Identify</a:t>
            </a:r>
            <a:r>
              <a:rPr lang="en-US" dirty="0"/>
              <a:t> the five primary tastes that can be distinguished by humans.</a:t>
            </a:r>
          </a:p>
          <a:p>
            <a:pPr marL="457200" indent="-457200">
              <a:buFont typeface="Arial" panose="020B0604020202020204" pitchFamily="34" charset="0"/>
              <a:buChar char="•"/>
              <a:tabLst>
                <a:tab pos="457200" algn="l"/>
              </a:tabLst>
            </a:pPr>
            <a:r>
              <a:rPr lang="en-US" b="1" dirty="0"/>
              <a:t>Identify</a:t>
            </a:r>
            <a:r>
              <a:rPr lang="en-US" dirty="0"/>
              <a:t> the form and function of the different types of papillae.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463040"/>
          </a:xfrm>
        </p:spPr>
        <p:txBody>
          <a:bodyPr/>
          <a:lstStyle/>
          <a:p>
            <a:r>
              <a:rPr lang="en-US" dirty="0"/>
              <a:t>The medulla is the region of the brain responsible for involuntary processes and reflexive responses. Why do taste neurons send the signal to the medulla first?</a:t>
            </a:r>
          </a:p>
        </p:txBody>
      </p:sp>
    </p:spTree>
    <p:extLst>
      <p:ext uri="{BB962C8B-B14F-4D97-AF65-F5344CB8AC3E}">
        <p14:creationId xmlns:p14="http://schemas.microsoft.com/office/powerpoint/2010/main" val="352603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Humans have five primary tastes—sweet, sour, bitter, salty, and umami—each with specific receptors.</a:t>
            </a:r>
          </a:p>
          <a:p>
            <a:pPr>
              <a:tabLst>
                <a:tab pos="461963" algn="l"/>
              </a:tabLst>
            </a:pPr>
            <a:r>
              <a:rPr lang="en-US" dirty="0">
                <a:solidFill>
                  <a:schemeClr val="tx1"/>
                </a:solidFill>
              </a:rPr>
              <a:t>Tastants dissolve in saliva, stimulating taste cells in taste buds found on three of the four types of papillae.</a:t>
            </a:r>
          </a:p>
          <a:p>
            <a:pPr>
              <a:tabLst>
                <a:tab pos="461963" algn="l"/>
              </a:tabLst>
            </a:pPr>
            <a:r>
              <a:rPr lang="en-US" dirty="0">
                <a:solidFill>
                  <a:schemeClr val="tx1"/>
                </a:solidFill>
              </a:rPr>
              <a:t>Humans detect around 10,000 odors with specific olfactory receptors.</a:t>
            </a:r>
          </a:p>
          <a:p>
            <a:pPr>
              <a:tabLst>
                <a:tab pos="461963" algn="l"/>
              </a:tabLst>
            </a:pPr>
            <a:r>
              <a:rPr lang="en-US" dirty="0">
                <a:solidFill>
                  <a:schemeClr val="tx1"/>
                </a:solidFill>
              </a:rPr>
              <a:t>Odorants dissolve in nasal mucosa, exciting olfactory sensory cells.</a:t>
            </a:r>
          </a:p>
          <a:p>
            <a:pPr>
              <a:tabLst>
                <a:tab pos="461963" algn="l"/>
              </a:tabLst>
            </a:pPr>
            <a:r>
              <a:rPr lang="en-US" dirty="0">
                <a:solidFill>
                  <a:schemeClr val="tx1"/>
                </a:solidFill>
              </a:rPr>
              <a:t>Olfactory signals are processed in the brain areas responsible for memory, emotions, reproduction, and thought.</a:t>
            </a:r>
            <a:endParaRPr lang="en-US" dirty="0">
              <a:solidFill>
                <a:srgbClr val="0000FF"/>
              </a:solidFill>
            </a:endParaRPr>
          </a:p>
        </p:txBody>
      </p:sp>
    </p:spTree>
    <p:extLst>
      <p:ext uri="{BB962C8B-B14F-4D97-AF65-F5344CB8AC3E}">
        <p14:creationId xmlns:p14="http://schemas.microsoft.com/office/powerpoint/2010/main" val="44507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Taste and Smell</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b="1" dirty="0">
                <a:solidFill>
                  <a:schemeClr val="tx1"/>
                </a:solidFill>
              </a:rPr>
              <a:t>Gustation</a:t>
            </a:r>
            <a:r>
              <a:rPr lang="en-US" dirty="0">
                <a:solidFill>
                  <a:schemeClr val="tx1"/>
                </a:solidFill>
              </a:rPr>
              <a:t> (taste) and </a:t>
            </a:r>
            <a:r>
              <a:rPr lang="en-US" b="1" dirty="0">
                <a:solidFill>
                  <a:schemeClr val="tx1"/>
                </a:solidFill>
              </a:rPr>
              <a:t>olfaction</a:t>
            </a:r>
            <a:r>
              <a:rPr lang="en-US" dirty="0">
                <a:solidFill>
                  <a:schemeClr val="tx1"/>
                </a:solidFill>
              </a:rPr>
              <a:t> (smell) are interconnected senses.</a:t>
            </a:r>
          </a:p>
          <a:p>
            <a:pPr>
              <a:tabLst>
                <a:tab pos="461963" algn="l"/>
              </a:tabLst>
            </a:pPr>
            <a:r>
              <a:rPr lang="en-US" dirty="0">
                <a:solidFill>
                  <a:schemeClr val="tx1"/>
                </a:solidFill>
              </a:rPr>
              <a:t>Both involve molecules of the stimuli entering the body and bonding to receptors.</a:t>
            </a:r>
          </a:p>
          <a:p>
            <a:pPr>
              <a:tabLst>
                <a:tab pos="461963" algn="l"/>
              </a:tabLst>
            </a:pPr>
            <a:r>
              <a:rPr lang="en-US" dirty="0">
                <a:solidFill>
                  <a:schemeClr val="tx1"/>
                </a:solidFill>
              </a:rPr>
              <a:t>Both senses play crucial roles in survival, helping animals detect food, mates, predators, and environmental chemicals.</a:t>
            </a:r>
          </a:p>
          <a:p>
            <a:pPr>
              <a:tabLst>
                <a:tab pos="461963" algn="l"/>
              </a:tabLst>
            </a:pPr>
            <a:r>
              <a:rPr lang="en-US" dirty="0">
                <a:solidFill>
                  <a:schemeClr val="tx1"/>
                </a:solidFill>
              </a:rPr>
              <a:t>Smell allows detection of food, other animals, and environmental chemicals.</a:t>
            </a:r>
            <a:endParaRPr lang="en-US" dirty="0">
              <a:solidFill>
                <a:srgbClr val="0000FF"/>
              </a:solidFill>
            </a:endParaRPr>
          </a:p>
          <a:p>
            <a:pPr>
              <a:tabLst>
                <a:tab pos="461963" algn="l"/>
              </a:tabLst>
            </a:pPr>
            <a:r>
              <a:rPr lang="en-US" dirty="0">
                <a:solidFill>
                  <a:schemeClr val="tx1"/>
                </a:solidFill>
              </a:rPr>
              <a:t>Taste helps discriminate between beneficial and harmful foods.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Tastes and Odors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The primary tastes detected by humans are sweet, sour, bitter, salty, and umami.</a:t>
            </a:r>
          </a:p>
          <a:p>
            <a:pPr>
              <a:tabLst>
                <a:tab pos="461963" algn="l"/>
              </a:tabLst>
            </a:pPr>
            <a:r>
              <a:rPr lang="en-US" b="1" dirty="0">
                <a:solidFill>
                  <a:schemeClr val="tx1"/>
                </a:solidFill>
              </a:rPr>
              <a:t>Umami</a:t>
            </a:r>
            <a:r>
              <a:rPr lang="en-US" dirty="0">
                <a:solidFill>
                  <a:schemeClr val="tx1"/>
                </a:solidFill>
              </a:rPr>
              <a:t> (savoriness) is attributed to the taste of the amino acid L-glutamate.</a:t>
            </a:r>
          </a:p>
          <a:p>
            <a:pPr lvl="1">
              <a:tabLst>
                <a:tab pos="461963" algn="l"/>
              </a:tabLst>
            </a:pPr>
            <a:r>
              <a:rPr lang="en-US" dirty="0">
                <a:solidFill>
                  <a:schemeClr val="tx1"/>
                </a:solidFill>
              </a:rPr>
              <a:t>Identified in 1908 by Japanese scientist Kikunae Ikeda</a:t>
            </a:r>
          </a:p>
          <a:p>
            <a:pPr>
              <a:tabLst>
                <a:tab pos="461963" algn="l"/>
              </a:tabLst>
            </a:pPr>
            <a:r>
              <a:rPr lang="en-US" dirty="0">
                <a:solidFill>
                  <a:schemeClr val="tx1"/>
                </a:solidFill>
              </a:rPr>
              <a:t>Monosodium glutamate (MSG) is often used in cooking to enhance the savory taste of some foods.</a:t>
            </a:r>
          </a:p>
          <a:p>
            <a:pPr lvl="1">
              <a:tabLst>
                <a:tab pos="461963" algn="l"/>
              </a:tabLst>
            </a:pPr>
            <a:r>
              <a:rPr lang="en-US" u="sng" dirty="0"/>
              <a:t>Adaptive value</a:t>
            </a:r>
            <a:r>
              <a:rPr lang="en-US" dirty="0"/>
              <a:t>: savory substances tend to be high in protein</a:t>
            </a:r>
            <a:endParaRPr lang="en-US" dirty="0">
              <a:solidFill>
                <a:schemeClr val="tx1"/>
              </a:solidFill>
            </a:endParaRPr>
          </a:p>
        </p:txBody>
      </p:sp>
    </p:spTree>
    <p:extLst>
      <p:ext uri="{BB962C8B-B14F-4D97-AF65-F5344CB8AC3E}">
        <p14:creationId xmlns:p14="http://schemas.microsoft.com/office/powerpoint/2010/main" val="52635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282440"/>
          </a:xfrm>
        </p:spPr>
        <p:txBody>
          <a:bodyPr>
            <a:normAutofit/>
          </a:bodyPr>
          <a:lstStyle/>
          <a:p>
            <a:r>
              <a:rPr lang="en-US" dirty="0"/>
              <a:t>A common misconception is that MSG is harmful to your health.</a:t>
            </a:r>
          </a:p>
          <a:p>
            <a:pPr marL="457200" indent="-457200">
              <a:buFont typeface="Arial" panose="020B0604020202020204" pitchFamily="34" charset="0"/>
              <a:buChar char="•"/>
            </a:pPr>
            <a:r>
              <a:rPr lang="en-US" dirty="0"/>
              <a:t>The FDA requires food labels to state if MSG is added, but there is no research supporting MSG being harmful.</a:t>
            </a:r>
          </a:p>
          <a:p>
            <a:pPr marL="457200" indent="-457200">
              <a:buFont typeface="Arial" panose="020B0604020202020204" pitchFamily="34" charset="0"/>
              <a:buChar char="•"/>
            </a:pPr>
            <a:r>
              <a:rPr lang="en-US" dirty="0"/>
              <a:t>MSG is naturally present in foods like soy, tomatoes, and cheese.</a:t>
            </a:r>
          </a:p>
          <a:p>
            <a:pPr marL="457200" indent="-457200">
              <a:buFont typeface="Arial" panose="020B0604020202020204" pitchFamily="34" charset="0"/>
              <a:buChar char="•"/>
            </a:pPr>
            <a:r>
              <a:rPr lang="en-US" dirty="0"/>
              <a:t>Prolonged simmering of tomato sauce releases more MSG, enhancing flavor.</a:t>
            </a:r>
          </a:p>
        </p:txBody>
      </p:sp>
    </p:spTree>
    <p:extLst>
      <p:ext uri="{BB962C8B-B14F-4D97-AF65-F5344CB8AC3E}">
        <p14:creationId xmlns:p14="http://schemas.microsoft.com/office/powerpoint/2010/main" val="114602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Tastes and Odors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dirty="0">
                <a:solidFill>
                  <a:schemeClr val="tx1"/>
                </a:solidFill>
              </a:rPr>
              <a:t>Odors are airborne molecules detected by our olfactory receptors.</a:t>
            </a:r>
          </a:p>
          <a:p>
            <a:pPr>
              <a:tabLst>
                <a:tab pos="461963" algn="l"/>
              </a:tabLst>
            </a:pPr>
            <a:r>
              <a:rPr lang="en-US" dirty="0">
                <a:solidFill>
                  <a:schemeClr val="tx1"/>
                </a:solidFill>
              </a:rPr>
              <a:t>If a substance does not release molecules into the air, it has no smell.</a:t>
            </a:r>
          </a:p>
          <a:p>
            <a:pPr>
              <a:tabLst>
                <a:tab pos="461963" algn="l"/>
              </a:tabLst>
            </a:pPr>
            <a:r>
              <a:rPr lang="en-US" dirty="0">
                <a:solidFill>
                  <a:schemeClr val="tx1"/>
                </a:solidFill>
              </a:rPr>
              <a:t>Humans have about 350 olfactory receptor subtypes, detecting around 10,000 odors.</a:t>
            </a:r>
          </a:p>
          <a:p>
            <a:pPr>
              <a:tabLst>
                <a:tab pos="461963" algn="l"/>
              </a:tabLst>
            </a:pPr>
            <a:r>
              <a:rPr lang="en-US" dirty="0">
                <a:solidFill>
                  <a:schemeClr val="tx1"/>
                </a:solidFill>
              </a:rPr>
              <a:t>Mice have about 1,300 olfactory receptor types, likely sensing more odors than humans.</a:t>
            </a:r>
          </a:p>
          <a:p>
            <a:pPr marL="0" indent="0">
              <a:buNone/>
              <a:tabLst>
                <a:tab pos="461963" algn="l"/>
              </a:tabLst>
            </a:pPr>
            <a:r>
              <a:rPr lang="en-US" dirty="0">
                <a:solidFill>
                  <a:schemeClr val="tx1"/>
                </a:solidFill>
              </a:rPr>
              <a:t>Both odors and tastes involve molecules that stimulate specific </a:t>
            </a:r>
            <a:r>
              <a:rPr lang="en-US" i="1" dirty="0">
                <a:solidFill>
                  <a:schemeClr val="tx1"/>
                </a:solidFill>
              </a:rPr>
              <a:t>chemoreceptors</a:t>
            </a:r>
            <a:r>
              <a:rPr lang="en-US" dirty="0">
                <a:solidFill>
                  <a:schemeClr val="tx1"/>
                </a:solidFill>
              </a:rPr>
              <a:t>.</a:t>
            </a:r>
          </a:p>
          <a:p>
            <a:pPr>
              <a:tabLst>
                <a:tab pos="461963" algn="l"/>
              </a:tabLst>
            </a:pPr>
            <a:r>
              <a:rPr lang="en-US" dirty="0">
                <a:solidFill>
                  <a:schemeClr val="tx1"/>
                </a:solidFill>
              </a:rPr>
              <a:t>Flavor perception involves both taste and smell.</a:t>
            </a:r>
            <a:endParaRPr lang="en-US" dirty="0">
              <a:solidFill>
                <a:srgbClr val="0000FF"/>
              </a:solidFill>
            </a:endParaRPr>
          </a:p>
        </p:txBody>
      </p:sp>
    </p:spTree>
    <p:extLst>
      <p:ext uri="{BB962C8B-B14F-4D97-AF65-F5344CB8AC3E}">
        <p14:creationId xmlns:p14="http://schemas.microsoft.com/office/powerpoint/2010/main" val="23679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Reception and Transduction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b="1" dirty="0">
                <a:solidFill>
                  <a:schemeClr val="tx1"/>
                </a:solidFill>
              </a:rPr>
              <a:t>Odorants</a:t>
            </a:r>
            <a:r>
              <a:rPr lang="en-US" dirty="0">
                <a:solidFill>
                  <a:schemeClr val="tx1"/>
                </a:solidFill>
              </a:rPr>
              <a:t> (odor molecules) dissolve in the </a:t>
            </a:r>
            <a:r>
              <a:rPr lang="en-US" b="1" dirty="0">
                <a:solidFill>
                  <a:schemeClr val="tx1"/>
                </a:solidFill>
              </a:rPr>
              <a:t>olfactory epithelium </a:t>
            </a:r>
            <a:r>
              <a:rPr lang="en-US" dirty="0">
                <a:solidFill>
                  <a:schemeClr val="tx1"/>
                </a:solidFill>
              </a:rPr>
              <a:t>(collection of specialized olfactory receptors at the back of the nasal cavity).</a:t>
            </a:r>
          </a:p>
          <a:p>
            <a:pPr>
              <a:tabLst>
                <a:tab pos="461963" algn="l"/>
              </a:tabLst>
            </a:pPr>
            <a:r>
              <a:rPr lang="en-US" dirty="0">
                <a:solidFill>
                  <a:schemeClr val="tx1"/>
                </a:solidFill>
              </a:rPr>
              <a:t>Humans have about 12 million </a:t>
            </a:r>
            <a:r>
              <a:rPr lang="en-US" b="1" dirty="0">
                <a:solidFill>
                  <a:schemeClr val="tx1"/>
                </a:solidFill>
              </a:rPr>
              <a:t>olfactory receptors </a:t>
            </a:r>
            <a:r>
              <a:rPr lang="en-US" dirty="0">
                <a:solidFill>
                  <a:schemeClr val="tx1"/>
                </a:solidFill>
              </a:rPr>
              <a:t>(dendrites of specialized neurons)</a:t>
            </a:r>
            <a:r>
              <a:rPr lang="en-US" b="1" dirty="0">
                <a:solidFill>
                  <a:schemeClr val="tx1"/>
                </a:solidFill>
              </a:rPr>
              <a:t> </a:t>
            </a:r>
            <a:r>
              <a:rPr lang="en-US" dirty="0">
                <a:solidFill>
                  <a:schemeClr val="tx1"/>
                </a:solidFill>
              </a:rPr>
              <a:t>across hundreds of receptor types.</a:t>
            </a:r>
          </a:p>
          <a:p>
            <a:pPr lvl="1">
              <a:tabLst>
                <a:tab pos="461963" algn="l"/>
              </a:tabLst>
            </a:pPr>
            <a:r>
              <a:rPr lang="en-US" u="sng" dirty="0"/>
              <a:t>Olfactory receptors</a:t>
            </a:r>
            <a:r>
              <a:rPr lang="en-US" dirty="0"/>
              <a:t>: respond when they bind to certain molecules from the environment; s</a:t>
            </a:r>
            <a:r>
              <a:rPr lang="en-US" dirty="0">
                <a:solidFill>
                  <a:schemeClr val="tx1"/>
                </a:solidFill>
              </a:rPr>
              <a:t>end impulses to the olfactory bulb of the brain</a:t>
            </a:r>
          </a:p>
          <a:p>
            <a:pPr lvl="1">
              <a:tabLst>
                <a:tab pos="461963" algn="l"/>
              </a:tabLst>
            </a:pPr>
            <a:r>
              <a:rPr lang="en-US" dirty="0">
                <a:solidFill>
                  <a:schemeClr val="tx1"/>
                </a:solidFill>
              </a:rPr>
              <a:t>Rabbits: 100 million; dogs: 1 billion; bloodhounds: 4 billion</a:t>
            </a:r>
          </a:p>
        </p:txBody>
      </p:sp>
    </p:spTree>
    <p:extLst>
      <p:ext uri="{BB962C8B-B14F-4D97-AF65-F5344CB8AC3E}">
        <p14:creationId xmlns:p14="http://schemas.microsoft.com/office/powerpoint/2010/main" val="264229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41.3 Figure 1</a:t>
            </a:r>
            <a:endParaRPr lang="en-US" sz="3200" dirty="0">
              <a:solidFill>
                <a:schemeClr val="accent1"/>
              </a:solidFill>
            </a:endParaRPr>
          </a:p>
        </p:txBody>
      </p:sp>
      <p:sp>
        <p:nvSpPr>
          <p:cNvPr id="5" name="TextBox 4">
            <a:extLst>
              <a:ext uri="{FF2B5EF4-FFF2-40B4-BE49-F238E27FC236}">
                <a16:creationId xmlns:a16="http://schemas.microsoft.com/office/drawing/2014/main" id="{CBBB22E9-B5FC-281A-6AEC-5086AA378D77}"/>
              </a:ext>
            </a:extLst>
          </p:cNvPr>
          <p:cNvSpPr txBox="1"/>
          <p:nvPr/>
        </p:nvSpPr>
        <p:spPr>
          <a:xfrm>
            <a:off x="1866900" y="5560665"/>
            <a:ext cx="1981200" cy="400110"/>
          </a:xfrm>
          <a:prstGeom prst="rect">
            <a:avLst/>
          </a:prstGeom>
          <a:noFill/>
        </p:spPr>
        <p:txBody>
          <a:bodyPr wrap="square" rtlCol="0">
            <a:spAutoFit/>
          </a:bodyPr>
          <a:lstStyle/>
          <a:p>
            <a:pPr algn="ctr"/>
            <a:r>
              <a:rPr lang="en-US" sz="1000" dirty="0"/>
              <a:t>Juoj8 on Wikimedia Commons. "Bipolar olfactory neurons."</a:t>
            </a:r>
          </a:p>
        </p:txBody>
      </p:sp>
      <p:sp>
        <p:nvSpPr>
          <p:cNvPr id="4" name="TextBox 3">
            <a:extLst>
              <a:ext uri="{FF2B5EF4-FFF2-40B4-BE49-F238E27FC236}">
                <a16:creationId xmlns:a16="http://schemas.microsoft.com/office/drawing/2014/main" id="{A49ACD72-4D6F-8F1A-9BC2-368DCE225303}"/>
              </a:ext>
            </a:extLst>
          </p:cNvPr>
          <p:cNvSpPr txBox="1"/>
          <p:nvPr/>
        </p:nvSpPr>
        <p:spPr>
          <a:xfrm>
            <a:off x="4800600" y="5536651"/>
            <a:ext cx="2209800" cy="400110"/>
          </a:xfrm>
          <a:prstGeom prst="rect">
            <a:avLst/>
          </a:prstGeom>
          <a:noFill/>
        </p:spPr>
        <p:txBody>
          <a:bodyPr wrap="square" rtlCol="0">
            <a:spAutoFit/>
          </a:bodyPr>
          <a:lstStyle/>
          <a:p>
            <a:pPr algn="ctr"/>
            <a:r>
              <a:rPr lang="en-US" sz="1000" dirty="0"/>
              <a:t>Patrick J. Lynch on Wikimedia Commons. "Olfactory system."</a:t>
            </a:r>
          </a:p>
        </p:txBody>
      </p:sp>
      <p:pic>
        <p:nvPicPr>
          <p:cNvPr id="7" name="Content Placeholder 6" descr="Image (a) shows a bipolar neuron, which has two dendrites. Image (b) shows a cross section of a human head. The nostrils lead to the nasal cavity, which sits above the mouth. The olfactory bulb is just above the olfactory epithelium that lines the nasal cavity. Nerve endings, resembling a cluster of small, thin extensions much like the roots of a plant, run from the bulb into the nasal cavity.">
            <a:extLst>
              <a:ext uri="{FF2B5EF4-FFF2-40B4-BE49-F238E27FC236}">
                <a16:creationId xmlns:a16="http://schemas.microsoft.com/office/drawing/2014/main" id="{97D32801-9033-41F4-EF0D-C9EAA630389C}"/>
              </a:ext>
            </a:extLst>
          </p:cNvPr>
          <p:cNvPicPr>
            <a:picLocks noGrp="1" noChangeAspect="1"/>
          </p:cNvPicPr>
          <p:nvPr>
            <p:ph idx="1"/>
          </p:nvPr>
        </p:nvPicPr>
        <p:blipFill>
          <a:blip r:embed="rId3"/>
          <a:srcRect l="16667" t="3333" r="16667" b="1667"/>
          <a:stretch/>
        </p:blipFill>
        <p:spPr>
          <a:xfrm>
            <a:off x="1714500" y="1097280"/>
            <a:ext cx="5715000" cy="452437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Reception and Transduction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dirty="0">
                <a:solidFill>
                  <a:schemeClr val="tx1"/>
                </a:solidFill>
              </a:rPr>
              <a:t>Olfactory neurons are </a:t>
            </a:r>
            <a:r>
              <a:rPr lang="en-US" b="1" dirty="0">
                <a:solidFill>
                  <a:schemeClr val="tx1"/>
                </a:solidFill>
              </a:rPr>
              <a:t>bipolar neurons </a:t>
            </a:r>
            <a:r>
              <a:rPr lang="en-US" dirty="0">
                <a:solidFill>
                  <a:schemeClr val="tx1"/>
                </a:solidFill>
              </a:rPr>
              <a:t>(neurons with two processes from the cell body) with hairlike cilia containing specific receptors.</a:t>
            </a:r>
          </a:p>
          <a:p>
            <a:pPr lvl="1">
              <a:tabLst>
                <a:tab pos="461963" algn="l"/>
              </a:tabLst>
            </a:pPr>
            <a:r>
              <a:rPr lang="en-US" dirty="0">
                <a:solidFill>
                  <a:schemeClr val="tx1"/>
                </a:solidFill>
              </a:rPr>
              <a:t>The cilia trap odorant molecules.</a:t>
            </a:r>
          </a:p>
          <a:p>
            <a:pPr lvl="1">
              <a:tabLst>
                <a:tab pos="461963" algn="l"/>
              </a:tabLst>
            </a:pPr>
            <a:r>
              <a:rPr lang="en-US" dirty="0">
                <a:solidFill>
                  <a:schemeClr val="tx1"/>
                </a:solidFill>
              </a:rPr>
              <a:t>Sensory receptors on the cilia are proteins; variations in amino acid chains affect the receptors</a:t>
            </a:r>
            <a:r>
              <a:rPr lang="en-US" dirty="0"/>
              <a:t>'</a:t>
            </a:r>
            <a:r>
              <a:rPr lang="en-US" dirty="0">
                <a:solidFill>
                  <a:schemeClr val="tx1"/>
                </a:solidFill>
              </a:rPr>
              <a:t> sensitivity to different odorants.</a:t>
            </a:r>
          </a:p>
          <a:p>
            <a:pPr>
              <a:tabLst>
                <a:tab pos="461963" algn="l"/>
              </a:tabLst>
            </a:pPr>
            <a:r>
              <a:rPr lang="en-US" dirty="0">
                <a:solidFill>
                  <a:schemeClr val="tx1"/>
                </a:solidFill>
              </a:rPr>
              <a:t>When an odorant binds with a receptor that recognizes it, the associated sensory neuron is stimulated.</a:t>
            </a:r>
          </a:p>
          <a:p>
            <a:pPr>
              <a:tabLst>
                <a:tab pos="461963" algn="l"/>
              </a:tabLst>
            </a:pPr>
            <a:r>
              <a:rPr lang="en-US" dirty="0">
                <a:solidFill>
                  <a:schemeClr val="tx1"/>
                </a:solidFill>
              </a:rPr>
              <a:t>Olfactory stimulation is the only sensory information that reaches the cerebral cortex; other sensations relay through the thalamus.</a:t>
            </a:r>
          </a:p>
        </p:txBody>
      </p:sp>
    </p:spTree>
    <p:extLst>
      <p:ext uri="{BB962C8B-B14F-4D97-AF65-F5344CB8AC3E}">
        <p14:creationId xmlns:p14="http://schemas.microsoft.com/office/powerpoint/2010/main" val="208775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2058</TotalTime>
  <Words>1586</Words>
  <Application>Microsoft Office PowerPoint</Application>
  <PresentationFormat>On-screen Show (4:3)</PresentationFormat>
  <Paragraphs>126</Paragraphs>
  <Slides>22</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Calibri</vt:lpstr>
      <vt:lpstr>Century Gothic</vt:lpstr>
      <vt:lpstr>Aptos</vt:lpstr>
      <vt:lpstr>Arial</vt:lpstr>
      <vt:lpstr>Office Theme</vt:lpstr>
      <vt:lpstr>1_Office Theme</vt:lpstr>
      <vt:lpstr>Lesson 41.3</vt:lpstr>
      <vt:lpstr>Objectives</vt:lpstr>
      <vt:lpstr>Taste and Smell</vt:lpstr>
      <vt:lpstr>Tastes and Odors1</vt:lpstr>
      <vt:lpstr>Science and You</vt:lpstr>
      <vt:lpstr>Tastes and Odors2</vt:lpstr>
      <vt:lpstr>Reception and Transduction1</vt:lpstr>
      <vt:lpstr>41.3 Figure 1</vt:lpstr>
      <vt:lpstr>Reception and Transduction2</vt:lpstr>
      <vt:lpstr>41.3 Figure 2</vt:lpstr>
      <vt:lpstr>Pheromones</vt:lpstr>
      <vt:lpstr>Buck &amp; Axel's Research</vt:lpstr>
      <vt:lpstr>Taste1</vt:lpstr>
      <vt:lpstr>Taste2</vt:lpstr>
      <vt:lpstr>41.3 Figure 5</vt:lpstr>
      <vt:lpstr>Transduction of the Five Primary Tastes</vt:lpstr>
      <vt:lpstr>Think It Through1</vt:lpstr>
      <vt:lpstr>Smell in the Brain</vt:lpstr>
      <vt:lpstr>Taste in the Brain</vt:lpstr>
      <vt:lpstr>Think It Through2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188</cp:revision>
  <dcterms:created xsi:type="dcterms:W3CDTF">2013-04-26T14:43:13Z</dcterms:created>
  <dcterms:modified xsi:type="dcterms:W3CDTF">2024-10-15T01:17:22Z</dcterms:modified>
</cp:coreProperties>
</file>