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2"/>
  </p:sldMasterIdLst>
  <p:notesMasterIdLst>
    <p:notesMasterId r:id="rId32"/>
  </p:notesMasterIdLst>
  <p:handoutMasterIdLst>
    <p:handoutMasterId r:id="rId33"/>
  </p:handoutMasterIdLst>
  <p:sldIdLst>
    <p:sldId id="272" r:id="rId3"/>
    <p:sldId id="264" r:id="rId4"/>
    <p:sldId id="265" r:id="rId5"/>
    <p:sldId id="281" r:id="rId6"/>
    <p:sldId id="288" r:id="rId7"/>
    <p:sldId id="295" r:id="rId8"/>
    <p:sldId id="276" r:id="rId9"/>
    <p:sldId id="294" r:id="rId10"/>
    <p:sldId id="282" r:id="rId11"/>
    <p:sldId id="289" r:id="rId12"/>
    <p:sldId id="267" r:id="rId13"/>
    <p:sldId id="271" r:id="rId14"/>
    <p:sldId id="283" r:id="rId15"/>
    <p:sldId id="296" r:id="rId16"/>
    <p:sldId id="297" r:id="rId17"/>
    <p:sldId id="298" r:id="rId18"/>
    <p:sldId id="290" r:id="rId19"/>
    <p:sldId id="291" r:id="rId20"/>
    <p:sldId id="299" r:id="rId21"/>
    <p:sldId id="300" r:id="rId22"/>
    <p:sldId id="284" r:id="rId23"/>
    <p:sldId id="285" r:id="rId24"/>
    <p:sldId id="293" r:id="rId25"/>
    <p:sldId id="270" r:id="rId26"/>
    <p:sldId id="292" r:id="rId27"/>
    <p:sldId id="301" r:id="rId28"/>
    <p:sldId id="286" r:id="rId29"/>
    <p:sldId id="287" r:id="rId30"/>
    <p:sldId id="280" r:id="rId31"/>
  </p:sldIdLst>
  <p:sldSz cx="9144000" cy="6858000" type="screen4x3"/>
  <p:notesSz cx="6858000" cy="9144000"/>
  <p:embeddedFontLst>
    <p:embeddedFont>
      <p:font typeface="Century Gothic" panose="020B0502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D"/>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10" autoAdjust="0"/>
  </p:normalViewPr>
  <p:slideViewPr>
    <p:cSldViewPr>
      <p:cViewPr varScale="1">
        <p:scale>
          <a:sx n="68" d="100"/>
          <a:sy n="68" d="100"/>
        </p:scale>
        <p:origin x="882" y="72"/>
      </p:cViewPr>
      <p:guideLst>
        <p:guide orient="horz" pos="2160"/>
        <p:guide pos="2880"/>
      </p:guideLst>
    </p:cSldViewPr>
  </p:slideViewPr>
  <p:outlineViewPr>
    <p:cViewPr>
      <p:scale>
        <a:sx n="33" d="100"/>
        <a:sy n="33" d="100"/>
      </p:scale>
      <p:origin x="0" y="-1675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37123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Sound travels through the outer ear to the middle ear, which is bounded on its exterior by the tympanic membrane. The middle ear contains three bones called ossicles that transfer the sound wave to the oval window, the exterior boundary of the inner ear. The organ of Corti, which is the organ of sound transduction, lies inside the cochlea.</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43746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sound wave causes the tympanic membrane to vibrate. This vibration is amplified as it moves across the malleus, incus, and stapes. The amplified vibration is picked up by the oval window, causing pressure waves in the fluid of the scala vestibuli and scala tympani. The complexity of the pressure waves is determined by the changes in amplitude and frequency of the sound waves entering the ear.</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56117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Semicircular canals monitor rotation.</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26</a:t>
            </a:fld>
            <a:endParaRPr lang="en-US" dirty="0"/>
          </a:p>
        </p:txBody>
      </p:sp>
    </p:spTree>
    <p:extLst>
      <p:ext uri="{BB962C8B-B14F-4D97-AF65-F5344CB8AC3E}">
        <p14:creationId xmlns:p14="http://schemas.microsoft.com/office/powerpoint/2010/main" val="373527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F05C5F95-C431-6A46-7952-B776F29D04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pic>
        <p:nvPicPr>
          <p:cNvPr id="6" name="Picture 5">
            <a:extLst>
              <a:ext uri="{FF2B5EF4-FFF2-40B4-BE49-F238E27FC236}">
                <a16:creationId xmlns:a16="http://schemas.microsoft.com/office/drawing/2014/main" id="{9B5A7E20-E09A-39B2-FCD0-2BCA8ABB015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C97540-D529-02DD-E7D6-1F98BCA8506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193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200860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8066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1705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77476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15906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3351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2382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987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0ACD745-AE91-D854-ABFF-A4063EF70D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27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4866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pic>
        <p:nvPicPr>
          <p:cNvPr id="2" name="Picture 1">
            <a:extLst>
              <a:ext uri="{FF2B5EF4-FFF2-40B4-BE49-F238E27FC236}">
                <a16:creationId xmlns:a16="http://schemas.microsoft.com/office/drawing/2014/main" id="{EF3D812D-D342-F97A-0C0B-50F4E1D51204}"/>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0" y="1"/>
            <a:ext cx="9177868" cy="6883400"/>
          </a:xfrm>
          <a:prstGeom prst="rect">
            <a:avLst/>
          </a:prstGeom>
        </p:spPr>
      </p:pic>
      <p:pic>
        <p:nvPicPr>
          <p:cNvPr id="10" name="Picture 9">
            <a:extLst>
              <a:ext uri="{FF2B5EF4-FFF2-40B4-BE49-F238E27FC236}">
                <a16:creationId xmlns:a16="http://schemas.microsoft.com/office/drawing/2014/main" id="{92A2A385-C830-7252-BABF-EBB5A35343FD}"/>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374768" y="1658652"/>
            <a:ext cx="8437595" cy="1481456"/>
          </a:xfrm>
          <a:prstGeom prst="rect">
            <a:avLst/>
          </a:prstGeom>
        </p:spPr>
      </p:pic>
    </p:spTree>
    <p:extLst>
      <p:ext uri="{BB962C8B-B14F-4D97-AF65-F5344CB8AC3E}">
        <p14:creationId xmlns:p14="http://schemas.microsoft.com/office/powerpoint/2010/main" val="493955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0031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E48F028-1BFB-5EBE-5998-CA41FB36A98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AD2F4A9-E7F8-058E-502C-3306E60B428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pic>
        <p:nvPicPr>
          <p:cNvPr id="3" name="Picture 2">
            <a:extLst>
              <a:ext uri="{FF2B5EF4-FFF2-40B4-BE49-F238E27FC236}">
                <a16:creationId xmlns:a16="http://schemas.microsoft.com/office/drawing/2014/main" id="{E471D554-B2AD-6367-AFF6-D33B97D96A5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D3F707E-4CA4-49AA-3A9E-E0AF616807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239F4D2-506D-30C4-A509-4BDAB0C3E71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C3EF907-1F4A-8D8B-6F5D-15DC1771BBC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3790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41.4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659038" cy="990600"/>
          </a:xfrm>
          <a:prstGeom prst="rect">
            <a:avLst/>
          </a:prstGeom>
        </p:spPr>
        <p:txBody>
          <a:bodyPr/>
          <a:lstStyle>
            <a:lvl1pPr marL="0" indent="0">
              <a:buNone/>
              <a:defRPr b="1"/>
            </a:lvl1pPr>
          </a:lstStyle>
          <a:p>
            <a:pPr lvl="0"/>
            <a:r>
              <a:rPr lang="en-US" dirty="0"/>
              <a:t>Hearing and Balance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Ossicles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marL="0" indent="0">
              <a:buNone/>
              <a:tabLst>
                <a:tab pos="461963" algn="l"/>
              </a:tabLst>
            </a:pPr>
            <a:r>
              <a:rPr lang="en-US" dirty="0"/>
              <a:t>There are three ossicles:</a:t>
            </a:r>
          </a:p>
          <a:p>
            <a:pPr>
              <a:tabLst>
                <a:tab pos="461963" algn="l"/>
              </a:tabLst>
            </a:pPr>
            <a:r>
              <a:rPr lang="en-US" b="1" dirty="0"/>
              <a:t>Malleus</a:t>
            </a:r>
            <a:r>
              <a:rPr lang="en-US" dirty="0"/>
              <a:t>: the hammer; attaches to the tympanic membrane and transfers vibrations to the incus</a:t>
            </a:r>
          </a:p>
          <a:p>
            <a:pPr>
              <a:tabLst>
                <a:tab pos="461963" algn="l"/>
              </a:tabLst>
            </a:pPr>
            <a:r>
              <a:rPr lang="en-US" b="1" dirty="0"/>
              <a:t>Incus</a:t>
            </a:r>
            <a:r>
              <a:rPr lang="en-US" dirty="0"/>
              <a:t>: the anvil; connects the malleus to the stapes</a:t>
            </a:r>
          </a:p>
          <a:p>
            <a:pPr>
              <a:tabLst>
                <a:tab pos="461963" algn="l"/>
              </a:tabLst>
            </a:pPr>
            <a:r>
              <a:rPr lang="en-US" b="1" dirty="0"/>
              <a:t>Stapes</a:t>
            </a:r>
            <a:r>
              <a:rPr lang="en-US" dirty="0"/>
              <a:t>: the stirrup; transmits vibrations to the oval window of the inner ear</a:t>
            </a:r>
          </a:p>
          <a:p>
            <a:pPr marL="0" indent="0">
              <a:buNone/>
              <a:tabLst>
                <a:tab pos="461963" algn="l"/>
              </a:tabLst>
            </a:pPr>
            <a:r>
              <a:rPr lang="en-US" dirty="0"/>
              <a:t>Ossicles amplify sound and are unique to mammals.</a:t>
            </a:r>
          </a:p>
          <a:p>
            <a:pPr>
              <a:tabLst>
                <a:tab pos="461963" algn="l"/>
              </a:tabLst>
            </a:pPr>
            <a:r>
              <a:rPr lang="en-US" dirty="0"/>
              <a:t>Homologous to bones in a fish mouth</a:t>
            </a:r>
          </a:p>
          <a:p>
            <a:pPr>
              <a:tabLst>
                <a:tab pos="461963" algn="l"/>
              </a:tabLst>
            </a:pPr>
            <a:r>
              <a:rPr lang="en-US" dirty="0"/>
              <a:t>Use of a single ossicle (stapes) by frogs, reptiles, and birds</a:t>
            </a:r>
          </a:p>
        </p:txBody>
      </p:sp>
    </p:spTree>
    <p:extLst>
      <p:ext uri="{BB962C8B-B14F-4D97-AF65-F5344CB8AC3E}">
        <p14:creationId xmlns:p14="http://schemas.microsoft.com/office/powerpoint/2010/main" val="36794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41.4 Figure 2</a:t>
            </a:r>
            <a:endParaRPr lang="en-US" sz="3200" dirty="0">
              <a:solidFill>
                <a:schemeClr val="accent1"/>
              </a:solidFill>
            </a:endParaRPr>
          </a:p>
        </p:txBody>
      </p:sp>
      <p:sp>
        <p:nvSpPr>
          <p:cNvPr id="4" name="TextBox 3">
            <a:extLst>
              <a:ext uri="{FF2B5EF4-FFF2-40B4-BE49-F238E27FC236}">
                <a16:creationId xmlns:a16="http://schemas.microsoft.com/office/drawing/2014/main" id="{CB914B94-D837-333A-E586-2E9B91B2809C}"/>
              </a:ext>
            </a:extLst>
          </p:cNvPr>
          <p:cNvSpPr txBox="1"/>
          <p:nvPr/>
        </p:nvSpPr>
        <p:spPr>
          <a:xfrm>
            <a:off x="2552700" y="5791200"/>
            <a:ext cx="4038600" cy="246221"/>
          </a:xfrm>
          <a:prstGeom prst="rect">
            <a:avLst/>
          </a:prstGeom>
          <a:noFill/>
        </p:spPr>
        <p:txBody>
          <a:bodyPr wrap="square" rtlCol="0">
            <a:spAutoFit/>
          </a:bodyPr>
          <a:lstStyle/>
          <a:p>
            <a:pPr algn="ctr"/>
            <a:r>
              <a:rPr lang="en-US" sz="1000" dirty="0"/>
              <a:t>OpenStax on Wikimedia Commons. "Ear structures."</a:t>
            </a:r>
          </a:p>
        </p:txBody>
      </p:sp>
      <p:pic>
        <p:nvPicPr>
          <p:cNvPr id="6" name="Content Placeholder 5" descr="This image shows the structure of the ear with the major parts labeled. The external ear contains the auricle, ear canal, and tympanic membrane. The middle ear contains the ossicles and is connected to the pharynx by the Eustachian tube. The inner ear contains the cochlea and vestibule, which are responsible for audition and equilibrium, respectively.">
            <a:extLst>
              <a:ext uri="{FF2B5EF4-FFF2-40B4-BE49-F238E27FC236}">
                <a16:creationId xmlns:a16="http://schemas.microsoft.com/office/drawing/2014/main" id="{FFF9DF4B-57C8-AA4E-91BA-DBB1418C1AE6}"/>
              </a:ext>
            </a:extLst>
          </p:cNvPr>
          <p:cNvPicPr>
            <a:picLocks noGrp="1" noChangeAspect="1"/>
          </p:cNvPicPr>
          <p:nvPr>
            <p:ph idx="1"/>
          </p:nvPr>
        </p:nvPicPr>
        <p:blipFill>
          <a:blip r:embed="rId3"/>
          <a:srcRect l="19444" t="3667" r="19444" b="3000"/>
          <a:stretch/>
        </p:blipFill>
        <p:spPr>
          <a:xfrm>
            <a:off x="1752600" y="1198418"/>
            <a:ext cx="5257800" cy="446116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How does the reception of sound differ in mammals compared to birds?</a:t>
            </a:r>
          </a:p>
        </p:txBody>
      </p:sp>
    </p:spTree>
    <p:extLst>
      <p:ext uri="{BB962C8B-B14F-4D97-AF65-F5344CB8AC3E}">
        <p14:creationId xmlns:p14="http://schemas.microsoft.com/office/powerpoint/2010/main" val="19335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Transduction of Sound</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a:tabLst>
                <a:tab pos="461963" algn="l"/>
              </a:tabLst>
            </a:pPr>
            <a:r>
              <a:rPr lang="en-US" dirty="0">
                <a:solidFill>
                  <a:schemeClr val="tx1"/>
                </a:solidFill>
              </a:rPr>
              <a:t>Vibrating objects (e.g., vocal cords) create sound or pressure waves in the air.</a:t>
            </a:r>
          </a:p>
          <a:p>
            <a:pPr>
              <a:tabLst>
                <a:tab pos="461963" algn="l"/>
              </a:tabLst>
            </a:pPr>
            <a:r>
              <a:rPr lang="en-US" dirty="0">
                <a:solidFill>
                  <a:schemeClr val="tx1"/>
                </a:solidFill>
              </a:rPr>
              <a:t>Sound waves travel through air to reach the ear, which then transduces the mechanical stimulus (pressure wave) into an electrical signal (nerve impulse).</a:t>
            </a:r>
          </a:p>
          <a:p>
            <a:pPr>
              <a:tabLst>
                <a:tab pos="461963" algn="l"/>
              </a:tabLst>
            </a:pPr>
            <a:r>
              <a:rPr lang="en-US" dirty="0">
                <a:solidFill>
                  <a:schemeClr val="tx1"/>
                </a:solidFill>
              </a:rPr>
              <a:t>Pressure waves strike the tympanum, which then vibrates.</a:t>
            </a:r>
          </a:p>
          <a:p>
            <a:pPr>
              <a:tabLst>
                <a:tab pos="461963" algn="l"/>
              </a:tabLst>
            </a:pPr>
            <a:r>
              <a:rPr lang="en-US" dirty="0">
                <a:solidFill>
                  <a:schemeClr val="tx1"/>
                </a:solidFill>
              </a:rPr>
              <a:t>The moving tympanum transmits vibrations to the middle ear ossicles.</a:t>
            </a:r>
          </a:p>
          <a:p>
            <a:pPr lvl="1">
              <a:tabLst>
                <a:tab pos="461963" algn="l"/>
              </a:tabLst>
            </a:pPr>
            <a:r>
              <a:rPr lang="en-US" dirty="0">
                <a:solidFill>
                  <a:schemeClr val="tx1"/>
                </a:solidFill>
              </a:rPr>
              <a:t>The stapes transmits to the </a:t>
            </a:r>
            <a:r>
              <a:rPr lang="en-US" b="1" dirty="0">
                <a:solidFill>
                  <a:schemeClr val="tx1"/>
                </a:solidFill>
              </a:rPr>
              <a:t>oval window</a:t>
            </a:r>
            <a:r>
              <a:rPr lang="en-US" dirty="0">
                <a:solidFill>
                  <a:schemeClr val="tx1"/>
                </a:solidFill>
              </a:rPr>
              <a:t> (thin diaphragm, outermost structure of the </a:t>
            </a:r>
            <a:r>
              <a:rPr lang="en-US" b="1" dirty="0">
                <a:solidFill>
                  <a:schemeClr val="tx1"/>
                </a:solidFill>
              </a:rPr>
              <a:t>inner ear</a:t>
            </a:r>
            <a:r>
              <a:rPr lang="en-US" dirty="0">
                <a:solidFill>
                  <a:schemeClr val="tx1"/>
                </a:solidFill>
              </a:rPr>
              <a:t>).</a:t>
            </a:r>
          </a:p>
        </p:txBody>
      </p:sp>
    </p:spTree>
    <p:extLst>
      <p:ext uri="{BB962C8B-B14F-4D97-AF65-F5344CB8AC3E}">
        <p14:creationId xmlns:p14="http://schemas.microsoft.com/office/powerpoint/2010/main" val="3799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Transduction of Sound</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a:tabLst>
                <a:tab pos="461963" algn="l"/>
              </a:tabLst>
            </a:pPr>
            <a:r>
              <a:rPr lang="en-US" dirty="0">
                <a:solidFill>
                  <a:schemeClr val="tx1"/>
                </a:solidFill>
              </a:rPr>
              <a:t>The inner ear is found in the </a:t>
            </a:r>
            <a:r>
              <a:rPr lang="en-US" b="1" dirty="0">
                <a:solidFill>
                  <a:schemeClr val="tx1"/>
                </a:solidFill>
              </a:rPr>
              <a:t>labyrinth</a:t>
            </a:r>
            <a:r>
              <a:rPr lang="en-US" dirty="0">
                <a:solidFill>
                  <a:schemeClr val="tx1"/>
                </a:solidFill>
              </a:rPr>
              <a:t>: a bony, hollow structure that is the most interior portion of the ear.</a:t>
            </a:r>
          </a:p>
          <a:p>
            <a:pPr>
              <a:tabLst>
                <a:tab pos="461963" algn="l"/>
              </a:tabLst>
            </a:pPr>
            <a:r>
              <a:rPr lang="en-US" dirty="0">
                <a:solidFill>
                  <a:schemeClr val="tx1"/>
                </a:solidFill>
              </a:rPr>
              <a:t>The sound wave</a:t>
            </a:r>
            <a:r>
              <a:rPr lang="en-US" dirty="0"/>
              <a:t>'</a:t>
            </a:r>
            <a:r>
              <a:rPr lang="en-US" dirty="0">
                <a:solidFill>
                  <a:schemeClr val="tx1"/>
                </a:solidFill>
              </a:rPr>
              <a:t>s energy transfers from the stapes through the oval window and to the fluid of the cochlea.</a:t>
            </a:r>
          </a:p>
          <a:p>
            <a:pPr>
              <a:tabLst>
                <a:tab pos="461963" algn="l"/>
              </a:tabLst>
            </a:pPr>
            <a:r>
              <a:rPr lang="en-US" dirty="0">
                <a:solidFill>
                  <a:schemeClr val="tx1"/>
                </a:solidFill>
              </a:rPr>
              <a:t>The oval window</a:t>
            </a:r>
            <a:r>
              <a:rPr lang="en-US" dirty="0"/>
              <a:t>'s vibrations create pressure waves in the perilymph (fluid) of the cochlea.</a:t>
            </a:r>
          </a:p>
          <a:p>
            <a:pPr lvl="1">
              <a:tabLst>
                <a:tab pos="461963" algn="l"/>
              </a:tabLst>
            </a:pPr>
            <a:r>
              <a:rPr lang="en-US" b="1" dirty="0">
                <a:solidFill>
                  <a:schemeClr val="tx1"/>
                </a:solidFill>
              </a:rPr>
              <a:t>Cochlea</a:t>
            </a:r>
            <a:r>
              <a:rPr lang="en-US" dirty="0">
                <a:solidFill>
                  <a:schemeClr val="tx1"/>
                </a:solidFill>
              </a:rPr>
              <a:t>: whorled structure that contains receptors for transduction of the mechanical wave to an electrical signal</a:t>
            </a:r>
          </a:p>
          <a:p>
            <a:pPr>
              <a:tabLst>
                <a:tab pos="461963" algn="l"/>
              </a:tabLst>
            </a:pPr>
            <a:r>
              <a:rPr lang="en-US" dirty="0">
                <a:solidFill>
                  <a:schemeClr val="tx1"/>
                </a:solidFill>
              </a:rPr>
              <a:t>The </a:t>
            </a:r>
            <a:r>
              <a:rPr lang="en-US" b="1" dirty="0">
                <a:solidFill>
                  <a:schemeClr val="tx1"/>
                </a:solidFill>
              </a:rPr>
              <a:t>basilar membrane</a:t>
            </a:r>
            <a:r>
              <a:rPr lang="en-US" dirty="0">
                <a:solidFill>
                  <a:schemeClr val="tx1"/>
                </a:solidFill>
              </a:rPr>
              <a:t> in the cochlea is a mechanical analyzer that curls toward the cochlea</a:t>
            </a:r>
            <a:r>
              <a:rPr lang="en-US" dirty="0"/>
              <a:t>'</a:t>
            </a:r>
            <a:r>
              <a:rPr lang="en-US" dirty="0">
                <a:solidFill>
                  <a:schemeClr val="tx1"/>
                </a:solidFill>
              </a:rPr>
              <a:t>s center.</a:t>
            </a:r>
          </a:p>
        </p:txBody>
      </p:sp>
    </p:spTree>
    <p:extLst>
      <p:ext uri="{BB962C8B-B14F-4D97-AF65-F5344CB8AC3E}">
        <p14:creationId xmlns:p14="http://schemas.microsoft.com/office/powerpoint/2010/main" val="41082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Transduction of Sound</a:t>
            </a:r>
            <a:r>
              <a:rPr lang="en-US" sz="1400" baseline="-25000" dirty="0"/>
              <a:t>3</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solidFill>
                  <a:schemeClr val="tx1"/>
                </a:solidFill>
              </a:rPr>
              <a:t>The basilar membrane is thicker, tauter, and narrower outside of the whorl and thinner, floppier, and broader toward the center of the whorl.</a:t>
            </a:r>
          </a:p>
          <a:p>
            <a:pPr>
              <a:tabLst>
                <a:tab pos="461963" algn="l"/>
              </a:tabLst>
            </a:pPr>
            <a:r>
              <a:rPr lang="en-US" dirty="0">
                <a:solidFill>
                  <a:schemeClr val="tx1"/>
                </a:solidFill>
              </a:rPr>
              <a:t>Different regions vibrate according to the sound wave frequency in the fluid of the cochlea.</a:t>
            </a:r>
          </a:p>
          <a:p>
            <a:pPr lvl="1">
              <a:tabLst>
                <a:tab pos="461963" algn="l"/>
              </a:tabLst>
            </a:pPr>
            <a:r>
              <a:rPr lang="en-US" dirty="0"/>
              <a:t>When sound waves contact the basilar membrane, it flexes like a wave.</a:t>
            </a:r>
          </a:p>
          <a:p>
            <a:pPr>
              <a:tabLst>
                <a:tab pos="461963" algn="l"/>
              </a:tabLst>
            </a:pPr>
            <a:r>
              <a:rPr lang="en-US" dirty="0">
                <a:solidFill>
                  <a:schemeClr val="tx1"/>
                </a:solidFill>
              </a:rPr>
              <a:t>The </a:t>
            </a:r>
            <a:r>
              <a:rPr lang="en-US" b="1" dirty="0">
                <a:solidFill>
                  <a:schemeClr val="tx1"/>
                </a:solidFill>
              </a:rPr>
              <a:t>tectorial membrane</a:t>
            </a:r>
            <a:r>
              <a:rPr lang="en-US" dirty="0">
                <a:solidFill>
                  <a:schemeClr val="tx1"/>
                </a:solidFill>
              </a:rPr>
              <a:t> is above the basilar membrane.</a:t>
            </a:r>
          </a:p>
        </p:txBody>
      </p:sp>
    </p:spTree>
    <p:extLst>
      <p:ext uri="{BB962C8B-B14F-4D97-AF65-F5344CB8AC3E}">
        <p14:creationId xmlns:p14="http://schemas.microsoft.com/office/powerpoint/2010/main" val="366340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41.4 Figure 3</a:t>
            </a:r>
            <a:endParaRPr lang="en-US" sz="3200" dirty="0">
              <a:solidFill>
                <a:schemeClr val="accent1"/>
              </a:solidFill>
            </a:endParaRPr>
          </a:p>
        </p:txBody>
      </p:sp>
      <p:sp>
        <p:nvSpPr>
          <p:cNvPr id="8" name="TextBox 7">
            <a:extLst>
              <a:ext uri="{FF2B5EF4-FFF2-40B4-BE49-F238E27FC236}">
                <a16:creationId xmlns:a16="http://schemas.microsoft.com/office/drawing/2014/main" id="{4B80E9F2-E394-2C76-88DE-0B7FF0BB6D9B}"/>
              </a:ext>
            </a:extLst>
          </p:cNvPr>
          <p:cNvSpPr txBox="1"/>
          <p:nvPr/>
        </p:nvSpPr>
        <p:spPr>
          <a:xfrm>
            <a:off x="2038350" y="5791200"/>
            <a:ext cx="5067300" cy="246221"/>
          </a:xfrm>
          <a:prstGeom prst="rect">
            <a:avLst/>
          </a:prstGeom>
          <a:noFill/>
        </p:spPr>
        <p:txBody>
          <a:bodyPr wrap="square" rtlCol="0">
            <a:spAutoFit/>
          </a:bodyPr>
          <a:lstStyle/>
          <a:p>
            <a:pPr algn="ctr"/>
            <a:r>
              <a:rPr lang="en-US" sz="1000" dirty="0"/>
              <a:t>OpenStax on Wikimedia Commons. "Sound waves and the ear."</a:t>
            </a:r>
          </a:p>
        </p:txBody>
      </p:sp>
      <p:pic>
        <p:nvPicPr>
          <p:cNvPr id="4" name="Content Placeholder 5" descr="This diagram shows how sound waves travel through the ear, and each step details the process. A sound wave causes the tympanic membrane to vibrate. This vibration is amplified as it moves across the malleus, incus, and stapes. The amplified vibration is picked up by the oval window causing pressure waves in the fluid of the Scala vestibuli and Scala tympani. The complexity of the pressure waves is determined by the changes in amplitude and frequency of the sound waves entering the ear.">
            <a:extLst>
              <a:ext uri="{FF2B5EF4-FFF2-40B4-BE49-F238E27FC236}">
                <a16:creationId xmlns:a16="http://schemas.microsoft.com/office/drawing/2014/main" id="{65995C96-0D8E-F0BD-BE9A-A38E125F0CBC}"/>
              </a:ext>
            </a:extLst>
          </p:cNvPr>
          <p:cNvPicPr>
            <a:picLocks noGrp="1" noChangeAspect="1"/>
          </p:cNvPicPr>
          <p:nvPr>
            <p:ph idx="1"/>
          </p:nvPr>
        </p:nvPicPr>
        <p:blipFill>
          <a:blip r:embed="rId3"/>
          <a:srcRect l="13614" t="5001" r="16016" b="3333"/>
          <a:stretch/>
        </p:blipFill>
        <p:spPr>
          <a:xfrm>
            <a:off x="1562100" y="1097280"/>
            <a:ext cx="6019800" cy="4356434"/>
          </a:xfrm>
        </p:spPr>
      </p:pic>
    </p:spTree>
    <p:extLst>
      <p:ext uri="{BB962C8B-B14F-4D97-AF65-F5344CB8AC3E}">
        <p14:creationId xmlns:p14="http://schemas.microsoft.com/office/powerpoint/2010/main" val="150890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Site of Sound Transduction</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pPr marL="0" indent="0">
              <a:buNone/>
              <a:tabLst>
                <a:tab pos="461963" algn="l"/>
              </a:tabLst>
            </a:pPr>
            <a:r>
              <a:rPr lang="en-US" dirty="0">
                <a:solidFill>
                  <a:schemeClr val="tx1"/>
                </a:solidFill>
              </a:rPr>
              <a:t>The </a:t>
            </a:r>
            <a:r>
              <a:rPr lang="en-US" b="1" dirty="0">
                <a:solidFill>
                  <a:schemeClr val="tx1"/>
                </a:solidFill>
              </a:rPr>
              <a:t>organ of Corti</a:t>
            </a:r>
            <a:r>
              <a:rPr lang="en-US" dirty="0">
                <a:solidFill>
                  <a:schemeClr val="tx1"/>
                </a:solidFill>
              </a:rPr>
              <a:t> is a spiral organ that contains hair cells held above basilar membrane.</a:t>
            </a:r>
          </a:p>
          <a:p>
            <a:pPr>
              <a:tabLst>
                <a:tab pos="461963" algn="l"/>
              </a:tabLst>
            </a:pPr>
            <a:r>
              <a:rPr lang="en-US" u="sng" dirty="0">
                <a:solidFill>
                  <a:schemeClr val="tx1"/>
                </a:solidFill>
              </a:rPr>
              <a:t>Inner hair cells</a:t>
            </a:r>
            <a:r>
              <a:rPr lang="en-US" dirty="0">
                <a:solidFill>
                  <a:schemeClr val="tx1"/>
                </a:solidFill>
              </a:rPr>
              <a:t>: primary auditory receptors; ~3,500 in a single row</a:t>
            </a:r>
          </a:p>
          <a:p>
            <a:pPr>
              <a:tabLst>
                <a:tab pos="461963" algn="l"/>
              </a:tabLst>
            </a:pPr>
            <a:r>
              <a:rPr lang="en-US" u="sng" dirty="0">
                <a:solidFill>
                  <a:schemeClr val="tx1"/>
                </a:solidFill>
              </a:rPr>
              <a:t>Outer hair cells</a:t>
            </a:r>
            <a:r>
              <a:rPr lang="en-US" dirty="0">
                <a:solidFill>
                  <a:schemeClr val="tx1"/>
                </a:solidFill>
              </a:rPr>
              <a:t>: fine-tune incoming sound waves; ~12,000 in 3</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rPr>
              <a:t>4 rows</a:t>
            </a:r>
          </a:p>
          <a:p>
            <a:pPr>
              <a:tabLst>
                <a:tab pos="461963" algn="l"/>
              </a:tabLst>
            </a:pPr>
            <a:r>
              <a:rPr lang="en-US" b="1" dirty="0">
                <a:solidFill>
                  <a:schemeClr val="tx1"/>
                </a:solidFill>
              </a:rPr>
              <a:t>Stereocilia</a:t>
            </a:r>
            <a:r>
              <a:rPr lang="en-US" dirty="0">
                <a:solidFill>
                  <a:schemeClr val="tx1"/>
                </a:solidFill>
              </a:rPr>
              <a:t>: hairlike part of the hair cells that contact or embed in the tectorial membrane</a:t>
            </a:r>
          </a:p>
          <a:p>
            <a:pPr lvl="1">
              <a:tabLst>
                <a:tab pos="461963" algn="l"/>
              </a:tabLst>
            </a:pPr>
            <a:r>
              <a:rPr lang="en-US" dirty="0">
                <a:solidFill>
                  <a:schemeClr val="tx1"/>
                </a:solidFill>
              </a:rPr>
              <a:t>Mechanoreceptors on hair cells</a:t>
            </a:r>
            <a:endParaRPr lang="en-US" dirty="0"/>
          </a:p>
          <a:p>
            <a:pPr lvl="1">
              <a:tabLst>
                <a:tab pos="461963" algn="l"/>
              </a:tabLst>
            </a:pPr>
            <a:r>
              <a:rPr lang="en-US" dirty="0">
                <a:solidFill>
                  <a:schemeClr val="tx1"/>
                </a:solidFill>
              </a:rPr>
              <a:t>Open gated ion channels when bent by vibrations</a:t>
            </a:r>
          </a:p>
          <a:p>
            <a:pPr lvl="1">
              <a:tabLst>
                <a:tab pos="461963" algn="l"/>
              </a:tabLst>
            </a:pPr>
            <a:r>
              <a:rPr lang="en-US" dirty="0"/>
              <a:t>Depolarizes hair cell membrane as a result</a:t>
            </a:r>
          </a:p>
          <a:p>
            <a:pPr>
              <a:tabLst>
                <a:tab pos="461963" algn="l"/>
              </a:tabLst>
            </a:pPr>
            <a:r>
              <a:rPr lang="en-US" dirty="0">
                <a:solidFill>
                  <a:schemeClr val="tx1"/>
                </a:solidFill>
              </a:rPr>
              <a:t>Intensity of sound determined by number of hair cells are stimulated</a:t>
            </a:r>
          </a:p>
        </p:txBody>
      </p:sp>
    </p:spTree>
    <p:extLst>
      <p:ext uri="{BB962C8B-B14F-4D97-AF65-F5344CB8AC3E}">
        <p14:creationId xmlns:p14="http://schemas.microsoft.com/office/powerpoint/2010/main" val="36517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Site of Sound Transduction</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xfrm>
            <a:off x="457200" y="1280160"/>
            <a:ext cx="8229600" cy="2301240"/>
          </a:xfrm>
          <a:prstGeom prst="rect">
            <a:avLst/>
          </a:prstGeom>
        </p:spPr>
        <p:txBody>
          <a:bodyPr>
            <a:normAutofit fontScale="70000" lnSpcReduction="20000"/>
          </a:bodyPr>
          <a:lstStyle/>
          <a:p>
            <a:pPr marL="457200" indent="-457200">
              <a:buFont typeface="Arial" panose="020B0604020202020204" pitchFamily="34" charset="0"/>
              <a:buChar char="•"/>
              <a:tabLst>
                <a:tab pos="461963" algn="l"/>
              </a:tabLst>
            </a:pPr>
            <a:r>
              <a:rPr lang="en-US" dirty="0">
                <a:solidFill>
                  <a:schemeClr val="tx1"/>
                </a:solidFill>
              </a:rPr>
              <a:t>Hair cells are arranged in an orderly way on the basilar membrane.</a:t>
            </a:r>
          </a:p>
          <a:p>
            <a:pPr marL="457200" indent="-457200">
              <a:buFont typeface="Arial" panose="020B0604020202020204" pitchFamily="34" charset="0"/>
              <a:buChar char="•"/>
              <a:tabLst>
                <a:tab pos="461963" algn="l"/>
              </a:tabLst>
            </a:pPr>
            <a:r>
              <a:rPr lang="en-US" dirty="0">
                <a:solidFill>
                  <a:schemeClr val="tx1"/>
                </a:solidFill>
              </a:rPr>
              <a:t>The basilar membrane vibrates in different regions based on sound wave frequency.</a:t>
            </a:r>
          </a:p>
          <a:p>
            <a:pPr marL="457200" indent="-457200">
              <a:buFont typeface="Arial" panose="020B0604020202020204" pitchFamily="34" charset="0"/>
              <a:buChar char="•"/>
              <a:tabLst>
                <a:tab pos="461963" algn="l"/>
              </a:tabLst>
            </a:pPr>
            <a:r>
              <a:rPr lang="en-US" dirty="0">
                <a:solidFill>
                  <a:schemeClr val="tx1"/>
                </a:solidFill>
              </a:rPr>
              <a:t>Hair cells are most sensitive to specific frequencies.</a:t>
            </a:r>
          </a:p>
          <a:p>
            <a:pPr marL="1200150" lvl="1" indent="-457200">
              <a:buFont typeface="Arial" panose="020B0604020202020204" pitchFamily="34" charset="0"/>
              <a:buChar char="•"/>
              <a:tabLst>
                <a:tab pos="461963" algn="l"/>
              </a:tabLst>
            </a:pPr>
            <a:r>
              <a:rPr lang="en-US" dirty="0">
                <a:solidFill>
                  <a:schemeClr val="tx1"/>
                </a:solidFill>
              </a:rPr>
              <a:t>Can respond to similar frequencies, but require greater intensity outside optimal range</a:t>
            </a:r>
          </a:p>
          <a:p>
            <a:pPr marL="457200" indent="-457200">
              <a:buFont typeface="Arial" panose="020B0604020202020204" pitchFamily="34" charset="0"/>
              <a:buChar char="•"/>
              <a:tabLst>
                <a:tab pos="461963" algn="l"/>
              </a:tabLst>
            </a:pPr>
            <a:r>
              <a:rPr lang="en-US" dirty="0">
                <a:solidFill>
                  <a:schemeClr val="tx1"/>
                </a:solidFill>
              </a:rPr>
              <a:t>Adjacent inner hair cells differ in response frequency by about 0.2% (compared to 6% for piano strings).</a:t>
            </a:r>
            <a:endParaRPr lang="en-US" dirty="0">
              <a:solidFill>
                <a:srgbClr val="0000FF"/>
              </a:solidFill>
            </a:endParaRPr>
          </a:p>
        </p:txBody>
      </p:sp>
      <p:sp>
        <p:nvSpPr>
          <p:cNvPr id="4" name="TextBox 3">
            <a:extLst>
              <a:ext uri="{FF2B5EF4-FFF2-40B4-BE49-F238E27FC236}">
                <a16:creationId xmlns:a16="http://schemas.microsoft.com/office/drawing/2014/main" id="{BF23EE51-00BC-D080-E75D-05915801E1D5}"/>
              </a:ext>
            </a:extLst>
          </p:cNvPr>
          <p:cNvSpPr txBox="1"/>
          <p:nvPr/>
        </p:nvSpPr>
        <p:spPr>
          <a:xfrm>
            <a:off x="591178" y="4773212"/>
            <a:ext cx="2209800" cy="1169551"/>
          </a:xfrm>
          <a:prstGeom prst="rect">
            <a:avLst/>
          </a:prstGeom>
          <a:noFill/>
        </p:spPr>
        <p:txBody>
          <a:bodyPr wrap="square" rtlCol="0">
            <a:spAutoFit/>
          </a:bodyPr>
          <a:lstStyle/>
          <a:p>
            <a:r>
              <a:rPr lang="en-US" sz="1400" b="1" dirty="0"/>
              <a:t>41.4 Figure 4: </a:t>
            </a:r>
            <a:r>
              <a:rPr lang="en-US" sz="1400" dirty="0"/>
              <a:t>The hair cell is a mechanoreceptor with an array of stereocilia emerging from its apical (top) surface.</a:t>
            </a:r>
          </a:p>
        </p:txBody>
      </p:sp>
      <p:sp>
        <p:nvSpPr>
          <p:cNvPr id="5" name="TextBox 4">
            <a:extLst>
              <a:ext uri="{FF2B5EF4-FFF2-40B4-BE49-F238E27FC236}">
                <a16:creationId xmlns:a16="http://schemas.microsoft.com/office/drawing/2014/main" id="{EBC08EA4-928C-0F54-9975-D2DE56E129EC}"/>
              </a:ext>
            </a:extLst>
          </p:cNvPr>
          <p:cNvSpPr txBox="1"/>
          <p:nvPr/>
        </p:nvSpPr>
        <p:spPr>
          <a:xfrm>
            <a:off x="2667000" y="5819652"/>
            <a:ext cx="4495800" cy="246221"/>
          </a:xfrm>
          <a:prstGeom prst="rect">
            <a:avLst/>
          </a:prstGeom>
          <a:noFill/>
        </p:spPr>
        <p:txBody>
          <a:bodyPr wrap="square" rtlCol="0">
            <a:spAutoFit/>
          </a:bodyPr>
          <a:lstStyle/>
          <a:p>
            <a:pPr algn="ctr"/>
            <a:r>
              <a:rPr lang="en-US" sz="1000" dirty="0"/>
              <a:t>OpenStax on Wikimedia Commons. "Hair cells."</a:t>
            </a:r>
          </a:p>
        </p:txBody>
      </p:sp>
      <p:pic>
        <p:nvPicPr>
          <p:cNvPr id="2" name="Content Placeholder 5" descr="This diagram shows the structure of a hair cell. The right panel shows a magnified view of the hair cell. The hair cell is a mechanoreceptor with an array of stereocilia emerging from its apical surface. The stereocilia are tethered together by proteins that open ion channels when the array is bent toward the tallest member of their array and closed when the array is bent toward the shortest member of their array.">
            <a:extLst>
              <a:ext uri="{FF2B5EF4-FFF2-40B4-BE49-F238E27FC236}">
                <a16:creationId xmlns:a16="http://schemas.microsoft.com/office/drawing/2014/main" id="{B1AE2541-D4D6-1681-9C0A-161BEA21A3A3}"/>
              </a:ext>
            </a:extLst>
          </p:cNvPr>
          <p:cNvPicPr>
            <a:picLocks noChangeAspect="1"/>
          </p:cNvPicPr>
          <p:nvPr/>
        </p:nvPicPr>
        <p:blipFill>
          <a:blip r:embed="rId2"/>
          <a:srcRect t="3666" b="16333"/>
          <a:stretch/>
        </p:blipFill>
        <p:spPr>
          <a:xfrm>
            <a:off x="2806840" y="3684715"/>
            <a:ext cx="4898236" cy="2176994"/>
          </a:xfrm>
          <a:prstGeom prst="rect">
            <a:avLst/>
          </a:prstGeom>
        </p:spPr>
      </p:pic>
    </p:spTree>
    <p:extLst>
      <p:ext uri="{BB962C8B-B14F-4D97-AF65-F5344CB8AC3E}">
        <p14:creationId xmlns:p14="http://schemas.microsoft.com/office/powerpoint/2010/main" val="5851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Place Theory of Pitch Detection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a:tabLst>
                <a:tab pos="461963" algn="l"/>
              </a:tabLst>
            </a:pPr>
            <a:r>
              <a:rPr lang="en-US" dirty="0">
                <a:solidFill>
                  <a:schemeClr val="tx1"/>
                </a:solidFill>
              </a:rPr>
              <a:t>Place theory is a model explaining how pitch detection works in the human ear.</a:t>
            </a:r>
          </a:p>
          <a:p>
            <a:pPr lvl="1">
              <a:tabLst>
                <a:tab pos="461963" algn="l"/>
              </a:tabLst>
            </a:pPr>
            <a:r>
              <a:rPr lang="en-US" dirty="0">
                <a:solidFill>
                  <a:schemeClr val="tx1"/>
                </a:solidFill>
              </a:rPr>
              <a:t>High frequency sounds selectively vibrate the basilar membrane near the oval window</a:t>
            </a:r>
          </a:p>
          <a:p>
            <a:pPr lvl="1">
              <a:tabLst>
                <a:tab pos="461963" algn="l"/>
              </a:tabLst>
            </a:pPr>
            <a:r>
              <a:rPr lang="en-US" dirty="0">
                <a:solidFill>
                  <a:schemeClr val="tx1"/>
                </a:solidFill>
              </a:rPr>
              <a:t>Low frequency sounds travel farther along the membrane before causing excitation.</a:t>
            </a:r>
          </a:p>
          <a:p>
            <a:pPr>
              <a:tabLst>
                <a:tab pos="461963" algn="l"/>
              </a:tabLst>
            </a:pPr>
            <a:r>
              <a:rPr lang="en-US" dirty="0">
                <a:solidFill>
                  <a:schemeClr val="tx1"/>
                </a:solidFill>
              </a:rPr>
              <a:t>Pitch is determined by the location of stimulated hair cells on the membrane.</a:t>
            </a:r>
          </a:p>
          <a:p>
            <a:pPr>
              <a:tabLst>
                <a:tab pos="461963" algn="l"/>
              </a:tabLst>
            </a:pPr>
            <a:r>
              <a:rPr lang="en-US" dirty="0">
                <a:solidFill>
                  <a:schemeClr val="tx1"/>
                </a:solidFill>
              </a:rPr>
              <a:t>Place theory is considered the first step in understanding pitch perception.</a:t>
            </a:r>
          </a:p>
          <a:p>
            <a:pPr lvl="1">
              <a:tabLst>
                <a:tab pos="461963" algn="l"/>
              </a:tabLst>
            </a:pPr>
            <a:r>
              <a:rPr lang="en-US" dirty="0"/>
              <a:t>S</a:t>
            </a:r>
            <a:r>
              <a:rPr lang="en-US" dirty="0">
                <a:solidFill>
                  <a:schemeClr val="tx1"/>
                </a:solidFill>
              </a:rPr>
              <a:t>uggests existence of auditory "sharpening" mechanism for enhanced pitch resolution</a:t>
            </a:r>
          </a:p>
        </p:txBody>
      </p:sp>
    </p:spTree>
    <p:extLst>
      <p:ext uri="{BB962C8B-B14F-4D97-AF65-F5344CB8AC3E}">
        <p14:creationId xmlns:p14="http://schemas.microsoft.com/office/powerpoint/2010/main" val="13008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797963"/>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relationship of amplitude and frequency of a sound wave to attributes of sound.</a:t>
            </a:r>
          </a:p>
          <a:p>
            <a:pPr marL="457200" indent="-457200">
              <a:buFont typeface="Arial" panose="020B0604020202020204" pitchFamily="34" charset="0"/>
              <a:buChar char="•"/>
              <a:tabLst>
                <a:tab pos="457200" algn="l"/>
              </a:tabLst>
            </a:pPr>
            <a:r>
              <a:rPr lang="en-US" b="1" dirty="0"/>
              <a:t>Identify</a:t>
            </a:r>
            <a:r>
              <a:rPr lang="en-US" dirty="0"/>
              <a:t> the structures of the vestibular system that respond to gravity.</a:t>
            </a:r>
          </a:p>
          <a:p>
            <a:pPr marL="457200" indent="-457200">
              <a:buFont typeface="Arial" panose="020B0604020202020204" pitchFamily="34" charset="0"/>
              <a:buChar char="•"/>
              <a:tabLst>
                <a:tab pos="457200" algn="l"/>
              </a:tabLst>
            </a:pPr>
            <a:r>
              <a:rPr lang="en-US" b="1" dirty="0"/>
              <a:t>Trace</a:t>
            </a:r>
            <a:r>
              <a:rPr lang="en-US" dirty="0"/>
              <a:t> the path of sound through the auditory system to the site of transduction of sound.</a:t>
            </a:r>
          </a:p>
          <a:p>
            <a:pPr marL="457200" indent="-457200">
              <a:buFont typeface="Arial" panose="020B0604020202020204" pitchFamily="34" charset="0"/>
              <a:buChar char="•"/>
              <a:tabLst>
                <a:tab pos="457200" algn="l"/>
              </a:tabLst>
            </a:pPr>
            <a:r>
              <a:rPr lang="en-US" b="1" dirty="0"/>
              <a:t>Identify</a:t>
            </a:r>
            <a:r>
              <a:rPr lang="en-US" dirty="0"/>
              <a:t> the different structures involved with the reception of sound.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Site of Sound Transduction</a:t>
            </a:r>
            <a:r>
              <a:rPr lang="en-US" sz="1400" baseline="-25000" dirty="0"/>
              <a:t>3</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pPr marL="457200" indent="-457200">
              <a:buFont typeface="Arial" panose="020B0604020202020204" pitchFamily="34" charset="0"/>
              <a:buChar char="•"/>
              <a:tabLst>
                <a:tab pos="461963" algn="l"/>
              </a:tabLst>
            </a:pPr>
            <a:r>
              <a:rPr lang="en-US" dirty="0">
                <a:solidFill>
                  <a:schemeClr val="tx1"/>
                </a:solidFill>
              </a:rPr>
              <a:t>When sound waves create fluid waves in cochlea, the basilar membrane flexes, which bends the stereocilia attached to the tectorial membrane.</a:t>
            </a:r>
          </a:p>
          <a:p>
            <a:pPr marL="457200" indent="-457200">
              <a:buFont typeface="Arial" panose="020B0604020202020204" pitchFamily="34" charset="0"/>
              <a:buChar char="•"/>
              <a:tabLst>
                <a:tab pos="461963" algn="l"/>
              </a:tabLst>
            </a:pPr>
            <a:r>
              <a:rPr lang="en-US" dirty="0">
                <a:solidFill>
                  <a:schemeClr val="tx1"/>
                </a:solidFill>
              </a:rPr>
              <a:t>The stereocilia bending triggers action potentials in hair cells, and auditory information travels via bipolar neurons to the brain.</a:t>
            </a:r>
          </a:p>
          <a:p>
            <a:pPr marL="457200" indent="-457200">
              <a:buFont typeface="Arial" panose="020B0604020202020204" pitchFamily="34" charset="0"/>
              <a:buChar char="•"/>
              <a:tabLst>
                <a:tab pos="461963" algn="l"/>
              </a:tabLst>
            </a:pPr>
            <a:r>
              <a:rPr lang="en-US" dirty="0"/>
              <a:t>Excitatory neurotransmitters are released when the stereocilia bend, and action potentials are conducted to the central nervous system.</a:t>
            </a:r>
          </a:p>
          <a:p>
            <a:pPr marL="457200" indent="-457200">
              <a:buFont typeface="Arial" panose="020B0604020202020204" pitchFamily="34" charset="0"/>
              <a:buChar char="•"/>
              <a:tabLst>
                <a:tab pos="461963" algn="l"/>
              </a:tabLst>
            </a:pPr>
            <a:r>
              <a:rPr lang="en-US" dirty="0"/>
              <a:t>The cochlear branch of the vestibulocochlear cranial nerve transmits hearing information to the brain.</a:t>
            </a:r>
          </a:p>
          <a:p>
            <a:pPr marL="457200" indent="-457200">
              <a:buFont typeface="Arial" panose="020B0604020202020204" pitchFamily="34" charset="0"/>
              <a:buChar char="•"/>
              <a:tabLst>
                <a:tab pos="461963" algn="l"/>
              </a:tabLst>
            </a:pPr>
            <a:r>
              <a:rPr lang="en-US" dirty="0"/>
              <a:t>The brain can send signals back to the cochlea, which changes the length of outer hair cells and dampens their response to certain frequencies.</a:t>
            </a:r>
          </a:p>
        </p:txBody>
      </p:sp>
    </p:spTree>
    <p:extLst>
      <p:ext uri="{BB962C8B-B14F-4D97-AF65-F5344CB8AC3E}">
        <p14:creationId xmlns:p14="http://schemas.microsoft.com/office/powerpoint/2010/main" val="40974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Higher Processing of Sound</a:t>
            </a:r>
            <a:endParaRPr lang="en-US" sz="3200" dirty="0">
              <a:solidFill>
                <a:schemeClr val="accent1"/>
              </a:solidFill>
            </a:endParaRPr>
          </a:p>
        </p:txBody>
      </p:sp>
      <p:sp>
        <p:nvSpPr>
          <p:cNvPr id="11267" name="Rectangle 3"/>
          <p:cNvSpPr>
            <a:spLocks noGrp="1"/>
          </p:cNvSpPr>
          <p:nvPr>
            <p:ph idx="1"/>
          </p:nvPr>
        </p:nvSpPr>
        <p:spPr>
          <a:xfrm>
            <a:off x="457200" y="1280160"/>
            <a:ext cx="3810000" cy="4739640"/>
          </a:xfrm>
          <a:prstGeom prst="rect">
            <a:avLst/>
          </a:prstGeom>
        </p:spPr>
        <p:txBody>
          <a:bodyPr>
            <a:normAutofit fontScale="77500" lnSpcReduction="20000"/>
          </a:bodyPr>
          <a:lstStyle/>
          <a:p>
            <a:pPr>
              <a:tabLst>
                <a:tab pos="461963" algn="l"/>
              </a:tabLst>
            </a:pPr>
            <a:r>
              <a:rPr lang="en-US" dirty="0">
                <a:solidFill>
                  <a:schemeClr val="tx1"/>
                </a:solidFill>
              </a:rPr>
              <a:t>Inner hair cells are most important for conveying auditory information to the brain.</a:t>
            </a:r>
          </a:p>
          <a:p>
            <a:pPr marL="457200" indent="-457200">
              <a:buFont typeface="Arial" panose="020B0604020202020204" pitchFamily="34" charset="0"/>
              <a:buChar char="•"/>
              <a:tabLst>
                <a:tab pos="461963" algn="l"/>
              </a:tabLst>
            </a:pPr>
            <a:r>
              <a:rPr lang="en-US" dirty="0">
                <a:solidFill>
                  <a:schemeClr val="tx1"/>
                </a:solidFill>
              </a:rPr>
              <a:t>Synapse with ~90% of afferent neurons, each hair cell synapsing with 10 or so neurons</a:t>
            </a:r>
          </a:p>
          <a:p>
            <a:pPr marL="457200" indent="-457200">
              <a:buFont typeface="Arial" panose="020B0604020202020204" pitchFamily="34" charset="0"/>
              <a:buChar char="•"/>
              <a:tabLst>
                <a:tab pos="461963" algn="l"/>
              </a:tabLst>
            </a:pPr>
            <a:r>
              <a:rPr lang="en-US" dirty="0"/>
              <a:t>Outer hair cells: synapse with 10% of afferent neurons</a:t>
            </a:r>
            <a:endParaRPr lang="en-US" dirty="0">
              <a:solidFill>
                <a:schemeClr val="tx1"/>
              </a:solidFill>
            </a:endParaRPr>
          </a:p>
          <a:p>
            <a:pPr>
              <a:tabLst>
                <a:tab pos="461963" algn="l"/>
              </a:tabLst>
            </a:pPr>
            <a:r>
              <a:rPr lang="en-US" dirty="0">
                <a:solidFill>
                  <a:schemeClr val="tx1"/>
                </a:solidFill>
              </a:rPr>
              <a:t>Bipolar neurons pass through medulla, pons, and midbrain, finally reaching the primary auditory cortex in the temporal lobe.</a:t>
            </a:r>
            <a:endParaRPr lang="en-US" dirty="0">
              <a:solidFill>
                <a:srgbClr val="0000FF"/>
              </a:solidFill>
            </a:endParaRPr>
          </a:p>
        </p:txBody>
      </p:sp>
      <p:sp>
        <p:nvSpPr>
          <p:cNvPr id="4" name="TextBox 3">
            <a:extLst>
              <a:ext uri="{FF2B5EF4-FFF2-40B4-BE49-F238E27FC236}">
                <a16:creationId xmlns:a16="http://schemas.microsoft.com/office/drawing/2014/main" id="{B7840913-FC34-8DD1-4641-9409D7C15559}"/>
              </a:ext>
            </a:extLst>
          </p:cNvPr>
          <p:cNvSpPr txBox="1"/>
          <p:nvPr/>
        </p:nvSpPr>
        <p:spPr>
          <a:xfrm>
            <a:off x="4444294" y="4341133"/>
            <a:ext cx="4087990" cy="1169551"/>
          </a:xfrm>
          <a:prstGeom prst="rect">
            <a:avLst/>
          </a:prstGeom>
          <a:noFill/>
        </p:spPr>
        <p:txBody>
          <a:bodyPr wrap="square" rtlCol="0">
            <a:spAutoFit/>
          </a:bodyPr>
          <a:lstStyle/>
          <a:p>
            <a:pPr algn="ctr"/>
            <a:r>
              <a:rPr lang="en-US" sz="1400" b="1" dirty="0"/>
              <a:t>41.4 Figure 5: </a:t>
            </a:r>
            <a:r>
              <a:rPr lang="en-US" sz="1400" dirty="0"/>
              <a:t>Sounds enter the ear and are transmitted from the middle ear to the inner ear. The signal exits the cochlea via the cochlear nerve to the pons and midbrain in the brain stem and is then sent to the auditory cortex in the brain for perception.</a:t>
            </a:r>
          </a:p>
        </p:txBody>
      </p:sp>
      <p:pic>
        <p:nvPicPr>
          <p:cNvPr id="2" name="Content Placeholder 5" descr="An illustration demonstrates the pathway of auditory processing. Sound waves enter the ear and pass through the middle ear to reach the inner ear. From there, the signal is transmitted through the cochlea, and the cochlear nerve carries the signal to the pons and midbrain in the brainstem. Finally, the processed auditory information is sent to the auditory cortex in the brain for perception and interpretation.">
            <a:extLst>
              <a:ext uri="{FF2B5EF4-FFF2-40B4-BE49-F238E27FC236}">
                <a16:creationId xmlns:a16="http://schemas.microsoft.com/office/drawing/2014/main" id="{15EA3960-3D69-C2DC-DC69-0C9BE15AC49C}"/>
              </a:ext>
            </a:extLst>
          </p:cNvPr>
          <p:cNvPicPr>
            <a:picLocks noChangeAspect="1"/>
          </p:cNvPicPr>
          <p:nvPr/>
        </p:nvPicPr>
        <p:blipFill>
          <a:blip r:embed="rId2"/>
          <a:srcRect l="8333" t="5334" r="8333"/>
          <a:stretch/>
        </p:blipFill>
        <p:spPr>
          <a:xfrm>
            <a:off x="4499468" y="1698461"/>
            <a:ext cx="4187332" cy="2642672"/>
          </a:xfrm>
          <a:prstGeom prst="rect">
            <a:avLst/>
          </a:prstGeom>
        </p:spPr>
      </p:pic>
    </p:spTree>
    <p:extLst>
      <p:ext uri="{BB962C8B-B14F-4D97-AF65-F5344CB8AC3E}">
        <p14:creationId xmlns:p14="http://schemas.microsoft.com/office/powerpoint/2010/main" val="321098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Vestibular Information</a:t>
            </a:r>
            <a:endParaRPr lang="en-US" sz="3200" dirty="0">
              <a:solidFill>
                <a:schemeClr val="accent1"/>
              </a:solidFill>
            </a:endParaRPr>
          </a:p>
        </p:txBody>
      </p:sp>
      <p:sp>
        <p:nvSpPr>
          <p:cNvPr id="11267" name="Rectangle 3"/>
          <p:cNvSpPr>
            <a:spLocks noGrp="1"/>
          </p:cNvSpPr>
          <p:nvPr>
            <p:ph idx="1"/>
          </p:nvPr>
        </p:nvSpPr>
        <p:spPr>
          <a:xfrm>
            <a:off x="457200" y="1280160"/>
            <a:ext cx="4572000" cy="4739640"/>
          </a:xfrm>
          <a:prstGeom prst="rect">
            <a:avLst/>
          </a:prstGeom>
        </p:spPr>
        <p:txBody>
          <a:bodyPr>
            <a:normAutofit fontScale="70000" lnSpcReduction="20000"/>
          </a:bodyPr>
          <a:lstStyle/>
          <a:p>
            <a:pPr marL="457200" indent="-457200">
              <a:buFont typeface="Arial" panose="020B0604020202020204" pitchFamily="34" charset="0"/>
              <a:buChar char="•"/>
              <a:tabLst>
                <a:tab pos="461963" algn="l"/>
              </a:tabLst>
            </a:pPr>
            <a:r>
              <a:rPr lang="en-US" dirty="0">
                <a:solidFill>
                  <a:schemeClr val="tx1"/>
                </a:solidFill>
              </a:rPr>
              <a:t>Stimuli include linear acceleration (gravity), angular acceleration and angular deceleration.</a:t>
            </a:r>
          </a:p>
          <a:p>
            <a:pPr marL="457200" indent="-457200">
              <a:buFont typeface="Arial" panose="020B0604020202020204" pitchFamily="34" charset="0"/>
              <a:buChar char="•"/>
              <a:tabLst>
                <a:tab pos="461963" algn="l"/>
              </a:tabLst>
            </a:pPr>
            <a:r>
              <a:rPr lang="en-US" dirty="0">
                <a:solidFill>
                  <a:schemeClr val="tx1"/>
                </a:solidFill>
              </a:rPr>
              <a:t>The vestibular system detects gravity through head position.</a:t>
            </a:r>
          </a:p>
          <a:p>
            <a:pPr marL="1200150" lvl="1" indent="-457200">
              <a:buFont typeface="Arial" panose="020B0604020202020204" pitchFamily="34" charset="0"/>
              <a:buChar char="•"/>
              <a:tabLst>
                <a:tab pos="461963" algn="l"/>
              </a:tabLst>
            </a:pPr>
            <a:r>
              <a:rPr lang="en-US" dirty="0">
                <a:solidFill>
                  <a:schemeClr val="tx1"/>
                </a:solidFill>
              </a:rPr>
              <a:t>Angular acceleration and deceleration through turning/tilting of the head</a:t>
            </a:r>
          </a:p>
          <a:p>
            <a:pPr marL="457200" indent="-457200">
              <a:buFont typeface="Arial" panose="020B0604020202020204" pitchFamily="34" charset="0"/>
              <a:buChar char="•"/>
              <a:tabLst>
                <a:tab pos="461963" algn="l"/>
              </a:tabLst>
            </a:pPr>
            <a:r>
              <a:rPr lang="en-US" dirty="0">
                <a:solidFill>
                  <a:schemeClr val="tx1"/>
                </a:solidFill>
              </a:rPr>
              <a:t>The vestibular system has similarities with the auditory system.</a:t>
            </a:r>
          </a:p>
          <a:p>
            <a:pPr marL="1200150" lvl="1" indent="-457200">
              <a:buFont typeface="Arial" panose="020B0604020202020204" pitchFamily="34" charset="0"/>
              <a:buChar char="•"/>
              <a:tabLst>
                <a:tab pos="461963" algn="l"/>
              </a:tabLst>
            </a:pPr>
            <a:r>
              <a:rPr lang="en-US" dirty="0">
                <a:solidFill>
                  <a:schemeClr val="tx1"/>
                </a:solidFill>
              </a:rPr>
              <a:t>Utilizes hair cells, but excites them differently</a:t>
            </a:r>
          </a:p>
          <a:p>
            <a:pPr marL="1200150" lvl="1" indent="-457200">
              <a:buFont typeface="Arial" panose="020B0604020202020204" pitchFamily="34" charset="0"/>
              <a:buChar char="•"/>
              <a:tabLst>
                <a:tab pos="461963" algn="l"/>
              </a:tabLst>
            </a:pPr>
            <a:r>
              <a:rPr lang="en-US" dirty="0"/>
              <a:t>Has vestibular receptor organs that comprise the vestibular labyrinth: utricle, saccule, and three semicircular canals</a:t>
            </a:r>
            <a:endParaRPr lang="en-US" dirty="0">
              <a:solidFill>
                <a:schemeClr val="tx1"/>
              </a:solidFill>
            </a:endParaRPr>
          </a:p>
        </p:txBody>
      </p:sp>
      <p:pic>
        <p:nvPicPr>
          <p:cNvPr id="2" name="Content Placeholder 5" descr="This illustration shows the snail shell-shaped cochlea, which widens into the vestibule. Two circular organs, the utricle and the saccule, are located in the vestibule. Three ring-like canals, the horizontal canal, the posterior canal, and the superior canal, extend from the top of the vestibule. Each canal projects in a different direction.">
            <a:extLst>
              <a:ext uri="{FF2B5EF4-FFF2-40B4-BE49-F238E27FC236}">
                <a16:creationId xmlns:a16="http://schemas.microsoft.com/office/drawing/2014/main" id="{93A001D7-CD37-0150-3B62-73EBFD957118}"/>
              </a:ext>
            </a:extLst>
          </p:cNvPr>
          <p:cNvPicPr>
            <a:picLocks noChangeAspect="1"/>
          </p:cNvPicPr>
          <p:nvPr/>
        </p:nvPicPr>
        <p:blipFill>
          <a:blip r:embed="rId2"/>
          <a:srcRect l="21297" t="3667" r="21295" b="3000"/>
          <a:stretch/>
        </p:blipFill>
        <p:spPr>
          <a:xfrm>
            <a:off x="5189905" y="1388091"/>
            <a:ext cx="3336190" cy="3013333"/>
          </a:xfrm>
          <a:prstGeom prst="rect">
            <a:avLst/>
          </a:prstGeom>
        </p:spPr>
      </p:pic>
      <p:sp>
        <p:nvSpPr>
          <p:cNvPr id="4" name="TextBox 3">
            <a:extLst>
              <a:ext uri="{FF2B5EF4-FFF2-40B4-BE49-F238E27FC236}">
                <a16:creationId xmlns:a16="http://schemas.microsoft.com/office/drawing/2014/main" id="{A4833727-07C2-F27B-AABC-19656761201B}"/>
              </a:ext>
            </a:extLst>
          </p:cNvPr>
          <p:cNvSpPr txBox="1"/>
          <p:nvPr/>
        </p:nvSpPr>
        <p:spPr>
          <a:xfrm>
            <a:off x="5562600" y="4617207"/>
            <a:ext cx="2590800" cy="523220"/>
          </a:xfrm>
          <a:prstGeom prst="rect">
            <a:avLst/>
          </a:prstGeom>
          <a:noFill/>
        </p:spPr>
        <p:txBody>
          <a:bodyPr wrap="square" rtlCol="0">
            <a:spAutoFit/>
          </a:bodyPr>
          <a:lstStyle/>
          <a:p>
            <a:pPr algn="ctr"/>
            <a:r>
              <a:rPr lang="en-US" sz="1400" b="1" dirty="0"/>
              <a:t>41.4 Figure 6: </a:t>
            </a:r>
            <a:r>
              <a:rPr lang="en-US" sz="1400" dirty="0"/>
              <a:t>The structure of the vestibular labyrinth is shown.</a:t>
            </a:r>
          </a:p>
        </p:txBody>
      </p:sp>
      <p:sp>
        <p:nvSpPr>
          <p:cNvPr id="5" name="TextBox 4">
            <a:extLst>
              <a:ext uri="{FF2B5EF4-FFF2-40B4-BE49-F238E27FC236}">
                <a16:creationId xmlns:a16="http://schemas.microsoft.com/office/drawing/2014/main" id="{1C8F4D84-DC54-5D40-0085-97D91B99C82E}"/>
              </a:ext>
            </a:extLst>
          </p:cNvPr>
          <p:cNvSpPr txBox="1"/>
          <p:nvPr/>
        </p:nvSpPr>
        <p:spPr>
          <a:xfrm>
            <a:off x="6019800" y="5115940"/>
            <a:ext cx="1676400" cy="400110"/>
          </a:xfrm>
          <a:prstGeom prst="rect">
            <a:avLst/>
          </a:prstGeom>
          <a:noFill/>
        </p:spPr>
        <p:txBody>
          <a:bodyPr wrap="square" rtlCol="0">
            <a:spAutoFit/>
          </a:bodyPr>
          <a:lstStyle/>
          <a:p>
            <a:pPr algn="ctr"/>
            <a:r>
              <a:rPr lang="en-US" sz="1000" dirty="0"/>
              <a:t>OpenStax. "Vestibular labyrinth." Modified. </a:t>
            </a:r>
          </a:p>
        </p:txBody>
      </p:sp>
    </p:spTree>
    <p:extLst>
      <p:ext uri="{BB962C8B-B14F-4D97-AF65-F5344CB8AC3E}">
        <p14:creationId xmlns:p14="http://schemas.microsoft.com/office/powerpoint/2010/main" val="20807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Utricle and Saccule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a:tabLst>
                <a:tab pos="461963" algn="l"/>
              </a:tabLst>
            </a:pPr>
            <a:r>
              <a:rPr lang="en-US" dirty="0">
                <a:solidFill>
                  <a:schemeClr val="tx1"/>
                </a:solidFill>
              </a:rPr>
              <a:t>Respond to acceleration in a straight line (gravity)</a:t>
            </a:r>
          </a:p>
          <a:p>
            <a:pPr>
              <a:tabLst>
                <a:tab pos="461963" algn="l"/>
              </a:tabLst>
            </a:pPr>
            <a:r>
              <a:rPr lang="en-US" dirty="0">
                <a:solidFill>
                  <a:schemeClr val="tx1"/>
                </a:solidFill>
              </a:rPr>
              <a:t>30,000 hair cells in utricle and 16,000 in saccule</a:t>
            </a:r>
          </a:p>
          <a:p>
            <a:pPr lvl="1">
              <a:tabLst>
                <a:tab pos="461963" algn="l"/>
              </a:tabLst>
            </a:pPr>
            <a:r>
              <a:rPr lang="en-US" u="sng" dirty="0"/>
              <a:t>Stereocilia</a:t>
            </a:r>
            <a:r>
              <a:rPr lang="en-US" dirty="0"/>
              <a:t>: project from hair cells into a gelatinous layer</a:t>
            </a:r>
          </a:p>
          <a:p>
            <a:pPr>
              <a:tabLst>
                <a:tab pos="461963" algn="l"/>
              </a:tabLst>
            </a:pPr>
            <a:r>
              <a:rPr lang="en-US" dirty="0">
                <a:solidFill>
                  <a:schemeClr val="tx1"/>
                </a:solidFill>
              </a:rPr>
              <a:t>Calcium carbonate crystals embedded into gelatin</a:t>
            </a:r>
          </a:p>
          <a:p>
            <a:pPr lvl="1">
              <a:tabLst>
                <a:tab pos="461963" algn="l"/>
              </a:tabLst>
            </a:pPr>
            <a:r>
              <a:rPr lang="en-US" dirty="0"/>
              <a:t>Shifting of crystals due to h</a:t>
            </a:r>
            <a:r>
              <a:rPr lang="en-US" dirty="0">
                <a:solidFill>
                  <a:schemeClr val="tx1"/>
                </a:solidFill>
              </a:rPr>
              <a:t>ead tilt, bending stereocilia, which stimulates neurons</a:t>
            </a:r>
          </a:p>
          <a:p>
            <a:pPr>
              <a:tabLst>
                <a:tab pos="461963" algn="l"/>
              </a:tabLst>
            </a:pPr>
            <a:r>
              <a:rPr lang="en-US" dirty="0">
                <a:solidFill>
                  <a:schemeClr val="tx1"/>
                </a:solidFill>
              </a:rPr>
              <a:t>Sending of signals to brain to maintain balance</a:t>
            </a:r>
          </a:p>
          <a:p>
            <a:pPr lvl="1">
              <a:tabLst>
                <a:tab pos="461963" algn="l"/>
              </a:tabLst>
            </a:pPr>
            <a:r>
              <a:rPr lang="en-US" dirty="0"/>
              <a:t>Dealt with by the vestibular branch of the vestibulocochlear cranial nerve</a:t>
            </a:r>
            <a:endParaRPr lang="en-US" dirty="0">
              <a:solidFill>
                <a:srgbClr val="0000FF"/>
              </a:solidFill>
            </a:endParaRPr>
          </a:p>
        </p:txBody>
      </p:sp>
    </p:spTree>
    <p:extLst>
      <p:ext uri="{BB962C8B-B14F-4D97-AF65-F5344CB8AC3E}">
        <p14:creationId xmlns:p14="http://schemas.microsoft.com/office/powerpoint/2010/main" val="503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682241"/>
          </a:xfrm>
        </p:spPr>
        <p:txBody>
          <a:bodyPr/>
          <a:lstStyle/>
          <a:p>
            <a:r>
              <a:rPr lang="en-US" dirty="0"/>
              <a:t>Vertigo (a sensation of spinning) is often caused by one or more calcium carbonate (CaCO</a:t>
            </a:r>
            <a:r>
              <a:rPr lang="en-US" baseline="-25000" dirty="0"/>
              <a:t>3</a:t>
            </a:r>
            <a:r>
              <a:rPr lang="en-US" dirty="0"/>
              <a:t>) crystals getting stuck or falling into a different part of the semicircular canals. This cause of vertigo is often treated by a series of head movements. Why do you think mislocated crystals cause dizziness or spinning?</a:t>
            </a:r>
          </a:p>
        </p:txBody>
      </p:sp>
    </p:spTree>
    <p:extLst>
      <p:ext uri="{BB962C8B-B14F-4D97-AF65-F5344CB8AC3E}">
        <p14:creationId xmlns:p14="http://schemas.microsoft.com/office/powerpoint/2010/main" val="3029162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Semicircular Canals</a:t>
            </a:r>
            <a:endParaRPr lang="en-US" sz="3200" dirty="0">
              <a:solidFill>
                <a:schemeClr val="accent1"/>
              </a:solidFill>
            </a:endParaRPr>
          </a:p>
        </p:txBody>
      </p:sp>
      <p:sp>
        <p:nvSpPr>
          <p:cNvPr id="11267" name="Rectangle 3"/>
          <p:cNvSpPr>
            <a:spLocks noGrp="1"/>
          </p:cNvSpPr>
          <p:nvPr>
            <p:ph idx="1"/>
          </p:nvPr>
        </p:nvSpPr>
        <p:spPr>
          <a:xfrm>
            <a:off x="457200" y="1280160"/>
            <a:ext cx="8229600" cy="4739640"/>
          </a:xfrm>
          <a:prstGeom prst="rect">
            <a:avLst/>
          </a:prstGeom>
        </p:spPr>
        <p:txBody>
          <a:bodyPr>
            <a:normAutofit fontScale="85000" lnSpcReduction="20000"/>
          </a:bodyPr>
          <a:lstStyle/>
          <a:p>
            <a:pPr marL="0" indent="0">
              <a:buNone/>
              <a:tabLst>
                <a:tab pos="461963" algn="l"/>
              </a:tabLst>
            </a:pPr>
            <a:r>
              <a:rPr lang="en-US" b="1" dirty="0">
                <a:solidFill>
                  <a:schemeClr val="tx1"/>
                </a:solidFill>
              </a:rPr>
              <a:t>Semicircular canals </a:t>
            </a:r>
            <a:r>
              <a:rPr lang="en-US" dirty="0">
                <a:solidFill>
                  <a:schemeClr val="tx1"/>
                </a:solidFill>
              </a:rPr>
              <a:t>are fluid-filled tubular loops set at oblique angles, arranged in three spatial planes.</a:t>
            </a:r>
          </a:p>
          <a:p>
            <a:pPr>
              <a:tabLst>
                <a:tab pos="461963" algn="l"/>
              </a:tabLst>
            </a:pPr>
            <a:r>
              <a:rPr lang="en-US" dirty="0">
                <a:solidFill>
                  <a:schemeClr val="tx1"/>
                </a:solidFill>
              </a:rPr>
              <a:t>Each base has a swelling that contains a hair cell cluster.</a:t>
            </a:r>
          </a:p>
          <a:p>
            <a:pPr lvl="1">
              <a:tabLst>
                <a:tab pos="461963" algn="l"/>
              </a:tabLst>
            </a:pPr>
            <a:r>
              <a:rPr lang="en-US" dirty="0">
                <a:solidFill>
                  <a:schemeClr val="tx1"/>
                </a:solidFill>
              </a:rPr>
              <a:t>Hair cells project into the cupula (gelatinous cap) and monitor angular acceleration and deceleration from rotation.</a:t>
            </a:r>
          </a:p>
          <a:p>
            <a:pPr>
              <a:tabLst>
                <a:tab pos="461963" algn="l"/>
              </a:tabLst>
            </a:pPr>
            <a:r>
              <a:rPr lang="en-US" dirty="0">
                <a:solidFill>
                  <a:schemeClr val="tx1"/>
                </a:solidFill>
              </a:rPr>
              <a:t>One lies horizontally; the other two lie at 45-degree angles.</a:t>
            </a:r>
          </a:p>
          <a:p>
            <a:pPr lvl="1">
              <a:tabLst>
                <a:tab pos="461963" algn="l"/>
              </a:tabLst>
            </a:pPr>
            <a:r>
              <a:rPr lang="en-US" dirty="0"/>
              <a:t>These positions allow</a:t>
            </a:r>
            <a:r>
              <a:rPr lang="en-US" dirty="0">
                <a:solidFill>
                  <a:schemeClr val="tx1"/>
                </a:solidFill>
              </a:rPr>
              <a:t> the brain to detect three-dimensional acceleration and deceleration.</a:t>
            </a:r>
          </a:p>
          <a:p>
            <a:pPr>
              <a:tabLst>
                <a:tab pos="461963" algn="l"/>
              </a:tabLst>
            </a:pPr>
            <a:r>
              <a:rPr lang="en-US" dirty="0">
                <a:solidFill>
                  <a:schemeClr val="tx1"/>
                </a:solidFill>
              </a:rPr>
              <a:t>Canals are not sensitive to velocity itself but rather the changes in velocity.</a:t>
            </a:r>
          </a:p>
          <a:p>
            <a:pPr lvl="1">
              <a:tabLst>
                <a:tab pos="461963" algn="l"/>
              </a:tabLst>
            </a:pPr>
            <a:r>
              <a:rPr lang="en-US" u="sng" dirty="0"/>
              <a:t>Example</a:t>
            </a:r>
            <a:r>
              <a:rPr lang="en-US" dirty="0"/>
              <a:t>: moving while holding a glass of water. As you move, the water settles and does not splash. When you start or stop, the water may splash backward or forward.</a:t>
            </a:r>
            <a:endParaRPr lang="en-US" dirty="0">
              <a:solidFill>
                <a:srgbClr val="0000FF"/>
              </a:solidFill>
            </a:endParaRPr>
          </a:p>
        </p:txBody>
      </p:sp>
    </p:spTree>
    <p:extLst>
      <p:ext uri="{BB962C8B-B14F-4D97-AF65-F5344CB8AC3E}">
        <p14:creationId xmlns:p14="http://schemas.microsoft.com/office/powerpoint/2010/main" val="39520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41.4 Figure 7</a:t>
            </a:r>
            <a:endParaRPr lang="en-US" sz="3200" dirty="0">
              <a:solidFill>
                <a:schemeClr val="accent1"/>
              </a:solidFill>
            </a:endParaRPr>
          </a:p>
        </p:txBody>
      </p:sp>
      <p:sp>
        <p:nvSpPr>
          <p:cNvPr id="9" name="TextBox 8">
            <a:extLst>
              <a:ext uri="{FF2B5EF4-FFF2-40B4-BE49-F238E27FC236}">
                <a16:creationId xmlns:a16="http://schemas.microsoft.com/office/drawing/2014/main" id="{E020CDBF-9E8F-CC50-3694-9BDD9A0E7BFD}"/>
              </a:ext>
            </a:extLst>
          </p:cNvPr>
          <p:cNvSpPr txBox="1"/>
          <p:nvPr/>
        </p:nvSpPr>
        <p:spPr>
          <a:xfrm>
            <a:off x="3257550" y="5589210"/>
            <a:ext cx="2628900" cy="400110"/>
          </a:xfrm>
          <a:prstGeom prst="rect">
            <a:avLst/>
          </a:prstGeom>
          <a:noFill/>
        </p:spPr>
        <p:txBody>
          <a:bodyPr wrap="square" rtlCol="0">
            <a:spAutoFit/>
          </a:bodyPr>
          <a:lstStyle/>
          <a:p>
            <a:pPr algn="ctr"/>
            <a:r>
              <a:rPr lang="en-US" sz="1000" dirty="0"/>
              <a:t>OpenStax College on Wikimedia Commons. "Equilibrium and semicircular canals."</a:t>
            </a:r>
          </a:p>
        </p:txBody>
      </p:sp>
      <p:pic>
        <p:nvPicPr>
          <p:cNvPr id="4" name="Content Placeholder 6" descr="An illustration depicts the function of the semicircular canals in monitoring rotational movements. The semicircular canals, part of the vestibular system, are shown in cross-section. As the head rotates, the fluid inside the semicircular canals moves, resulting in the deflection of stereocilia, microscopic hair-like structures, located within the canals. The stereocilia bend in a direction opposite to the rotation, and this mechanical stimulation triggers the generation of signals that are transmitted to the brain, providing information about the direction and speed of the head movement.">
            <a:extLst>
              <a:ext uri="{FF2B5EF4-FFF2-40B4-BE49-F238E27FC236}">
                <a16:creationId xmlns:a16="http://schemas.microsoft.com/office/drawing/2014/main" id="{FEB2BD4B-ED35-16B7-4F48-210F0C6663C9}"/>
              </a:ext>
            </a:extLst>
          </p:cNvPr>
          <p:cNvPicPr>
            <a:picLocks noGrp="1" noChangeAspect="1"/>
          </p:cNvPicPr>
          <p:nvPr>
            <p:ph idx="1"/>
          </p:nvPr>
        </p:nvPicPr>
        <p:blipFill>
          <a:blip r:embed="rId3"/>
          <a:srcRect t="3667" b="5751"/>
          <a:stretch/>
        </p:blipFill>
        <p:spPr>
          <a:xfrm>
            <a:off x="457200" y="1447800"/>
            <a:ext cx="8229600" cy="4141410"/>
          </a:xfrm>
        </p:spPr>
      </p:pic>
    </p:spTree>
    <p:extLst>
      <p:ext uri="{BB962C8B-B14F-4D97-AF65-F5344CB8AC3E}">
        <p14:creationId xmlns:p14="http://schemas.microsoft.com/office/powerpoint/2010/main" val="65738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Higher Processing of Vestibular Information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pPr marL="0" indent="0">
              <a:buNone/>
              <a:tabLst>
                <a:tab pos="461963" algn="l"/>
              </a:tabLst>
            </a:pPr>
            <a:r>
              <a:rPr lang="en-US" dirty="0">
                <a:solidFill>
                  <a:schemeClr val="tx1"/>
                </a:solidFill>
              </a:rPr>
              <a:t>The utricle, saccule, and semicircular canals communicate through bipolar neurons to the cochlear nucleus in the medulla.</a:t>
            </a:r>
          </a:p>
          <a:p>
            <a:pPr>
              <a:tabLst>
                <a:tab pos="461963" algn="l"/>
              </a:tabLst>
            </a:pPr>
            <a:r>
              <a:rPr lang="en-US" dirty="0">
                <a:solidFill>
                  <a:schemeClr val="tx1"/>
                </a:solidFill>
              </a:rPr>
              <a:t>Descending projections to the spinal cord</a:t>
            </a:r>
          </a:p>
          <a:p>
            <a:pPr>
              <a:tabLst>
                <a:tab pos="461963" algn="l"/>
              </a:tabLst>
            </a:pPr>
            <a:r>
              <a:rPr lang="en-US" dirty="0"/>
              <a:t>Ascending projections to the pons, thalamus, and cerebellum</a:t>
            </a:r>
          </a:p>
          <a:p>
            <a:pPr lvl="1">
              <a:tabLst>
                <a:tab pos="461963" algn="l"/>
              </a:tabLst>
            </a:pPr>
            <a:r>
              <a:rPr lang="en-US" dirty="0">
                <a:solidFill>
                  <a:schemeClr val="tx1"/>
                </a:solidFill>
              </a:rPr>
              <a:t>Cerebellum important for coordinated movements</a:t>
            </a:r>
          </a:p>
          <a:p>
            <a:pPr>
              <a:tabLst>
                <a:tab pos="461963" algn="l"/>
              </a:tabLst>
            </a:pPr>
            <a:r>
              <a:rPr lang="en-US" dirty="0">
                <a:solidFill>
                  <a:schemeClr val="tx1"/>
                </a:solidFill>
              </a:rPr>
              <a:t>Projections to temporal cortex for dizziness</a:t>
            </a:r>
          </a:p>
          <a:p>
            <a:pPr>
              <a:tabLst>
                <a:tab pos="461963" algn="l"/>
              </a:tabLst>
            </a:pPr>
            <a:r>
              <a:rPr lang="en-US" dirty="0">
                <a:solidFill>
                  <a:schemeClr val="tx1"/>
                </a:solidFill>
              </a:rPr>
              <a:t>Projections to autonomic nervous system for motion sickness</a:t>
            </a:r>
          </a:p>
          <a:p>
            <a:pPr>
              <a:tabLst>
                <a:tab pos="461963" algn="l"/>
              </a:tabLst>
            </a:pPr>
            <a:r>
              <a:rPr lang="en-US" dirty="0">
                <a:solidFill>
                  <a:schemeClr val="tx1"/>
                </a:solidFill>
              </a:rPr>
              <a:t>Projections to the primary somatosensory cortex for measurements of the external world and self-movement</a:t>
            </a:r>
          </a:p>
          <a:p>
            <a:pPr>
              <a:tabLst>
                <a:tab pos="461963" algn="l"/>
              </a:tabLst>
            </a:pPr>
            <a:r>
              <a:rPr lang="en-US" dirty="0">
                <a:solidFill>
                  <a:schemeClr val="tx1"/>
                </a:solidFill>
              </a:rPr>
              <a:t>Projections to certain optic muscles for coordinated eye/head movements</a:t>
            </a:r>
          </a:p>
        </p:txBody>
      </p:sp>
    </p:spTree>
    <p:extLst>
      <p:ext uri="{BB962C8B-B14F-4D97-AF65-F5344CB8AC3E}">
        <p14:creationId xmlns:p14="http://schemas.microsoft.com/office/powerpoint/2010/main" val="146624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pPr>
              <a:tabLst>
                <a:tab pos="461963" algn="l"/>
              </a:tabLst>
            </a:pPr>
            <a:r>
              <a:rPr lang="en-US" dirty="0">
                <a:solidFill>
                  <a:schemeClr val="tx1"/>
                </a:solidFill>
              </a:rPr>
              <a:t>Hearing is crucial for detecting environmental sounds and social interactions.</a:t>
            </a:r>
          </a:p>
          <a:p>
            <a:pPr>
              <a:tabLst>
                <a:tab pos="461963" algn="l"/>
              </a:tabLst>
            </a:pPr>
            <a:r>
              <a:rPr lang="en-US" dirty="0">
                <a:solidFill>
                  <a:schemeClr val="tx1"/>
                </a:solidFill>
              </a:rPr>
              <a:t>The vestibular system, separate from hearing, detects movement and balance.</a:t>
            </a:r>
          </a:p>
          <a:p>
            <a:pPr>
              <a:tabLst>
                <a:tab pos="461963" algn="l"/>
              </a:tabLst>
            </a:pPr>
            <a:r>
              <a:rPr lang="en-US" dirty="0">
                <a:solidFill>
                  <a:schemeClr val="tx1"/>
                </a:solidFill>
              </a:rPr>
              <a:t>Sound waves are mechanical pressure waves that travel through air or water.</a:t>
            </a:r>
          </a:p>
          <a:p>
            <a:pPr lvl="1">
              <a:tabLst>
                <a:tab pos="461963" algn="l"/>
              </a:tabLst>
            </a:pPr>
            <a:r>
              <a:rPr lang="en-US" dirty="0">
                <a:solidFill>
                  <a:schemeClr val="tx1"/>
                </a:solidFill>
              </a:rPr>
              <a:t>Received by the outer ear, amplified by the ossicles, and transduced into electrical signals in the cochlea</a:t>
            </a:r>
          </a:p>
          <a:p>
            <a:pPr>
              <a:tabLst>
                <a:tab pos="461963" algn="l"/>
              </a:tabLst>
            </a:pPr>
            <a:r>
              <a:rPr lang="en-US" dirty="0">
                <a:solidFill>
                  <a:schemeClr val="tx1"/>
                </a:solidFill>
              </a:rPr>
              <a:t>Vestibular receptors in the utricle, saccule, and semicircular canals detect head orientation and movement.</a:t>
            </a:r>
          </a:p>
          <a:p>
            <a:pPr>
              <a:tabLst>
                <a:tab pos="461963" algn="l"/>
              </a:tabLst>
            </a:pPr>
            <a:r>
              <a:rPr lang="en-US" dirty="0">
                <a:solidFill>
                  <a:schemeClr val="tx1"/>
                </a:solidFill>
              </a:rPr>
              <a:t>Vestibular signals are processed in various brain regions, contributing to balance and coordination.</a:t>
            </a:r>
            <a:endParaRPr lang="en-US" dirty="0">
              <a:solidFill>
                <a:srgbClr val="0000FF"/>
              </a:solidFill>
            </a:endParaRPr>
          </a:p>
        </p:txBody>
      </p:sp>
    </p:spTree>
    <p:extLst>
      <p:ext uri="{BB962C8B-B14F-4D97-AF65-F5344CB8AC3E}">
        <p14:creationId xmlns:p14="http://schemas.microsoft.com/office/powerpoint/2010/main" val="7385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Hearing and Balance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b="1" dirty="0">
                <a:solidFill>
                  <a:schemeClr val="tx1"/>
                </a:solidFill>
              </a:rPr>
              <a:t>Audition</a:t>
            </a:r>
            <a:r>
              <a:rPr lang="en-US" dirty="0">
                <a:solidFill>
                  <a:schemeClr val="tx1"/>
                </a:solidFill>
              </a:rPr>
              <a:t> (hearing) enables detection of environmental sounds, including dangers and social interactions.</a:t>
            </a:r>
          </a:p>
          <a:p>
            <a:pPr>
              <a:tabLst>
                <a:tab pos="461963" algn="l"/>
              </a:tabLst>
            </a:pPr>
            <a:r>
              <a:rPr lang="en-US" dirty="0">
                <a:solidFill>
                  <a:schemeClr val="tx1"/>
                </a:solidFill>
              </a:rPr>
              <a:t>The vestibular system, linked to the auditory system, detects movement and balance but is not involved in hearing.</a:t>
            </a:r>
          </a:p>
          <a:p>
            <a:pPr>
              <a:tabLst>
                <a:tab pos="461963" algn="l"/>
              </a:tabLst>
            </a:pPr>
            <a:r>
              <a:rPr lang="en-US" dirty="0">
                <a:solidFill>
                  <a:schemeClr val="tx1"/>
                </a:solidFill>
              </a:rPr>
              <a:t>Vestibular information includes linear and angular acceleration and deceleration, balance, and the animal</a:t>
            </a:r>
            <a:r>
              <a:rPr lang="en-US" dirty="0"/>
              <a:t>'</a:t>
            </a:r>
            <a:r>
              <a:rPr lang="en-US" dirty="0">
                <a:solidFill>
                  <a:schemeClr val="tx1"/>
                </a:solidFill>
              </a:rPr>
              <a:t>s own movement.</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Sound</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Sound waves (auditory stimuli) are mechanical pressure waves that travel through a medium (e.g., air or water).</a:t>
            </a:r>
          </a:p>
          <a:p>
            <a:pPr>
              <a:tabLst>
                <a:tab pos="461963" algn="l"/>
              </a:tabLst>
            </a:pPr>
            <a:r>
              <a:rPr lang="en-US" dirty="0">
                <a:solidFill>
                  <a:schemeClr val="tx1"/>
                </a:solidFill>
              </a:rPr>
              <a:t>No sound waves exist in a vacuum due to lack of air molecules.</a:t>
            </a:r>
          </a:p>
          <a:p>
            <a:pPr>
              <a:tabLst>
                <a:tab pos="461963" algn="l"/>
              </a:tabLst>
            </a:pPr>
            <a:r>
              <a:rPr lang="en-US" dirty="0">
                <a:solidFill>
                  <a:schemeClr val="tx1"/>
                </a:solidFill>
              </a:rPr>
              <a:t>Speed of sound varies based on altitude, medium, and temperature.</a:t>
            </a:r>
          </a:p>
          <a:p>
            <a:pPr lvl="1">
              <a:tabLst>
                <a:tab pos="461963" algn="l"/>
              </a:tabLst>
            </a:pPr>
            <a:r>
              <a:rPr lang="en-US" dirty="0">
                <a:solidFill>
                  <a:schemeClr val="tx1"/>
                </a:solidFill>
              </a:rPr>
              <a:t>At sea level and 20°C </a:t>
            </a:r>
            <a:r>
              <a:rPr lang="en-US" dirty="0"/>
              <a:t>(68</a:t>
            </a:r>
            <a:r>
              <a:rPr lang="en-US" dirty="0">
                <a:solidFill>
                  <a:schemeClr val="tx1"/>
                </a:solidFill>
              </a:rPr>
              <a:t>°F</a:t>
            </a:r>
            <a:r>
              <a:rPr lang="en-US" dirty="0"/>
              <a:t>)</a:t>
            </a:r>
            <a:r>
              <a:rPr lang="en-US" dirty="0">
                <a:solidFill>
                  <a:schemeClr val="tx1"/>
                </a:solidFill>
              </a:rPr>
              <a:t>, sound travels in air at about 343 meters per second.</a:t>
            </a:r>
          </a:p>
        </p:txBody>
      </p:sp>
    </p:spTree>
    <p:extLst>
      <p:ext uri="{BB962C8B-B14F-4D97-AF65-F5344CB8AC3E}">
        <p14:creationId xmlns:p14="http://schemas.microsoft.com/office/powerpoint/2010/main" val="4567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Frequency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There are four main characteristics of a sound wave: frequency, wavelength, period, and amplitude.</a:t>
            </a:r>
          </a:p>
          <a:p>
            <a:pPr>
              <a:tabLst>
                <a:tab pos="461963" algn="l"/>
              </a:tabLst>
            </a:pPr>
            <a:r>
              <a:rPr lang="en-US" u="sng" dirty="0">
                <a:solidFill>
                  <a:schemeClr val="tx1"/>
                </a:solidFill>
              </a:rPr>
              <a:t>Frequency</a:t>
            </a:r>
            <a:r>
              <a:rPr lang="en-US" dirty="0">
                <a:solidFill>
                  <a:schemeClr val="tx1"/>
                </a:solidFill>
              </a:rPr>
              <a:t>: number of waves per unit of time</a:t>
            </a:r>
          </a:p>
          <a:p>
            <a:pPr lvl="1">
              <a:tabLst>
                <a:tab pos="461963" algn="l"/>
              </a:tabLst>
            </a:pPr>
            <a:r>
              <a:rPr lang="en-US" dirty="0"/>
              <a:t>Heard as pitch in sound</a:t>
            </a:r>
          </a:p>
          <a:p>
            <a:pPr lvl="1">
              <a:tabLst>
                <a:tab pos="461963" algn="l"/>
              </a:tabLst>
            </a:pPr>
            <a:r>
              <a:rPr lang="en-US" dirty="0">
                <a:solidFill>
                  <a:schemeClr val="tx1"/>
                </a:solidFill>
              </a:rPr>
              <a:t>Measured in cycles per second, or hertz (Hz)</a:t>
            </a:r>
          </a:p>
          <a:p>
            <a:pPr lvl="1">
              <a:tabLst>
                <a:tab pos="461963" algn="l"/>
              </a:tabLst>
            </a:pPr>
            <a:r>
              <a:rPr lang="en-US" u="sng" dirty="0">
                <a:solidFill>
                  <a:schemeClr val="tx1"/>
                </a:solidFill>
              </a:rPr>
              <a:t>High-frequency sounds</a:t>
            </a:r>
            <a:r>
              <a:rPr lang="en-US" dirty="0">
                <a:solidFill>
                  <a:schemeClr val="tx1"/>
                </a:solidFill>
              </a:rPr>
              <a:t>: short wavelengths and high-pitched</a:t>
            </a:r>
          </a:p>
          <a:p>
            <a:pPr lvl="1">
              <a:tabLst>
                <a:tab pos="461963" algn="l"/>
              </a:tabLst>
            </a:pPr>
            <a:r>
              <a:rPr lang="en-US" u="sng" dirty="0">
                <a:solidFill>
                  <a:schemeClr val="tx1"/>
                </a:solidFill>
              </a:rPr>
              <a:t>Low-frequency sounds</a:t>
            </a:r>
            <a:r>
              <a:rPr lang="en-US" dirty="0">
                <a:solidFill>
                  <a:schemeClr val="tx1"/>
                </a:solidFill>
              </a:rPr>
              <a:t>: long wavelengths and low-pitched</a:t>
            </a:r>
          </a:p>
        </p:txBody>
      </p:sp>
    </p:spTree>
    <p:extLst>
      <p:ext uri="{BB962C8B-B14F-4D97-AF65-F5344CB8AC3E}">
        <p14:creationId xmlns:p14="http://schemas.microsoft.com/office/powerpoint/2010/main" val="308448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Hearing Ranges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a:tabLst>
                <a:tab pos="461963" algn="l"/>
              </a:tabLst>
            </a:pPr>
            <a:r>
              <a:rPr lang="en-US" dirty="0">
                <a:solidFill>
                  <a:schemeClr val="tx1"/>
                </a:solidFill>
              </a:rPr>
              <a:t>Most humans can perceive sounds between 30 and 20,000 Hz.</a:t>
            </a:r>
          </a:p>
          <a:p>
            <a:pPr lvl="1">
              <a:tabLst>
                <a:tab pos="461963" algn="l"/>
              </a:tabLst>
            </a:pPr>
            <a:r>
              <a:rPr lang="en-US" b="1" dirty="0">
                <a:solidFill>
                  <a:schemeClr val="tx1"/>
                </a:solidFill>
              </a:rPr>
              <a:t>Ultrasound</a:t>
            </a:r>
            <a:r>
              <a:rPr lang="en-US" dirty="0">
                <a:solidFill>
                  <a:schemeClr val="tx1"/>
                </a:solidFill>
              </a:rPr>
              <a:t>: sounds above human range</a:t>
            </a:r>
          </a:p>
          <a:p>
            <a:pPr>
              <a:tabLst>
                <a:tab pos="461963" algn="l"/>
              </a:tabLst>
            </a:pPr>
            <a:r>
              <a:rPr lang="en-US" dirty="0">
                <a:solidFill>
                  <a:schemeClr val="tx1"/>
                </a:solidFill>
              </a:rPr>
              <a:t>The ability to hear high frequencies decreases with age.</a:t>
            </a:r>
          </a:p>
          <a:p>
            <a:pPr>
              <a:tabLst>
                <a:tab pos="461963" algn="l"/>
              </a:tabLst>
            </a:pPr>
            <a:r>
              <a:rPr lang="en-US" dirty="0">
                <a:solidFill>
                  <a:schemeClr val="tx1"/>
                </a:solidFill>
              </a:rPr>
              <a:t>The following are some animal hearing ranges:</a:t>
            </a:r>
          </a:p>
          <a:p>
            <a:pPr lvl="1">
              <a:tabLst>
                <a:tab pos="461963" algn="l"/>
              </a:tabLst>
            </a:pPr>
            <a:r>
              <a:rPr lang="en-US" u="sng" dirty="0">
                <a:solidFill>
                  <a:schemeClr val="tx1"/>
                </a:solidFill>
              </a:rPr>
              <a:t>Dogs</a:t>
            </a:r>
            <a:r>
              <a:rPr lang="en-US" dirty="0">
                <a:solidFill>
                  <a:schemeClr val="tx1"/>
                </a:solidFill>
              </a:rPr>
              <a:t>: up to 40,000 Hz</a:t>
            </a:r>
          </a:p>
          <a:p>
            <a:pPr lvl="1">
              <a:tabLst>
                <a:tab pos="461963" algn="l"/>
              </a:tabLst>
            </a:pPr>
            <a:r>
              <a:rPr lang="en-US" u="sng" dirty="0">
                <a:solidFill>
                  <a:schemeClr val="tx1"/>
                </a:solidFill>
              </a:rPr>
              <a:t>Cats</a:t>
            </a:r>
            <a:r>
              <a:rPr lang="en-US" dirty="0">
                <a:solidFill>
                  <a:schemeClr val="tx1"/>
                </a:solidFill>
              </a:rPr>
              <a:t>: up to 60,000 Hz</a:t>
            </a:r>
          </a:p>
          <a:p>
            <a:pPr lvl="1">
              <a:tabLst>
                <a:tab pos="461963" algn="l"/>
              </a:tabLst>
            </a:pPr>
            <a:r>
              <a:rPr lang="en-US" u="sng" dirty="0">
                <a:solidFill>
                  <a:schemeClr val="tx1"/>
                </a:solidFill>
              </a:rPr>
              <a:t>Bats</a:t>
            </a:r>
            <a:r>
              <a:rPr lang="en-US" dirty="0">
                <a:solidFill>
                  <a:schemeClr val="tx1"/>
                </a:solidFill>
              </a:rPr>
              <a:t>: up to 100,000 Hz</a:t>
            </a:r>
          </a:p>
          <a:p>
            <a:pPr lvl="1">
              <a:tabLst>
                <a:tab pos="461963" algn="l"/>
              </a:tabLst>
            </a:pPr>
            <a:r>
              <a:rPr lang="en-US" u="sng" dirty="0">
                <a:solidFill>
                  <a:schemeClr val="tx1"/>
                </a:solidFill>
              </a:rPr>
              <a:t>Dolphins</a:t>
            </a:r>
            <a:r>
              <a:rPr lang="en-US" dirty="0">
                <a:solidFill>
                  <a:schemeClr val="tx1"/>
                </a:solidFill>
              </a:rPr>
              <a:t>: up to 150,000 Hz</a:t>
            </a:r>
          </a:p>
          <a:p>
            <a:pPr lvl="1">
              <a:tabLst>
                <a:tab pos="461963" algn="l"/>
              </a:tabLst>
            </a:pPr>
            <a:r>
              <a:rPr lang="en-US" u="sng" dirty="0">
                <a:solidFill>
                  <a:schemeClr val="tx1"/>
                </a:solidFill>
              </a:rPr>
              <a:t>American shad</a:t>
            </a:r>
            <a:r>
              <a:rPr lang="en-US" dirty="0">
                <a:solidFill>
                  <a:schemeClr val="tx1"/>
                </a:solidFill>
              </a:rPr>
              <a:t>: up to 180,000 Hz</a:t>
            </a:r>
          </a:p>
        </p:txBody>
      </p:sp>
    </p:spTree>
    <p:extLst>
      <p:ext uri="{BB962C8B-B14F-4D97-AF65-F5344CB8AC3E}">
        <p14:creationId xmlns:p14="http://schemas.microsoft.com/office/powerpoint/2010/main" val="41587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3063240"/>
          </a:xfrm>
        </p:spPr>
        <p:txBody>
          <a:bodyPr>
            <a:normAutofit lnSpcReduction="10000"/>
          </a:bodyPr>
          <a:lstStyle/>
          <a:p>
            <a:r>
              <a:rPr lang="en-US" dirty="0"/>
              <a:t>The "mosquito ringtone" or "teen buzz ringtone":</a:t>
            </a:r>
          </a:p>
          <a:p>
            <a:pPr marL="457200" indent="-457200">
              <a:buFont typeface="Arial" panose="020B0604020202020204" pitchFamily="34" charset="0"/>
              <a:buChar char="•"/>
            </a:pPr>
            <a:r>
              <a:rPr lang="en-US" dirty="0"/>
              <a:t>Refers to a cell phone ringtone which emits a sound at or above 17,400 Hz</a:t>
            </a:r>
          </a:p>
          <a:p>
            <a:pPr marL="457200" indent="-457200">
              <a:buFont typeface="Arial" panose="020B0604020202020204" pitchFamily="34" charset="0"/>
              <a:buChar char="•"/>
            </a:pPr>
            <a:r>
              <a:rPr lang="en-US" dirty="0"/>
              <a:t>Takes advantage of the declining ability to hear high frequencies as one ages</a:t>
            </a:r>
          </a:p>
          <a:p>
            <a:pPr marL="457200" indent="-457200">
              <a:buFont typeface="Arial" panose="020B0604020202020204" pitchFamily="34" charset="0"/>
              <a:buChar char="•"/>
            </a:pPr>
            <a:r>
              <a:rPr lang="en-US" dirty="0"/>
              <a:t>Audible only to individuals younger than their twenties</a:t>
            </a:r>
          </a:p>
        </p:txBody>
      </p:sp>
    </p:spTree>
    <p:extLst>
      <p:ext uri="{BB962C8B-B14F-4D97-AF65-F5344CB8AC3E}">
        <p14:creationId xmlns:p14="http://schemas.microsoft.com/office/powerpoint/2010/main" val="114602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Amplitude</a:t>
            </a:r>
            <a:endParaRPr lang="en-US" sz="3200" dirty="0">
              <a:solidFill>
                <a:schemeClr val="accent1"/>
              </a:solidFill>
            </a:endParaRPr>
          </a:p>
        </p:txBody>
      </p:sp>
      <p:sp>
        <p:nvSpPr>
          <p:cNvPr id="11267" name="Rectangle 3"/>
          <p:cNvSpPr>
            <a:spLocks noGrp="1"/>
          </p:cNvSpPr>
          <p:nvPr>
            <p:ph idx="1"/>
          </p:nvPr>
        </p:nvSpPr>
        <p:spPr>
          <a:xfrm>
            <a:off x="457200" y="1280160"/>
            <a:ext cx="4070464" cy="4739640"/>
          </a:xfrm>
          <a:prstGeom prst="rect">
            <a:avLst/>
          </a:prstGeom>
        </p:spPr>
        <p:txBody>
          <a:bodyPr>
            <a:normAutofit fontScale="92500" lnSpcReduction="20000"/>
          </a:bodyPr>
          <a:lstStyle/>
          <a:p>
            <a:pPr marL="0" indent="0">
              <a:buNone/>
              <a:tabLst>
                <a:tab pos="461963" algn="l"/>
              </a:tabLst>
            </a:pPr>
            <a:r>
              <a:rPr lang="en-US" u="sng" dirty="0">
                <a:solidFill>
                  <a:schemeClr val="tx1"/>
                </a:solidFill>
              </a:rPr>
              <a:t>Amplitude</a:t>
            </a:r>
            <a:r>
              <a:rPr lang="en-US" dirty="0">
                <a:solidFill>
                  <a:schemeClr val="tx1"/>
                </a:solidFill>
              </a:rPr>
              <a:t>: the dimension of a wave from peak to trough</a:t>
            </a:r>
          </a:p>
          <a:p>
            <a:pPr marL="457200" indent="-457200">
              <a:buFont typeface="Arial" panose="020B0604020202020204" pitchFamily="34" charset="0"/>
              <a:buChar char="•"/>
              <a:tabLst>
                <a:tab pos="461963" algn="l"/>
              </a:tabLst>
            </a:pPr>
            <a:r>
              <a:rPr lang="en-US" dirty="0">
                <a:solidFill>
                  <a:schemeClr val="tx1"/>
                </a:solidFill>
              </a:rPr>
              <a:t>Heard as volume in sound</a:t>
            </a:r>
          </a:p>
          <a:p>
            <a:pPr marL="457200" indent="-457200">
              <a:buFont typeface="Arial" panose="020B0604020202020204" pitchFamily="34" charset="0"/>
              <a:buChar char="•"/>
              <a:tabLst>
                <a:tab pos="461963" algn="l"/>
              </a:tabLst>
            </a:pPr>
            <a:r>
              <a:rPr lang="en-US" dirty="0">
                <a:solidFill>
                  <a:schemeClr val="tx1"/>
                </a:solidFill>
              </a:rPr>
              <a:t>Measured in decibels (dB)</a:t>
            </a:r>
          </a:p>
          <a:p>
            <a:pPr marL="457200" indent="-457200">
              <a:buFont typeface="Arial" panose="020B0604020202020204" pitchFamily="34" charset="0"/>
              <a:buChar char="•"/>
              <a:tabLst>
                <a:tab pos="461963" algn="l"/>
              </a:tabLst>
            </a:pPr>
            <a:r>
              <a:rPr lang="en-US" dirty="0">
                <a:solidFill>
                  <a:schemeClr val="tx1"/>
                </a:solidFill>
              </a:rPr>
              <a:t>Higher amplitude = louder sound</a:t>
            </a:r>
          </a:p>
          <a:p>
            <a:pPr marL="457200" indent="-457200">
              <a:buFont typeface="Arial" panose="020B0604020202020204" pitchFamily="34" charset="0"/>
              <a:buChar char="•"/>
              <a:tabLst>
                <a:tab pos="461963" algn="l"/>
              </a:tabLst>
            </a:pPr>
            <a:r>
              <a:rPr lang="en-US" dirty="0">
                <a:solidFill>
                  <a:schemeClr val="tx1"/>
                </a:solidFill>
              </a:rPr>
              <a:t>0 dB: the softest sound a human can hear</a:t>
            </a:r>
          </a:p>
          <a:p>
            <a:pPr marL="457200" indent="-457200">
              <a:buFont typeface="Arial" panose="020B0604020202020204" pitchFamily="34" charset="0"/>
              <a:buChar char="•"/>
              <a:tabLst>
                <a:tab pos="461963" algn="l"/>
              </a:tabLst>
            </a:pPr>
            <a:r>
              <a:rPr lang="en-US" dirty="0">
                <a:solidFill>
                  <a:schemeClr val="tx1"/>
                </a:solidFill>
              </a:rPr>
              <a:t>60 dB: volume of normal human speech</a:t>
            </a:r>
            <a:endParaRPr lang="en-US" dirty="0">
              <a:solidFill>
                <a:srgbClr val="0000FF"/>
              </a:solidFill>
            </a:endParaRPr>
          </a:p>
        </p:txBody>
      </p:sp>
      <p:pic>
        <p:nvPicPr>
          <p:cNvPr id="7" name="Content Placeholder 5" descr="The y-axis is labeled &quot;Amplitude,&quot; and there is a horizontal line that cuts the waves in half. The x-axis is labeled &quot;Time.&quot; The first sound wave is a dashed line. The is a double-sided arrow from the top of the peak to the horizontal line, which indicates the amplitude. The second sound wave is over top of the first and has almost double the amplitude. &quot;Wavelength&quot; is indicated as a measure from peak to peak of a sound wave. The wavelength is the same for both lines. ">
            <a:extLst>
              <a:ext uri="{FF2B5EF4-FFF2-40B4-BE49-F238E27FC236}">
                <a16:creationId xmlns:a16="http://schemas.microsoft.com/office/drawing/2014/main" id="{2297ED9A-1091-46FE-1CA3-50E520F3AD7C}"/>
              </a:ext>
            </a:extLst>
          </p:cNvPr>
          <p:cNvPicPr>
            <a:picLocks noChangeAspect="1"/>
          </p:cNvPicPr>
          <p:nvPr/>
        </p:nvPicPr>
        <p:blipFill>
          <a:blip r:embed="rId3"/>
          <a:srcRect l="12037" t="4511" r="12037" b="2756"/>
          <a:stretch/>
        </p:blipFill>
        <p:spPr>
          <a:xfrm>
            <a:off x="4511252" y="1679750"/>
            <a:ext cx="4152717" cy="2817725"/>
          </a:xfrm>
          <a:prstGeom prst="rect">
            <a:avLst/>
          </a:prstGeom>
        </p:spPr>
      </p:pic>
      <p:sp>
        <p:nvSpPr>
          <p:cNvPr id="4" name="TextBox 3">
            <a:extLst>
              <a:ext uri="{FF2B5EF4-FFF2-40B4-BE49-F238E27FC236}">
                <a16:creationId xmlns:a16="http://schemas.microsoft.com/office/drawing/2014/main" id="{71967622-F4F0-4856-0950-4F675BFE9B15}"/>
              </a:ext>
            </a:extLst>
          </p:cNvPr>
          <p:cNvSpPr txBox="1"/>
          <p:nvPr/>
        </p:nvSpPr>
        <p:spPr>
          <a:xfrm>
            <a:off x="4854632" y="4497475"/>
            <a:ext cx="3505200" cy="1169551"/>
          </a:xfrm>
          <a:prstGeom prst="rect">
            <a:avLst/>
          </a:prstGeom>
          <a:noFill/>
        </p:spPr>
        <p:txBody>
          <a:bodyPr wrap="square" rtlCol="0">
            <a:spAutoFit/>
          </a:bodyPr>
          <a:lstStyle/>
          <a:p>
            <a:pPr algn="ctr"/>
            <a:r>
              <a:rPr lang="en-US" sz="1400" b="1" dirty="0"/>
              <a:t>41.4 Figure 1: </a:t>
            </a:r>
            <a:r>
              <a:rPr lang="en-US" sz="1400" dirty="0"/>
              <a:t>For sound waves, wavelength corresponds to pitch. Amplitude of the wave corresponds to volume. The sound wave shown with a dashed line is softer in volume than the sound wave shown with a solid line.</a:t>
            </a:r>
          </a:p>
        </p:txBody>
      </p:sp>
      <p:sp>
        <p:nvSpPr>
          <p:cNvPr id="5" name="TextBox 4">
            <a:extLst>
              <a:ext uri="{FF2B5EF4-FFF2-40B4-BE49-F238E27FC236}">
                <a16:creationId xmlns:a16="http://schemas.microsoft.com/office/drawing/2014/main" id="{0277EF36-413C-264F-2775-541A80A36C41}"/>
              </a:ext>
            </a:extLst>
          </p:cNvPr>
          <p:cNvSpPr txBox="1"/>
          <p:nvPr/>
        </p:nvSpPr>
        <p:spPr>
          <a:xfrm>
            <a:off x="5769032" y="5619690"/>
            <a:ext cx="1676400" cy="400110"/>
          </a:xfrm>
          <a:prstGeom prst="rect">
            <a:avLst/>
          </a:prstGeom>
          <a:noFill/>
        </p:spPr>
        <p:txBody>
          <a:bodyPr wrap="square" rtlCol="0">
            <a:spAutoFit/>
          </a:bodyPr>
          <a:lstStyle/>
          <a:p>
            <a:pPr algn="ctr"/>
            <a:r>
              <a:rPr lang="en-US" sz="1000" dirty="0"/>
              <a:t>CNX OpenStax on Wikimedia Commons. "Sound waves."</a:t>
            </a:r>
          </a:p>
        </p:txBody>
      </p:sp>
    </p:spTree>
    <p:extLst>
      <p:ext uri="{BB962C8B-B14F-4D97-AF65-F5344CB8AC3E}">
        <p14:creationId xmlns:p14="http://schemas.microsoft.com/office/powerpoint/2010/main" val="40830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Reception of Sound</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solidFill>
                  <a:schemeClr val="tx1"/>
                </a:solidFill>
              </a:rPr>
              <a:t>Sound waves are collected by the </a:t>
            </a:r>
            <a:r>
              <a:rPr lang="en-US" b="1" dirty="0">
                <a:solidFill>
                  <a:schemeClr val="tx1"/>
                </a:solidFill>
              </a:rPr>
              <a:t>auricle </a:t>
            </a:r>
            <a:r>
              <a:rPr lang="en-US" dirty="0">
                <a:solidFill>
                  <a:schemeClr val="tx1"/>
                </a:solidFill>
              </a:rPr>
              <a:t>(external, cartilaginous part of the ear).</a:t>
            </a:r>
          </a:p>
          <a:p>
            <a:pPr lvl="1">
              <a:tabLst>
                <a:tab pos="461963" algn="l"/>
              </a:tabLst>
            </a:pPr>
            <a:r>
              <a:rPr lang="en-US" dirty="0">
                <a:solidFill>
                  <a:schemeClr val="tx1"/>
                </a:solidFill>
              </a:rPr>
              <a:t>They then travel through the auditory canal and vibrate the </a:t>
            </a:r>
            <a:r>
              <a:rPr lang="en-US" b="1" dirty="0">
                <a:solidFill>
                  <a:schemeClr val="tx1"/>
                </a:solidFill>
              </a:rPr>
              <a:t>tympanum</a:t>
            </a:r>
            <a:r>
              <a:rPr lang="en-US" dirty="0">
                <a:solidFill>
                  <a:schemeClr val="tx1"/>
                </a:solidFill>
              </a:rPr>
              <a:t> (ear drum), </a:t>
            </a:r>
            <a:r>
              <a:rPr lang="en-US" dirty="0"/>
              <a:t>the innermost part of the </a:t>
            </a:r>
            <a:r>
              <a:rPr lang="en-US" b="1" dirty="0"/>
              <a:t>outer ear</a:t>
            </a:r>
            <a:r>
              <a:rPr lang="en-US" dirty="0">
                <a:solidFill>
                  <a:schemeClr val="tx1"/>
                </a:solidFill>
              </a:rPr>
              <a:t>.</a:t>
            </a:r>
          </a:p>
          <a:p>
            <a:pPr>
              <a:tabLst>
                <a:tab pos="461963" algn="l"/>
              </a:tabLst>
            </a:pPr>
            <a:r>
              <a:rPr lang="en-US" dirty="0">
                <a:solidFill>
                  <a:schemeClr val="tx1"/>
                </a:solidFill>
              </a:rPr>
              <a:t>In the tympanum is the </a:t>
            </a:r>
            <a:r>
              <a:rPr lang="en-US" b="1" dirty="0">
                <a:solidFill>
                  <a:schemeClr val="tx1"/>
                </a:solidFill>
              </a:rPr>
              <a:t>middle ear</a:t>
            </a:r>
            <a:r>
              <a:rPr lang="en-US" dirty="0">
                <a:solidFill>
                  <a:schemeClr val="tx1"/>
                </a:solidFill>
              </a:rPr>
              <a:t>.</a:t>
            </a:r>
          </a:p>
          <a:p>
            <a:pPr lvl="1">
              <a:tabLst>
                <a:tab pos="461963" algn="l"/>
              </a:tabLst>
            </a:pPr>
            <a:r>
              <a:rPr lang="en-US" dirty="0"/>
              <a:t>The middle ear contains</a:t>
            </a:r>
            <a:r>
              <a:rPr lang="en-US" dirty="0">
                <a:solidFill>
                  <a:schemeClr val="tx1"/>
                </a:solidFill>
              </a:rPr>
              <a:t> the </a:t>
            </a:r>
            <a:r>
              <a:rPr lang="en-US" b="1" dirty="0">
                <a:solidFill>
                  <a:schemeClr val="tx1"/>
                </a:solidFill>
              </a:rPr>
              <a:t>ossicles</a:t>
            </a:r>
            <a:r>
              <a:rPr lang="en-US" dirty="0">
                <a:solidFill>
                  <a:schemeClr val="tx1"/>
                </a:solidFill>
              </a:rPr>
              <a:t>, which transfer vibrations to the </a:t>
            </a:r>
            <a:r>
              <a:rPr lang="en-US" b="1" dirty="0">
                <a:solidFill>
                  <a:schemeClr val="tx1"/>
                </a:solidFill>
              </a:rPr>
              <a:t>inner ear</a:t>
            </a:r>
            <a:r>
              <a:rPr lang="en-US" dirty="0">
                <a:solidFill>
                  <a:schemeClr val="tx1"/>
                </a:solidFill>
              </a:rPr>
              <a:t>.</a:t>
            </a:r>
          </a:p>
        </p:txBody>
      </p:sp>
    </p:spTree>
    <p:extLst>
      <p:ext uri="{BB962C8B-B14F-4D97-AF65-F5344CB8AC3E}">
        <p14:creationId xmlns:p14="http://schemas.microsoft.com/office/powerpoint/2010/main" val="18456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1993</TotalTime>
  <Words>2177</Words>
  <Application>Microsoft Office PowerPoint</Application>
  <PresentationFormat>On-screen Show (4:3)</PresentationFormat>
  <Paragraphs>178</Paragraphs>
  <Slides>29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Calibri</vt:lpstr>
      <vt:lpstr>Century Gothic</vt:lpstr>
      <vt:lpstr>Aptos</vt:lpstr>
      <vt:lpstr>Arial</vt:lpstr>
      <vt:lpstr>Office Theme</vt:lpstr>
      <vt:lpstr>1_Office Theme</vt:lpstr>
      <vt:lpstr>Lesson 41.4</vt:lpstr>
      <vt:lpstr>Objectives</vt:lpstr>
      <vt:lpstr>Hearing and Balance</vt:lpstr>
      <vt:lpstr>Sound</vt:lpstr>
      <vt:lpstr>Frequency</vt:lpstr>
      <vt:lpstr>Hearing Ranges</vt:lpstr>
      <vt:lpstr>Science and You</vt:lpstr>
      <vt:lpstr>Amplitude</vt:lpstr>
      <vt:lpstr>Reception of Sound</vt:lpstr>
      <vt:lpstr>The Ossicles</vt:lpstr>
      <vt:lpstr>41.4 Figure 2</vt:lpstr>
      <vt:lpstr>Think It Through</vt:lpstr>
      <vt:lpstr>Transduction of Sound1</vt:lpstr>
      <vt:lpstr>Transduction of Sound2</vt:lpstr>
      <vt:lpstr>Transduction of Sound3</vt:lpstr>
      <vt:lpstr>41.4 Figure 3</vt:lpstr>
      <vt:lpstr>The Site of Sound Transduction1</vt:lpstr>
      <vt:lpstr>The Site of Sound Transduction2</vt:lpstr>
      <vt:lpstr>Place Theory of Pitch Detection</vt:lpstr>
      <vt:lpstr>The Site of Sound Transduction3</vt:lpstr>
      <vt:lpstr>Higher Processing of Sound</vt:lpstr>
      <vt:lpstr>Vestibular Information</vt:lpstr>
      <vt:lpstr>Utricle and Saccule</vt:lpstr>
      <vt:lpstr>Reflection Question</vt:lpstr>
      <vt:lpstr>Semicircular Canals</vt:lpstr>
      <vt:lpstr>41.4 Figure 7</vt:lpstr>
      <vt:lpstr>Higher Processing of Vestibular Information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193</cp:revision>
  <dcterms:created xsi:type="dcterms:W3CDTF">2013-04-26T14:43:13Z</dcterms:created>
  <dcterms:modified xsi:type="dcterms:W3CDTF">2024-10-15T01:25:43Z</dcterms:modified>
</cp:coreProperties>
</file>