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 id="2147483661" r:id="rId2"/>
  </p:sldMasterIdLst>
  <p:notesMasterIdLst>
    <p:notesMasterId r:id="rId32"/>
  </p:notesMasterIdLst>
  <p:handoutMasterIdLst>
    <p:handoutMasterId r:id="rId33"/>
  </p:handoutMasterIdLst>
  <p:sldIdLst>
    <p:sldId id="272" r:id="rId3"/>
    <p:sldId id="264" r:id="rId4"/>
    <p:sldId id="265" r:id="rId5"/>
    <p:sldId id="281" r:id="rId6"/>
    <p:sldId id="289" r:id="rId7"/>
    <p:sldId id="290" r:id="rId8"/>
    <p:sldId id="282" r:id="rId9"/>
    <p:sldId id="267" r:id="rId10"/>
    <p:sldId id="291" r:id="rId11"/>
    <p:sldId id="293" r:id="rId12"/>
    <p:sldId id="292" r:id="rId13"/>
    <p:sldId id="283" r:id="rId14"/>
    <p:sldId id="295" r:id="rId15"/>
    <p:sldId id="294" r:id="rId16"/>
    <p:sldId id="296" r:id="rId17"/>
    <p:sldId id="284" r:id="rId18"/>
    <p:sldId id="276" r:id="rId19"/>
    <p:sldId id="297" r:id="rId20"/>
    <p:sldId id="285" r:id="rId21"/>
    <p:sldId id="298" r:id="rId22"/>
    <p:sldId id="299" r:id="rId23"/>
    <p:sldId id="300" r:id="rId24"/>
    <p:sldId id="286" r:id="rId25"/>
    <p:sldId id="302" r:id="rId26"/>
    <p:sldId id="270" r:id="rId27"/>
    <p:sldId id="301" r:id="rId28"/>
    <p:sldId id="303" r:id="rId29"/>
    <p:sldId id="287" r:id="rId30"/>
    <p:sldId id="280" r:id="rId31"/>
  </p:sldIdLst>
  <p:sldSz cx="9144000" cy="6858000" type="screen4x3"/>
  <p:notesSz cx="6858000" cy="9144000"/>
  <p:embeddedFontLst>
    <p:embeddedFont>
      <p:font typeface="Century Gothic" panose="020B050202020202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410" autoAdjust="0"/>
  </p:normalViewPr>
  <p:slideViewPr>
    <p:cSldViewPr>
      <p:cViewPr varScale="1">
        <p:scale>
          <a:sx n="68" d="100"/>
          <a:sy n="68" d="100"/>
        </p:scale>
        <p:origin x="882" y="72"/>
      </p:cViewPr>
      <p:guideLst>
        <p:guide orient="horz" pos="2160"/>
        <p:guide pos="2880"/>
      </p:guideLst>
    </p:cSldViewPr>
  </p:slideViewPr>
  <p:outlineViewPr>
    <p:cViewPr>
      <p:scale>
        <a:sx n="33" d="100"/>
        <a:sy n="33" d="100"/>
      </p:scale>
      <p:origin x="0" y="-7476"/>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1.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4.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2.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10/14/2024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10/14/2024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The human eye is shown in cross section. (b) A blowup shows the layers of the retina. </a:t>
            </a: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8</a:t>
            </a:fld>
            <a:endParaRPr lang="en-US" dirty="0"/>
          </a:p>
        </p:txBody>
      </p:sp>
    </p:spTree>
    <p:extLst>
      <p:ext uri="{BB962C8B-B14F-4D97-AF65-F5344CB8AC3E}">
        <p14:creationId xmlns:p14="http://schemas.microsoft.com/office/powerpoint/2010/main" val="319044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10</a:t>
            </a:fld>
            <a:endParaRPr lang="en-US" dirty="0"/>
          </a:p>
        </p:txBody>
      </p:sp>
    </p:spTree>
    <p:extLst>
      <p:ext uri="{BB962C8B-B14F-4D97-AF65-F5344CB8AC3E}">
        <p14:creationId xmlns:p14="http://schemas.microsoft.com/office/powerpoint/2010/main" val="2809962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Rhodopsin, the photoreceptor in vertebrates, has two parts: the </a:t>
            </a:r>
            <a:r>
              <a:rPr lang="en-US" sz="1200" i="1" dirty="0"/>
              <a:t>trans-</a:t>
            </a:r>
            <a:r>
              <a:rPr lang="en-US" sz="1200" dirty="0"/>
              <a:t>membrane protein opsin and retinal. When light strikes retinal, it changes shape from (a) </a:t>
            </a:r>
            <a:r>
              <a:rPr lang="en-US" sz="1200" i="1" dirty="0"/>
              <a:t>cis</a:t>
            </a:r>
            <a:r>
              <a:rPr lang="en-US" sz="1200" dirty="0"/>
              <a:t> to (b) </a:t>
            </a:r>
            <a:r>
              <a:rPr lang="en-US" sz="1200" i="1" dirty="0"/>
              <a:t>trans</a:t>
            </a:r>
            <a:r>
              <a:rPr lang="en-US" sz="1200" dirty="0"/>
              <a:t> form. </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13</a:t>
            </a:fld>
            <a:endParaRPr lang="en-US" dirty="0"/>
          </a:p>
        </p:txBody>
      </p:sp>
    </p:spTree>
    <p:extLst>
      <p:ext uri="{BB962C8B-B14F-4D97-AF65-F5344CB8AC3E}">
        <p14:creationId xmlns:p14="http://schemas.microsoft.com/office/powerpoint/2010/main" val="3316789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When light strikes rhodopsin, the G protein transducin is activated, which, in turn, activates phosphodiesterase. Phosphodiesterase converts cGMP to GMP, thereby closing sodium channels. As a result, the membrane becomes hyperpolarized. The hyperpolarized photoreceptor does not release glutamate to the bipolar cell.</a:t>
            </a: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15</a:t>
            </a:fld>
            <a:endParaRPr lang="en-US" dirty="0"/>
          </a:p>
        </p:txBody>
      </p:sp>
    </p:spTree>
    <p:extLst>
      <p:ext uri="{BB962C8B-B14F-4D97-AF65-F5344CB8AC3E}">
        <p14:creationId xmlns:p14="http://schemas.microsoft.com/office/powerpoint/2010/main" val="2710209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17</a:t>
            </a:fld>
            <a:endParaRPr lang="en-US" dirty="0"/>
          </a:p>
        </p:txBody>
      </p:sp>
    </p:spTree>
    <p:extLst>
      <p:ext uri="{BB962C8B-B14F-4D97-AF65-F5344CB8AC3E}">
        <p14:creationId xmlns:p14="http://schemas.microsoft.com/office/powerpoint/2010/main" val="2104564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reflection question is included here to use as a talking point or for a think-pair-share activity.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25</a:t>
            </a:fld>
            <a:endParaRPr lang="en-US" dirty="0"/>
          </a:p>
        </p:txBody>
      </p:sp>
    </p:spTree>
    <p:extLst>
      <p:ext uri="{BB962C8B-B14F-4D97-AF65-F5344CB8AC3E}">
        <p14:creationId xmlns:p14="http://schemas.microsoft.com/office/powerpoint/2010/main" val="1119693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 Some visual pathways continue directly to the back of the brain, whereas other information crosses at the optic chiasma. (b) Visual signals from the occipital lobe are split into two streams: the dorsal visual stream that carries the magnocellular ("where") information to the parietal lobe, and the ventral visual stream that carries the parvocellular ("what") information to the temporal lobe.</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26</a:t>
            </a:fld>
            <a:endParaRPr lang="en-US" dirty="0"/>
          </a:p>
        </p:txBody>
      </p:sp>
    </p:spTree>
    <p:extLst>
      <p:ext uri="{BB962C8B-B14F-4D97-AF65-F5344CB8AC3E}">
        <p14:creationId xmlns:p14="http://schemas.microsoft.com/office/powerpoint/2010/main" val="2585804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pic>
        <p:nvPicPr>
          <p:cNvPr id="5" name="Picture 4">
            <a:extLst>
              <a:ext uri="{FF2B5EF4-FFF2-40B4-BE49-F238E27FC236}">
                <a16:creationId xmlns:a16="http://schemas.microsoft.com/office/drawing/2014/main" id="{CA6C86CD-1AFC-B028-2E62-D8FAF3E8273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05200" y="-320615"/>
            <a:ext cx="5893593" cy="6858000"/>
          </a:xfrm>
          <a:prstGeom prst="rect">
            <a:avLst/>
          </a:prstGeom>
        </p:spPr>
      </p:pic>
      <p:pic>
        <p:nvPicPr>
          <p:cNvPr id="6" name="Picture 5">
            <a:extLst>
              <a:ext uri="{FF2B5EF4-FFF2-40B4-BE49-F238E27FC236}">
                <a16:creationId xmlns:a16="http://schemas.microsoft.com/office/drawing/2014/main" id="{94C375CA-F33C-1DC2-30C7-8C95A920B89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C6BBC6A-8DCB-05C6-7CB0-5B36C7BC502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57327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2008607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80669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17058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77476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159067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33510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238224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9873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875B9BE-CDC7-F79D-BF51-233CC66017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2775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48664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pic>
        <p:nvPicPr>
          <p:cNvPr id="2" name="Picture 1">
            <a:extLst>
              <a:ext uri="{FF2B5EF4-FFF2-40B4-BE49-F238E27FC236}">
                <a16:creationId xmlns:a16="http://schemas.microsoft.com/office/drawing/2014/main" id="{EF3D812D-D342-F97A-0C0B-50F4E1D51204}"/>
              </a:ext>
              <a:ext uri="{C183D7F6-B498-43B3-948B-1728B52AA6E4}">
                <adec:decorative xmlns:adec="http://schemas.microsoft.com/office/drawing/2017/decorative" val="1"/>
              </a:ext>
            </a:extLst>
          </p:cNvPr>
          <p:cNvPicPr>
            <a:picLocks noChangeAspect="1"/>
          </p:cNvPicPr>
          <p:nvPr userDrawn="1"/>
        </p:nvPicPr>
        <p:blipFill>
          <a:blip r:embed="rId6"/>
          <a:stretch>
            <a:fillRect/>
          </a:stretch>
        </p:blipFill>
        <p:spPr>
          <a:xfrm>
            <a:off x="0" y="1"/>
            <a:ext cx="9177868" cy="6883400"/>
          </a:xfrm>
          <a:prstGeom prst="rect">
            <a:avLst/>
          </a:prstGeom>
        </p:spPr>
      </p:pic>
      <p:pic>
        <p:nvPicPr>
          <p:cNvPr id="10" name="Picture 9">
            <a:extLst>
              <a:ext uri="{FF2B5EF4-FFF2-40B4-BE49-F238E27FC236}">
                <a16:creationId xmlns:a16="http://schemas.microsoft.com/office/drawing/2014/main" id="{92A2A385-C830-7252-BABF-EBB5A35343FD}"/>
              </a:ext>
              <a:ext uri="{C183D7F6-B498-43B3-948B-1728B52AA6E4}">
                <adec:decorative xmlns:adec="http://schemas.microsoft.com/office/drawing/2017/decorative" val="1"/>
              </a:ext>
            </a:extLst>
          </p:cNvPr>
          <p:cNvPicPr>
            <a:picLocks noChangeAspect="1"/>
          </p:cNvPicPr>
          <p:nvPr userDrawn="1"/>
        </p:nvPicPr>
        <p:blipFill>
          <a:blip r:embed="rId7"/>
          <a:stretch>
            <a:fillRect/>
          </a:stretch>
        </p:blipFill>
        <p:spPr>
          <a:xfrm>
            <a:off x="374768" y="1658652"/>
            <a:ext cx="8437595" cy="1481456"/>
          </a:xfrm>
          <a:prstGeom prst="rect">
            <a:avLst/>
          </a:prstGeom>
        </p:spPr>
      </p:pic>
    </p:spTree>
    <p:extLst>
      <p:ext uri="{BB962C8B-B14F-4D97-AF65-F5344CB8AC3E}">
        <p14:creationId xmlns:p14="http://schemas.microsoft.com/office/powerpoint/2010/main" val="493955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00316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CF38011B-78D9-A0F4-F57A-1E8D18D6591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C437816-276C-76E5-F425-4720F8A21B8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pic>
        <p:nvPicPr>
          <p:cNvPr id="3" name="Picture 2">
            <a:extLst>
              <a:ext uri="{FF2B5EF4-FFF2-40B4-BE49-F238E27FC236}">
                <a16:creationId xmlns:a16="http://schemas.microsoft.com/office/drawing/2014/main" id="{25A6BA28-EE97-1C3B-B7BD-D900CCF61D9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A54D847-687C-14E5-6279-404FB8A9B4B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A9C2066-D6C8-3381-76DA-909D5D2E013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4C4DE18-A2B9-8A8B-EF28-63BA5BB878C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A4F809C9-D29A-75E0-ED8D-574BF37D61D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 y="6130188"/>
            <a:ext cx="1828648" cy="388861"/>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37902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41.5</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Vision</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1</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005841"/>
          </a:xfrm>
        </p:spPr>
        <p:txBody>
          <a:bodyPr/>
          <a:lstStyle/>
          <a:p>
            <a:r>
              <a:rPr lang="en-US" dirty="0"/>
              <a:t>How do you think eyeglasses work to correct refractive errors such as myopia and hyperopia?</a:t>
            </a:r>
          </a:p>
        </p:txBody>
      </p:sp>
    </p:spTree>
    <p:extLst>
      <p:ext uri="{BB962C8B-B14F-4D97-AF65-F5344CB8AC3E}">
        <p14:creationId xmlns:p14="http://schemas.microsoft.com/office/powerpoint/2010/main" val="25866960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Anatomy of the Eye</a:t>
            </a:r>
            <a:r>
              <a:rPr lang="en-US" sz="1400" baseline="-25000" dirty="0"/>
              <a:t>3</a:t>
            </a:r>
            <a:endParaRPr lang="en-US" sz="1400" baseline="-25000" dirty="0">
              <a:solidFill>
                <a:schemeClr val="accent1"/>
              </a:solidFill>
            </a:endParaRPr>
          </a:p>
        </p:txBody>
      </p:sp>
      <p:sp>
        <p:nvSpPr>
          <p:cNvPr id="11267" name="Rectangle 3"/>
          <p:cNvSpPr>
            <a:spLocks noGrp="1"/>
          </p:cNvSpPr>
          <p:nvPr>
            <p:ph idx="1"/>
          </p:nvPr>
        </p:nvSpPr>
        <p:spPr>
          <a:xfrm>
            <a:off x="457200" y="1280160"/>
            <a:ext cx="4191000" cy="4739640"/>
          </a:xfrm>
          <a:prstGeom prst="rect">
            <a:avLst/>
          </a:prstGeom>
        </p:spPr>
        <p:txBody>
          <a:bodyPr>
            <a:normAutofit fontScale="62500" lnSpcReduction="20000"/>
          </a:bodyPr>
          <a:lstStyle/>
          <a:p>
            <a:pPr>
              <a:tabLst>
                <a:tab pos="461963" algn="l"/>
              </a:tabLst>
            </a:pPr>
            <a:r>
              <a:rPr lang="en-US" dirty="0">
                <a:solidFill>
                  <a:schemeClr val="tx1"/>
                </a:solidFill>
              </a:rPr>
              <a:t>There are two types of photoreceptors in the retina:</a:t>
            </a:r>
          </a:p>
          <a:p>
            <a:pPr marL="457200" indent="-457200">
              <a:buFont typeface="Arial" panose="020B0604020202020204" pitchFamily="34" charset="0"/>
              <a:buChar char="•"/>
              <a:tabLst>
                <a:tab pos="461963" algn="l"/>
              </a:tabLst>
            </a:pPr>
            <a:r>
              <a:rPr lang="en-US" b="1" dirty="0">
                <a:solidFill>
                  <a:schemeClr val="tx1"/>
                </a:solidFill>
              </a:rPr>
              <a:t>Rods</a:t>
            </a:r>
            <a:r>
              <a:rPr lang="en-US" dirty="0">
                <a:solidFill>
                  <a:schemeClr val="tx1"/>
                </a:solidFill>
              </a:rPr>
              <a:t> detect dim light and are used for peripheral and nighttime vision.</a:t>
            </a:r>
          </a:p>
          <a:p>
            <a:pPr marL="1200150" lvl="1" indent="-457200">
              <a:buFont typeface="Arial" panose="020B0604020202020204" pitchFamily="34" charset="0"/>
              <a:buChar char="•"/>
              <a:tabLst>
                <a:tab pos="461963" algn="l"/>
              </a:tabLst>
            </a:pPr>
            <a:r>
              <a:rPr lang="en-US" dirty="0"/>
              <a:t>Strongly photosensitive and located in the outer edges of the retina</a:t>
            </a:r>
            <a:endParaRPr lang="en-US" dirty="0">
              <a:solidFill>
                <a:schemeClr val="tx1"/>
              </a:solidFill>
            </a:endParaRPr>
          </a:p>
          <a:p>
            <a:pPr marL="457200" indent="-457200">
              <a:buFont typeface="Arial" panose="020B0604020202020204" pitchFamily="34" charset="0"/>
              <a:buChar char="•"/>
              <a:tabLst>
                <a:tab pos="461963" algn="l"/>
              </a:tabLst>
            </a:pPr>
            <a:r>
              <a:rPr lang="en-US" b="1" dirty="0">
                <a:solidFill>
                  <a:schemeClr val="tx1"/>
                </a:solidFill>
              </a:rPr>
              <a:t>Cones</a:t>
            </a:r>
            <a:r>
              <a:rPr lang="en-US" dirty="0">
                <a:solidFill>
                  <a:schemeClr val="tx1"/>
                </a:solidFill>
              </a:rPr>
              <a:t> detect bright light and are used for daytime, color vision.</a:t>
            </a:r>
          </a:p>
          <a:p>
            <a:pPr marL="1200150" lvl="1" indent="-457200">
              <a:buFont typeface="Arial" panose="020B0604020202020204" pitchFamily="34" charset="0"/>
              <a:buChar char="•"/>
              <a:tabLst>
                <a:tab pos="461963" algn="l"/>
              </a:tabLst>
            </a:pPr>
            <a:r>
              <a:rPr lang="en-US" dirty="0">
                <a:solidFill>
                  <a:schemeClr val="tx1"/>
                </a:solidFill>
              </a:rPr>
              <a:t>Weakly photosensitive and located near the center of the retina</a:t>
            </a:r>
          </a:p>
          <a:p>
            <a:pPr marL="457200" indent="-457200">
              <a:buFont typeface="Arial" panose="020B0604020202020204" pitchFamily="34" charset="0"/>
              <a:buChar char="•"/>
              <a:tabLst>
                <a:tab pos="461963" algn="l"/>
              </a:tabLst>
            </a:pPr>
            <a:r>
              <a:rPr lang="en-US" dirty="0">
                <a:solidFill>
                  <a:schemeClr val="tx1"/>
                </a:solidFill>
              </a:rPr>
              <a:t>The </a:t>
            </a:r>
            <a:r>
              <a:rPr lang="en-US" b="1" dirty="0">
                <a:solidFill>
                  <a:schemeClr val="tx1"/>
                </a:solidFill>
              </a:rPr>
              <a:t>fovea centralis</a:t>
            </a:r>
            <a:r>
              <a:rPr lang="en-US" dirty="0">
                <a:solidFill>
                  <a:schemeClr val="tx1"/>
                </a:solidFill>
              </a:rPr>
              <a:t> (fovea) is the region on the center back of the eye responsible for acute vision.</a:t>
            </a:r>
          </a:p>
          <a:p>
            <a:pPr marL="1200150" lvl="1" indent="-457200">
              <a:buFont typeface="Arial" panose="020B0604020202020204" pitchFamily="34" charset="0"/>
              <a:buChar char="•"/>
              <a:tabLst>
                <a:tab pos="461963" algn="l"/>
              </a:tabLst>
            </a:pPr>
            <a:r>
              <a:rPr lang="en-US" dirty="0"/>
              <a:t>H</a:t>
            </a:r>
            <a:r>
              <a:rPr lang="en-US" dirty="0">
                <a:solidFill>
                  <a:schemeClr val="tx1"/>
                </a:solidFill>
              </a:rPr>
              <a:t>as a high density of cones, which far outnumber rods in the fovea</a:t>
            </a:r>
          </a:p>
        </p:txBody>
      </p:sp>
      <p:pic>
        <p:nvPicPr>
          <p:cNvPr id="2" name="Content Placeholder 5" descr="This illustration shows that rods and cones are both long, column-like cells with the nucleus located in the bottom portion. The rod is longer than the cone. The outer segment of the rod contains rhodopsin. The outer segment of the cone contains other photopigments. An oil droplet is located beneath the outer segment.">
            <a:extLst>
              <a:ext uri="{FF2B5EF4-FFF2-40B4-BE49-F238E27FC236}">
                <a16:creationId xmlns:a16="http://schemas.microsoft.com/office/drawing/2014/main" id="{A80EABB1-05B5-D024-7290-E459DEB128EA}"/>
              </a:ext>
            </a:extLst>
          </p:cNvPr>
          <p:cNvPicPr>
            <a:picLocks noChangeAspect="1"/>
          </p:cNvPicPr>
          <p:nvPr/>
        </p:nvPicPr>
        <p:blipFill>
          <a:blip r:embed="rId2"/>
          <a:srcRect l="24999" t="3320" r="25000" b="3000"/>
          <a:stretch/>
        </p:blipFill>
        <p:spPr>
          <a:xfrm>
            <a:off x="5071557" y="1311812"/>
            <a:ext cx="3587108" cy="3733800"/>
          </a:xfrm>
          <a:prstGeom prst="rect">
            <a:avLst/>
          </a:prstGeom>
        </p:spPr>
      </p:pic>
      <p:sp>
        <p:nvSpPr>
          <p:cNvPr id="4" name="TextBox 3">
            <a:extLst>
              <a:ext uri="{FF2B5EF4-FFF2-40B4-BE49-F238E27FC236}">
                <a16:creationId xmlns:a16="http://schemas.microsoft.com/office/drawing/2014/main" id="{4502F87A-C22B-393D-CBCC-8C9F667BB317}"/>
              </a:ext>
            </a:extLst>
          </p:cNvPr>
          <p:cNvSpPr txBox="1"/>
          <p:nvPr/>
        </p:nvSpPr>
        <p:spPr>
          <a:xfrm>
            <a:off x="5867400" y="5106255"/>
            <a:ext cx="2133600" cy="307777"/>
          </a:xfrm>
          <a:prstGeom prst="rect">
            <a:avLst/>
          </a:prstGeom>
          <a:noFill/>
        </p:spPr>
        <p:txBody>
          <a:bodyPr wrap="square" rtlCol="0">
            <a:spAutoFit/>
          </a:bodyPr>
          <a:lstStyle/>
          <a:p>
            <a:pPr algn="ctr"/>
            <a:r>
              <a:rPr lang="en-US" sz="1400" b="1" dirty="0"/>
              <a:t>41.5 Figure 4</a:t>
            </a:r>
          </a:p>
        </p:txBody>
      </p:sp>
      <p:sp>
        <p:nvSpPr>
          <p:cNvPr id="5" name="TextBox 4">
            <a:extLst>
              <a:ext uri="{FF2B5EF4-FFF2-40B4-BE49-F238E27FC236}">
                <a16:creationId xmlns:a16="http://schemas.microsoft.com/office/drawing/2014/main" id="{B1601948-01EF-1409-44F6-AE8718ACBC46}"/>
              </a:ext>
            </a:extLst>
          </p:cNvPr>
          <p:cNvSpPr txBox="1"/>
          <p:nvPr/>
        </p:nvSpPr>
        <p:spPr>
          <a:xfrm>
            <a:off x="5638800" y="5426072"/>
            <a:ext cx="2590800" cy="400110"/>
          </a:xfrm>
          <a:prstGeom prst="rect">
            <a:avLst/>
          </a:prstGeom>
          <a:noFill/>
        </p:spPr>
        <p:txBody>
          <a:bodyPr wrap="square" rtlCol="0">
            <a:spAutoFit/>
          </a:bodyPr>
          <a:lstStyle/>
          <a:p>
            <a:pPr algn="ctr"/>
            <a:r>
              <a:rPr lang="en-US" sz="1000" dirty="0"/>
              <a:t>Piotr Sliwa on Wikimedia Commons. "Rods and cones." Modified.</a:t>
            </a:r>
          </a:p>
        </p:txBody>
      </p:sp>
    </p:spTree>
    <p:extLst>
      <p:ext uri="{BB962C8B-B14F-4D97-AF65-F5344CB8AC3E}">
        <p14:creationId xmlns:p14="http://schemas.microsoft.com/office/powerpoint/2010/main" val="294492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Transduction of Light</a:t>
            </a:r>
            <a:r>
              <a:rPr lang="en-US" sz="1400" baseline="-25000" dirty="0"/>
              <a:t>1</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a:bodyPr>
          <a:lstStyle/>
          <a:p>
            <a:pPr marL="0" indent="0">
              <a:buNone/>
              <a:tabLst>
                <a:tab pos="461963" algn="l"/>
              </a:tabLst>
            </a:pPr>
            <a:r>
              <a:rPr lang="en-US" dirty="0">
                <a:solidFill>
                  <a:schemeClr val="tx1"/>
                </a:solidFill>
              </a:rPr>
              <a:t>Rods and cones contain photopigments that convert light into neural signals.</a:t>
            </a:r>
          </a:p>
          <a:p>
            <a:pPr>
              <a:tabLst>
                <a:tab pos="461963" algn="l"/>
              </a:tabLst>
            </a:pPr>
            <a:r>
              <a:rPr lang="en-US" b="1" dirty="0">
                <a:solidFill>
                  <a:schemeClr val="tx1"/>
                </a:solidFill>
              </a:rPr>
              <a:t>Rhodopsin </a:t>
            </a:r>
            <a:r>
              <a:rPr lang="en-US" dirty="0">
                <a:solidFill>
                  <a:schemeClr val="tx1"/>
                </a:solidFill>
              </a:rPr>
              <a:t>is the main photopigment in vertebrates.</a:t>
            </a:r>
          </a:p>
          <a:p>
            <a:pPr lvl="1">
              <a:tabLst>
                <a:tab pos="461963" algn="l"/>
              </a:tabLst>
            </a:pPr>
            <a:r>
              <a:rPr lang="en-US" dirty="0">
                <a:solidFill>
                  <a:schemeClr val="tx1"/>
                </a:solidFill>
              </a:rPr>
              <a:t>Rhodopsin has two parts: opsin (membrane protein) and retinal (molecule that absorbs light).</a:t>
            </a:r>
          </a:p>
          <a:p>
            <a:pPr lvl="1">
              <a:tabLst>
                <a:tab pos="461963" algn="l"/>
              </a:tabLst>
            </a:pPr>
            <a:r>
              <a:rPr lang="en-US" dirty="0">
                <a:solidFill>
                  <a:schemeClr val="tx1"/>
                </a:solidFill>
              </a:rPr>
              <a:t>When light hits photoreceptors, the retinal undergoes a shape change from a bent (</a:t>
            </a:r>
            <a:r>
              <a:rPr lang="en-US" i="1" dirty="0">
                <a:solidFill>
                  <a:schemeClr val="tx1"/>
                </a:solidFill>
              </a:rPr>
              <a:t>cis</a:t>
            </a:r>
            <a:r>
              <a:rPr lang="en-US" dirty="0">
                <a:solidFill>
                  <a:schemeClr val="tx1"/>
                </a:solidFill>
              </a:rPr>
              <a:t>) form to its linear (</a:t>
            </a:r>
            <a:r>
              <a:rPr lang="en-US" i="1" dirty="0">
                <a:solidFill>
                  <a:schemeClr val="tx1"/>
                </a:solidFill>
              </a:rPr>
              <a:t>trans</a:t>
            </a:r>
            <a:r>
              <a:rPr lang="en-US" dirty="0">
                <a:solidFill>
                  <a:schemeClr val="tx1"/>
                </a:solidFill>
              </a:rPr>
              <a:t>) isomer.</a:t>
            </a:r>
          </a:p>
          <a:p>
            <a:pPr lvl="1">
              <a:tabLst>
                <a:tab pos="461963" algn="l"/>
              </a:tabLst>
            </a:pPr>
            <a:r>
              <a:rPr lang="en-US" dirty="0">
                <a:solidFill>
                  <a:schemeClr val="tx1"/>
                </a:solidFill>
              </a:rPr>
              <a:t>This cascade results in the closure of Na</a:t>
            </a:r>
            <a:r>
              <a:rPr lang="en-US" baseline="30000" dirty="0">
                <a:solidFill>
                  <a:schemeClr val="tx1"/>
                </a:solidFill>
              </a:rPr>
              <a:t>+</a:t>
            </a:r>
            <a:r>
              <a:rPr lang="en-US" dirty="0">
                <a:solidFill>
                  <a:schemeClr val="tx1"/>
                </a:solidFill>
              </a:rPr>
              <a:t> channels, leading to hyperpolarization of the photoreceptor.</a:t>
            </a:r>
          </a:p>
        </p:txBody>
      </p:sp>
    </p:spTree>
    <p:extLst>
      <p:ext uri="{BB962C8B-B14F-4D97-AF65-F5344CB8AC3E}">
        <p14:creationId xmlns:p14="http://schemas.microsoft.com/office/powerpoint/2010/main" val="189850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41.5 Figure 5</a:t>
            </a:r>
            <a:endParaRPr lang="en-US" sz="3200" dirty="0">
              <a:solidFill>
                <a:schemeClr val="accent1"/>
              </a:solidFill>
            </a:endParaRPr>
          </a:p>
        </p:txBody>
      </p:sp>
      <p:sp>
        <p:nvSpPr>
          <p:cNvPr id="9" name="TextBox 8">
            <a:extLst>
              <a:ext uri="{FF2B5EF4-FFF2-40B4-BE49-F238E27FC236}">
                <a16:creationId xmlns:a16="http://schemas.microsoft.com/office/drawing/2014/main" id="{39DBA2C7-D873-531E-8A17-6A0911EA1732}"/>
              </a:ext>
            </a:extLst>
          </p:cNvPr>
          <p:cNvSpPr txBox="1"/>
          <p:nvPr/>
        </p:nvSpPr>
        <p:spPr>
          <a:xfrm>
            <a:off x="2895600" y="5760720"/>
            <a:ext cx="3733800" cy="246221"/>
          </a:xfrm>
          <a:prstGeom prst="rect">
            <a:avLst/>
          </a:prstGeom>
          <a:noFill/>
        </p:spPr>
        <p:txBody>
          <a:bodyPr wrap="square" rtlCol="0">
            <a:spAutoFit/>
          </a:bodyPr>
          <a:lstStyle/>
          <a:p>
            <a:pPr algn="ctr"/>
            <a:r>
              <a:rPr lang="en-US" sz="1000" dirty="0"/>
              <a:t>OpenStax College on Wikimedia Commons. "Retinal isomers."</a:t>
            </a:r>
          </a:p>
        </p:txBody>
      </p:sp>
      <p:pic>
        <p:nvPicPr>
          <p:cNvPr id="4" name="Content Placeholder 5" descr="The illustration shows the molecular process of phototransduction in vertebrate photoreceptor cells. Rhodopsin, the primary photoreceptor, consists of two components: the trans-membrane protein opsin and retinal, a light-sensitive molecule. When light interacts with retinal, it undergoes a conformational change from cis to transform. This transformation activates rhodopsin, initiating a signaling cascade that involves the interaction with a G protein and subsequent downstream events. Intense light exposure can lead to rhodopsin bleaching, causing the release of trans-retinal and decreasing light sensitivity. The released trans-retinal is then converted back into cis-retinal, which recombines with opsin to regenerate functional rhodopsin for continued light detection.">
            <a:extLst>
              <a:ext uri="{FF2B5EF4-FFF2-40B4-BE49-F238E27FC236}">
                <a16:creationId xmlns:a16="http://schemas.microsoft.com/office/drawing/2014/main" id="{0FC71BA0-FB6B-F493-FB7C-4A240D7AB73E}"/>
              </a:ext>
            </a:extLst>
          </p:cNvPr>
          <p:cNvPicPr>
            <a:picLocks noGrp="1" noChangeAspect="1"/>
          </p:cNvPicPr>
          <p:nvPr>
            <p:ph idx="1"/>
          </p:nvPr>
        </p:nvPicPr>
        <p:blipFill>
          <a:blip r:embed="rId3"/>
          <a:srcRect l="22222" t="3667" r="22222" b="3000"/>
          <a:stretch/>
        </p:blipFill>
        <p:spPr>
          <a:xfrm>
            <a:off x="2476500" y="1295400"/>
            <a:ext cx="4572000" cy="4267200"/>
          </a:xfrm>
        </p:spPr>
      </p:pic>
    </p:spTree>
    <p:extLst>
      <p:ext uri="{BB962C8B-B14F-4D97-AF65-F5344CB8AC3E}">
        <p14:creationId xmlns:p14="http://schemas.microsoft.com/office/powerpoint/2010/main" val="191604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Transduction of Light</a:t>
            </a:r>
            <a:r>
              <a:rPr lang="en-US" sz="1400" baseline="-25000" dirty="0"/>
              <a:t>2</a:t>
            </a:r>
            <a:endParaRPr lang="en-US" sz="1400" baseline="-25000" dirty="0">
              <a:solidFill>
                <a:schemeClr val="accent1"/>
              </a:solidFill>
            </a:endParaRPr>
          </a:p>
        </p:txBody>
      </p:sp>
      <p:sp>
        <p:nvSpPr>
          <p:cNvPr id="11267" name="Rectangle 3"/>
          <p:cNvSpPr>
            <a:spLocks noGrp="1"/>
          </p:cNvSpPr>
          <p:nvPr>
            <p:ph idx="1"/>
          </p:nvPr>
        </p:nvSpPr>
        <p:spPr>
          <a:xfrm>
            <a:off x="457200" y="1280160"/>
            <a:ext cx="8229600" cy="4739640"/>
          </a:xfrm>
          <a:prstGeom prst="rect">
            <a:avLst/>
          </a:prstGeom>
        </p:spPr>
        <p:txBody>
          <a:bodyPr>
            <a:normAutofit fontScale="77500" lnSpcReduction="20000"/>
          </a:bodyPr>
          <a:lstStyle/>
          <a:p>
            <a:pPr marL="0" indent="0">
              <a:buNone/>
              <a:tabLst>
                <a:tab pos="461963" algn="l"/>
              </a:tabLst>
            </a:pPr>
            <a:r>
              <a:rPr lang="en-US" dirty="0">
                <a:solidFill>
                  <a:schemeClr val="tx1"/>
                </a:solidFill>
              </a:rPr>
              <a:t>Rhodopsin activation initiates a cascade of events, ending with the closing of Na</a:t>
            </a:r>
            <a:r>
              <a:rPr lang="en-US" baseline="30000" dirty="0">
                <a:solidFill>
                  <a:schemeClr val="tx1"/>
                </a:solidFill>
              </a:rPr>
              <a:t>+</a:t>
            </a:r>
            <a:r>
              <a:rPr lang="en-US" dirty="0">
                <a:solidFill>
                  <a:schemeClr val="tx1"/>
                </a:solidFill>
              </a:rPr>
              <a:t> channels in the photoreceptor membrane.</a:t>
            </a:r>
          </a:p>
          <a:p>
            <a:pPr>
              <a:tabLst>
                <a:tab pos="461963" algn="l"/>
              </a:tabLst>
            </a:pPr>
            <a:r>
              <a:rPr lang="en-US" dirty="0"/>
              <a:t>Without light, Na</a:t>
            </a:r>
            <a:r>
              <a:rPr lang="en-US" baseline="30000" dirty="0"/>
              <a:t>+</a:t>
            </a:r>
            <a:r>
              <a:rPr lang="en-US" dirty="0"/>
              <a:t> channels are bound by cyclic GMP (cGMP) and continually flow into photoreceptors, keeping them depolarized.</a:t>
            </a:r>
          </a:p>
          <a:p>
            <a:pPr lvl="1">
              <a:tabLst>
                <a:tab pos="461963" algn="l"/>
              </a:tabLst>
            </a:pPr>
            <a:r>
              <a:rPr lang="en-US" dirty="0">
                <a:solidFill>
                  <a:schemeClr val="tx1"/>
                </a:solidFill>
              </a:rPr>
              <a:t>Depolarized photoreceptors signal to bipolar cells through the release of glutamate.</a:t>
            </a:r>
          </a:p>
          <a:p>
            <a:pPr>
              <a:tabLst>
                <a:tab pos="461963" algn="l"/>
              </a:tabLst>
            </a:pPr>
            <a:r>
              <a:rPr lang="en-US" dirty="0">
                <a:solidFill>
                  <a:schemeClr val="tx1"/>
                </a:solidFill>
              </a:rPr>
              <a:t>With light, rhodopsin activates transducin, activating phosphodiesterase.</a:t>
            </a:r>
          </a:p>
          <a:p>
            <a:pPr lvl="1">
              <a:tabLst>
                <a:tab pos="461963" algn="l"/>
              </a:tabLst>
            </a:pPr>
            <a:r>
              <a:rPr lang="en-US" dirty="0"/>
              <a:t>Phosphodiesterase convers cGMP to GMP, and GMP dissociates from the Na</a:t>
            </a:r>
            <a:r>
              <a:rPr lang="en-US" baseline="30000" dirty="0"/>
              <a:t>+</a:t>
            </a:r>
            <a:r>
              <a:rPr lang="en-US" dirty="0"/>
              <a:t> channels, closing them.</a:t>
            </a:r>
          </a:p>
          <a:p>
            <a:pPr lvl="1">
              <a:tabLst>
                <a:tab pos="461963" algn="l"/>
              </a:tabLst>
            </a:pPr>
            <a:r>
              <a:rPr lang="en-US" dirty="0"/>
              <a:t>Closed Na</a:t>
            </a:r>
            <a:r>
              <a:rPr lang="en-US" baseline="30000" dirty="0"/>
              <a:t>+</a:t>
            </a:r>
            <a:r>
              <a:rPr lang="en-US" dirty="0"/>
              <a:t> channels stop the flow of positive charge.</a:t>
            </a:r>
            <a:endParaRPr lang="en-US" dirty="0">
              <a:solidFill>
                <a:schemeClr val="tx1"/>
              </a:solidFill>
            </a:endParaRPr>
          </a:p>
          <a:p>
            <a:pPr>
              <a:tabLst>
                <a:tab pos="461963" algn="l"/>
              </a:tabLst>
            </a:pPr>
            <a:r>
              <a:rPr lang="en-US" dirty="0">
                <a:solidFill>
                  <a:schemeClr val="tx1"/>
                </a:solidFill>
              </a:rPr>
              <a:t>Photoreceptors become hyperpolarized in response to light, unlike other sensory neurons which become depolarized.</a:t>
            </a:r>
          </a:p>
          <a:p>
            <a:pPr lvl="1">
              <a:tabLst>
                <a:tab pos="461963" algn="l"/>
              </a:tabLst>
            </a:pPr>
            <a:r>
              <a:rPr lang="en-US" dirty="0"/>
              <a:t>Hyperpolarized photoreceptors stop releasing the neurotransmitter glutamate.</a:t>
            </a:r>
          </a:p>
        </p:txBody>
      </p:sp>
    </p:spTree>
    <p:extLst>
      <p:ext uri="{BB962C8B-B14F-4D97-AF65-F5344CB8AC3E}">
        <p14:creationId xmlns:p14="http://schemas.microsoft.com/office/powerpoint/2010/main" val="54193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41.5 Figure 6</a:t>
            </a:r>
            <a:endParaRPr lang="en-US" sz="3200" dirty="0">
              <a:solidFill>
                <a:schemeClr val="accent1"/>
              </a:solidFill>
            </a:endParaRPr>
          </a:p>
        </p:txBody>
      </p:sp>
      <p:sp>
        <p:nvSpPr>
          <p:cNvPr id="10" name="TextBox 9">
            <a:extLst>
              <a:ext uri="{FF2B5EF4-FFF2-40B4-BE49-F238E27FC236}">
                <a16:creationId xmlns:a16="http://schemas.microsoft.com/office/drawing/2014/main" id="{29B94A49-2978-AFBA-395F-A891EF39ECAC}"/>
              </a:ext>
            </a:extLst>
          </p:cNvPr>
          <p:cNvSpPr txBox="1"/>
          <p:nvPr/>
        </p:nvSpPr>
        <p:spPr>
          <a:xfrm>
            <a:off x="2628900" y="5706142"/>
            <a:ext cx="3886200" cy="246221"/>
          </a:xfrm>
          <a:prstGeom prst="rect">
            <a:avLst/>
          </a:prstGeom>
          <a:noFill/>
        </p:spPr>
        <p:txBody>
          <a:bodyPr wrap="square" rtlCol="0">
            <a:spAutoFit/>
          </a:bodyPr>
          <a:lstStyle/>
          <a:p>
            <a:pPr algn="ctr"/>
            <a:r>
              <a:rPr lang="en-US" sz="1000" dirty="0"/>
              <a:t>CNX OpenStax on Wikimedia Commons. "Rhodopsin." Modified. </a:t>
            </a:r>
          </a:p>
        </p:txBody>
      </p:sp>
      <p:pic>
        <p:nvPicPr>
          <p:cNvPr id="2" name="Content Placeholder 5" descr="Image (a) shows the signal transduction pathway for rhodopsin, which is located in internal membranes at the top of rod cells. When light strikes rhodopsin, a G protein called transducin is activated. Transducin has three subunits: alpha, beta, and gamma. Upon activation, G D P on the alpha subunit is replaced with G T P. The subunit dissociates and binds phosphodiesterase. Phosphodiesterase, in turn, converts c G M P to G M P, which closes sodium ion channels. As a result, sodium can no longer enter the cell, and the membrane becomes hyperpolarized. Image (b) shows that the tall, thin rod cell is stacked on top of a bipolar nerve cell. In the dark, the membrane is depolarized, and glutamate is released from the rod cell to the axon terminal of the bipolar cell. In the light, no glutamate is released.">
            <a:extLst>
              <a:ext uri="{FF2B5EF4-FFF2-40B4-BE49-F238E27FC236}">
                <a16:creationId xmlns:a16="http://schemas.microsoft.com/office/drawing/2014/main" id="{E5533F4B-9260-A009-3366-A63A1FEF7002}"/>
              </a:ext>
            </a:extLst>
          </p:cNvPr>
          <p:cNvPicPr>
            <a:picLocks noGrp="1" noChangeAspect="1"/>
          </p:cNvPicPr>
          <p:nvPr>
            <p:ph idx="1"/>
          </p:nvPr>
        </p:nvPicPr>
        <p:blipFill>
          <a:blip r:embed="rId3"/>
          <a:srcRect l="22559" t="4137" r="25589" b="2303"/>
          <a:stretch/>
        </p:blipFill>
        <p:spPr>
          <a:xfrm>
            <a:off x="2209800" y="1151858"/>
            <a:ext cx="4433421" cy="4444217"/>
          </a:xfrm>
        </p:spPr>
      </p:pic>
    </p:spTree>
    <p:extLst>
      <p:ext uri="{BB962C8B-B14F-4D97-AF65-F5344CB8AC3E}">
        <p14:creationId xmlns:p14="http://schemas.microsoft.com/office/powerpoint/2010/main" val="2492082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Trichromatic Coding</a:t>
            </a:r>
            <a:r>
              <a:rPr lang="en-US" sz="1400" baseline="-25000" dirty="0"/>
              <a:t>1</a:t>
            </a:r>
            <a:endParaRPr lang="en-US" sz="1400" baseline="-25000" dirty="0">
              <a:solidFill>
                <a:schemeClr val="accent1"/>
              </a:solidFill>
            </a:endParaRPr>
          </a:p>
        </p:txBody>
      </p:sp>
      <p:sp>
        <p:nvSpPr>
          <p:cNvPr id="11267" name="Rectangle 3"/>
          <p:cNvSpPr>
            <a:spLocks noGrp="1"/>
          </p:cNvSpPr>
          <p:nvPr>
            <p:ph idx="1"/>
          </p:nvPr>
        </p:nvSpPr>
        <p:spPr>
          <a:xfrm>
            <a:off x="457200" y="1280160"/>
            <a:ext cx="4114800" cy="4739640"/>
          </a:xfrm>
          <a:prstGeom prst="rect">
            <a:avLst/>
          </a:prstGeom>
        </p:spPr>
        <p:txBody>
          <a:bodyPr>
            <a:normAutofit fontScale="77500" lnSpcReduction="20000"/>
          </a:bodyPr>
          <a:lstStyle/>
          <a:p>
            <a:pPr>
              <a:tabLst>
                <a:tab pos="461963" algn="l"/>
              </a:tabLst>
            </a:pPr>
            <a:r>
              <a:rPr lang="en-US" dirty="0">
                <a:solidFill>
                  <a:schemeClr val="tx1"/>
                </a:solidFill>
              </a:rPr>
              <a:t>There are three types of cones: S cones (short, blue), M cones (medium, green), and L cones (long, red).</a:t>
            </a:r>
          </a:p>
          <a:p>
            <a:pPr marL="457200" indent="-457200">
              <a:buFont typeface="Arial" panose="020B0604020202020204" pitchFamily="34" charset="0"/>
              <a:buChar char="•"/>
              <a:tabLst>
                <a:tab pos="461963" algn="l"/>
              </a:tabLst>
            </a:pPr>
            <a:r>
              <a:rPr lang="en-US" dirty="0">
                <a:solidFill>
                  <a:schemeClr val="tx1"/>
                </a:solidFill>
              </a:rPr>
              <a:t>Each type of cone is most responsive to a different wavelength.</a:t>
            </a:r>
          </a:p>
          <a:p>
            <a:pPr marL="457200" indent="-457200">
              <a:buFont typeface="Arial" panose="020B0604020202020204" pitchFamily="34" charset="0"/>
              <a:buChar char="•"/>
              <a:tabLst>
                <a:tab pos="461963" algn="l"/>
              </a:tabLst>
            </a:pPr>
            <a:r>
              <a:rPr lang="en-US" dirty="0">
                <a:solidFill>
                  <a:schemeClr val="tx1"/>
                </a:solidFill>
              </a:rPr>
              <a:t>Color perception results from the ratio of activity among the three types of cones.</a:t>
            </a:r>
          </a:p>
          <a:p>
            <a:pPr marL="457200" indent="-457200">
              <a:buFont typeface="Arial" panose="020B0604020202020204" pitchFamily="34" charset="0"/>
              <a:buChar char="•"/>
              <a:tabLst>
                <a:tab pos="461963" algn="l"/>
              </a:tabLst>
            </a:pPr>
            <a:r>
              <a:rPr lang="en-US" dirty="0">
                <a:solidFill>
                  <a:schemeClr val="tx1"/>
                </a:solidFill>
              </a:rPr>
              <a:t>With one type of cone, color vision is not possible.</a:t>
            </a:r>
          </a:p>
          <a:p>
            <a:pPr marL="457200" indent="-457200">
              <a:buFont typeface="Arial" panose="020B0604020202020204" pitchFamily="34" charset="0"/>
              <a:buChar char="•"/>
              <a:tabLst>
                <a:tab pos="461963" algn="l"/>
              </a:tabLst>
            </a:pPr>
            <a:r>
              <a:rPr lang="en-US" dirty="0">
                <a:solidFill>
                  <a:schemeClr val="tx1"/>
                </a:solidFill>
              </a:rPr>
              <a:t>With dichromatic (two-cone) vision, there are limitations.</a:t>
            </a:r>
          </a:p>
          <a:p>
            <a:pPr marL="457200" indent="-457200">
              <a:buFont typeface="Arial" panose="020B0604020202020204" pitchFamily="34" charset="0"/>
              <a:buChar char="•"/>
              <a:tabLst>
                <a:tab pos="461963" algn="l"/>
              </a:tabLst>
            </a:pPr>
            <a:r>
              <a:rPr lang="en-US" dirty="0">
                <a:solidFill>
                  <a:schemeClr val="tx1"/>
                </a:solidFill>
              </a:rPr>
              <a:t>A trichromatic system results in full color vision.</a:t>
            </a:r>
          </a:p>
        </p:txBody>
      </p:sp>
      <p:pic>
        <p:nvPicPr>
          <p:cNvPr id="3" name="Content Placeholder 5" descr="The y-axis is labeled &quot;Normalized absorbance&quot; and has a scale of 0 to 100. The x-axis is labeled &quot;Wavelength (nanometers)&quot; and has a scale of violet to blue to cyan to green to yellow to red and a scale of 0 to 700. Violet is around 400, between cyan and green is 500, between yellow and red is 600, and beyond red is 700. The blue cones line (labeled &quot;Short&quot;) starts at (100,60), arches up to (420,100), then curves downward to (530,0). The rods line (a dotted line) starts at (400,30), arches up to (498,100), then curves downward to (600,0). The green cones line (labeled &quot;Medium&quot;) starts at (400,32), arches up to (534,100), and curves downward to (650,0). The red cones line (labeled &quot;Long&quot;) starts at (400,33), arches up to (564,100), and curves downward to (680,0).">
            <a:extLst>
              <a:ext uri="{FF2B5EF4-FFF2-40B4-BE49-F238E27FC236}">
                <a16:creationId xmlns:a16="http://schemas.microsoft.com/office/drawing/2014/main" id="{3F9A1475-0243-956D-BE2A-DFFE27699349}"/>
              </a:ext>
            </a:extLst>
          </p:cNvPr>
          <p:cNvPicPr>
            <a:picLocks noChangeAspect="1"/>
          </p:cNvPicPr>
          <p:nvPr/>
        </p:nvPicPr>
        <p:blipFill>
          <a:blip r:embed="rId2"/>
          <a:srcRect l="11111" t="3667" r="11111" b="3000"/>
          <a:stretch/>
        </p:blipFill>
        <p:spPr>
          <a:xfrm>
            <a:off x="4572000" y="1287013"/>
            <a:ext cx="4325711" cy="2883807"/>
          </a:xfrm>
          <a:prstGeom prst="rect">
            <a:avLst/>
          </a:prstGeom>
        </p:spPr>
      </p:pic>
      <p:sp>
        <p:nvSpPr>
          <p:cNvPr id="4" name="TextBox 3">
            <a:extLst>
              <a:ext uri="{FF2B5EF4-FFF2-40B4-BE49-F238E27FC236}">
                <a16:creationId xmlns:a16="http://schemas.microsoft.com/office/drawing/2014/main" id="{0DA9B61D-36FB-3E5C-5C86-2449EEEFA46D}"/>
              </a:ext>
            </a:extLst>
          </p:cNvPr>
          <p:cNvSpPr txBox="1"/>
          <p:nvPr/>
        </p:nvSpPr>
        <p:spPr>
          <a:xfrm>
            <a:off x="4610100" y="4218215"/>
            <a:ext cx="4038600" cy="954107"/>
          </a:xfrm>
          <a:prstGeom prst="rect">
            <a:avLst/>
          </a:prstGeom>
          <a:noFill/>
        </p:spPr>
        <p:txBody>
          <a:bodyPr wrap="square" rtlCol="0">
            <a:spAutoFit/>
          </a:bodyPr>
          <a:lstStyle/>
          <a:p>
            <a:pPr algn="ctr"/>
            <a:r>
              <a:rPr lang="en-US" sz="1400" b="1" dirty="0"/>
              <a:t>41.5 Figure 7: </a:t>
            </a:r>
            <a:r>
              <a:rPr lang="en-US" sz="1400" dirty="0"/>
              <a:t>Human rod cells and the different types of cone cells each have an optimal wavelength. However, there is considerable overlap in the wavelengths of light detected.</a:t>
            </a:r>
          </a:p>
        </p:txBody>
      </p:sp>
      <p:sp>
        <p:nvSpPr>
          <p:cNvPr id="5" name="TextBox 4">
            <a:extLst>
              <a:ext uri="{FF2B5EF4-FFF2-40B4-BE49-F238E27FC236}">
                <a16:creationId xmlns:a16="http://schemas.microsoft.com/office/drawing/2014/main" id="{6B57623C-D910-5E59-EE8B-0DA4ACD9FB36}"/>
              </a:ext>
            </a:extLst>
          </p:cNvPr>
          <p:cNvSpPr txBox="1"/>
          <p:nvPr/>
        </p:nvSpPr>
        <p:spPr>
          <a:xfrm>
            <a:off x="5638800" y="5141491"/>
            <a:ext cx="1981200" cy="415498"/>
          </a:xfrm>
          <a:prstGeom prst="rect">
            <a:avLst/>
          </a:prstGeom>
          <a:noFill/>
        </p:spPr>
        <p:txBody>
          <a:bodyPr wrap="square" rtlCol="0">
            <a:spAutoFit/>
          </a:bodyPr>
          <a:lstStyle/>
          <a:p>
            <a:pPr algn="ctr"/>
            <a:r>
              <a:rPr lang="en-US" sz="1000" dirty="0"/>
              <a:t>OpenStax College on Wikimedia Commons. "Color sensitivity."</a:t>
            </a:r>
          </a:p>
        </p:txBody>
      </p:sp>
    </p:spTree>
    <p:extLst>
      <p:ext uri="{BB962C8B-B14F-4D97-AF65-F5344CB8AC3E}">
        <p14:creationId xmlns:p14="http://schemas.microsoft.com/office/powerpoint/2010/main" val="31075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280160"/>
            <a:ext cx="8229600" cy="4282440"/>
          </a:xfrm>
        </p:spPr>
        <p:txBody>
          <a:bodyPr>
            <a:normAutofit lnSpcReduction="10000"/>
          </a:bodyPr>
          <a:lstStyle/>
          <a:p>
            <a:r>
              <a:rPr lang="en-US" dirty="0"/>
              <a:t>Color blindness is the decreased ability to see colors or distinguish between colors.</a:t>
            </a:r>
          </a:p>
          <a:p>
            <a:pPr marL="457200" indent="-457200">
              <a:buFont typeface="Arial" panose="020B0604020202020204" pitchFamily="34" charset="0"/>
              <a:buChar char="•"/>
            </a:pPr>
            <a:r>
              <a:rPr lang="en-US" dirty="0"/>
              <a:t>This occurs when an individual has one or more faulty or absent cones.</a:t>
            </a:r>
          </a:p>
          <a:p>
            <a:pPr marL="457200" indent="-457200">
              <a:buFont typeface="Arial" panose="020B0604020202020204" pitchFamily="34" charset="0"/>
              <a:buChar char="•"/>
            </a:pPr>
            <a:r>
              <a:rPr lang="en-US" dirty="0"/>
              <a:t>Red-green color blindness is the most common.</a:t>
            </a:r>
          </a:p>
          <a:p>
            <a:pPr marL="457200" indent="-457200">
              <a:buFont typeface="Arial" panose="020B0604020202020204" pitchFamily="34" charset="0"/>
              <a:buChar char="•"/>
            </a:pPr>
            <a:r>
              <a:rPr lang="en-US" dirty="0"/>
              <a:t>Blue-yellow color blindness causes difficulty distinguishing between blue and green and between yellow and red.</a:t>
            </a:r>
          </a:p>
          <a:p>
            <a:pPr marL="457200" indent="-457200">
              <a:buFont typeface="Arial" panose="020B0604020202020204" pitchFamily="34" charset="0"/>
              <a:buChar char="•"/>
            </a:pPr>
            <a:r>
              <a:rPr lang="en-US" dirty="0"/>
              <a:t>Most color blindness is caused by recessive alleles on the X chromosome, affecting mostly males.</a:t>
            </a:r>
          </a:p>
        </p:txBody>
      </p:sp>
    </p:spTree>
    <p:extLst>
      <p:ext uri="{BB962C8B-B14F-4D97-AF65-F5344CB8AC3E}">
        <p14:creationId xmlns:p14="http://schemas.microsoft.com/office/powerpoint/2010/main" val="1146028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Trichromatic Coding</a:t>
            </a:r>
            <a:r>
              <a:rPr lang="en-US" sz="1400" baseline="-25000" dirty="0"/>
              <a:t>2</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85000" lnSpcReduction="20000"/>
          </a:bodyPr>
          <a:lstStyle/>
          <a:p>
            <a:pPr>
              <a:tabLst>
                <a:tab pos="461963" algn="l"/>
              </a:tabLst>
            </a:pPr>
            <a:r>
              <a:rPr lang="en-US" dirty="0">
                <a:solidFill>
                  <a:schemeClr val="tx1"/>
                </a:solidFill>
              </a:rPr>
              <a:t>The color we perceive results from the ratio of activity of the three cone types.</a:t>
            </a:r>
          </a:p>
          <a:p>
            <a:pPr marL="457200" indent="-457200">
              <a:buFont typeface="Arial" panose="020B0604020202020204" pitchFamily="34" charset="0"/>
              <a:buChar char="•"/>
              <a:tabLst>
                <a:tab pos="461963" algn="l"/>
              </a:tabLst>
            </a:pPr>
            <a:r>
              <a:rPr lang="en-US" dirty="0">
                <a:solidFill>
                  <a:schemeClr val="tx1"/>
                </a:solidFill>
              </a:rPr>
              <a:t>The visual spectrum runs from long-wavelength light to short:</a:t>
            </a:r>
          </a:p>
          <a:p>
            <a:pPr marL="1200150" lvl="1" indent="-457200">
              <a:buFont typeface="Arial" panose="020B0604020202020204" pitchFamily="34" charset="0"/>
              <a:buChar char="•"/>
              <a:tabLst>
                <a:tab pos="461963" algn="l"/>
              </a:tabLst>
            </a:pPr>
            <a:r>
              <a:rPr lang="en-US" dirty="0"/>
              <a:t>Red (700 nm)</a:t>
            </a:r>
          </a:p>
          <a:p>
            <a:pPr marL="1200150" lvl="1" indent="-457200">
              <a:buFont typeface="Arial" panose="020B0604020202020204" pitchFamily="34" charset="0"/>
              <a:buChar char="•"/>
              <a:tabLst>
                <a:tab pos="461963" algn="l"/>
              </a:tabLst>
            </a:pPr>
            <a:r>
              <a:rPr lang="en-US" dirty="0">
                <a:solidFill>
                  <a:schemeClr val="tx1"/>
                </a:solidFill>
              </a:rPr>
              <a:t>Orange (600 nm)</a:t>
            </a:r>
          </a:p>
          <a:p>
            <a:pPr marL="1200150" lvl="1" indent="-457200">
              <a:buFont typeface="Arial" panose="020B0604020202020204" pitchFamily="34" charset="0"/>
              <a:buChar char="•"/>
              <a:tabLst>
                <a:tab pos="461963" algn="l"/>
              </a:tabLst>
            </a:pPr>
            <a:r>
              <a:rPr lang="en-US" dirty="0"/>
              <a:t>Yellow (565 nm)</a:t>
            </a:r>
          </a:p>
          <a:p>
            <a:pPr marL="1200150" lvl="1" indent="-457200">
              <a:buFont typeface="Arial" panose="020B0604020202020204" pitchFamily="34" charset="0"/>
              <a:buChar char="•"/>
              <a:tabLst>
                <a:tab pos="461963" algn="l"/>
              </a:tabLst>
            </a:pPr>
            <a:r>
              <a:rPr lang="en-US" dirty="0">
                <a:solidFill>
                  <a:schemeClr val="tx1"/>
                </a:solidFill>
              </a:rPr>
              <a:t>Green (497 nm)</a:t>
            </a:r>
          </a:p>
          <a:p>
            <a:pPr marL="1200150" lvl="1" indent="-457200">
              <a:buFont typeface="Arial" panose="020B0604020202020204" pitchFamily="34" charset="0"/>
              <a:buChar char="•"/>
              <a:tabLst>
                <a:tab pos="461963" algn="l"/>
              </a:tabLst>
            </a:pPr>
            <a:r>
              <a:rPr lang="en-US" dirty="0">
                <a:solidFill>
                  <a:schemeClr val="tx1"/>
                </a:solidFill>
              </a:rPr>
              <a:t>Blue (470 nm)</a:t>
            </a:r>
          </a:p>
          <a:p>
            <a:pPr marL="1200150" lvl="1" indent="-457200">
              <a:buFont typeface="Arial" panose="020B0604020202020204" pitchFamily="34" charset="0"/>
              <a:buChar char="•"/>
              <a:tabLst>
                <a:tab pos="461963" algn="l"/>
              </a:tabLst>
            </a:pPr>
            <a:r>
              <a:rPr lang="en-US" dirty="0">
                <a:solidFill>
                  <a:schemeClr val="tx1"/>
                </a:solidFill>
              </a:rPr>
              <a:t>Indigo (450 nm)</a:t>
            </a:r>
          </a:p>
          <a:p>
            <a:pPr marL="1200150" lvl="1" indent="-457200">
              <a:buFont typeface="Arial" panose="020B0604020202020204" pitchFamily="34" charset="0"/>
              <a:buChar char="•"/>
              <a:tabLst>
                <a:tab pos="461963" algn="l"/>
              </a:tabLst>
            </a:pPr>
            <a:r>
              <a:rPr lang="en-US" dirty="0">
                <a:solidFill>
                  <a:schemeClr val="tx1"/>
                </a:solidFill>
              </a:rPr>
              <a:t>Purple (425 nm)</a:t>
            </a:r>
          </a:p>
          <a:p>
            <a:pPr marL="457200" indent="-457200">
              <a:buFont typeface="Arial" panose="020B0604020202020204" pitchFamily="34" charset="0"/>
              <a:buChar char="•"/>
              <a:tabLst>
                <a:tab pos="461963" algn="l"/>
              </a:tabLst>
            </a:pPr>
            <a:r>
              <a:rPr lang="en-US" dirty="0">
                <a:solidFill>
                  <a:schemeClr val="tx1"/>
                </a:solidFill>
              </a:rPr>
              <a:t>Humans can distinguish about 500 levels of brightness, 200 hues, 20 steps of saturation—2 million distinct colors.</a:t>
            </a:r>
          </a:p>
        </p:txBody>
      </p:sp>
    </p:spTree>
    <p:extLst>
      <p:ext uri="{BB962C8B-B14F-4D97-AF65-F5344CB8AC3E}">
        <p14:creationId xmlns:p14="http://schemas.microsoft.com/office/powerpoint/2010/main" val="81463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Retinal Processing</a:t>
            </a:r>
            <a:r>
              <a:rPr lang="en-US" sz="1400" baseline="-25000" dirty="0"/>
              <a:t>1</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pPr>
              <a:tabLst>
                <a:tab pos="461963" algn="l"/>
              </a:tabLst>
            </a:pPr>
            <a:r>
              <a:rPr lang="en-US" dirty="0">
                <a:solidFill>
                  <a:schemeClr val="tx1"/>
                </a:solidFill>
              </a:rPr>
              <a:t>Visual signals travel from photoreceptors to bipolar cells and then to ganglion cells.</a:t>
            </a:r>
          </a:p>
          <a:p>
            <a:pPr lvl="1">
              <a:tabLst>
                <a:tab pos="461963" algn="l"/>
              </a:tabLst>
            </a:pPr>
            <a:r>
              <a:rPr lang="en-US" dirty="0">
                <a:solidFill>
                  <a:schemeClr val="tx1"/>
                </a:solidFill>
              </a:rPr>
              <a:t>Processing occurs in the retina before </a:t>
            </a:r>
            <a:r>
              <a:rPr lang="en-US" dirty="0"/>
              <a:t>information is sent to the brain.</a:t>
            </a:r>
          </a:p>
          <a:p>
            <a:pPr>
              <a:tabLst>
                <a:tab pos="461963" algn="l"/>
              </a:tabLst>
            </a:pPr>
            <a:r>
              <a:rPr lang="en-US" dirty="0">
                <a:solidFill>
                  <a:schemeClr val="tx1"/>
                </a:solidFill>
              </a:rPr>
              <a:t>Photoreceptors in the retina undergo </a:t>
            </a:r>
            <a:r>
              <a:rPr lang="en-US" b="1" dirty="0">
                <a:solidFill>
                  <a:schemeClr val="tx1"/>
                </a:solidFill>
              </a:rPr>
              <a:t>tonic activity</a:t>
            </a:r>
            <a:r>
              <a:rPr lang="en-US" dirty="0">
                <a:solidFill>
                  <a:schemeClr val="tx1"/>
                </a:solidFill>
              </a:rPr>
              <a:t>; they are always slightly active even when not stimulated.</a:t>
            </a:r>
          </a:p>
          <a:p>
            <a:pPr>
              <a:tabLst>
                <a:tab pos="461963" algn="l"/>
              </a:tabLst>
            </a:pPr>
            <a:r>
              <a:rPr lang="en-US" dirty="0">
                <a:solidFill>
                  <a:schemeClr val="tx1"/>
                </a:solidFill>
              </a:rPr>
              <a:t>In neurons that exhibit tonic activity, absence of stimuli maintains a baseline firing rage, while some stimuli increase their baseline firing rate, and others decrease it.</a:t>
            </a:r>
          </a:p>
        </p:txBody>
      </p:sp>
    </p:spTree>
    <p:extLst>
      <p:ext uri="{BB962C8B-B14F-4D97-AF65-F5344CB8AC3E}">
        <p14:creationId xmlns:p14="http://schemas.microsoft.com/office/powerpoint/2010/main" val="176170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3367076"/>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Discuss</a:t>
            </a:r>
            <a:r>
              <a:rPr lang="en-US" dirty="0"/>
              <a:t> visible light compared to the rest of the electromagnetic spectrum.</a:t>
            </a:r>
          </a:p>
          <a:p>
            <a:pPr marL="457200" indent="-457200">
              <a:buFont typeface="Arial" panose="020B0604020202020204" pitchFamily="34" charset="0"/>
              <a:buChar char="•"/>
              <a:tabLst>
                <a:tab pos="457200" algn="l"/>
              </a:tabLst>
            </a:pPr>
            <a:r>
              <a:rPr lang="en-US" b="1" dirty="0"/>
              <a:t>Explain</a:t>
            </a:r>
            <a:r>
              <a:rPr lang="en-US" dirty="0"/>
              <a:t> tonic activity as it is manifested in photoreceptors in the retina.</a:t>
            </a:r>
          </a:p>
          <a:p>
            <a:pPr marL="457200" indent="-457200">
              <a:buFont typeface="Arial" panose="020B0604020202020204" pitchFamily="34" charset="0"/>
              <a:buChar char="•"/>
              <a:tabLst>
                <a:tab pos="457200" algn="l"/>
              </a:tabLst>
            </a:pPr>
            <a:r>
              <a:rPr lang="en-US" b="1" dirty="0"/>
              <a:t>Trace</a:t>
            </a:r>
            <a:r>
              <a:rPr lang="en-US" dirty="0"/>
              <a:t> the path of light through the eye to the point of the optic nerve.</a:t>
            </a:r>
          </a:p>
          <a:p>
            <a:pPr marL="457200" indent="-457200">
              <a:buFont typeface="Arial" panose="020B0604020202020204" pitchFamily="34" charset="0"/>
              <a:buChar char="•"/>
              <a:tabLst>
                <a:tab pos="457200" algn="l"/>
              </a:tabLst>
            </a:pPr>
            <a:r>
              <a:rPr lang="en-US" b="1" dirty="0"/>
              <a:t>Identify</a:t>
            </a:r>
            <a:r>
              <a:rPr lang="en-US" dirty="0"/>
              <a:t> the parts of an eye.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Retinal Processing</a:t>
            </a:r>
            <a:r>
              <a:rPr lang="en-US" sz="1400" baseline="-25000" dirty="0"/>
              <a:t>2</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10000"/>
          </a:bodyPr>
          <a:lstStyle/>
          <a:p>
            <a:pPr marL="0" indent="0">
              <a:buNone/>
              <a:tabLst>
                <a:tab pos="461963" algn="l"/>
              </a:tabLst>
            </a:pPr>
            <a:r>
              <a:rPr lang="en-US" dirty="0">
                <a:solidFill>
                  <a:schemeClr val="tx1"/>
                </a:solidFill>
              </a:rPr>
              <a:t>Bipolar cells can be ON or OFF types, responding differently to light exposure.</a:t>
            </a:r>
          </a:p>
          <a:p>
            <a:pPr>
              <a:tabLst>
                <a:tab pos="461963" algn="l"/>
              </a:tabLst>
            </a:pPr>
            <a:r>
              <a:rPr lang="en-US" dirty="0"/>
              <a:t>ON are </a:t>
            </a:r>
            <a:r>
              <a:rPr lang="en-US" i="1" dirty="0"/>
              <a:t>inhibited</a:t>
            </a:r>
            <a:r>
              <a:rPr lang="en-US" dirty="0"/>
              <a:t> by constant stimulation from photoreceptors during the dark.</a:t>
            </a:r>
          </a:p>
          <a:p>
            <a:pPr lvl="1">
              <a:tabLst>
                <a:tab pos="461963" algn="l"/>
              </a:tabLst>
            </a:pPr>
            <a:r>
              <a:rPr lang="en-US" dirty="0"/>
              <a:t>Do not stimulate ganglion cells</a:t>
            </a:r>
          </a:p>
          <a:p>
            <a:pPr>
              <a:tabLst>
                <a:tab pos="461963" algn="l"/>
              </a:tabLst>
            </a:pPr>
            <a:r>
              <a:rPr lang="en-US" dirty="0">
                <a:solidFill>
                  <a:schemeClr val="tx1"/>
                </a:solidFill>
              </a:rPr>
              <a:t>OFF are </a:t>
            </a:r>
            <a:r>
              <a:rPr lang="en-US" i="1" dirty="0">
                <a:solidFill>
                  <a:schemeClr val="tx1"/>
                </a:solidFill>
              </a:rPr>
              <a:t>activated</a:t>
            </a:r>
            <a:r>
              <a:rPr lang="en-US" dirty="0">
                <a:solidFill>
                  <a:schemeClr val="tx1"/>
                </a:solidFill>
              </a:rPr>
              <a:t> by this constant stimulation.</a:t>
            </a:r>
          </a:p>
          <a:p>
            <a:pPr lvl="1">
              <a:tabLst>
                <a:tab pos="461963" algn="l"/>
              </a:tabLst>
            </a:pPr>
            <a:r>
              <a:rPr lang="en-US" dirty="0">
                <a:solidFill>
                  <a:schemeClr val="tx1"/>
                </a:solidFill>
              </a:rPr>
              <a:t>Do stimulate ganglion cells</a:t>
            </a:r>
          </a:p>
          <a:p>
            <a:pPr marL="0" indent="0">
              <a:buNone/>
              <a:tabLst>
                <a:tab pos="461963" algn="l"/>
              </a:tabLst>
            </a:pPr>
            <a:r>
              <a:rPr lang="en-US" dirty="0">
                <a:solidFill>
                  <a:schemeClr val="tx1"/>
                </a:solidFill>
              </a:rPr>
              <a:t>Exposure of the retina to light hyperpolarizes the rods and cones, stopping them from signaling bipolar cells.</a:t>
            </a:r>
          </a:p>
          <a:p>
            <a:pPr>
              <a:tabLst>
                <a:tab pos="461963" algn="l"/>
              </a:tabLst>
            </a:pPr>
            <a:r>
              <a:rPr lang="en-US" dirty="0">
                <a:solidFill>
                  <a:schemeClr val="tx1"/>
                </a:solidFill>
              </a:rPr>
              <a:t>This removes the inhibition of ON cells and stops the stimulation of OFF cells.</a:t>
            </a:r>
          </a:p>
        </p:txBody>
      </p:sp>
    </p:spTree>
    <p:extLst>
      <p:ext uri="{BB962C8B-B14F-4D97-AF65-F5344CB8AC3E}">
        <p14:creationId xmlns:p14="http://schemas.microsoft.com/office/powerpoint/2010/main" val="150903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Retinal Processing</a:t>
            </a:r>
            <a:r>
              <a:rPr lang="en-US" sz="1400" baseline="-25000" dirty="0"/>
              <a:t>3</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77500" lnSpcReduction="20000"/>
          </a:bodyPr>
          <a:lstStyle/>
          <a:p>
            <a:pPr>
              <a:tabLst>
                <a:tab pos="461963" algn="l"/>
              </a:tabLst>
            </a:pPr>
            <a:r>
              <a:rPr lang="en-US" dirty="0">
                <a:solidFill>
                  <a:schemeClr val="tx1"/>
                </a:solidFill>
              </a:rPr>
              <a:t>Ganglion cells send action potentials along the optic nerve to the brain.</a:t>
            </a:r>
          </a:p>
          <a:p>
            <a:pPr lvl="1">
              <a:tabLst>
                <a:tab pos="461963" algn="l"/>
              </a:tabLst>
            </a:pPr>
            <a:r>
              <a:rPr lang="en-US" dirty="0"/>
              <a:t>Tells the brain that the light is on</a:t>
            </a:r>
          </a:p>
          <a:p>
            <a:pPr>
              <a:tabLst>
                <a:tab pos="461963" algn="l"/>
              </a:tabLst>
            </a:pPr>
            <a:r>
              <a:rPr lang="en-US" dirty="0">
                <a:solidFill>
                  <a:schemeClr val="tx1"/>
                </a:solidFill>
              </a:rPr>
              <a:t>The visual system relies on retinal activity changes to encode visual signals for the brain.</a:t>
            </a:r>
          </a:p>
          <a:p>
            <a:pPr>
              <a:tabLst>
                <a:tab pos="461963" algn="l"/>
              </a:tabLst>
            </a:pPr>
            <a:r>
              <a:rPr lang="en-US" dirty="0">
                <a:solidFill>
                  <a:schemeClr val="tx1"/>
                </a:solidFill>
              </a:rPr>
              <a:t>Horizontal cells and amacrine cells modulate information flow and enhance image contrast.</a:t>
            </a:r>
          </a:p>
          <a:p>
            <a:pPr lvl="1">
              <a:tabLst>
                <a:tab pos="461963" algn="l"/>
              </a:tabLst>
            </a:pPr>
            <a:r>
              <a:rPr lang="en-US" dirty="0">
                <a:solidFill>
                  <a:schemeClr val="tx1"/>
                </a:solidFill>
              </a:rPr>
              <a:t>Inhibits more distant photoreceptors and bipolar cells when stimulated</a:t>
            </a:r>
          </a:p>
          <a:p>
            <a:pPr>
              <a:tabLst>
                <a:tab pos="461963" algn="l"/>
              </a:tabLst>
            </a:pPr>
            <a:r>
              <a:rPr lang="en-US" dirty="0">
                <a:solidFill>
                  <a:schemeClr val="tx1"/>
                </a:solidFill>
              </a:rPr>
              <a:t>Lateral inhibition by horizontal cells sharpens edges and enhances contrast.</a:t>
            </a:r>
          </a:p>
          <a:p>
            <a:pPr>
              <a:tabLst>
                <a:tab pos="461963" algn="l"/>
              </a:tabLst>
            </a:pPr>
            <a:r>
              <a:rPr lang="en-US" dirty="0">
                <a:solidFill>
                  <a:schemeClr val="tx1"/>
                </a:solidFill>
              </a:rPr>
              <a:t>Amacrine cells make connections with bipolar and ganglion cells.</a:t>
            </a:r>
          </a:p>
          <a:p>
            <a:pPr lvl="1">
              <a:tabLst>
                <a:tab pos="461963" algn="l"/>
              </a:tabLst>
            </a:pPr>
            <a:r>
              <a:rPr lang="en-US" dirty="0"/>
              <a:t>Distribute information from one bipolar cell to many ganglion cells to modify activity/responsiveness in these cells</a:t>
            </a:r>
            <a:endParaRPr lang="en-US" dirty="0">
              <a:solidFill>
                <a:schemeClr val="tx1"/>
              </a:solidFill>
            </a:endParaRPr>
          </a:p>
        </p:txBody>
      </p:sp>
    </p:spTree>
    <p:extLst>
      <p:ext uri="{BB962C8B-B14F-4D97-AF65-F5344CB8AC3E}">
        <p14:creationId xmlns:p14="http://schemas.microsoft.com/office/powerpoint/2010/main" val="408292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Opponent Process Theory</a:t>
            </a:r>
            <a:endParaRPr lang="en-US" sz="1400" baseline="-25000" dirty="0">
              <a:solidFill>
                <a:schemeClr val="accent1"/>
              </a:solidFill>
            </a:endParaRPr>
          </a:p>
        </p:txBody>
      </p:sp>
      <p:sp>
        <p:nvSpPr>
          <p:cNvPr id="2" name="Content Placeholder 1">
            <a:extLst>
              <a:ext uri="{FF2B5EF4-FFF2-40B4-BE49-F238E27FC236}">
                <a16:creationId xmlns:a16="http://schemas.microsoft.com/office/drawing/2014/main" id="{8E7D6316-7BD7-ACD2-CD1E-3B02B913013C}"/>
              </a:ext>
            </a:extLst>
          </p:cNvPr>
          <p:cNvSpPr>
            <a:spLocks noGrp="1"/>
          </p:cNvSpPr>
          <p:nvPr>
            <p:ph idx="1"/>
          </p:nvPr>
        </p:nvSpPr>
        <p:spPr/>
        <p:txBody>
          <a:bodyPr>
            <a:normAutofit fontScale="85000" lnSpcReduction="10000"/>
          </a:bodyPr>
          <a:lstStyle/>
          <a:p>
            <a:r>
              <a:rPr lang="en-US" dirty="0"/>
              <a:t>Opponent process theory:</a:t>
            </a:r>
          </a:p>
          <a:p>
            <a:pPr marL="457200" indent="-457200">
              <a:buFont typeface="Arial" panose="020B0604020202020204" pitchFamily="34" charset="0"/>
              <a:buChar char="•"/>
            </a:pPr>
            <a:r>
              <a:rPr lang="en-US" dirty="0"/>
              <a:t>Retinal ganglion cells that respond to green, black, and yellow increased their firing dramatically.</a:t>
            </a:r>
          </a:p>
          <a:p>
            <a:pPr marL="457200" indent="-457200">
              <a:buFont typeface="Arial" panose="020B0604020202020204" pitchFamily="34" charset="0"/>
              <a:buChar char="•"/>
            </a:pPr>
            <a:r>
              <a:rPr lang="en-US" dirty="0"/>
              <a:t>When your gaze shifted to the neutral white ground, the ganglion cells decreased their activity and the brain thought they were responding to the "opponent" colors red, white, and blue.</a:t>
            </a:r>
          </a:p>
        </p:txBody>
      </p:sp>
      <p:pic>
        <p:nvPicPr>
          <p:cNvPr id="3" name="Content Placeholder 6" descr="An illustration shows a green flag with a thick, black-bordered yellow lines meeting slightly to the left of the center. A small white dot sits within the yellow space in the exact center of the flag.">
            <a:extLst>
              <a:ext uri="{FF2B5EF4-FFF2-40B4-BE49-F238E27FC236}">
                <a16:creationId xmlns:a16="http://schemas.microsoft.com/office/drawing/2014/main" id="{83FBF668-FA85-60EC-FA31-8984DBFCF338}"/>
              </a:ext>
            </a:extLst>
          </p:cNvPr>
          <p:cNvPicPr>
            <a:picLocks noChangeAspect="1"/>
          </p:cNvPicPr>
          <p:nvPr/>
        </p:nvPicPr>
        <p:blipFill>
          <a:blip r:embed="rId2"/>
          <a:srcRect l="13888" t="5060" r="13890" b="3000"/>
          <a:stretch/>
        </p:blipFill>
        <p:spPr>
          <a:xfrm>
            <a:off x="4667708" y="1280160"/>
            <a:ext cx="4019092" cy="2842437"/>
          </a:xfrm>
          <a:prstGeom prst="rect">
            <a:avLst/>
          </a:prstGeom>
        </p:spPr>
      </p:pic>
      <p:sp>
        <p:nvSpPr>
          <p:cNvPr id="5" name="TextBox 4">
            <a:extLst>
              <a:ext uri="{FF2B5EF4-FFF2-40B4-BE49-F238E27FC236}">
                <a16:creationId xmlns:a16="http://schemas.microsoft.com/office/drawing/2014/main" id="{80BD9893-29CA-DAD6-E78D-CC596BD3AD5D}"/>
              </a:ext>
            </a:extLst>
          </p:cNvPr>
          <p:cNvSpPr txBox="1"/>
          <p:nvPr/>
        </p:nvSpPr>
        <p:spPr>
          <a:xfrm>
            <a:off x="4724400" y="4176963"/>
            <a:ext cx="3733800" cy="1169551"/>
          </a:xfrm>
          <a:prstGeom prst="rect">
            <a:avLst/>
          </a:prstGeom>
          <a:noFill/>
        </p:spPr>
        <p:txBody>
          <a:bodyPr wrap="square" rtlCol="0">
            <a:spAutoFit/>
          </a:bodyPr>
          <a:lstStyle/>
          <a:p>
            <a:pPr algn="ctr"/>
            <a:r>
              <a:rPr lang="en-US" sz="1400" b="1" dirty="0"/>
              <a:t>41.5 Figure 8: </a:t>
            </a:r>
            <a:r>
              <a:rPr lang="en-US" sz="1400" dirty="0"/>
              <a:t>View this flag to understand how retinal processing works. Stare at the center of the flag (indicated by the white dot) for 45 seconds, and then quickly look at a white background, noticing how colors appear.</a:t>
            </a:r>
          </a:p>
        </p:txBody>
      </p:sp>
      <p:sp>
        <p:nvSpPr>
          <p:cNvPr id="6" name="TextBox 5">
            <a:extLst>
              <a:ext uri="{FF2B5EF4-FFF2-40B4-BE49-F238E27FC236}">
                <a16:creationId xmlns:a16="http://schemas.microsoft.com/office/drawing/2014/main" id="{CF011C7C-7F1D-3E0F-093D-57141471AE8D}"/>
              </a:ext>
            </a:extLst>
          </p:cNvPr>
          <p:cNvSpPr txBox="1"/>
          <p:nvPr/>
        </p:nvSpPr>
        <p:spPr>
          <a:xfrm>
            <a:off x="5638801" y="5539349"/>
            <a:ext cx="1904998" cy="400110"/>
          </a:xfrm>
          <a:prstGeom prst="rect">
            <a:avLst/>
          </a:prstGeom>
          <a:noFill/>
        </p:spPr>
        <p:txBody>
          <a:bodyPr wrap="square" rtlCol="0">
            <a:spAutoFit/>
          </a:bodyPr>
          <a:lstStyle/>
          <a:p>
            <a:pPr algn="ctr"/>
            <a:r>
              <a:rPr lang="en-US" sz="1000" dirty="0"/>
              <a:t>CNX OpenStax on Wikimedia Commons. "Inverted color." </a:t>
            </a:r>
          </a:p>
        </p:txBody>
      </p:sp>
    </p:spTree>
    <p:extLst>
      <p:ext uri="{BB962C8B-B14F-4D97-AF65-F5344CB8AC3E}">
        <p14:creationId xmlns:p14="http://schemas.microsoft.com/office/powerpoint/2010/main" val="3888188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Higher Processing</a:t>
            </a:r>
            <a:r>
              <a:rPr lang="en-US" sz="1400" baseline="-25000" dirty="0"/>
              <a:t>1</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a:bodyPr>
          <a:lstStyle/>
          <a:p>
            <a:pPr marL="0" indent="0">
              <a:buNone/>
              <a:tabLst>
                <a:tab pos="461963" algn="l"/>
              </a:tabLst>
            </a:pPr>
            <a:r>
              <a:rPr lang="en-US" dirty="0">
                <a:solidFill>
                  <a:schemeClr val="tx1"/>
                </a:solidFill>
              </a:rPr>
              <a:t>Myelinated axons of ganglion cells make up optic nerves.</a:t>
            </a:r>
          </a:p>
          <a:p>
            <a:pPr>
              <a:tabLst>
                <a:tab pos="461963" algn="l"/>
              </a:tabLst>
            </a:pPr>
            <a:r>
              <a:rPr lang="en-US" dirty="0">
                <a:solidFill>
                  <a:schemeClr val="tx1"/>
                </a:solidFill>
              </a:rPr>
              <a:t>Different axons carry different qualities of the visual signal.</a:t>
            </a:r>
          </a:p>
          <a:p>
            <a:pPr>
              <a:tabLst>
                <a:tab pos="461963" algn="l"/>
              </a:tabLst>
            </a:pPr>
            <a:r>
              <a:rPr lang="en-US" dirty="0">
                <a:solidFill>
                  <a:schemeClr val="tx1"/>
                </a:solidFill>
              </a:rPr>
              <a:t>Some constitute the </a:t>
            </a:r>
            <a:r>
              <a:rPr lang="en-US" i="1" dirty="0">
                <a:solidFill>
                  <a:schemeClr val="tx1"/>
                </a:solidFill>
              </a:rPr>
              <a:t>magnocellular</a:t>
            </a:r>
            <a:r>
              <a:rPr lang="en-US" dirty="0">
                <a:solidFill>
                  <a:schemeClr val="tx1"/>
                </a:solidFill>
              </a:rPr>
              <a:t> (big cell) pathway, which carries information about form, movement, and brightness.</a:t>
            </a:r>
          </a:p>
          <a:p>
            <a:pPr>
              <a:tabLst>
                <a:tab pos="461963" algn="l"/>
              </a:tabLst>
            </a:pPr>
            <a:r>
              <a:rPr lang="en-US" dirty="0">
                <a:solidFill>
                  <a:schemeClr val="tx1"/>
                </a:solidFill>
              </a:rPr>
              <a:t>Others constitute the </a:t>
            </a:r>
            <a:r>
              <a:rPr lang="en-US" i="1" dirty="0">
                <a:solidFill>
                  <a:schemeClr val="tx1"/>
                </a:solidFill>
              </a:rPr>
              <a:t>parvocellular</a:t>
            </a:r>
            <a:r>
              <a:rPr lang="en-US" dirty="0">
                <a:solidFill>
                  <a:schemeClr val="tx1"/>
                </a:solidFill>
              </a:rPr>
              <a:t> (small cell) pathway, which carries information about color and fine detail.</a:t>
            </a:r>
          </a:p>
          <a:p>
            <a:pPr>
              <a:tabLst>
                <a:tab pos="461963" algn="l"/>
              </a:tabLst>
            </a:pPr>
            <a:r>
              <a:rPr lang="en-US" dirty="0">
                <a:solidFill>
                  <a:schemeClr val="tx1"/>
                </a:solidFill>
              </a:rPr>
              <a:t>The optic chiasma allows for coordination of information from both eyes.</a:t>
            </a:r>
          </a:p>
        </p:txBody>
      </p:sp>
    </p:spTree>
    <p:extLst>
      <p:ext uri="{BB962C8B-B14F-4D97-AF65-F5344CB8AC3E}">
        <p14:creationId xmlns:p14="http://schemas.microsoft.com/office/powerpoint/2010/main" val="238398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Higher Processing</a:t>
            </a:r>
            <a:r>
              <a:rPr lang="en-US" sz="1400" baseline="-25000" dirty="0"/>
              <a:t>2</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pPr marL="0" indent="0">
              <a:buNone/>
              <a:tabLst>
                <a:tab pos="461963" algn="l"/>
              </a:tabLst>
            </a:pPr>
            <a:r>
              <a:rPr lang="en-US" dirty="0">
                <a:solidFill>
                  <a:schemeClr val="tx1"/>
                </a:solidFill>
              </a:rPr>
              <a:t>Visual information is processed in several places in the brain, each route reflecting complexity and importance.</a:t>
            </a:r>
          </a:p>
          <a:p>
            <a:pPr>
              <a:tabLst>
                <a:tab pos="461963" algn="l"/>
              </a:tabLst>
            </a:pPr>
            <a:r>
              <a:rPr lang="en-US" dirty="0">
                <a:solidFill>
                  <a:schemeClr val="tx1"/>
                </a:solidFill>
              </a:rPr>
              <a:t>One route goes to the thalamus.</a:t>
            </a:r>
          </a:p>
          <a:p>
            <a:pPr lvl="1">
              <a:tabLst>
                <a:tab pos="461963" algn="l"/>
              </a:tabLst>
            </a:pPr>
            <a:r>
              <a:rPr lang="en-US" dirty="0">
                <a:solidFill>
                  <a:schemeClr val="tx1"/>
                </a:solidFill>
              </a:rPr>
              <a:t>Serves as routing station for incoming sensory impulses except olfaction</a:t>
            </a:r>
          </a:p>
          <a:p>
            <a:pPr lvl="1">
              <a:tabLst>
                <a:tab pos="461963" algn="l"/>
              </a:tabLst>
            </a:pPr>
            <a:r>
              <a:rPr lang="en-US" dirty="0">
                <a:solidFill>
                  <a:schemeClr val="tx1"/>
                </a:solidFill>
              </a:rPr>
              <a:t>Then sent to the primary visual cortex</a:t>
            </a:r>
          </a:p>
          <a:p>
            <a:pPr>
              <a:tabLst>
                <a:tab pos="461963" algn="l"/>
              </a:tabLst>
            </a:pPr>
            <a:r>
              <a:rPr lang="en-US" dirty="0">
                <a:solidFill>
                  <a:schemeClr val="tx1"/>
                </a:solidFill>
              </a:rPr>
              <a:t>From the visual cortex, the signals can take one of two directions.</a:t>
            </a:r>
          </a:p>
          <a:p>
            <a:pPr lvl="1">
              <a:tabLst>
                <a:tab pos="461963" algn="l"/>
              </a:tabLst>
            </a:pPr>
            <a:r>
              <a:rPr lang="en-US" dirty="0">
                <a:solidFill>
                  <a:schemeClr val="tx1"/>
                </a:solidFill>
              </a:rPr>
              <a:t>One stream to the parietal lobe (</a:t>
            </a:r>
            <a:r>
              <a:rPr lang="en-US" dirty="0"/>
              <a:t>"</a:t>
            </a:r>
            <a:r>
              <a:rPr lang="en-US" dirty="0">
                <a:solidFill>
                  <a:schemeClr val="tx1"/>
                </a:solidFill>
              </a:rPr>
              <a:t>where</a:t>
            </a:r>
            <a:r>
              <a:rPr lang="en-US" dirty="0"/>
              <a:t>"</a:t>
            </a:r>
            <a:r>
              <a:rPr lang="en-US" dirty="0">
                <a:solidFill>
                  <a:schemeClr val="tx1"/>
                </a:solidFill>
              </a:rPr>
              <a:t> information)</a:t>
            </a:r>
          </a:p>
          <a:p>
            <a:pPr lvl="1">
              <a:tabLst>
                <a:tab pos="461963" algn="l"/>
              </a:tabLst>
            </a:pPr>
            <a:r>
              <a:rPr lang="en-US" dirty="0">
                <a:solidFill>
                  <a:schemeClr val="tx1"/>
                </a:solidFill>
              </a:rPr>
              <a:t>A second stream to the temporal lobe (</a:t>
            </a:r>
            <a:r>
              <a:rPr lang="en-US" dirty="0"/>
              <a:t>"</a:t>
            </a:r>
            <a:r>
              <a:rPr lang="en-US" dirty="0">
                <a:solidFill>
                  <a:schemeClr val="tx1"/>
                </a:solidFill>
              </a:rPr>
              <a:t>what</a:t>
            </a:r>
            <a:r>
              <a:rPr lang="en-US" dirty="0"/>
              <a:t>"</a:t>
            </a:r>
            <a:r>
              <a:rPr lang="en-US" dirty="0">
                <a:solidFill>
                  <a:schemeClr val="tx1"/>
                </a:solidFill>
              </a:rPr>
              <a:t> information)</a:t>
            </a:r>
            <a:endParaRPr lang="en-US" dirty="0">
              <a:solidFill>
                <a:srgbClr val="0000FF"/>
              </a:solidFill>
            </a:endParaRPr>
          </a:p>
        </p:txBody>
      </p:sp>
    </p:spTree>
    <p:extLst>
      <p:ext uri="{BB962C8B-B14F-4D97-AF65-F5344CB8AC3E}">
        <p14:creationId xmlns:p14="http://schemas.microsoft.com/office/powerpoint/2010/main" val="327728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9B2DB-2CE6-975F-9DB9-20CC546CF325}"/>
              </a:ext>
            </a:extLst>
          </p:cNvPr>
          <p:cNvSpPr>
            <a:spLocks noGrp="1"/>
          </p:cNvSpPr>
          <p:nvPr>
            <p:ph type="title"/>
          </p:nvPr>
        </p:nvSpPr>
        <p:spPr/>
        <p:txBody>
          <a:bodyPr/>
          <a:lstStyle/>
          <a:p>
            <a:r>
              <a:rPr lang="en-US" dirty="0"/>
              <a:t>Reflection Question</a:t>
            </a:r>
            <a:r>
              <a:rPr lang="en-US" sz="1400" baseline="-25000" dirty="0"/>
              <a:t>2</a:t>
            </a:r>
          </a:p>
        </p:txBody>
      </p:sp>
      <p:sp>
        <p:nvSpPr>
          <p:cNvPr id="3" name="Content Placeholder 2">
            <a:extLst>
              <a:ext uri="{FF2B5EF4-FFF2-40B4-BE49-F238E27FC236}">
                <a16:creationId xmlns:a16="http://schemas.microsoft.com/office/drawing/2014/main" id="{C3227152-CF6A-3AA8-CAC9-B892F0C754B0}"/>
              </a:ext>
            </a:extLst>
          </p:cNvPr>
          <p:cNvSpPr>
            <a:spLocks noGrp="1"/>
          </p:cNvSpPr>
          <p:nvPr>
            <p:ph idx="1"/>
          </p:nvPr>
        </p:nvSpPr>
        <p:spPr>
          <a:xfrm>
            <a:off x="457200" y="1280159"/>
            <a:ext cx="8229600" cy="1463041"/>
          </a:xfrm>
        </p:spPr>
        <p:txBody>
          <a:bodyPr/>
          <a:lstStyle/>
          <a:p>
            <a:r>
              <a:rPr lang="en-US" dirty="0"/>
              <a:t>Why do you think it is important for some visual information to cross to the opposite side of the brain at the optic chiasma?</a:t>
            </a:r>
          </a:p>
        </p:txBody>
      </p:sp>
    </p:spTree>
    <p:extLst>
      <p:ext uri="{BB962C8B-B14F-4D97-AF65-F5344CB8AC3E}">
        <p14:creationId xmlns:p14="http://schemas.microsoft.com/office/powerpoint/2010/main" val="3029162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41.5 Figure 9</a:t>
            </a:r>
            <a:endParaRPr lang="en-US" sz="3200" dirty="0">
              <a:solidFill>
                <a:schemeClr val="accent1"/>
              </a:solidFill>
            </a:endParaRPr>
          </a:p>
        </p:txBody>
      </p:sp>
      <p:sp>
        <p:nvSpPr>
          <p:cNvPr id="4" name="TextBox 3">
            <a:extLst>
              <a:ext uri="{FF2B5EF4-FFF2-40B4-BE49-F238E27FC236}">
                <a16:creationId xmlns:a16="http://schemas.microsoft.com/office/drawing/2014/main" id="{020C8E7B-22CC-8BBC-6B8C-6637467593AE}"/>
              </a:ext>
            </a:extLst>
          </p:cNvPr>
          <p:cNvSpPr txBox="1"/>
          <p:nvPr/>
        </p:nvSpPr>
        <p:spPr>
          <a:xfrm>
            <a:off x="3428318" y="6122550"/>
            <a:ext cx="2286000" cy="707886"/>
          </a:xfrm>
          <a:prstGeom prst="rect">
            <a:avLst/>
          </a:prstGeom>
          <a:noFill/>
        </p:spPr>
        <p:txBody>
          <a:bodyPr wrap="square" rtlCol="0">
            <a:spAutoFit/>
          </a:bodyPr>
          <a:lstStyle/>
          <a:p>
            <a:pPr algn="ctr"/>
            <a:r>
              <a:rPr lang="en-US" sz="1000" dirty="0"/>
              <a:t>OpenStax on Wikimedia Commons. "Optic nerve and tract."</a:t>
            </a:r>
          </a:p>
          <a:p>
            <a:pPr algn="ctr"/>
            <a:r>
              <a:rPr lang="en-US" sz="1000" dirty="0"/>
              <a:t>OpenStax College on Wikimedia Commons. "Visual streams."</a:t>
            </a:r>
          </a:p>
        </p:txBody>
      </p:sp>
      <p:pic>
        <p:nvPicPr>
          <p:cNvPr id="6" name="Content Placeholder 10" descr="Image (a) shows the visual pathways for the route of visual information from the eyes to the back of the brain. Some pathways continue directly, while others cross over at the optic chiasma, where the optic nerves partially decussate. Image (b) shows that after the optic chiasma, visual signals are split into two streams. The dorsal visual stream carries magnocellular information, which is related to spatial location and movement (&quot;where&quot; information), to the parietal lobe of the brain. The ventral visual stream carries parvocellular information, which is associated with object recognition and detail (&quot;what&quot; information), to the temporal lobe of the brain. These distinct streams enable different aspects of visual processing and perception.">
            <a:extLst>
              <a:ext uri="{FF2B5EF4-FFF2-40B4-BE49-F238E27FC236}">
                <a16:creationId xmlns:a16="http://schemas.microsoft.com/office/drawing/2014/main" id="{DE0995DB-922A-0D1E-7C49-5382150F8BF0}"/>
              </a:ext>
            </a:extLst>
          </p:cNvPr>
          <p:cNvPicPr>
            <a:picLocks noGrp="1" noChangeAspect="1"/>
          </p:cNvPicPr>
          <p:nvPr>
            <p:ph idx="1"/>
          </p:nvPr>
        </p:nvPicPr>
        <p:blipFill>
          <a:blip r:embed="rId3"/>
          <a:srcRect t="3666" b="23000"/>
          <a:stretch/>
        </p:blipFill>
        <p:spPr>
          <a:xfrm>
            <a:off x="233289" y="1371600"/>
            <a:ext cx="8458200" cy="3445933"/>
          </a:xfrm>
        </p:spPr>
      </p:pic>
    </p:spTree>
    <p:extLst>
      <p:ext uri="{BB962C8B-B14F-4D97-AF65-F5344CB8AC3E}">
        <p14:creationId xmlns:p14="http://schemas.microsoft.com/office/powerpoint/2010/main" val="3057820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Higher Processing</a:t>
            </a:r>
            <a:r>
              <a:rPr lang="en-US" sz="1400" baseline="-25000" dirty="0"/>
              <a:t>3</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pPr marL="0" indent="0">
              <a:buNone/>
              <a:tabLst>
                <a:tab pos="461963" algn="l"/>
              </a:tabLst>
            </a:pPr>
            <a:r>
              <a:rPr lang="en-US" dirty="0">
                <a:solidFill>
                  <a:schemeClr val="tx1"/>
                </a:solidFill>
              </a:rPr>
              <a:t>Another route is the pathway from the retina to the </a:t>
            </a:r>
            <a:r>
              <a:rPr lang="en-US" b="1" dirty="0">
                <a:solidFill>
                  <a:schemeClr val="tx1"/>
                </a:solidFill>
              </a:rPr>
              <a:t>superior colliculus</a:t>
            </a:r>
            <a:r>
              <a:rPr lang="en-US" dirty="0">
                <a:solidFill>
                  <a:schemeClr val="tx1"/>
                </a:solidFill>
              </a:rPr>
              <a:t> in the midbrain.</a:t>
            </a:r>
          </a:p>
          <a:p>
            <a:pPr>
              <a:tabLst>
                <a:tab pos="461963" algn="l"/>
              </a:tabLst>
            </a:pPr>
            <a:r>
              <a:rPr lang="en-US" dirty="0">
                <a:solidFill>
                  <a:schemeClr val="tx1"/>
                </a:solidFill>
              </a:rPr>
              <a:t>Coordination of eye movements and integration of auditory information</a:t>
            </a:r>
          </a:p>
          <a:p>
            <a:pPr marL="0" indent="0">
              <a:buNone/>
              <a:tabLst>
                <a:tab pos="461963" algn="l"/>
              </a:tabLst>
            </a:pPr>
            <a:r>
              <a:rPr lang="en-US" dirty="0">
                <a:solidFill>
                  <a:schemeClr val="tx1"/>
                </a:solidFill>
              </a:rPr>
              <a:t>Final pathway is from the retina to the </a:t>
            </a:r>
            <a:r>
              <a:rPr lang="en-US" b="1" dirty="0">
                <a:solidFill>
                  <a:schemeClr val="tx1"/>
                </a:solidFill>
              </a:rPr>
              <a:t>suprachiasmatic nucleus (SCN)</a:t>
            </a:r>
            <a:r>
              <a:rPr lang="en-US" dirty="0">
                <a:solidFill>
                  <a:schemeClr val="tx1"/>
                </a:solidFill>
              </a:rPr>
              <a:t> of the hypothalamus.</a:t>
            </a:r>
          </a:p>
          <a:p>
            <a:pPr>
              <a:tabLst>
                <a:tab pos="461963" algn="l"/>
              </a:tabLst>
            </a:pPr>
            <a:r>
              <a:rPr lang="en-US" dirty="0">
                <a:solidFill>
                  <a:schemeClr val="tx1"/>
                </a:solidFill>
              </a:rPr>
              <a:t>SCN: cluster of cells; body</a:t>
            </a:r>
            <a:r>
              <a:rPr lang="en-US" dirty="0"/>
              <a:t>'</a:t>
            </a:r>
            <a:r>
              <a:rPr lang="en-US" dirty="0">
                <a:solidFill>
                  <a:schemeClr val="tx1"/>
                </a:solidFill>
              </a:rPr>
              <a:t>s internal clock</a:t>
            </a:r>
          </a:p>
          <a:p>
            <a:pPr lvl="1">
              <a:tabLst>
                <a:tab pos="461963" algn="l"/>
              </a:tabLst>
            </a:pPr>
            <a:r>
              <a:rPr lang="en-US" dirty="0"/>
              <a:t>Controls </a:t>
            </a:r>
            <a:r>
              <a:rPr lang="en-US" b="1" dirty="0"/>
              <a:t>circadian</a:t>
            </a:r>
            <a:r>
              <a:rPr lang="en-US" dirty="0"/>
              <a:t> (day-long) cycle</a:t>
            </a:r>
          </a:p>
          <a:p>
            <a:pPr lvl="1">
              <a:tabLst>
                <a:tab pos="461963" algn="l"/>
              </a:tabLst>
            </a:pPr>
            <a:r>
              <a:rPr lang="en-US" dirty="0">
                <a:solidFill>
                  <a:schemeClr val="tx1"/>
                </a:solidFill>
              </a:rPr>
              <a:t>Sends information to the pineal gland (important to sleep/wake and annual cycles)</a:t>
            </a:r>
          </a:p>
        </p:txBody>
      </p:sp>
    </p:spTree>
    <p:extLst>
      <p:ext uri="{BB962C8B-B14F-4D97-AF65-F5344CB8AC3E}">
        <p14:creationId xmlns:p14="http://schemas.microsoft.com/office/powerpoint/2010/main" val="349466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sz="3200" dirty="0">
                <a:solidFill>
                  <a:schemeClr val="accent1"/>
                </a:solidFill>
              </a:rPr>
              <a:t>Summa</a:t>
            </a:r>
            <a:r>
              <a:rPr lang="en-US" dirty="0">
                <a:solidFill>
                  <a:schemeClr val="accent1"/>
                </a:solidFill>
              </a:rPr>
              <a:t>ry</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fontScale="77500" lnSpcReduction="20000"/>
          </a:bodyPr>
          <a:lstStyle/>
          <a:p>
            <a:pPr>
              <a:tabLst>
                <a:tab pos="461963" algn="l"/>
              </a:tabLst>
            </a:pPr>
            <a:r>
              <a:rPr lang="en-US" dirty="0">
                <a:solidFill>
                  <a:schemeClr val="tx1"/>
                </a:solidFill>
              </a:rPr>
              <a:t>Vision involves the detection and interpretation of light, which travels in waves.</a:t>
            </a:r>
          </a:p>
          <a:p>
            <a:pPr>
              <a:tabLst>
                <a:tab pos="461963" algn="l"/>
              </a:tabLst>
            </a:pPr>
            <a:r>
              <a:rPr lang="en-US" dirty="0">
                <a:solidFill>
                  <a:schemeClr val="tx1"/>
                </a:solidFill>
              </a:rPr>
              <a:t>The retina contains photoreceptors (rods and cones) that convert light into neural signals.</a:t>
            </a:r>
          </a:p>
          <a:p>
            <a:pPr lvl="1">
              <a:tabLst>
                <a:tab pos="461963" algn="l"/>
              </a:tabLst>
            </a:pPr>
            <a:r>
              <a:rPr lang="en-US" dirty="0">
                <a:solidFill>
                  <a:schemeClr val="tx1"/>
                </a:solidFill>
              </a:rPr>
              <a:t>Cones have three forms: L, M, and S.</a:t>
            </a:r>
          </a:p>
          <a:p>
            <a:pPr lvl="1">
              <a:tabLst>
                <a:tab pos="461963" algn="l"/>
              </a:tabLst>
            </a:pPr>
            <a:r>
              <a:rPr lang="en-US" dirty="0">
                <a:solidFill>
                  <a:schemeClr val="tx1"/>
                </a:solidFill>
              </a:rPr>
              <a:t>Cones are found in the fovea centralis, while rods are found in the peripheral regions.</a:t>
            </a:r>
          </a:p>
          <a:p>
            <a:pPr>
              <a:tabLst>
                <a:tab pos="461963" algn="l"/>
              </a:tabLst>
            </a:pPr>
            <a:r>
              <a:rPr lang="en-US" dirty="0">
                <a:solidFill>
                  <a:schemeClr val="tx1"/>
                </a:solidFill>
              </a:rPr>
              <a:t>Visual signals travel from the eye over the axons of retinal ganglion cells.</a:t>
            </a:r>
          </a:p>
          <a:p>
            <a:pPr lvl="1">
              <a:tabLst>
                <a:tab pos="461963" algn="l"/>
              </a:tabLst>
            </a:pPr>
            <a:r>
              <a:rPr lang="en-US" dirty="0">
                <a:solidFill>
                  <a:schemeClr val="tx1"/>
                </a:solidFill>
              </a:rPr>
              <a:t>Ganglion cells can carry information on form, movement, depth, and brightness, or they carry information on color and fine detail.</a:t>
            </a:r>
          </a:p>
          <a:p>
            <a:pPr>
              <a:tabLst>
                <a:tab pos="461963" algn="l"/>
              </a:tabLst>
            </a:pPr>
            <a:r>
              <a:rPr lang="en-US" dirty="0">
                <a:solidFill>
                  <a:schemeClr val="tx1"/>
                </a:solidFill>
              </a:rPr>
              <a:t>Visual information is sent to the superior colliculi in the midbrain and also to the SCN, which plays a role in the circadian cycle.</a:t>
            </a:r>
          </a:p>
        </p:txBody>
      </p:sp>
    </p:spTree>
    <p:extLst>
      <p:ext uri="{BB962C8B-B14F-4D97-AF65-F5344CB8AC3E}">
        <p14:creationId xmlns:p14="http://schemas.microsoft.com/office/powerpoint/2010/main" val="12467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Vision</a:t>
            </a:r>
            <a:endParaRPr lang="en-US" sz="32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b="1" dirty="0">
                <a:solidFill>
                  <a:schemeClr val="tx1"/>
                </a:solidFill>
              </a:rPr>
              <a:t>Vision</a:t>
            </a:r>
            <a:r>
              <a:rPr lang="en-US" dirty="0">
                <a:solidFill>
                  <a:schemeClr val="tx1"/>
                </a:solidFill>
              </a:rPr>
              <a:t> is the ability to detect light patterns from the environment and interpret them into images.</a:t>
            </a:r>
          </a:p>
          <a:p>
            <a:pPr>
              <a:tabLst>
                <a:tab pos="461963" algn="l"/>
              </a:tabLst>
            </a:pPr>
            <a:r>
              <a:rPr lang="en-US" dirty="0">
                <a:solidFill>
                  <a:schemeClr val="tx1"/>
                </a:solidFill>
              </a:rPr>
              <a:t>The visual system evolved to focus on the most important stimuli.</a:t>
            </a:r>
          </a:p>
          <a:p>
            <a:pPr>
              <a:tabLst>
                <a:tab pos="461963" algn="l"/>
              </a:tabLst>
            </a:pPr>
            <a:r>
              <a:rPr lang="en-US" dirty="0">
                <a:solidFill>
                  <a:schemeClr val="tx1"/>
                </a:solidFill>
              </a:rPr>
              <a:t>About one-third of the human cerebral cortex is dedicated to analyzing and perceiving visual information.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Light</a:t>
            </a:r>
            <a:endParaRPr lang="en-US" sz="3200" dirty="0">
              <a:solidFill>
                <a:schemeClr val="accent1"/>
              </a:solidFill>
            </a:endParaRPr>
          </a:p>
        </p:txBody>
      </p:sp>
      <p:sp>
        <p:nvSpPr>
          <p:cNvPr id="11267" name="Rectangle 3"/>
          <p:cNvSpPr>
            <a:spLocks noGrp="1"/>
          </p:cNvSpPr>
          <p:nvPr>
            <p:ph idx="1"/>
          </p:nvPr>
        </p:nvSpPr>
        <p:spPr>
          <a:xfrm>
            <a:off x="457200" y="1280160"/>
            <a:ext cx="8229600" cy="2148840"/>
          </a:xfrm>
          <a:prstGeom prst="rect">
            <a:avLst/>
          </a:prstGeom>
        </p:spPr>
        <p:txBody>
          <a:bodyPr>
            <a:noAutofit/>
          </a:bodyPr>
          <a:lstStyle/>
          <a:p>
            <a:pPr marL="457200" indent="-457200">
              <a:buFont typeface="Arial" panose="020B0604020202020204" pitchFamily="34" charset="0"/>
              <a:buChar char="•"/>
              <a:tabLst>
                <a:tab pos="461963" algn="l"/>
              </a:tabLst>
            </a:pPr>
            <a:r>
              <a:rPr lang="en-US" sz="2000" dirty="0">
                <a:solidFill>
                  <a:schemeClr val="tx1"/>
                </a:solidFill>
              </a:rPr>
              <a:t>Light travels in </a:t>
            </a:r>
            <a:r>
              <a:rPr lang="en-US" sz="2000" i="1" dirty="0">
                <a:solidFill>
                  <a:schemeClr val="tx1"/>
                </a:solidFill>
              </a:rPr>
              <a:t>electromagnetic waves</a:t>
            </a:r>
            <a:r>
              <a:rPr lang="en-US" sz="2000" dirty="0">
                <a:solidFill>
                  <a:schemeClr val="tx1"/>
                </a:solidFill>
              </a:rPr>
              <a:t> and does not need a medium.</a:t>
            </a:r>
          </a:p>
          <a:p>
            <a:pPr marL="1200150" lvl="1" indent="-457200">
              <a:buFont typeface="Arial" panose="020B0604020202020204" pitchFamily="34" charset="0"/>
              <a:buChar char="•"/>
              <a:tabLst>
                <a:tab pos="461963" algn="l"/>
              </a:tabLst>
            </a:pPr>
            <a:r>
              <a:rPr lang="en-US" sz="2000" dirty="0">
                <a:solidFill>
                  <a:schemeClr val="tx1"/>
                </a:solidFill>
              </a:rPr>
              <a:t>Can travel in a vacuum, unlike sound (compression waves)</a:t>
            </a:r>
          </a:p>
          <a:p>
            <a:pPr marL="457200" indent="-457200">
              <a:buFont typeface="Arial" panose="020B0604020202020204" pitchFamily="34" charset="0"/>
              <a:buChar char="•"/>
              <a:tabLst>
                <a:tab pos="461963" algn="l"/>
              </a:tabLst>
            </a:pPr>
            <a:r>
              <a:rPr lang="en-US" sz="2000" dirty="0">
                <a:solidFill>
                  <a:schemeClr val="tx1"/>
                </a:solidFill>
              </a:rPr>
              <a:t>A </a:t>
            </a:r>
            <a:r>
              <a:rPr lang="en-US" sz="2000" i="1" dirty="0">
                <a:solidFill>
                  <a:schemeClr val="tx1"/>
                </a:solidFill>
              </a:rPr>
              <a:t>photon</a:t>
            </a:r>
            <a:r>
              <a:rPr lang="en-US" sz="2000" dirty="0">
                <a:solidFill>
                  <a:schemeClr val="tx1"/>
                </a:solidFill>
              </a:rPr>
              <a:t> is the fundamental unit of light, a packet of electromagnetic radiation.</a:t>
            </a:r>
          </a:p>
          <a:p>
            <a:pPr marL="457200" indent="-457200">
              <a:buFont typeface="Arial" panose="020B0604020202020204" pitchFamily="34" charset="0"/>
              <a:buChar char="•"/>
              <a:tabLst>
                <a:tab pos="461963" algn="l"/>
              </a:tabLst>
            </a:pPr>
            <a:r>
              <a:rPr lang="en-US" sz="2000" dirty="0">
                <a:solidFill>
                  <a:schemeClr val="tx1"/>
                </a:solidFill>
              </a:rPr>
              <a:t>Visible light for humans is a small part of the electromagnetic spectrum, ranging from 380 nm to 740 nm.</a:t>
            </a:r>
          </a:p>
        </p:txBody>
      </p:sp>
      <p:sp>
        <p:nvSpPr>
          <p:cNvPr id="3" name="TextBox 2">
            <a:extLst>
              <a:ext uri="{FF2B5EF4-FFF2-40B4-BE49-F238E27FC236}">
                <a16:creationId xmlns:a16="http://schemas.microsoft.com/office/drawing/2014/main" id="{C5DF4BDB-3E22-DDF1-AC5C-28BEAAADAF99}"/>
              </a:ext>
            </a:extLst>
          </p:cNvPr>
          <p:cNvSpPr txBox="1"/>
          <p:nvPr/>
        </p:nvSpPr>
        <p:spPr>
          <a:xfrm>
            <a:off x="662354" y="5208508"/>
            <a:ext cx="2895600" cy="738664"/>
          </a:xfrm>
          <a:prstGeom prst="rect">
            <a:avLst/>
          </a:prstGeom>
          <a:noFill/>
        </p:spPr>
        <p:txBody>
          <a:bodyPr wrap="square" rtlCol="0">
            <a:spAutoFit/>
          </a:bodyPr>
          <a:lstStyle/>
          <a:p>
            <a:r>
              <a:rPr lang="en-US" sz="1400" b="1" dirty="0"/>
              <a:t>41.5 Figure 1: </a:t>
            </a:r>
            <a:r>
              <a:rPr lang="en-US" sz="1400" dirty="0"/>
              <a:t>In the electromagnetic spectrum, visible light lies between 380 nm and 740 nm.</a:t>
            </a:r>
          </a:p>
        </p:txBody>
      </p:sp>
      <p:sp>
        <p:nvSpPr>
          <p:cNvPr id="4" name="TextBox 3">
            <a:extLst>
              <a:ext uri="{FF2B5EF4-FFF2-40B4-BE49-F238E27FC236}">
                <a16:creationId xmlns:a16="http://schemas.microsoft.com/office/drawing/2014/main" id="{20FE5BE5-12E0-B0AD-0C52-2688A6DD3FBC}"/>
              </a:ext>
            </a:extLst>
          </p:cNvPr>
          <p:cNvSpPr txBox="1"/>
          <p:nvPr/>
        </p:nvSpPr>
        <p:spPr>
          <a:xfrm>
            <a:off x="4038600" y="6019800"/>
            <a:ext cx="1905000" cy="400110"/>
          </a:xfrm>
          <a:prstGeom prst="rect">
            <a:avLst/>
          </a:prstGeom>
          <a:noFill/>
        </p:spPr>
        <p:txBody>
          <a:bodyPr wrap="square" rtlCol="0">
            <a:spAutoFit/>
          </a:bodyPr>
          <a:lstStyle/>
          <a:p>
            <a:pPr algn="ctr"/>
            <a:r>
              <a:rPr lang="en-US" sz="1000" dirty="0"/>
              <a:t>NASA on Wikimedia Commons. "Electromagnetic spectrum."</a:t>
            </a:r>
          </a:p>
        </p:txBody>
      </p:sp>
      <p:pic>
        <p:nvPicPr>
          <p:cNvPr id="5" name="Content Placeholder 5" descr="The top of the illustration shows a wave that's frequency gets higher moving from left to right. The radiation type along with the corresponding wavelength is directly below that. From left to right it reads: &quot;Radio 10 to the third power, Microwave 10 to the negative second power, Infrared 10 to the negative fifth power, Visible 0.5 times 10 to the negative sixth power, Ultraviolet 10 to the negative eighth power, X-ray 10 to the negative tenth power, Gamma ray 10 to the negative twelfth power.&quot; Below that is the approximate scale of wavelengths of each of these radiation types. For radio waves, the equivalent size is buildings. Humans is between radio and microwave. For microwaves, the equivalent size is butterflies. For infrared, the equivalent size is a needle point. For visible waves, the equivalent size is protozoans. For ultraviolet waves, the equivalent size is molecules. For X-rays, the equivalent size is atoms. For gamma rays, the equivalent size is atomic nuclei. The frequency is Hertz for each of these is below that. The scale runs from 10 to the fourth power to 10 to the twentieth power. Infrared, visible, and ultraviolet are between 10 to the twelfth power to 10 to the 16th power. Below this is the &quot;temperature of objects at which this radiation is the most intense wavelength emitted. Microwave is labeled around 1 Kelvin or  negative 272 degrees Celsius. Infrared is labeled around 100 Kelvin or  negative 173 degree Celsius. Visible is labeled around 10,000 Kelvin or 9,727 degrees Celsius. X-ray is labeled around 10 million Kelvin or around 10 million degrees Celsius.">
            <a:extLst>
              <a:ext uri="{FF2B5EF4-FFF2-40B4-BE49-F238E27FC236}">
                <a16:creationId xmlns:a16="http://schemas.microsoft.com/office/drawing/2014/main" id="{4516F221-546E-4504-A1CC-F0AA69E5ED95}"/>
              </a:ext>
            </a:extLst>
          </p:cNvPr>
          <p:cNvPicPr>
            <a:picLocks noChangeAspect="1"/>
          </p:cNvPicPr>
          <p:nvPr/>
        </p:nvPicPr>
        <p:blipFill>
          <a:blip r:embed="rId2"/>
          <a:srcRect l="2778" t="3666" r="2778" b="6000"/>
          <a:stretch/>
        </p:blipFill>
        <p:spPr>
          <a:xfrm>
            <a:off x="3577463" y="3410243"/>
            <a:ext cx="4732273" cy="2514600"/>
          </a:xfrm>
          <a:prstGeom prst="rect">
            <a:avLst/>
          </a:prstGeom>
        </p:spPr>
      </p:pic>
    </p:spTree>
    <p:extLst>
      <p:ext uri="{BB962C8B-B14F-4D97-AF65-F5344CB8AC3E}">
        <p14:creationId xmlns:p14="http://schemas.microsoft.com/office/powerpoint/2010/main" val="180152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Light Waves</a:t>
            </a:r>
            <a:r>
              <a:rPr lang="en-US" sz="1400" baseline="-25000" dirty="0"/>
              <a:t>1</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fontScale="92500" lnSpcReduction="20000"/>
          </a:bodyPr>
          <a:lstStyle/>
          <a:p>
            <a:pPr>
              <a:tabLst>
                <a:tab pos="461963" algn="l"/>
              </a:tabLst>
            </a:pPr>
            <a:r>
              <a:rPr lang="en-US" dirty="0">
                <a:solidFill>
                  <a:schemeClr val="tx1"/>
                </a:solidFill>
              </a:rPr>
              <a:t>Wavelength varies inversely with frequency and determines hue.</a:t>
            </a:r>
          </a:p>
          <a:p>
            <a:pPr lvl="1">
              <a:tabLst>
                <a:tab pos="461963" algn="l"/>
              </a:tabLst>
            </a:pPr>
            <a:r>
              <a:rPr lang="en-US" dirty="0">
                <a:solidFill>
                  <a:schemeClr val="tx1"/>
                </a:solidFill>
              </a:rPr>
              <a:t>Longer wavelengths appear red, and shorter wavelengths appear violet.</a:t>
            </a:r>
          </a:p>
          <a:p>
            <a:pPr lvl="1">
              <a:tabLst>
                <a:tab pos="461963" algn="l"/>
              </a:tabLst>
            </a:pPr>
            <a:r>
              <a:rPr lang="en-US" dirty="0">
                <a:solidFill>
                  <a:schemeClr val="tx1"/>
                </a:solidFill>
              </a:rPr>
              <a:t>Wavelength is expressed in nanometers (nm).</a:t>
            </a:r>
          </a:p>
          <a:p>
            <a:pPr lvl="1">
              <a:tabLst>
                <a:tab pos="461963" algn="l"/>
              </a:tabLst>
            </a:pPr>
            <a:r>
              <a:rPr lang="en-US" dirty="0">
                <a:solidFill>
                  <a:schemeClr val="tx1"/>
                </a:solidFill>
              </a:rPr>
              <a:t>Humans perceive light between 380 and 740 nm, though other animals can detect outside human range.</a:t>
            </a:r>
          </a:p>
          <a:p>
            <a:pPr>
              <a:tabLst>
                <a:tab pos="461963" algn="l"/>
              </a:tabLst>
            </a:pPr>
            <a:r>
              <a:rPr lang="en-US" dirty="0">
                <a:solidFill>
                  <a:schemeClr val="tx1"/>
                </a:solidFill>
              </a:rPr>
              <a:t>Wave amplitude is perceived as luminous intensity (brightness).</a:t>
            </a:r>
          </a:p>
          <a:p>
            <a:pPr lvl="1">
              <a:tabLst>
                <a:tab pos="461963" algn="l"/>
              </a:tabLst>
            </a:pPr>
            <a:r>
              <a:rPr lang="en-US" dirty="0"/>
              <a:t>Amplitude is measured in </a:t>
            </a:r>
            <a:r>
              <a:rPr lang="en-US" b="1" dirty="0"/>
              <a:t>candelas</a:t>
            </a:r>
            <a:r>
              <a:rPr lang="en-US" dirty="0"/>
              <a:t>—one candela is approximately the intensity of a common candle.</a:t>
            </a:r>
            <a:endParaRPr lang="en-US" dirty="0">
              <a:solidFill>
                <a:schemeClr val="tx1"/>
              </a:solidFill>
            </a:endParaRPr>
          </a:p>
        </p:txBody>
      </p:sp>
    </p:spTree>
    <p:extLst>
      <p:ext uri="{BB962C8B-B14F-4D97-AF65-F5344CB8AC3E}">
        <p14:creationId xmlns:p14="http://schemas.microsoft.com/office/powerpoint/2010/main" val="30127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Light Waves</a:t>
            </a:r>
            <a:r>
              <a:rPr lang="en-US" sz="1400" baseline="-25000" dirty="0"/>
              <a:t>2</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a:bodyPr>
          <a:lstStyle/>
          <a:p>
            <a:pPr>
              <a:tabLst>
                <a:tab pos="461963" algn="l"/>
              </a:tabLst>
            </a:pPr>
            <a:r>
              <a:rPr lang="en-US" dirty="0">
                <a:solidFill>
                  <a:schemeClr val="tx1"/>
                </a:solidFill>
              </a:rPr>
              <a:t>Light waves travel 299,792,458 km/second in a vacuum.</a:t>
            </a:r>
          </a:p>
          <a:p>
            <a:pPr lvl="1">
              <a:tabLst>
                <a:tab pos="461963" algn="l"/>
              </a:tabLst>
            </a:pPr>
            <a:r>
              <a:rPr lang="en-US" dirty="0"/>
              <a:t>Media can slow light wave speed.</a:t>
            </a:r>
          </a:p>
          <a:p>
            <a:pPr>
              <a:tabLst>
                <a:tab pos="461963" algn="l"/>
              </a:tabLst>
            </a:pPr>
            <a:r>
              <a:rPr lang="en-US" dirty="0">
                <a:solidFill>
                  <a:schemeClr val="tx1"/>
                </a:solidFill>
              </a:rPr>
              <a:t>Long waves appear red, medium appear green, and short appear blue.</a:t>
            </a:r>
          </a:p>
          <a:p>
            <a:pPr lvl="1">
              <a:tabLst>
                <a:tab pos="461963" algn="l"/>
              </a:tabLst>
            </a:pPr>
            <a:r>
              <a:rPr lang="en-US" dirty="0"/>
              <a:t>"White light" is stimulated by the three-color receptors in the human eye.</a:t>
            </a:r>
          </a:p>
          <a:p>
            <a:pPr lvl="1">
              <a:tabLst>
                <a:tab pos="461963" algn="l"/>
              </a:tabLst>
            </a:pPr>
            <a:r>
              <a:rPr lang="en-US" dirty="0">
                <a:solidFill>
                  <a:schemeClr val="tx1"/>
                </a:solidFill>
              </a:rPr>
              <a:t>The color of an object is the color that object reflects.</a:t>
            </a:r>
          </a:p>
        </p:txBody>
      </p:sp>
    </p:spTree>
    <p:extLst>
      <p:ext uri="{BB962C8B-B14F-4D97-AF65-F5344CB8AC3E}">
        <p14:creationId xmlns:p14="http://schemas.microsoft.com/office/powerpoint/2010/main" val="102011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Anatomy of the Eye</a:t>
            </a:r>
            <a:r>
              <a:rPr lang="en-US" sz="1400" baseline="-25000" dirty="0"/>
              <a:t>1</a:t>
            </a:r>
            <a:endParaRPr lang="en-US" sz="1400" baseline="-25000" dirty="0">
              <a:solidFill>
                <a:schemeClr val="accent1"/>
              </a:solidFill>
            </a:endParaRPr>
          </a:p>
        </p:txBody>
      </p:sp>
      <p:sp>
        <p:nvSpPr>
          <p:cNvPr id="11267" name="Rectangle 3"/>
          <p:cNvSpPr>
            <a:spLocks noGrp="1"/>
          </p:cNvSpPr>
          <p:nvPr>
            <p:ph idx="1"/>
          </p:nvPr>
        </p:nvSpPr>
        <p:spPr>
          <a:prstGeom prst="rect">
            <a:avLst/>
          </a:prstGeom>
        </p:spPr>
        <p:txBody>
          <a:bodyPr>
            <a:normAutofit lnSpcReduction="10000"/>
          </a:bodyPr>
          <a:lstStyle/>
          <a:p>
            <a:pPr>
              <a:tabLst>
                <a:tab pos="461963" algn="l"/>
              </a:tabLst>
            </a:pPr>
            <a:r>
              <a:rPr lang="en-US" dirty="0">
                <a:solidFill>
                  <a:schemeClr val="tx1"/>
                </a:solidFill>
              </a:rPr>
              <a:t>Photoreceptive cells (rods and cones) are located in the </a:t>
            </a:r>
            <a:r>
              <a:rPr lang="en-US" b="1" dirty="0">
                <a:solidFill>
                  <a:schemeClr val="tx1"/>
                </a:solidFill>
              </a:rPr>
              <a:t>retina</a:t>
            </a:r>
            <a:r>
              <a:rPr lang="en-US" dirty="0">
                <a:solidFill>
                  <a:schemeClr val="tx1"/>
                </a:solidFill>
              </a:rPr>
              <a:t> on the inner surface at the back of the eye.</a:t>
            </a:r>
          </a:p>
          <a:p>
            <a:pPr>
              <a:tabLst>
                <a:tab pos="461963" algn="l"/>
              </a:tabLst>
            </a:pPr>
            <a:r>
              <a:rPr lang="en-US" dirty="0">
                <a:solidFill>
                  <a:schemeClr val="tx1"/>
                </a:solidFill>
              </a:rPr>
              <a:t>Light passes through the cornea and lens, both of which refract light to focus the image on the retina.</a:t>
            </a:r>
          </a:p>
          <a:p>
            <a:pPr lvl="1">
              <a:tabLst>
                <a:tab pos="461963" algn="l"/>
              </a:tabLst>
            </a:pPr>
            <a:r>
              <a:rPr lang="en-US" b="1" dirty="0">
                <a:solidFill>
                  <a:schemeClr val="tx1"/>
                </a:solidFill>
              </a:rPr>
              <a:t>Cornea</a:t>
            </a:r>
            <a:r>
              <a:rPr lang="en-US" dirty="0">
                <a:solidFill>
                  <a:schemeClr val="tx1"/>
                </a:solidFill>
              </a:rPr>
              <a:t>: front transparent layer of the eye</a:t>
            </a:r>
          </a:p>
          <a:p>
            <a:pPr lvl="1">
              <a:tabLst>
                <a:tab pos="461963" algn="l"/>
              </a:tabLst>
            </a:pPr>
            <a:r>
              <a:rPr lang="en-US" b="1" dirty="0"/>
              <a:t>Lens</a:t>
            </a:r>
            <a:r>
              <a:rPr lang="en-US" dirty="0"/>
              <a:t>: transparent convex structure behind the cornea</a:t>
            </a:r>
            <a:endParaRPr lang="en-US" b="1" dirty="0">
              <a:solidFill>
                <a:schemeClr val="tx1"/>
              </a:solidFill>
            </a:endParaRPr>
          </a:p>
          <a:p>
            <a:pPr>
              <a:tabLst>
                <a:tab pos="461963" algn="l"/>
              </a:tabLst>
            </a:pPr>
            <a:r>
              <a:rPr lang="en-US" dirty="0">
                <a:solidFill>
                  <a:schemeClr val="tx1"/>
                </a:solidFill>
              </a:rPr>
              <a:t>The </a:t>
            </a:r>
            <a:r>
              <a:rPr lang="en-US" b="1" dirty="0">
                <a:solidFill>
                  <a:schemeClr val="tx1"/>
                </a:solidFill>
              </a:rPr>
              <a:t>iris</a:t>
            </a:r>
            <a:r>
              <a:rPr lang="en-US" dirty="0">
                <a:solidFill>
                  <a:schemeClr val="tx1"/>
                </a:solidFill>
              </a:rPr>
              <a:t> controls the amount of light entering the eye by adjusting the size of the </a:t>
            </a:r>
            <a:r>
              <a:rPr lang="en-US" b="1" dirty="0">
                <a:solidFill>
                  <a:schemeClr val="tx1"/>
                </a:solidFill>
              </a:rPr>
              <a:t>pupil</a:t>
            </a:r>
            <a:r>
              <a:rPr lang="en-US" dirty="0">
                <a:solidFill>
                  <a:schemeClr val="tx1"/>
                </a:solidFill>
              </a:rPr>
              <a:t>.</a:t>
            </a:r>
          </a:p>
        </p:txBody>
      </p:sp>
    </p:spTree>
    <p:extLst>
      <p:ext uri="{BB962C8B-B14F-4D97-AF65-F5344CB8AC3E}">
        <p14:creationId xmlns:p14="http://schemas.microsoft.com/office/powerpoint/2010/main" val="427215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dirty="0"/>
              <a:t>41.5 Figure 2</a:t>
            </a:r>
            <a:endParaRPr lang="en-US" sz="3200" dirty="0">
              <a:solidFill>
                <a:schemeClr val="accent1"/>
              </a:solidFill>
            </a:endParaRPr>
          </a:p>
        </p:txBody>
      </p:sp>
      <p:sp>
        <p:nvSpPr>
          <p:cNvPr id="4" name="TextBox 3">
            <a:extLst>
              <a:ext uri="{FF2B5EF4-FFF2-40B4-BE49-F238E27FC236}">
                <a16:creationId xmlns:a16="http://schemas.microsoft.com/office/drawing/2014/main" id="{C69578EB-BB6C-00C3-59F2-03FDD3E93325}"/>
              </a:ext>
            </a:extLst>
          </p:cNvPr>
          <p:cNvSpPr txBox="1"/>
          <p:nvPr/>
        </p:nvSpPr>
        <p:spPr>
          <a:xfrm>
            <a:off x="2514600" y="5760720"/>
            <a:ext cx="3810000" cy="246221"/>
          </a:xfrm>
          <a:prstGeom prst="rect">
            <a:avLst/>
          </a:prstGeom>
          <a:noFill/>
        </p:spPr>
        <p:txBody>
          <a:bodyPr wrap="square" rtlCol="0">
            <a:spAutoFit/>
          </a:bodyPr>
          <a:lstStyle/>
          <a:p>
            <a:pPr algn="ctr"/>
            <a:r>
              <a:rPr lang="en-US" sz="1000" dirty="0"/>
              <a:t>OpenStax. "Structure of the eye." Modified. </a:t>
            </a:r>
          </a:p>
        </p:txBody>
      </p:sp>
      <p:pic>
        <p:nvPicPr>
          <p:cNvPr id="6" name="Content Placeholder 5" descr="The left illustration shows a human eye, which is round and filled with vitreous humour. The optic nerve and retinal blood vessels exit the back of the eye. At the front of the eye is the lens with a pupil in the middle. The lens is covered by the iris, which in turn is covered by the cornea, which is a convex bump protruding from the eye. The aqueous humour is a gel-like substance between the cornea and iris. The retina is the lining of the inner eye. A second illustration is a blowup which shows that the optic nerve is at the surface of the retina. Beneath the optic nerve is a layer of ganglion cells, and beneath this is a layer of bipolar cells. Both ganglia and bipolar cells are nerve cells with root-like appendages. Beneath the bipolar cell layer are rods and cones. Rods and cones are similar in structure and column-like.">
            <a:extLst>
              <a:ext uri="{FF2B5EF4-FFF2-40B4-BE49-F238E27FC236}">
                <a16:creationId xmlns:a16="http://schemas.microsoft.com/office/drawing/2014/main" id="{698256CF-A04D-92D5-C272-DDF3D06D7FA7}"/>
              </a:ext>
            </a:extLst>
          </p:cNvPr>
          <p:cNvPicPr>
            <a:picLocks noGrp="1" noChangeAspect="1"/>
          </p:cNvPicPr>
          <p:nvPr>
            <p:ph idx="1"/>
          </p:nvPr>
        </p:nvPicPr>
        <p:blipFill>
          <a:blip r:embed="rId3"/>
          <a:srcRect l="7407" t="3667" r="7407" b="3000"/>
          <a:stretch/>
        </p:blipFill>
        <p:spPr>
          <a:xfrm>
            <a:off x="879021" y="1097280"/>
            <a:ext cx="7385957" cy="44958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Anatomy of the Eye</a:t>
            </a:r>
            <a:r>
              <a:rPr lang="en-US" sz="1400" baseline="-25000" dirty="0"/>
              <a:t>2</a:t>
            </a:r>
            <a:endParaRPr lang="en-US" sz="1400" baseline="-25000" dirty="0">
              <a:solidFill>
                <a:schemeClr val="accent1"/>
              </a:solidFill>
            </a:endParaRPr>
          </a:p>
        </p:txBody>
      </p:sp>
      <p:sp>
        <p:nvSpPr>
          <p:cNvPr id="11267" name="Rectangle 3"/>
          <p:cNvSpPr>
            <a:spLocks noGrp="1"/>
          </p:cNvSpPr>
          <p:nvPr>
            <p:ph idx="1"/>
          </p:nvPr>
        </p:nvSpPr>
        <p:spPr>
          <a:xfrm>
            <a:off x="457200" y="1280160"/>
            <a:ext cx="4267200" cy="4739640"/>
          </a:xfrm>
          <a:prstGeom prst="rect">
            <a:avLst/>
          </a:prstGeom>
        </p:spPr>
        <p:txBody>
          <a:bodyPr>
            <a:normAutofit fontScale="62500" lnSpcReduction="20000"/>
          </a:bodyPr>
          <a:lstStyle/>
          <a:p>
            <a:pPr>
              <a:tabLst>
                <a:tab pos="461963" algn="l"/>
              </a:tabLst>
            </a:pPr>
            <a:r>
              <a:rPr lang="en-US" dirty="0">
                <a:solidFill>
                  <a:schemeClr val="tx1"/>
                </a:solidFill>
              </a:rPr>
              <a:t>The lens focuses light on the retina and </a:t>
            </a:r>
            <a:r>
              <a:rPr lang="en-US" i="1" dirty="0">
                <a:solidFill>
                  <a:schemeClr val="tx1"/>
                </a:solidFill>
              </a:rPr>
              <a:t>fovea centralis</a:t>
            </a:r>
            <a:r>
              <a:rPr lang="en-US" dirty="0">
                <a:solidFill>
                  <a:schemeClr val="tx1"/>
                </a:solidFill>
              </a:rPr>
              <a:t>.</a:t>
            </a:r>
          </a:p>
          <a:p>
            <a:pPr marL="457200" indent="-457200">
              <a:buFont typeface="Arial" panose="020B0604020202020204" pitchFamily="34" charset="0"/>
              <a:buChar char="•"/>
              <a:tabLst>
                <a:tab pos="461963" algn="l"/>
              </a:tabLst>
            </a:pPr>
            <a:r>
              <a:rPr lang="en-US" dirty="0">
                <a:solidFill>
                  <a:schemeClr val="tx1"/>
                </a:solidFill>
              </a:rPr>
              <a:t>The lens focuses and refocuses light as the eye takes in near and far objects.</a:t>
            </a:r>
          </a:p>
          <a:p>
            <a:pPr marL="457200" indent="-457200">
              <a:buFont typeface="Arial" panose="020B0604020202020204" pitchFamily="34" charset="0"/>
              <a:buChar char="•"/>
              <a:tabLst>
                <a:tab pos="461963" algn="l"/>
              </a:tabLst>
            </a:pPr>
            <a:r>
              <a:rPr lang="en-US" dirty="0">
                <a:solidFill>
                  <a:schemeClr val="tx1"/>
                </a:solidFill>
              </a:rPr>
              <a:t>It is also operated by muscles that stretch it flat or allow it to thicken.</a:t>
            </a:r>
          </a:p>
          <a:p>
            <a:pPr marL="457200" indent="-457200">
              <a:buFont typeface="Arial" panose="020B0604020202020204" pitchFamily="34" charset="0"/>
              <a:buChar char="•"/>
              <a:tabLst>
                <a:tab pos="461963" algn="l"/>
              </a:tabLst>
            </a:pPr>
            <a:r>
              <a:rPr lang="en-US" dirty="0">
                <a:solidFill>
                  <a:schemeClr val="tx1"/>
                </a:solidFill>
              </a:rPr>
              <a:t>Its flexibility decreases with age, leading to presbyopia.</a:t>
            </a:r>
          </a:p>
          <a:p>
            <a:pPr marL="1200150" lvl="1" indent="-457200">
              <a:buFont typeface="Arial" panose="020B0604020202020204" pitchFamily="34" charset="0"/>
              <a:buChar char="•"/>
              <a:tabLst>
                <a:tab pos="461963" algn="l"/>
              </a:tabLst>
            </a:pPr>
            <a:r>
              <a:rPr lang="en-US" b="1" dirty="0">
                <a:solidFill>
                  <a:schemeClr val="tx1"/>
                </a:solidFill>
              </a:rPr>
              <a:t>Presbyopia</a:t>
            </a:r>
            <a:r>
              <a:rPr lang="en-US" dirty="0">
                <a:solidFill>
                  <a:schemeClr val="tx1"/>
                </a:solidFill>
              </a:rPr>
              <a:t>: a form of farsightedness; occurs because the image focuses behind the retina</a:t>
            </a:r>
            <a:endParaRPr lang="en-US" dirty="0"/>
          </a:p>
          <a:p>
            <a:pPr marL="1200150" lvl="1" indent="-457200">
              <a:buFont typeface="Arial" panose="020B0604020202020204" pitchFamily="34" charset="0"/>
              <a:buChar char="•"/>
              <a:tabLst>
                <a:tab pos="461963" algn="l"/>
              </a:tabLst>
            </a:pPr>
            <a:r>
              <a:rPr lang="en-US" b="1" dirty="0">
                <a:solidFill>
                  <a:schemeClr val="tx1"/>
                </a:solidFill>
              </a:rPr>
              <a:t>Hyperopia</a:t>
            </a:r>
            <a:r>
              <a:rPr lang="en-US" dirty="0">
                <a:solidFill>
                  <a:schemeClr val="tx1"/>
                </a:solidFill>
              </a:rPr>
              <a:t>: another form of farsightedness; caused by an eyeball being too short</a:t>
            </a:r>
          </a:p>
          <a:p>
            <a:pPr marL="1200150" lvl="1" indent="-457200">
              <a:buFont typeface="Arial" panose="020B0604020202020204" pitchFamily="34" charset="0"/>
              <a:buChar char="•"/>
              <a:tabLst>
                <a:tab pos="461963" algn="l"/>
              </a:tabLst>
            </a:pPr>
            <a:r>
              <a:rPr lang="en-US" b="1" dirty="0"/>
              <a:t>Myopia</a:t>
            </a:r>
            <a:r>
              <a:rPr lang="en-US" dirty="0"/>
              <a:t>: nearsightedness; caused by an eyeball being elongated; the image focuses in front of the retina</a:t>
            </a:r>
            <a:endParaRPr lang="en-US" b="1" dirty="0">
              <a:solidFill>
                <a:schemeClr val="tx1"/>
              </a:solidFill>
            </a:endParaRPr>
          </a:p>
        </p:txBody>
      </p:sp>
      <p:pic>
        <p:nvPicPr>
          <p:cNvPr id="2" name="Content Placeholder 6" descr="The top illustration shows a round eyeball. The light enters the eye and hits the back of the eye. The second illustration shows an eyeball elongated horizontally. The light enters the eye and hits just before the back of the eye. The third illustration shows an eyeball elongated vertically. The light enters the eye and hits just beyond the eye.">
            <a:extLst>
              <a:ext uri="{FF2B5EF4-FFF2-40B4-BE49-F238E27FC236}">
                <a16:creationId xmlns:a16="http://schemas.microsoft.com/office/drawing/2014/main" id="{E46CED29-637C-5AE1-8590-403714AF99BC}"/>
              </a:ext>
            </a:extLst>
          </p:cNvPr>
          <p:cNvPicPr>
            <a:picLocks noChangeAspect="1"/>
          </p:cNvPicPr>
          <p:nvPr/>
        </p:nvPicPr>
        <p:blipFill>
          <a:blip r:embed="rId2"/>
          <a:srcRect l="27777" t="3666" r="26853" b="3890"/>
          <a:stretch/>
        </p:blipFill>
        <p:spPr>
          <a:xfrm>
            <a:off x="5334000" y="1316631"/>
            <a:ext cx="3352800" cy="3795260"/>
          </a:xfrm>
          <a:prstGeom prst="rect">
            <a:avLst/>
          </a:prstGeom>
        </p:spPr>
      </p:pic>
      <p:sp>
        <p:nvSpPr>
          <p:cNvPr id="4" name="TextBox 3">
            <a:extLst>
              <a:ext uri="{FF2B5EF4-FFF2-40B4-BE49-F238E27FC236}">
                <a16:creationId xmlns:a16="http://schemas.microsoft.com/office/drawing/2014/main" id="{C3DAAA21-ECE6-3C2A-BFA4-05B23DF2B3B1}"/>
              </a:ext>
            </a:extLst>
          </p:cNvPr>
          <p:cNvSpPr txBox="1"/>
          <p:nvPr/>
        </p:nvSpPr>
        <p:spPr>
          <a:xfrm>
            <a:off x="5181600" y="5151120"/>
            <a:ext cx="3657600" cy="523220"/>
          </a:xfrm>
          <a:prstGeom prst="rect">
            <a:avLst/>
          </a:prstGeom>
          <a:noFill/>
        </p:spPr>
        <p:txBody>
          <a:bodyPr wrap="square" rtlCol="0">
            <a:spAutoFit/>
          </a:bodyPr>
          <a:lstStyle/>
          <a:p>
            <a:pPr algn="ctr"/>
            <a:r>
              <a:rPr lang="en-US" sz="1400" b="1" dirty="0"/>
              <a:t>41.5 Figure 2: </a:t>
            </a:r>
            <a:r>
              <a:rPr lang="en-US" sz="1400" dirty="0"/>
              <a:t>The shape of the eyeball affects where light focuses in relation to the retina.</a:t>
            </a:r>
          </a:p>
        </p:txBody>
      </p:sp>
      <p:sp>
        <p:nvSpPr>
          <p:cNvPr id="5" name="TextBox 4">
            <a:extLst>
              <a:ext uri="{FF2B5EF4-FFF2-40B4-BE49-F238E27FC236}">
                <a16:creationId xmlns:a16="http://schemas.microsoft.com/office/drawing/2014/main" id="{4E9A4E91-A2C9-AF89-B49B-A29F8DE0B7D1}"/>
              </a:ext>
            </a:extLst>
          </p:cNvPr>
          <p:cNvSpPr txBox="1"/>
          <p:nvPr/>
        </p:nvSpPr>
        <p:spPr>
          <a:xfrm>
            <a:off x="6057900" y="5619690"/>
            <a:ext cx="1905000" cy="400110"/>
          </a:xfrm>
          <a:prstGeom prst="rect">
            <a:avLst/>
          </a:prstGeom>
          <a:noFill/>
        </p:spPr>
        <p:txBody>
          <a:bodyPr wrap="square" rtlCol="0">
            <a:spAutoFit/>
          </a:bodyPr>
          <a:lstStyle/>
          <a:p>
            <a:pPr algn="ctr"/>
            <a:r>
              <a:rPr lang="en-US" sz="1000" dirty="0"/>
              <a:t>Philos2000 on Wikimedia Commons. "Refractive errors."</a:t>
            </a:r>
          </a:p>
        </p:txBody>
      </p:sp>
    </p:spTree>
    <p:extLst>
      <p:ext uri="{BB962C8B-B14F-4D97-AF65-F5344CB8AC3E}">
        <p14:creationId xmlns:p14="http://schemas.microsoft.com/office/powerpoint/2010/main" val="15347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1911</TotalTime>
  <Words>2231</Words>
  <Application>Microsoft Office PowerPoint</Application>
  <PresentationFormat>On-screen Show (4:3)</PresentationFormat>
  <Paragraphs>183</Paragraphs>
  <Slides>29</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29</vt:i4>
      </vt:variant>
    </vt:vector>
  </HeadingPairs>
  <TitlesOfParts>
    <vt:vector size="35" baseType="lpstr">
      <vt:lpstr>Calibri</vt:lpstr>
      <vt:lpstr>Century Gothic</vt:lpstr>
      <vt:lpstr>Aptos</vt:lpstr>
      <vt:lpstr>Arial</vt:lpstr>
      <vt:lpstr>Office Theme</vt:lpstr>
      <vt:lpstr>1_Office Theme</vt:lpstr>
      <vt:lpstr>Lesson 41.5</vt:lpstr>
      <vt:lpstr>Objectives</vt:lpstr>
      <vt:lpstr>Vision</vt:lpstr>
      <vt:lpstr>Light</vt:lpstr>
      <vt:lpstr>Light Waves1</vt:lpstr>
      <vt:lpstr>Light Waves2</vt:lpstr>
      <vt:lpstr>Anatomy of the Eye1</vt:lpstr>
      <vt:lpstr>41.5 Figure 2</vt:lpstr>
      <vt:lpstr>Anatomy of the Eye2</vt:lpstr>
      <vt:lpstr>Reflection Question1</vt:lpstr>
      <vt:lpstr>Anatomy of the Eye3</vt:lpstr>
      <vt:lpstr>Transduction of Light1</vt:lpstr>
      <vt:lpstr>41.5 Figure 5</vt:lpstr>
      <vt:lpstr>Transduction of Light2</vt:lpstr>
      <vt:lpstr>41.5 Figure 6</vt:lpstr>
      <vt:lpstr>Trichromatic Coding1</vt:lpstr>
      <vt:lpstr>Science and You</vt:lpstr>
      <vt:lpstr>Trichromatic Coding2</vt:lpstr>
      <vt:lpstr>Retinal Processing1</vt:lpstr>
      <vt:lpstr>Retinal Processing2</vt:lpstr>
      <vt:lpstr>Retinal Processing3</vt:lpstr>
      <vt:lpstr>Opponent Process Theory</vt:lpstr>
      <vt:lpstr>Higher Processing1</vt:lpstr>
      <vt:lpstr>Higher Processing2</vt:lpstr>
      <vt:lpstr>Reflection Question2</vt:lpstr>
      <vt:lpstr>41.5 Figure 9</vt:lpstr>
      <vt:lpstr>Higher Processing3</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Talissa Nahass</cp:lastModifiedBy>
  <cp:revision>202</cp:revision>
  <dcterms:created xsi:type="dcterms:W3CDTF">2013-04-26T14:43:13Z</dcterms:created>
  <dcterms:modified xsi:type="dcterms:W3CDTF">2024-10-15T01:37:04Z</dcterms:modified>
</cp:coreProperties>
</file>