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1"/>
  </p:notesMasterIdLst>
  <p:handoutMasterIdLst>
    <p:handoutMasterId r:id="rId42"/>
  </p:handoutMasterIdLst>
  <p:sldIdLst>
    <p:sldId id="272" r:id="rId2"/>
    <p:sldId id="264" r:id="rId3"/>
    <p:sldId id="265" r:id="rId4"/>
    <p:sldId id="267"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1" r:id="rId19"/>
    <p:sldId id="292" r:id="rId20"/>
    <p:sldId id="271" r:id="rId21"/>
    <p:sldId id="290" r:id="rId22"/>
    <p:sldId id="293" r:id="rId23"/>
    <p:sldId id="294" r:id="rId24"/>
    <p:sldId id="295" r:id="rId25"/>
    <p:sldId id="296" r:id="rId26"/>
    <p:sldId id="297" r:id="rId27"/>
    <p:sldId id="298" r:id="rId28"/>
    <p:sldId id="276" r:id="rId29"/>
    <p:sldId id="274" r:id="rId30"/>
    <p:sldId id="299" r:id="rId31"/>
    <p:sldId id="300" r:id="rId32"/>
    <p:sldId id="301" r:id="rId33"/>
    <p:sldId id="304" r:id="rId34"/>
    <p:sldId id="303" r:id="rId35"/>
    <p:sldId id="305" r:id="rId36"/>
    <p:sldId id="302" r:id="rId37"/>
    <p:sldId id="306" r:id="rId38"/>
    <p:sldId id="307" r:id="rId39"/>
    <p:sldId id="308" r:id="rId40"/>
  </p:sldIdLst>
  <p:sldSz cx="9144000" cy="6858000" type="screen4x3"/>
  <p:notesSz cx="6858000" cy="9144000"/>
  <p:embeddedFontLst>
    <p:embeddedFont>
      <p:font typeface="Century Gothic" panose="020B050202020202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BCD5ED-A49F-6BFC-C2FF-852943751F0E}" name="Ann Auman" initials="AA" userId="Ann Aum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7" autoAdjust="0"/>
    <p:restoredTop sz="86385" autoAdjust="0"/>
  </p:normalViewPr>
  <p:slideViewPr>
    <p:cSldViewPr>
      <p:cViewPr varScale="1">
        <p:scale>
          <a:sx n="95" d="100"/>
          <a:sy n="95" d="100"/>
        </p:scale>
        <p:origin x="1278" y="96"/>
      </p:cViewPr>
      <p:guideLst>
        <p:guide orient="horz" pos="2160"/>
        <p:guide pos="2880"/>
      </p:guideLst>
    </p:cSldViewPr>
  </p:slideViewPr>
  <p:outlineViewPr>
    <p:cViewPr>
      <p:scale>
        <a:sx n="33" d="100"/>
        <a:sy n="33" d="100"/>
      </p:scale>
      <p:origin x="0" y="-198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42.1 Figure 1: An athlete's nervous system is hard at work during the planning and execution of a movement as precise as a high jump. Parts of the nervous system are involved in determining how hard to push off and when to turn as well as controlling the muscles throughout the body that make this complicated movement possible without knocking the bar down—all in just a few seconds.</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96445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D4D4D"/>
                </a:solidFill>
                <a:effectLst/>
                <a:highlight>
                  <a:srgbClr val="FFFFFF"/>
                </a:highlight>
                <a:latin typeface="Open Sans" panose="020B0606030504020204" pitchFamily="34" charset="0"/>
              </a:rPr>
              <a:t>.</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319586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397070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42.1 </a:t>
            </a:r>
            <a:r>
              <a:rPr lang="en-US" b="0" i="0" u="none" strike="noStrike" dirty="0">
                <a:solidFill>
                  <a:srgbClr val="4D4D4D"/>
                </a:solidFill>
                <a:effectLst/>
                <a:highlight>
                  <a:srgbClr val="FFFFFF"/>
                </a:highlight>
                <a:latin typeface="Open Sans" panose="020B0606030504020204" pitchFamily="34" charset="0"/>
              </a:rPr>
              <a:t>Figure 8</a:t>
            </a:r>
            <a:r>
              <a:rPr lang="en-US" b="0" i="0" u="none" strike="noStrike" dirty="0">
                <a:solidFill>
                  <a:srgbClr val="4D4D4D"/>
                </a:solidFill>
                <a:effectLst/>
                <a:latin typeface="Open Sans" panose="020B0606030504020204" pitchFamily="34" charset="0"/>
              </a:rPr>
              <a:t>: </a:t>
            </a:r>
            <a:r>
              <a:rPr lang="en-US" b="0" i="0" u="none" strike="noStrike" dirty="0">
                <a:solidFill>
                  <a:srgbClr val="4D4D4D"/>
                </a:solidFill>
                <a:effectLst/>
                <a:highlight>
                  <a:srgbClr val="FFFFFF"/>
                </a:highlight>
                <a:latin typeface="Open Sans" panose="020B0606030504020204" pitchFamily="34" charset="0"/>
              </a:rPr>
              <a:t>This micrograph shows fluorescently labeled new neurons in a rat's hippocampus. Cells that are actively dividing have bromodeoxyuridine (</a:t>
            </a:r>
            <a:r>
              <a:rPr lang="en-US" dirty="0"/>
              <a:t>BrdU</a:t>
            </a:r>
            <a:r>
              <a:rPr lang="en-US" b="0" i="0" u="none" strike="noStrike" dirty="0">
                <a:solidFill>
                  <a:srgbClr val="4D4D4D"/>
                </a:solidFill>
                <a:effectLst/>
                <a:highlight>
                  <a:srgbClr val="FFFFFF"/>
                </a:highlight>
                <a:latin typeface="Open Sans" panose="020B0606030504020204" pitchFamily="34" charset="0"/>
              </a:rPr>
              <a:t>) incorporated into their </a:t>
            </a:r>
            <a:r>
              <a:rPr lang="en-US" dirty="0"/>
              <a:t>DNA</a:t>
            </a:r>
            <a:r>
              <a:rPr lang="en-US" b="0" i="0" u="none" strike="noStrike" dirty="0">
                <a:solidFill>
                  <a:srgbClr val="4D4D4D"/>
                </a:solidFill>
                <a:effectLst/>
                <a:highlight>
                  <a:srgbClr val="FFFFFF"/>
                </a:highlight>
                <a:latin typeface="Open Sans" panose="020B0606030504020204" pitchFamily="34" charset="0"/>
              </a:rPr>
              <a:t> and are labeled in red (neurons). Cells that express glial fibrillary acidic protein (</a:t>
            </a:r>
            <a:r>
              <a:rPr lang="en-US" dirty="0"/>
              <a:t>GFAP</a:t>
            </a:r>
            <a:r>
              <a:rPr lang="en-US" b="0" i="0" u="none" strike="noStrike" dirty="0">
                <a:solidFill>
                  <a:srgbClr val="4D4D4D"/>
                </a:solidFill>
                <a:effectLst/>
                <a:highlight>
                  <a:srgbClr val="FFFFFF"/>
                </a:highlight>
                <a:latin typeface="Open Sans" panose="020B0606030504020204" pitchFamily="34" charset="0"/>
              </a:rPr>
              <a:t>) are labeled in green. Astrocytes, but not neurons, express </a:t>
            </a:r>
            <a:r>
              <a:rPr lang="en-US" dirty="0"/>
              <a:t>GFAP</a:t>
            </a:r>
            <a:r>
              <a:rPr lang="en-US" b="0" i="0" u="none" strike="noStrike" dirty="0">
                <a:solidFill>
                  <a:srgbClr val="4D4D4D"/>
                </a:solidFill>
                <a:effectLst/>
                <a:highlight>
                  <a:srgbClr val="FFFFFF"/>
                </a:highlight>
                <a:latin typeface="Open Sans" panose="020B0606030504020204" pitchFamily="34" charset="0"/>
              </a:rPr>
              <a:t>. Thus, cells that are labeled both red and green are actively dividing astrocytes, whereas cells labeled red only are actively dividing neurons.</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29</a:t>
            </a:fld>
            <a:endParaRPr lang="en-US" dirty="0"/>
          </a:p>
        </p:txBody>
      </p:sp>
    </p:spTree>
    <p:extLst>
      <p:ext uri="{BB962C8B-B14F-4D97-AF65-F5344CB8AC3E}">
        <p14:creationId xmlns:p14="http://schemas.microsoft.com/office/powerpoint/2010/main" val="110378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37</a:t>
            </a:fld>
            <a:endParaRPr lang="en-US" dirty="0"/>
          </a:p>
        </p:txBody>
      </p:sp>
    </p:spTree>
    <p:extLst>
      <p:ext uri="{BB962C8B-B14F-4D97-AF65-F5344CB8AC3E}">
        <p14:creationId xmlns:p14="http://schemas.microsoft.com/office/powerpoint/2010/main" val="7039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71432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42.1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4192438" cy="990600"/>
          </a:xfrm>
          <a:prstGeom prst="rect">
            <a:avLst/>
          </a:prstGeom>
        </p:spPr>
        <p:txBody>
          <a:bodyPr/>
          <a:lstStyle>
            <a:lvl1pPr marL="0" indent="0">
              <a:buNone/>
              <a:defRPr b="1"/>
            </a:lvl1pPr>
          </a:lstStyle>
          <a:p>
            <a:pPr lvl="0"/>
            <a:r>
              <a:rPr lang="en-US" dirty="0"/>
              <a:t>Neurons and Glial Cells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Comparing Invertebrate to Vertebrate Nervous Systems</a:t>
            </a:r>
            <a:endParaRPr lang="en-US" sz="3200" dirty="0">
              <a:solidFill>
                <a:schemeClr val="accent1"/>
              </a:solidFill>
            </a:endParaRPr>
          </a:p>
        </p:txBody>
      </p:sp>
      <p:sp>
        <p:nvSpPr>
          <p:cNvPr id="11267" name="Rectangle 3"/>
          <p:cNvSpPr>
            <a:spLocks noGrp="1"/>
          </p:cNvSpPr>
          <p:nvPr>
            <p:ph idx="1"/>
          </p:nvPr>
        </p:nvSpPr>
        <p:spPr>
          <a:xfrm>
            <a:off x="457200" y="990600"/>
            <a:ext cx="8229600" cy="4953000"/>
          </a:xfrm>
          <a:prstGeom prst="rect">
            <a:avLst/>
          </a:prstGeom>
        </p:spPr>
        <p:txBody>
          <a:bodyPr>
            <a:normAutofit/>
          </a:bodyPr>
          <a:lstStyle/>
          <a:p>
            <a:pPr marL="457200" indent="-457200">
              <a:buFont typeface="Arial" panose="020B0604020202020204" pitchFamily="34" charset="0"/>
              <a:buChar char="•"/>
              <a:tabLst>
                <a:tab pos="461963" algn="l"/>
              </a:tabLst>
            </a:pPr>
            <a:r>
              <a:rPr lang="en-US" dirty="0">
                <a:solidFill>
                  <a:schemeClr val="tx1"/>
                </a:solidFill>
              </a:rPr>
              <a:t>They are located in different parts of the body.</a:t>
            </a:r>
          </a:p>
          <a:p>
            <a:pPr lvl="1">
              <a:tabLst>
                <a:tab pos="461963" algn="l"/>
              </a:tabLst>
            </a:pPr>
            <a:r>
              <a:rPr lang="en-US" dirty="0"/>
              <a:t>Invertebrate nerve cords are located ventrally (on the body’s front).</a:t>
            </a:r>
          </a:p>
          <a:p>
            <a:pPr lvl="1">
              <a:tabLst>
                <a:tab pos="461963" algn="l"/>
              </a:tabLst>
            </a:pPr>
            <a:r>
              <a:rPr lang="en-US" dirty="0">
                <a:solidFill>
                  <a:schemeClr val="tx1"/>
                </a:solidFill>
              </a:rPr>
              <a:t>Vertebrate spinal cords are located dorsally (on the body’s back).</a:t>
            </a:r>
          </a:p>
          <a:p>
            <a:pPr>
              <a:tabLst>
                <a:tab pos="461963" algn="l"/>
              </a:tabLst>
            </a:pPr>
            <a:r>
              <a:rPr lang="en-US" dirty="0"/>
              <a:t>What accounts for this difference?</a:t>
            </a:r>
          </a:p>
          <a:p>
            <a:pPr lvl="1">
              <a:tabLst>
                <a:tab pos="461963" algn="l"/>
              </a:tabLst>
            </a:pPr>
            <a:r>
              <a:rPr lang="en-US" dirty="0"/>
              <a:t>Did these evolve separately?</a:t>
            </a:r>
          </a:p>
          <a:p>
            <a:pPr lvl="1">
              <a:tabLst>
                <a:tab pos="461963" algn="l"/>
              </a:tabLst>
            </a:pPr>
            <a:r>
              <a:rPr lang="en-US" dirty="0"/>
              <a:t>Did the invertebrate body plan arrangement "flip" during the evolution of vertebrates?</a:t>
            </a:r>
            <a:endParaRPr lang="en-US" dirty="0">
              <a:solidFill>
                <a:schemeClr val="tx1"/>
              </a:solidFill>
            </a:endParaRPr>
          </a:p>
        </p:txBody>
      </p:sp>
    </p:spTree>
    <p:extLst>
      <p:ext uri="{BB962C8B-B14F-4D97-AF65-F5344CB8AC3E}">
        <p14:creationId xmlns:p14="http://schemas.microsoft.com/office/powerpoint/2010/main" val="28123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Composition of the Nervous System</a:t>
            </a:r>
            <a:endParaRPr lang="en-US" sz="3200" dirty="0">
              <a:solidFill>
                <a:schemeClr val="accent1"/>
              </a:solidFill>
            </a:endParaRPr>
          </a:p>
        </p:txBody>
      </p:sp>
      <p:sp>
        <p:nvSpPr>
          <p:cNvPr id="11267" name="Rectangle 3"/>
          <p:cNvSpPr>
            <a:spLocks noGrp="1"/>
          </p:cNvSpPr>
          <p:nvPr>
            <p:ph idx="1"/>
          </p:nvPr>
        </p:nvSpPr>
        <p:spPr>
          <a:xfrm>
            <a:off x="457200" y="990600"/>
            <a:ext cx="8229600" cy="5029200"/>
          </a:xfrm>
          <a:prstGeom prst="rect">
            <a:avLst/>
          </a:prstGeom>
        </p:spPr>
        <p:txBody>
          <a:bodyPr>
            <a:normAutofit fontScale="92500" lnSpcReduction="20000"/>
          </a:bodyPr>
          <a:lstStyle/>
          <a:p>
            <a:pPr marL="0" indent="0">
              <a:buNone/>
              <a:tabLst>
                <a:tab pos="461963" algn="l"/>
              </a:tabLst>
            </a:pPr>
            <a:r>
              <a:rPr lang="en-US" dirty="0">
                <a:solidFill>
                  <a:schemeClr val="tx1"/>
                </a:solidFill>
              </a:rPr>
              <a:t>The nervous system is made of up neurons and glia.</a:t>
            </a:r>
          </a:p>
          <a:p>
            <a:pPr>
              <a:tabLst>
                <a:tab pos="461963" algn="l"/>
              </a:tabLst>
            </a:pPr>
            <a:r>
              <a:rPr lang="en-US" b="1" dirty="0"/>
              <a:t>Neurons</a:t>
            </a:r>
            <a:r>
              <a:rPr lang="en-US" dirty="0"/>
              <a:t> are specialized cells that can receive and transmit chemical or electrical signals.</a:t>
            </a:r>
          </a:p>
          <a:p>
            <a:pPr lvl="1">
              <a:tabLst>
                <a:tab pos="461963" algn="l"/>
              </a:tabLst>
            </a:pPr>
            <a:r>
              <a:rPr lang="en-US" dirty="0"/>
              <a:t>A neuron can be compared to an electrical wire in that it transmits a signal from one place to another.</a:t>
            </a:r>
          </a:p>
          <a:p>
            <a:pPr lvl="1">
              <a:tabLst>
                <a:tab pos="461963" algn="l"/>
              </a:tabLst>
            </a:pPr>
            <a:r>
              <a:rPr lang="en-US" dirty="0"/>
              <a:t>There are 4 major types of neurons.</a:t>
            </a:r>
          </a:p>
          <a:p>
            <a:pPr>
              <a:tabLst>
                <a:tab pos="461963" algn="l"/>
              </a:tabLst>
            </a:pPr>
            <a:r>
              <a:rPr lang="en-US" b="1" dirty="0">
                <a:solidFill>
                  <a:schemeClr val="tx1"/>
                </a:solidFill>
              </a:rPr>
              <a:t>Glia</a:t>
            </a:r>
            <a:r>
              <a:rPr lang="en-US" dirty="0">
                <a:solidFill>
                  <a:schemeClr val="tx1"/>
                </a:solidFill>
              </a:rPr>
              <a:t> are cells that provide support functions for neurons, which includes information processing complementary to that of neurons.</a:t>
            </a:r>
          </a:p>
          <a:p>
            <a:pPr lvl="1">
              <a:tabLst>
                <a:tab pos="461963" algn="l"/>
              </a:tabLst>
            </a:pPr>
            <a:r>
              <a:rPr lang="en-US" dirty="0"/>
              <a:t>Glia can be compared to electric company workers who make sure wires go to the right places, maintain the wires, and remove broken wires.</a:t>
            </a:r>
          </a:p>
          <a:p>
            <a:pPr lvl="1">
              <a:tabLst>
                <a:tab pos="461963" algn="l"/>
              </a:tabLst>
            </a:pPr>
            <a:r>
              <a:rPr lang="en-US" dirty="0">
                <a:solidFill>
                  <a:schemeClr val="tx1"/>
                </a:solidFill>
              </a:rPr>
              <a:t>Some glia may participate in some signaling functions.</a:t>
            </a:r>
          </a:p>
        </p:txBody>
      </p:sp>
    </p:spTree>
    <p:extLst>
      <p:ext uri="{BB962C8B-B14F-4D97-AF65-F5344CB8AC3E}">
        <p14:creationId xmlns:p14="http://schemas.microsoft.com/office/powerpoint/2010/main" val="4303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Animals Differ in Neuron Number</a:t>
            </a:r>
            <a:endParaRPr lang="en-US" sz="3200" dirty="0">
              <a:solidFill>
                <a:schemeClr val="accent1"/>
              </a:solidFill>
            </a:endParaRPr>
          </a:p>
        </p:txBody>
      </p:sp>
      <p:sp>
        <p:nvSpPr>
          <p:cNvPr id="11267" name="Rectangle 3"/>
          <p:cNvSpPr>
            <a:spLocks noGrp="1"/>
          </p:cNvSpPr>
          <p:nvPr>
            <p:ph idx="1"/>
          </p:nvPr>
        </p:nvSpPr>
        <p:spPr>
          <a:xfrm>
            <a:off x="457200" y="990600"/>
            <a:ext cx="8229600" cy="5029200"/>
          </a:xfrm>
          <a:prstGeom prst="rect">
            <a:avLst/>
          </a:prstGeom>
        </p:spPr>
        <p:txBody>
          <a:bodyPr>
            <a:normAutofit fontScale="92500" lnSpcReduction="20000"/>
          </a:bodyPr>
          <a:lstStyle/>
          <a:p>
            <a:pPr marL="0" indent="0">
              <a:buNone/>
              <a:tabLst>
                <a:tab pos="461963" algn="l"/>
              </a:tabLst>
            </a:pPr>
            <a:r>
              <a:rPr lang="en-US" dirty="0">
                <a:solidFill>
                  <a:schemeClr val="tx1"/>
                </a:solidFill>
              </a:rPr>
              <a:t>Different animals have different numbers of neurons.</a:t>
            </a:r>
          </a:p>
          <a:p>
            <a:pPr>
              <a:tabLst>
                <a:tab pos="461963" algn="l"/>
              </a:tabLst>
            </a:pPr>
            <a:r>
              <a:rPr lang="en-US" dirty="0">
                <a:solidFill>
                  <a:schemeClr val="tx1"/>
                </a:solidFill>
              </a:rPr>
              <a:t>A common lab fly (</a:t>
            </a:r>
            <a:r>
              <a:rPr lang="en-US" i="1" dirty="0">
                <a:solidFill>
                  <a:schemeClr val="tx1"/>
                </a:solidFill>
              </a:rPr>
              <a:t>Drosophila melanogaster</a:t>
            </a:r>
            <a:r>
              <a:rPr lang="en-US" dirty="0">
                <a:solidFill>
                  <a:schemeClr val="tx1"/>
                </a:solidFill>
              </a:rPr>
              <a:t>): 100,000 neurons</a:t>
            </a:r>
          </a:p>
          <a:p>
            <a:pPr>
              <a:tabLst>
                <a:tab pos="461963" algn="l"/>
              </a:tabLst>
            </a:pPr>
            <a:r>
              <a:rPr lang="en-US" dirty="0">
                <a:solidFill>
                  <a:schemeClr val="tx1"/>
                </a:solidFill>
              </a:rPr>
              <a:t>A lobster: 100,000 neurons</a:t>
            </a:r>
          </a:p>
          <a:p>
            <a:pPr>
              <a:tabLst>
                <a:tab pos="461963" algn="l"/>
              </a:tabLst>
            </a:pPr>
            <a:r>
              <a:rPr lang="en-US" dirty="0">
                <a:solidFill>
                  <a:schemeClr val="tx1"/>
                </a:solidFill>
              </a:rPr>
              <a:t>A mouse: 75 million neurons</a:t>
            </a:r>
          </a:p>
          <a:p>
            <a:pPr>
              <a:tabLst>
                <a:tab pos="461963" algn="l"/>
              </a:tabLst>
            </a:pPr>
            <a:r>
              <a:rPr lang="en-US" dirty="0">
                <a:solidFill>
                  <a:schemeClr val="tx1"/>
                </a:solidFill>
              </a:rPr>
              <a:t>An octopus: 300 million neurons</a:t>
            </a:r>
          </a:p>
          <a:p>
            <a:pPr>
              <a:tabLst>
                <a:tab pos="461963" algn="l"/>
              </a:tabLst>
            </a:pPr>
            <a:r>
              <a:rPr lang="en-US" dirty="0">
                <a:solidFill>
                  <a:schemeClr val="tx1"/>
                </a:solidFill>
              </a:rPr>
              <a:t>A human brain: 86 billion neurons</a:t>
            </a:r>
          </a:p>
          <a:p>
            <a:pPr marL="0" indent="0">
              <a:buNone/>
              <a:tabLst>
                <a:tab pos="461963" algn="l"/>
              </a:tabLst>
            </a:pPr>
            <a:endParaRPr lang="en-US" dirty="0">
              <a:solidFill>
                <a:schemeClr val="tx1"/>
              </a:solidFill>
            </a:endParaRPr>
          </a:p>
          <a:p>
            <a:pPr marL="0" indent="0">
              <a:buNone/>
              <a:tabLst>
                <a:tab pos="461963" algn="l"/>
              </a:tabLst>
            </a:pPr>
            <a:r>
              <a:rPr lang="en-US" dirty="0">
                <a:solidFill>
                  <a:schemeClr val="tx1"/>
                </a:solidFill>
              </a:rPr>
              <a:t>Despite variation in numbers, these animals’ nervous systems control similar behaviors:</a:t>
            </a:r>
          </a:p>
          <a:p>
            <a:pPr>
              <a:tabLst>
                <a:tab pos="461963" algn="l"/>
              </a:tabLst>
            </a:pPr>
            <a:r>
              <a:rPr lang="en-US" dirty="0">
                <a:solidFill>
                  <a:schemeClr val="tx1"/>
                </a:solidFill>
              </a:rPr>
              <a:t>Basic reflexes</a:t>
            </a:r>
          </a:p>
          <a:p>
            <a:pPr>
              <a:tabLst>
                <a:tab pos="461963" algn="l"/>
              </a:tabLst>
            </a:pPr>
            <a:r>
              <a:rPr lang="en-US" dirty="0">
                <a:solidFill>
                  <a:schemeClr val="tx1"/>
                </a:solidFill>
              </a:rPr>
              <a:t>Finding food</a:t>
            </a:r>
          </a:p>
          <a:p>
            <a:pPr>
              <a:tabLst>
                <a:tab pos="461963" algn="l"/>
              </a:tabLst>
            </a:pPr>
            <a:r>
              <a:rPr lang="en-US" dirty="0">
                <a:solidFill>
                  <a:schemeClr val="tx1"/>
                </a:solidFill>
              </a:rPr>
              <a:t>Courting mates</a:t>
            </a:r>
          </a:p>
        </p:txBody>
      </p:sp>
    </p:spTree>
    <p:extLst>
      <p:ext uri="{BB962C8B-B14F-4D97-AF65-F5344CB8AC3E}">
        <p14:creationId xmlns:p14="http://schemas.microsoft.com/office/powerpoint/2010/main" val="22188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Neuron Structure</a:t>
            </a:r>
            <a:endParaRPr lang="en-US" sz="3200" dirty="0">
              <a:solidFill>
                <a:schemeClr val="accent1"/>
              </a:solidFill>
            </a:endParaRPr>
          </a:p>
        </p:txBody>
      </p:sp>
      <p:sp>
        <p:nvSpPr>
          <p:cNvPr id="11267" name="Rectangle 3"/>
          <p:cNvSpPr>
            <a:spLocks noGrp="1"/>
          </p:cNvSpPr>
          <p:nvPr>
            <p:ph idx="1"/>
          </p:nvPr>
        </p:nvSpPr>
        <p:spPr>
          <a:xfrm>
            <a:off x="457200" y="1197587"/>
            <a:ext cx="2286000" cy="1447800"/>
          </a:xfrm>
          <a:prstGeom prst="rect">
            <a:avLst/>
          </a:prstGeom>
        </p:spPr>
        <p:txBody>
          <a:bodyPr>
            <a:noAutofit/>
          </a:bodyPr>
          <a:lstStyle/>
          <a:p>
            <a:pPr marL="0" indent="0">
              <a:buNone/>
              <a:tabLst>
                <a:tab pos="461963" algn="l"/>
              </a:tabLst>
            </a:pPr>
            <a:r>
              <a:rPr lang="en-US" sz="2400" dirty="0">
                <a:solidFill>
                  <a:schemeClr val="tx1"/>
                </a:solidFill>
              </a:rPr>
              <a:t>Each neuron has</a:t>
            </a:r>
          </a:p>
          <a:p>
            <a:pPr>
              <a:tabLst>
                <a:tab pos="461963" algn="l"/>
              </a:tabLst>
            </a:pPr>
            <a:r>
              <a:rPr lang="en-US" sz="2400" dirty="0">
                <a:solidFill>
                  <a:schemeClr val="tx1"/>
                </a:solidFill>
              </a:rPr>
              <a:t>A cell body</a:t>
            </a:r>
          </a:p>
          <a:p>
            <a:pPr>
              <a:tabLst>
                <a:tab pos="461963" algn="l"/>
              </a:tabLst>
            </a:pPr>
            <a:r>
              <a:rPr lang="en-US" sz="2400" dirty="0">
                <a:solidFill>
                  <a:schemeClr val="tx1"/>
                </a:solidFill>
              </a:rPr>
              <a:t>Dendrites</a:t>
            </a:r>
          </a:p>
          <a:p>
            <a:pPr>
              <a:tabLst>
                <a:tab pos="461963" algn="l"/>
              </a:tabLst>
            </a:pPr>
            <a:r>
              <a:rPr lang="en-US" sz="2400" dirty="0">
                <a:solidFill>
                  <a:schemeClr val="tx1"/>
                </a:solidFill>
              </a:rPr>
              <a:t>An axon</a:t>
            </a:r>
          </a:p>
        </p:txBody>
      </p:sp>
      <p:sp>
        <p:nvSpPr>
          <p:cNvPr id="3" name="TextBox 2">
            <a:extLst>
              <a:ext uri="{FF2B5EF4-FFF2-40B4-BE49-F238E27FC236}">
                <a16:creationId xmlns:a16="http://schemas.microsoft.com/office/drawing/2014/main" id="{02219F81-2D57-6513-5AED-142EBFF38EB3}"/>
              </a:ext>
            </a:extLst>
          </p:cNvPr>
          <p:cNvSpPr txBox="1"/>
          <p:nvPr/>
        </p:nvSpPr>
        <p:spPr>
          <a:xfrm>
            <a:off x="4955466" y="1280799"/>
            <a:ext cx="1138068" cy="307777"/>
          </a:xfrm>
          <a:prstGeom prst="rect">
            <a:avLst/>
          </a:prstGeom>
          <a:noFill/>
        </p:spPr>
        <p:txBody>
          <a:bodyPr wrap="none" rtlCol="0">
            <a:spAutoFit/>
          </a:bodyPr>
          <a:lstStyle/>
          <a:p>
            <a:r>
              <a:rPr lang="en-US" sz="1400" b="1" dirty="0"/>
              <a:t>42.1 Figure 3</a:t>
            </a:r>
          </a:p>
        </p:txBody>
      </p:sp>
      <p:pic>
        <p:nvPicPr>
          <p:cNvPr id="4" name="Content Placeholder 4" descr="The main part of the cell body, called the soma, contains the nucleus. Branch-like dendrites project from three sides of the soma. A long, thin axon projects from the fourth side. The axon branches at the end. The tip of the axon is in close proximity to dendrites of an adjacent nerve cell. The narrow space between the axon and dendrites is called the synapse. Cells called oligodendrocytes are located next to the axon. Projections from the oligodendrocytes wrap around the axon, forming a myelin sheath. The myelin sheath is not continuous, and gaps where the axon is exposed are called nodes of Ranvier.">
            <a:extLst>
              <a:ext uri="{FF2B5EF4-FFF2-40B4-BE49-F238E27FC236}">
                <a16:creationId xmlns:a16="http://schemas.microsoft.com/office/drawing/2014/main" id="{9AF46972-FFB8-68B9-0CDA-80711FB8C41B}"/>
              </a:ext>
            </a:extLst>
          </p:cNvPr>
          <p:cNvPicPr>
            <a:picLocks noChangeAspect="1"/>
          </p:cNvPicPr>
          <p:nvPr/>
        </p:nvPicPr>
        <p:blipFill>
          <a:blip r:embed="rId2"/>
          <a:srcRect l="10185" t="5334" r="10185" b="4027"/>
          <a:stretch/>
        </p:blipFill>
        <p:spPr>
          <a:xfrm>
            <a:off x="3048000" y="1937288"/>
            <a:ext cx="5348222" cy="3382090"/>
          </a:xfrm>
          <a:prstGeom prst="rect">
            <a:avLst/>
          </a:prstGeom>
        </p:spPr>
      </p:pic>
      <p:sp>
        <p:nvSpPr>
          <p:cNvPr id="5" name="TextBox 4">
            <a:extLst>
              <a:ext uri="{FF2B5EF4-FFF2-40B4-BE49-F238E27FC236}">
                <a16:creationId xmlns:a16="http://schemas.microsoft.com/office/drawing/2014/main" id="{BDFBE4F9-2C7D-9FC0-C7D4-064E85469266}"/>
              </a:ext>
            </a:extLst>
          </p:cNvPr>
          <p:cNvSpPr txBox="1"/>
          <p:nvPr/>
        </p:nvSpPr>
        <p:spPr>
          <a:xfrm>
            <a:off x="2286000" y="5668090"/>
            <a:ext cx="4572000" cy="246221"/>
          </a:xfrm>
          <a:prstGeom prst="rect">
            <a:avLst/>
          </a:prstGeom>
          <a:noFill/>
        </p:spPr>
        <p:txBody>
          <a:bodyPr wrap="square">
            <a:spAutoFit/>
          </a:bodyPr>
          <a:lstStyle/>
          <a:p>
            <a:pPr algn="ctr"/>
            <a:r>
              <a:rPr lang="en-US" sz="1000" dirty="0"/>
              <a:t>OpenStax. "Neuron structure." </a:t>
            </a:r>
          </a:p>
        </p:txBody>
      </p:sp>
    </p:spTree>
    <p:extLst>
      <p:ext uri="{BB962C8B-B14F-4D97-AF65-F5344CB8AC3E}">
        <p14:creationId xmlns:p14="http://schemas.microsoft.com/office/powerpoint/2010/main" val="411085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Neuron Structure: The Cell Body</a:t>
            </a:r>
            <a:endParaRPr lang="en-US" sz="3200" dirty="0">
              <a:solidFill>
                <a:schemeClr val="accent1"/>
              </a:solidFill>
            </a:endParaRPr>
          </a:p>
        </p:txBody>
      </p:sp>
      <p:sp>
        <p:nvSpPr>
          <p:cNvPr id="11267" name="Rectangle 3"/>
          <p:cNvSpPr>
            <a:spLocks noGrp="1"/>
          </p:cNvSpPr>
          <p:nvPr>
            <p:ph idx="1"/>
          </p:nvPr>
        </p:nvSpPr>
        <p:spPr>
          <a:xfrm>
            <a:off x="457200" y="1219200"/>
            <a:ext cx="8229600" cy="3048001"/>
          </a:xfrm>
          <a:prstGeom prst="rect">
            <a:avLst/>
          </a:prstGeom>
        </p:spPr>
        <p:txBody>
          <a:bodyPr>
            <a:normAutofit lnSpcReduction="10000"/>
          </a:bodyPr>
          <a:lstStyle/>
          <a:p>
            <a:pPr marL="0" indent="0">
              <a:buNone/>
              <a:tabLst>
                <a:tab pos="461963" algn="l"/>
              </a:tabLst>
            </a:pPr>
            <a:r>
              <a:rPr lang="en-US" dirty="0">
                <a:solidFill>
                  <a:schemeClr val="tx1"/>
                </a:solidFill>
              </a:rPr>
              <a:t>A cell body (or </a:t>
            </a:r>
            <a:r>
              <a:rPr lang="en-US" i="1" dirty="0">
                <a:solidFill>
                  <a:schemeClr val="tx1"/>
                </a:solidFill>
              </a:rPr>
              <a:t>soma</a:t>
            </a:r>
            <a:r>
              <a:rPr lang="en-US" dirty="0">
                <a:solidFill>
                  <a:schemeClr val="tx1"/>
                </a:solidFill>
              </a:rPr>
              <a:t>) contains:</a:t>
            </a:r>
          </a:p>
          <a:p>
            <a:pPr>
              <a:tabLst>
                <a:tab pos="461963" algn="l"/>
              </a:tabLst>
            </a:pPr>
            <a:r>
              <a:rPr lang="en-US" dirty="0">
                <a:solidFill>
                  <a:schemeClr val="tx1"/>
                </a:solidFill>
              </a:rPr>
              <a:t>A nucleus</a:t>
            </a:r>
          </a:p>
          <a:p>
            <a:pPr>
              <a:tabLst>
                <a:tab pos="461963" algn="l"/>
              </a:tabLst>
            </a:pPr>
            <a:r>
              <a:rPr lang="en-US" dirty="0">
                <a:solidFill>
                  <a:schemeClr val="tx1"/>
                </a:solidFill>
              </a:rPr>
              <a:t>The smooth and rough ER</a:t>
            </a:r>
          </a:p>
          <a:p>
            <a:pPr>
              <a:tabLst>
                <a:tab pos="461963" algn="l"/>
              </a:tabLst>
            </a:pPr>
            <a:r>
              <a:rPr lang="en-US" dirty="0">
                <a:solidFill>
                  <a:schemeClr val="tx1"/>
                </a:solidFill>
              </a:rPr>
              <a:t>The Golgi apparatus</a:t>
            </a:r>
          </a:p>
          <a:p>
            <a:pPr>
              <a:tabLst>
                <a:tab pos="461963" algn="l"/>
              </a:tabLst>
            </a:pPr>
            <a:r>
              <a:rPr lang="en-US" dirty="0">
                <a:solidFill>
                  <a:schemeClr val="tx1"/>
                </a:solidFill>
              </a:rPr>
              <a:t>Mitochondria</a:t>
            </a:r>
          </a:p>
          <a:p>
            <a:pPr>
              <a:tabLst>
                <a:tab pos="461963" algn="l"/>
              </a:tabLst>
            </a:pPr>
            <a:r>
              <a:rPr lang="en-US" dirty="0">
                <a:solidFill>
                  <a:schemeClr val="tx1"/>
                </a:solidFill>
              </a:rPr>
              <a:t>Other cellular components</a:t>
            </a:r>
          </a:p>
        </p:txBody>
      </p:sp>
    </p:spTree>
    <p:extLst>
      <p:ext uri="{BB962C8B-B14F-4D97-AF65-F5344CB8AC3E}">
        <p14:creationId xmlns:p14="http://schemas.microsoft.com/office/powerpoint/2010/main" val="242815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Neuron Structure: Dendrites</a:t>
            </a:r>
            <a:endParaRPr lang="en-US" sz="3200" dirty="0">
              <a:solidFill>
                <a:schemeClr val="accent1"/>
              </a:solidFill>
            </a:endParaRPr>
          </a:p>
        </p:txBody>
      </p:sp>
      <p:sp>
        <p:nvSpPr>
          <p:cNvPr id="11267" name="Rectangle 3"/>
          <p:cNvSpPr>
            <a:spLocks noGrp="1"/>
          </p:cNvSpPr>
          <p:nvPr>
            <p:ph idx="1"/>
          </p:nvPr>
        </p:nvSpPr>
        <p:spPr>
          <a:xfrm>
            <a:off x="457200" y="1115702"/>
            <a:ext cx="8229600" cy="3429000"/>
          </a:xfrm>
          <a:prstGeom prst="rect">
            <a:avLst/>
          </a:prstGeom>
        </p:spPr>
        <p:txBody>
          <a:bodyPr>
            <a:normAutofit fontScale="92500" lnSpcReduction="10000"/>
          </a:bodyPr>
          <a:lstStyle/>
          <a:p>
            <a:pPr marL="0" indent="0">
              <a:buNone/>
              <a:tabLst>
                <a:tab pos="461963" algn="l"/>
              </a:tabLst>
            </a:pPr>
            <a:r>
              <a:rPr lang="en-US" b="1" dirty="0">
                <a:solidFill>
                  <a:schemeClr val="tx1"/>
                </a:solidFill>
              </a:rPr>
              <a:t>Dendrites</a:t>
            </a:r>
            <a:r>
              <a:rPr lang="en-US" dirty="0">
                <a:solidFill>
                  <a:schemeClr val="tx1"/>
                </a:solidFill>
              </a:rPr>
              <a:t> are treelike structures extending away from the cell body to receive messages from other neurons at specialized junctions called </a:t>
            </a:r>
            <a:r>
              <a:rPr lang="en-US" b="1" dirty="0">
                <a:solidFill>
                  <a:schemeClr val="tx1"/>
                </a:solidFill>
              </a:rPr>
              <a:t>synapses</a:t>
            </a:r>
            <a:r>
              <a:rPr lang="en-US" dirty="0">
                <a:solidFill>
                  <a:schemeClr val="tx1"/>
                </a:solidFill>
              </a:rPr>
              <a:t>.</a:t>
            </a:r>
          </a:p>
          <a:p>
            <a:pPr lvl="1">
              <a:tabLst>
                <a:tab pos="461963" algn="l"/>
              </a:tabLst>
            </a:pPr>
            <a:r>
              <a:rPr lang="en-US" dirty="0">
                <a:solidFill>
                  <a:schemeClr val="tx1"/>
                </a:solidFill>
              </a:rPr>
              <a:t>Some neurons have multiple dendrites.</a:t>
            </a:r>
          </a:p>
          <a:p>
            <a:pPr lvl="1">
              <a:tabLst>
                <a:tab pos="461963" algn="l"/>
              </a:tabLst>
            </a:pPr>
            <a:r>
              <a:rPr lang="en-US" dirty="0">
                <a:solidFill>
                  <a:schemeClr val="tx1"/>
                </a:solidFill>
              </a:rPr>
              <a:t>Other neurons lack dendrites.</a:t>
            </a:r>
          </a:p>
          <a:p>
            <a:pPr lvl="1">
              <a:tabLst>
                <a:tab pos="461963" algn="l"/>
              </a:tabLst>
            </a:pPr>
            <a:r>
              <a:rPr lang="en-US" dirty="0"/>
              <a:t>Dendrites can have dendritic spines, small protrusions to further increase surface area for synaptic connections.</a:t>
            </a:r>
            <a:endParaRPr lang="en-US" dirty="0">
              <a:solidFill>
                <a:schemeClr val="tx1"/>
              </a:solidFill>
            </a:endParaRPr>
          </a:p>
        </p:txBody>
      </p:sp>
    </p:spTree>
    <p:extLst>
      <p:ext uri="{BB962C8B-B14F-4D97-AF65-F5344CB8AC3E}">
        <p14:creationId xmlns:p14="http://schemas.microsoft.com/office/powerpoint/2010/main" val="80986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Neuron Structure: The Axon</a:t>
            </a:r>
            <a:endParaRPr lang="en-US" sz="3200" dirty="0">
              <a:solidFill>
                <a:schemeClr val="accent1"/>
              </a:solidFill>
            </a:endParaRPr>
          </a:p>
        </p:txBody>
      </p:sp>
      <p:sp>
        <p:nvSpPr>
          <p:cNvPr id="11267" name="Rectangle 3"/>
          <p:cNvSpPr>
            <a:spLocks noGrp="1"/>
          </p:cNvSpPr>
          <p:nvPr>
            <p:ph idx="1"/>
          </p:nvPr>
        </p:nvSpPr>
        <p:spPr>
          <a:xfrm>
            <a:off x="457200" y="990600"/>
            <a:ext cx="8229600" cy="5334000"/>
          </a:xfrm>
          <a:prstGeom prst="rect">
            <a:avLst/>
          </a:prstGeom>
        </p:spPr>
        <p:txBody>
          <a:bodyPr>
            <a:normAutofit fontScale="92500" lnSpcReduction="20000"/>
          </a:bodyPr>
          <a:lstStyle/>
          <a:p>
            <a:pPr>
              <a:tabLst>
                <a:tab pos="461963" algn="l"/>
              </a:tabLst>
            </a:pPr>
            <a:r>
              <a:rPr lang="en-US" dirty="0"/>
              <a:t>The </a:t>
            </a:r>
            <a:r>
              <a:rPr lang="en-US" b="1" dirty="0"/>
              <a:t>axon hillock</a:t>
            </a:r>
            <a:r>
              <a:rPr lang="en-US" dirty="0"/>
              <a:t> integrates signals from multiple synapses and joins the cell body to the axon.</a:t>
            </a:r>
          </a:p>
          <a:p>
            <a:pPr>
              <a:tabLst>
                <a:tab pos="461963" algn="l"/>
              </a:tabLst>
            </a:pPr>
            <a:r>
              <a:rPr lang="en-US" dirty="0">
                <a:solidFill>
                  <a:schemeClr val="tx1"/>
                </a:solidFill>
              </a:rPr>
              <a:t>An </a:t>
            </a:r>
            <a:r>
              <a:rPr lang="en-US" b="1" dirty="0">
                <a:solidFill>
                  <a:schemeClr val="tx1"/>
                </a:solidFill>
              </a:rPr>
              <a:t>axon</a:t>
            </a:r>
            <a:r>
              <a:rPr lang="en-US" dirty="0">
                <a:solidFill>
                  <a:schemeClr val="tx1"/>
                </a:solidFill>
              </a:rPr>
              <a:t> is a tubelike structure that propagates the integrated signal to specialized endings called </a:t>
            </a:r>
            <a:r>
              <a:rPr lang="en-US" b="1" dirty="0">
                <a:solidFill>
                  <a:schemeClr val="tx1"/>
                </a:solidFill>
              </a:rPr>
              <a:t>axon terminals</a:t>
            </a:r>
            <a:r>
              <a:rPr lang="en-US" dirty="0">
                <a:solidFill>
                  <a:schemeClr val="tx1"/>
                </a:solidFill>
              </a:rPr>
              <a:t> which synapse with other neurons, muscle, or target organs.</a:t>
            </a:r>
          </a:p>
          <a:p>
            <a:pPr lvl="1">
              <a:tabLst>
                <a:tab pos="461963" algn="l"/>
              </a:tabLst>
            </a:pPr>
            <a:r>
              <a:rPr lang="en-US" dirty="0"/>
              <a:t>Neurons usually have 1 or 2 axons.</a:t>
            </a:r>
          </a:p>
          <a:p>
            <a:pPr lvl="1">
              <a:tabLst>
                <a:tab pos="461963" algn="l"/>
              </a:tabLst>
            </a:pPr>
            <a:r>
              <a:rPr lang="en-US" dirty="0">
                <a:solidFill>
                  <a:schemeClr val="tx1"/>
                </a:solidFill>
              </a:rPr>
              <a:t>Some neurons (like retinal amacrine cells) lack axons.</a:t>
            </a:r>
          </a:p>
          <a:p>
            <a:pPr>
              <a:tabLst>
                <a:tab pos="461963" algn="l"/>
              </a:tabLst>
            </a:pPr>
            <a:r>
              <a:rPr lang="en-US" b="1" dirty="0">
                <a:solidFill>
                  <a:schemeClr val="tx1"/>
                </a:solidFill>
              </a:rPr>
              <a:t>Myelin</a:t>
            </a:r>
            <a:r>
              <a:rPr lang="en-US" dirty="0">
                <a:solidFill>
                  <a:schemeClr val="tx1"/>
                </a:solidFill>
              </a:rPr>
              <a:t> covers some axons to insulate them, minimizing loss of electrical signal as it travels down the axon and </a:t>
            </a:r>
            <a:r>
              <a:rPr lang="en-US" dirty="0"/>
              <a:t>greatly increasing the speed of conduction.</a:t>
            </a:r>
          </a:p>
          <a:p>
            <a:pPr lvl="1">
              <a:tabLst>
                <a:tab pos="461963" algn="l"/>
              </a:tabLst>
            </a:pPr>
            <a:r>
              <a:rPr lang="en-US" dirty="0">
                <a:solidFill>
                  <a:schemeClr val="tx1"/>
                </a:solidFill>
              </a:rPr>
              <a:t>Myelin is produced by glial cells.</a:t>
            </a:r>
          </a:p>
          <a:p>
            <a:pPr lvl="1">
              <a:tabLst>
                <a:tab pos="461963" algn="l"/>
              </a:tabLst>
            </a:pPr>
            <a:r>
              <a:rPr lang="en-US" b="1" dirty="0"/>
              <a:t>Nodes of Ranvier</a:t>
            </a:r>
            <a:r>
              <a:rPr lang="en-US" dirty="0"/>
              <a:t> are gaps in the myelin sheath where the signal is "recharged."</a:t>
            </a:r>
            <a:endParaRPr lang="en-US" dirty="0">
              <a:solidFill>
                <a:schemeClr val="tx1"/>
              </a:solidFill>
            </a:endParaRPr>
          </a:p>
        </p:txBody>
      </p:sp>
    </p:spTree>
    <p:extLst>
      <p:ext uri="{BB962C8B-B14F-4D97-AF65-F5344CB8AC3E}">
        <p14:creationId xmlns:p14="http://schemas.microsoft.com/office/powerpoint/2010/main" val="12638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Neuronal Connections</a:t>
            </a:r>
            <a:r>
              <a:rPr lang="en-US" sz="1400" baseline="-25000" dirty="0">
                <a:solidFill>
                  <a:schemeClr val="accent1"/>
                </a:solidFill>
              </a:rPr>
              <a:t>1</a:t>
            </a:r>
            <a:endParaRPr lang="en-US" sz="3200" dirty="0">
              <a:solidFill>
                <a:schemeClr val="accent1"/>
              </a:solidFill>
            </a:endParaRPr>
          </a:p>
        </p:txBody>
      </p:sp>
      <p:sp>
        <p:nvSpPr>
          <p:cNvPr id="11267" name="Rectangle 3"/>
          <p:cNvSpPr>
            <a:spLocks noGrp="1"/>
          </p:cNvSpPr>
          <p:nvPr>
            <p:ph idx="1"/>
          </p:nvPr>
        </p:nvSpPr>
        <p:spPr>
          <a:xfrm>
            <a:off x="457200" y="1219200"/>
            <a:ext cx="8229600" cy="4724400"/>
          </a:xfrm>
          <a:prstGeom prst="rect">
            <a:avLst/>
          </a:prstGeom>
        </p:spPr>
        <p:txBody>
          <a:bodyPr>
            <a:normAutofit/>
          </a:bodyPr>
          <a:lstStyle/>
          <a:p>
            <a:pPr>
              <a:tabLst>
                <a:tab pos="461963" algn="l"/>
              </a:tabLst>
            </a:pPr>
            <a:r>
              <a:rPr lang="en-US" dirty="0"/>
              <a:t>A single neuron does not act alone.</a:t>
            </a:r>
          </a:p>
          <a:p>
            <a:pPr>
              <a:tabLst>
                <a:tab pos="461963" algn="l"/>
              </a:tabLst>
            </a:pPr>
            <a:r>
              <a:rPr lang="en-US" dirty="0">
                <a:solidFill>
                  <a:schemeClr val="tx1"/>
                </a:solidFill>
              </a:rPr>
              <a:t>Neuronal communication depends on connections that neurons make with each other and with other cells (like muscle cells).</a:t>
            </a:r>
          </a:p>
          <a:p>
            <a:pPr>
              <a:tabLst>
                <a:tab pos="461963" algn="l"/>
              </a:tabLst>
            </a:pPr>
            <a:r>
              <a:rPr lang="en-US" dirty="0"/>
              <a:t>A dendrite from a single neuron may receive synaptic contact from many other neurons.</a:t>
            </a:r>
          </a:p>
          <a:p>
            <a:pPr lvl="1">
              <a:tabLst>
                <a:tab pos="461963" algn="l"/>
              </a:tabLst>
            </a:pPr>
            <a:endParaRPr lang="en-US" dirty="0"/>
          </a:p>
        </p:txBody>
      </p:sp>
    </p:spTree>
    <p:extLst>
      <p:ext uri="{BB962C8B-B14F-4D97-AF65-F5344CB8AC3E}">
        <p14:creationId xmlns:p14="http://schemas.microsoft.com/office/powerpoint/2010/main" val="60266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D948-3CE4-7BCA-4C9D-0DAF066BA7AE}"/>
              </a:ext>
            </a:extLst>
          </p:cNvPr>
          <p:cNvSpPr>
            <a:spLocks noGrp="1"/>
          </p:cNvSpPr>
          <p:nvPr>
            <p:ph type="title"/>
          </p:nvPr>
        </p:nvSpPr>
        <p:spPr/>
        <p:txBody>
          <a:bodyPr/>
          <a:lstStyle/>
          <a:p>
            <a:r>
              <a:rPr lang="en-US" sz="3200" dirty="0">
                <a:solidFill>
                  <a:schemeClr val="accent1"/>
                </a:solidFill>
              </a:rPr>
              <a:t>Neuronal Connections</a:t>
            </a:r>
            <a:r>
              <a:rPr lang="en-US" sz="1400" baseline="-25000" dirty="0">
                <a:solidFill>
                  <a:schemeClr val="accent1"/>
                </a:solidFill>
              </a:rPr>
              <a:t>2</a:t>
            </a:r>
            <a:endParaRPr lang="en-US" dirty="0"/>
          </a:p>
        </p:txBody>
      </p:sp>
      <p:sp>
        <p:nvSpPr>
          <p:cNvPr id="7" name="Rectangle 3">
            <a:extLst>
              <a:ext uri="{FF2B5EF4-FFF2-40B4-BE49-F238E27FC236}">
                <a16:creationId xmlns:a16="http://schemas.microsoft.com/office/drawing/2014/main" id="{CB356CD5-3CB8-9B3C-F068-4C63F6C84199}"/>
              </a:ext>
            </a:extLst>
          </p:cNvPr>
          <p:cNvSpPr txBox="1">
            <a:spLocks/>
          </p:cNvSpPr>
          <p:nvPr/>
        </p:nvSpPr>
        <p:spPr>
          <a:xfrm>
            <a:off x="457200" y="1219200"/>
            <a:ext cx="8229600" cy="5105400"/>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461963" algn="l"/>
              </a:tabLst>
            </a:pPr>
            <a:r>
              <a:rPr lang="en-US" dirty="0"/>
              <a:t>Dendrites from a Purkinje cell in the cerebellum may receive contact with up to 200,000 other neurons.</a:t>
            </a:r>
          </a:p>
        </p:txBody>
      </p:sp>
      <p:sp>
        <p:nvSpPr>
          <p:cNvPr id="8" name="TextBox 7">
            <a:extLst>
              <a:ext uri="{FF2B5EF4-FFF2-40B4-BE49-F238E27FC236}">
                <a16:creationId xmlns:a16="http://schemas.microsoft.com/office/drawing/2014/main" id="{265D3452-774A-2D7A-E453-5B879F460502}"/>
              </a:ext>
            </a:extLst>
          </p:cNvPr>
          <p:cNvSpPr txBox="1"/>
          <p:nvPr/>
        </p:nvSpPr>
        <p:spPr>
          <a:xfrm>
            <a:off x="1219200" y="2514600"/>
            <a:ext cx="1138068" cy="307777"/>
          </a:xfrm>
          <a:prstGeom prst="rect">
            <a:avLst/>
          </a:prstGeom>
          <a:noFill/>
        </p:spPr>
        <p:txBody>
          <a:bodyPr wrap="none" rtlCol="0">
            <a:spAutoFit/>
          </a:bodyPr>
          <a:lstStyle/>
          <a:p>
            <a:r>
              <a:rPr lang="en-US" sz="1400" b="1" dirty="0"/>
              <a:t>42.1 Figure 4</a:t>
            </a:r>
          </a:p>
        </p:txBody>
      </p:sp>
      <p:sp>
        <p:nvSpPr>
          <p:cNvPr id="5" name="TextBox 4">
            <a:extLst>
              <a:ext uri="{FF2B5EF4-FFF2-40B4-BE49-F238E27FC236}">
                <a16:creationId xmlns:a16="http://schemas.microsoft.com/office/drawing/2014/main" id="{B31F8B4C-B0FA-43CB-41D7-50E843498139}"/>
              </a:ext>
            </a:extLst>
          </p:cNvPr>
          <p:cNvSpPr txBox="1"/>
          <p:nvPr/>
        </p:nvSpPr>
        <p:spPr>
          <a:xfrm>
            <a:off x="2286000" y="6042707"/>
            <a:ext cx="4572000" cy="215444"/>
          </a:xfrm>
          <a:prstGeom prst="rect">
            <a:avLst/>
          </a:prstGeom>
          <a:noFill/>
        </p:spPr>
        <p:txBody>
          <a:bodyPr wrap="square">
            <a:spAutoFit/>
          </a:bodyPr>
          <a:lstStyle/>
          <a:p>
            <a:pPr algn="ctr"/>
            <a:r>
              <a:rPr lang="en-US" sz="800" dirty="0"/>
              <a:t>Synapse on Wikimedia Commons. "Purkinje cell."</a:t>
            </a:r>
          </a:p>
        </p:txBody>
      </p:sp>
      <p:pic>
        <p:nvPicPr>
          <p:cNvPr id="9" name="Content Placeholder 4" descr="An illustration of the dendritic spines branching off of a soma, with an axon attached at the bottom of the soma. The extensive branching allows many neurons to send signals through the various spines.">
            <a:extLst>
              <a:ext uri="{FF2B5EF4-FFF2-40B4-BE49-F238E27FC236}">
                <a16:creationId xmlns:a16="http://schemas.microsoft.com/office/drawing/2014/main" id="{98321E2E-1A36-9AFD-CB1A-A1C08E74485B}"/>
              </a:ext>
            </a:extLst>
          </p:cNvPr>
          <p:cNvPicPr>
            <a:picLocks noGrp="1" noChangeAspect="1"/>
          </p:cNvPicPr>
          <p:nvPr>
            <p:ph idx="1"/>
          </p:nvPr>
        </p:nvPicPr>
        <p:blipFill>
          <a:blip r:embed="rId3"/>
          <a:srcRect l="18518" t="3667" r="15741" b="3000"/>
          <a:stretch/>
        </p:blipFill>
        <p:spPr>
          <a:xfrm>
            <a:off x="2590800" y="2438400"/>
            <a:ext cx="4332395" cy="3417101"/>
          </a:xfrm>
        </p:spPr>
      </p:pic>
    </p:spTree>
    <p:extLst>
      <p:ext uri="{BB962C8B-B14F-4D97-AF65-F5344CB8AC3E}">
        <p14:creationId xmlns:p14="http://schemas.microsoft.com/office/powerpoint/2010/main" val="268523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D948-3CE4-7BCA-4C9D-0DAF066BA7AE}"/>
              </a:ext>
            </a:extLst>
          </p:cNvPr>
          <p:cNvSpPr>
            <a:spLocks noGrp="1"/>
          </p:cNvSpPr>
          <p:nvPr>
            <p:ph type="title"/>
          </p:nvPr>
        </p:nvSpPr>
        <p:spPr/>
        <p:txBody>
          <a:bodyPr/>
          <a:lstStyle/>
          <a:p>
            <a:r>
              <a:rPr lang="en-US" dirty="0"/>
              <a:t>Neuronal Connections</a:t>
            </a:r>
            <a:r>
              <a:rPr lang="en-US" sz="1400" baseline="-25000" dirty="0"/>
              <a:t>3</a:t>
            </a:r>
            <a:endParaRPr lang="en-US" dirty="0"/>
          </a:p>
        </p:txBody>
      </p:sp>
      <p:sp>
        <p:nvSpPr>
          <p:cNvPr id="7" name="Rectangle 3">
            <a:extLst>
              <a:ext uri="{FF2B5EF4-FFF2-40B4-BE49-F238E27FC236}">
                <a16:creationId xmlns:a16="http://schemas.microsoft.com/office/drawing/2014/main" id="{AAAF721E-86AD-4740-3FAF-23A663322529}"/>
              </a:ext>
            </a:extLst>
          </p:cNvPr>
          <p:cNvSpPr txBox="1">
            <a:spLocks/>
          </p:cNvSpPr>
          <p:nvPr/>
        </p:nvSpPr>
        <p:spPr>
          <a:xfrm>
            <a:off x="457200" y="990600"/>
            <a:ext cx="8229600" cy="5334000"/>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461963" algn="l"/>
              </a:tabLst>
            </a:pPr>
            <a:r>
              <a:rPr lang="en-US" dirty="0"/>
              <a:t>Neuronal connection occurs between the axon of one neuron and the dendrite of another.</a:t>
            </a:r>
          </a:p>
        </p:txBody>
      </p:sp>
      <p:sp>
        <p:nvSpPr>
          <p:cNvPr id="8" name="TextBox 7">
            <a:extLst>
              <a:ext uri="{FF2B5EF4-FFF2-40B4-BE49-F238E27FC236}">
                <a16:creationId xmlns:a16="http://schemas.microsoft.com/office/drawing/2014/main" id="{859BD43D-E416-2FB4-8F99-DFAE9B8DD8A3}"/>
              </a:ext>
            </a:extLst>
          </p:cNvPr>
          <p:cNvSpPr txBox="1"/>
          <p:nvPr/>
        </p:nvSpPr>
        <p:spPr>
          <a:xfrm>
            <a:off x="4002966" y="2197425"/>
            <a:ext cx="1138068" cy="307777"/>
          </a:xfrm>
          <a:prstGeom prst="rect">
            <a:avLst/>
          </a:prstGeom>
          <a:noFill/>
        </p:spPr>
        <p:txBody>
          <a:bodyPr wrap="none" rtlCol="0">
            <a:spAutoFit/>
          </a:bodyPr>
          <a:lstStyle/>
          <a:p>
            <a:pPr algn="ctr"/>
            <a:r>
              <a:rPr lang="en-US" sz="1400" b="1" dirty="0"/>
              <a:t>42.1 Figure 5</a:t>
            </a:r>
          </a:p>
        </p:txBody>
      </p:sp>
      <p:pic>
        <p:nvPicPr>
          <p:cNvPr id="9" name="Content Placeholder 4" descr="The diagram shows an axon on the left and a dendrite on the right. Dots are shown in between to represent synapses. The signal flow direction is synapses moving from axon to dendrite.">
            <a:extLst>
              <a:ext uri="{FF2B5EF4-FFF2-40B4-BE49-F238E27FC236}">
                <a16:creationId xmlns:a16="http://schemas.microsoft.com/office/drawing/2014/main" id="{E587D991-5CBE-9E64-2D9F-938D84B98EE6}"/>
              </a:ext>
            </a:extLst>
          </p:cNvPr>
          <p:cNvPicPr>
            <a:picLocks noGrp="1" noChangeAspect="1"/>
          </p:cNvPicPr>
          <p:nvPr>
            <p:ph idx="1"/>
          </p:nvPr>
        </p:nvPicPr>
        <p:blipFill>
          <a:blip r:embed="rId3"/>
          <a:srcRect t="3667" b="19667"/>
          <a:stretch/>
        </p:blipFill>
        <p:spPr>
          <a:xfrm>
            <a:off x="952500" y="2663318"/>
            <a:ext cx="7239000" cy="3083278"/>
          </a:xfrm>
        </p:spPr>
      </p:pic>
      <p:sp>
        <p:nvSpPr>
          <p:cNvPr id="4" name="TextBox 3">
            <a:extLst>
              <a:ext uri="{FF2B5EF4-FFF2-40B4-BE49-F238E27FC236}">
                <a16:creationId xmlns:a16="http://schemas.microsoft.com/office/drawing/2014/main" id="{74555DC1-ED76-7C99-82F1-4D33145F7E47}"/>
              </a:ext>
            </a:extLst>
          </p:cNvPr>
          <p:cNvSpPr txBox="1"/>
          <p:nvPr/>
        </p:nvSpPr>
        <p:spPr>
          <a:xfrm>
            <a:off x="2286000" y="5759678"/>
            <a:ext cx="4572000" cy="215444"/>
          </a:xfrm>
          <a:prstGeom prst="rect">
            <a:avLst/>
          </a:prstGeom>
          <a:noFill/>
        </p:spPr>
        <p:txBody>
          <a:bodyPr wrap="square">
            <a:spAutoFit/>
          </a:bodyPr>
          <a:lstStyle/>
          <a:p>
            <a:pPr algn="ctr"/>
            <a:r>
              <a:rPr lang="en-US" sz="800" dirty="0"/>
              <a:t>Whiteknight on Wikimedia Commons. "Basic synpase."</a:t>
            </a:r>
          </a:p>
        </p:txBody>
      </p:sp>
    </p:spTree>
    <p:extLst>
      <p:ext uri="{BB962C8B-B14F-4D97-AF65-F5344CB8AC3E}">
        <p14:creationId xmlns:p14="http://schemas.microsoft.com/office/powerpoint/2010/main" val="241714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419124"/>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List</a:t>
            </a:r>
            <a:r>
              <a:rPr lang="en-US" dirty="0"/>
              <a:t> and </a:t>
            </a:r>
            <a:r>
              <a:rPr lang="en-US" b="1" dirty="0"/>
              <a:t>describe</a:t>
            </a:r>
            <a:r>
              <a:rPr lang="en-US" dirty="0"/>
              <a:t> the functions of the structural components of a neuron and glial cells.</a:t>
            </a:r>
          </a:p>
          <a:p>
            <a:pPr marL="457200" indent="-457200">
              <a:buFont typeface="Arial" panose="020B0604020202020204" pitchFamily="34" charset="0"/>
              <a:buChar char="•"/>
              <a:tabLst>
                <a:tab pos="457200" algn="l"/>
              </a:tabLst>
            </a:pPr>
            <a:r>
              <a:rPr lang="en-US" b="1" dirty="0"/>
              <a:t>List</a:t>
            </a:r>
            <a:r>
              <a:rPr lang="en-US" dirty="0"/>
              <a:t> and </a:t>
            </a:r>
            <a:r>
              <a:rPr lang="en-US" b="1" dirty="0"/>
              <a:t>describe</a:t>
            </a:r>
            <a:r>
              <a:rPr lang="en-US" dirty="0"/>
              <a:t> the four main types of neurons.</a:t>
            </a:r>
          </a:p>
          <a:p>
            <a:pPr marL="457200" indent="-457200">
              <a:buFont typeface="Arial" panose="020B0604020202020204" pitchFamily="34" charset="0"/>
              <a:buChar char="•"/>
              <a:tabLst>
                <a:tab pos="457200" algn="l"/>
              </a:tabLst>
            </a:pPr>
            <a:r>
              <a:rPr lang="en-US" b="1" dirty="0"/>
              <a:t>Compare</a:t>
            </a:r>
            <a:r>
              <a:rPr lang="en-US" dirty="0"/>
              <a:t> the functions of different types of glial cells.</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fontScale="92500" lnSpcReduction="20000"/>
          </a:bodyPr>
          <a:lstStyle/>
          <a:p>
            <a:r>
              <a:rPr lang="en-US" dirty="0"/>
              <a:t>Which of the following statements is </a:t>
            </a:r>
            <a:r>
              <a:rPr lang="en-US" b="1" dirty="0"/>
              <a:t>false</a:t>
            </a:r>
            <a:r>
              <a:rPr lang="en-US" dirty="0"/>
              <a:t> about nerve cells?</a:t>
            </a:r>
          </a:p>
          <a:p>
            <a:endParaRPr lang="en-US" dirty="0"/>
          </a:p>
          <a:p>
            <a:pPr marL="457200" indent="-457200">
              <a:buFont typeface="Arial" panose="020B0604020202020204" pitchFamily="34" charset="0"/>
              <a:buChar char="•"/>
            </a:pPr>
            <a:r>
              <a:rPr lang="en-US" dirty="0"/>
              <a:t>The soma is the cell body of a nerve cell.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myelin sheath provides an insulating layer to the dendrites.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Axons carry the signal from the soma to the target.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Dendrites receive and communicate the signal to the soma.</a:t>
            </a:r>
          </a:p>
        </p:txBody>
      </p:sp>
    </p:spTree>
    <p:extLst>
      <p:ext uri="{BB962C8B-B14F-4D97-AF65-F5344CB8AC3E}">
        <p14:creationId xmlns:p14="http://schemas.microsoft.com/office/powerpoint/2010/main" val="1933572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Neuron Differences in Structure </a:t>
            </a:r>
            <a:r>
              <a:rPr lang="en-US" dirty="0">
                <a:solidFill>
                  <a:schemeClr val="accent1"/>
                </a:solidFill>
              </a:rPr>
              <a:t>and Function</a:t>
            </a:r>
            <a:endParaRPr lang="en-US" sz="3200" dirty="0">
              <a:solidFill>
                <a:schemeClr val="accent1"/>
              </a:solidFill>
            </a:endParaRPr>
          </a:p>
        </p:txBody>
      </p:sp>
      <p:sp>
        <p:nvSpPr>
          <p:cNvPr id="11267" name="Rectangle 3"/>
          <p:cNvSpPr>
            <a:spLocks noGrp="1"/>
          </p:cNvSpPr>
          <p:nvPr>
            <p:ph idx="1"/>
          </p:nvPr>
        </p:nvSpPr>
        <p:spPr>
          <a:xfrm>
            <a:off x="457200" y="990600"/>
            <a:ext cx="8229600" cy="4724400"/>
          </a:xfrm>
          <a:prstGeom prst="rect">
            <a:avLst/>
          </a:prstGeom>
        </p:spPr>
        <p:txBody>
          <a:bodyPr>
            <a:noAutofit/>
          </a:bodyPr>
          <a:lstStyle/>
          <a:p>
            <a:pPr marL="0" indent="0">
              <a:buNone/>
              <a:tabLst>
                <a:tab pos="461963" algn="l"/>
              </a:tabLst>
            </a:pPr>
            <a:r>
              <a:rPr lang="en-US" sz="2400" dirty="0"/>
              <a:t>There is amazing diversity in neuron shapes and sizes found:</a:t>
            </a:r>
          </a:p>
          <a:p>
            <a:pPr>
              <a:tabLst>
                <a:tab pos="461963" algn="l"/>
              </a:tabLst>
            </a:pPr>
            <a:r>
              <a:rPr lang="en-US" sz="2400" dirty="0"/>
              <a:t>In different parts of the nervous system</a:t>
            </a:r>
          </a:p>
          <a:p>
            <a:pPr>
              <a:tabLst>
                <a:tab pos="461963" algn="l"/>
              </a:tabLst>
            </a:pPr>
            <a:r>
              <a:rPr lang="en-US" sz="2400" dirty="0"/>
              <a:t>Across species</a:t>
            </a:r>
          </a:p>
        </p:txBody>
      </p:sp>
      <p:sp>
        <p:nvSpPr>
          <p:cNvPr id="4" name="TextBox 3">
            <a:extLst>
              <a:ext uri="{FF2B5EF4-FFF2-40B4-BE49-F238E27FC236}">
                <a16:creationId xmlns:a16="http://schemas.microsoft.com/office/drawing/2014/main" id="{A3EE2F21-C657-0623-899D-A9DE1EBB5E11}"/>
              </a:ext>
            </a:extLst>
          </p:cNvPr>
          <p:cNvSpPr txBox="1"/>
          <p:nvPr/>
        </p:nvSpPr>
        <p:spPr>
          <a:xfrm>
            <a:off x="339504" y="2438400"/>
            <a:ext cx="1138068" cy="307777"/>
          </a:xfrm>
          <a:prstGeom prst="rect">
            <a:avLst/>
          </a:prstGeom>
          <a:noFill/>
        </p:spPr>
        <p:txBody>
          <a:bodyPr wrap="none" rtlCol="0">
            <a:spAutoFit/>
          </a:bodyPr>
          <a:lstStyle/>
          <a:p>
            <a:r>
              <a:rPr lang="en-US" sz="1400" b="1" dirty="0"/>
              <a:t>42.1 Figure 6</a:t>
            </a:r>
          </a:p>
        </p:txBody>
      </p:sp>
      <p:sp>
        <p:nvSpPr>
          <p:cNvPr id="5" name="TextBox 4">
            <a:extLst>
              <a:ext uri="{FF2B5EF4-FFF2-40B4-BE49-F238E27FC236}">
                <a16:creationId xmlns:a16="http://schemas.microsoft.com/office/drawing/2014/main" id="{3DEC8AB1-BE8E-C133-7029-1743C459EB63}"/>
              </a:ext>
            </a:extLst>
          </p:cNvPr>
          <p:cNvSpPr txBox="1"/>
          <p:nvPr/>
        </p:nvSpPr>
        <p:spPr>
          <a:xfrm>
            <a:off x="2286000" y="6096000"/>
            <a:ext cx="4572000" cy="215444"/>
          </a:xfrm>
          <a:prstGeom prst="rect">
            <a:avLst/>
          </a:prstGeom>
          <a:noFill/>
        </p:spPr>
        <p:txBody>
          <a:bodyPr wrap="square">
            <a:spAutoFit/>
          </a:bodyPr>
          <a:lstStyle/>
          <a:p>
            <a:pPr algn="ctr"/>
            <a:r>
              <a:rPr lang="en-US" sz="800" dirty="0"/>
              <a:t>OpenStax. "Neuron diversity." </a:t>
            </a:r>
          </a:p>
        </p:txBody>
      </p:sp>
      <p:pic>
        <p:nvPicPr>
          <p:cNvPr id="2" name="Content Placeholder 4" descr="Shown are three illustrations of three neurons. Illustration (a) depicts the pyramidal cell of the cerebral cortex, with long axons on either side of a soma, and most dendrites branching off the central soma. Illustration (b) depicts the Purkinje cell of the cerebral cortex, with many dendritic spines branched above a central soma, and axon attached below the soma. Illustration (c) depicts olfactory neurons, showing olfactory receptors embedded in a row of olfactory epithelium. Axons connect to a group of dendrites to the olfactory receptors and continue above onward to the olfactory bulb (not pictured).">
            <a:extLst>
              <a:ext uri="{FF2B5EF4-FFF2-40B4-BE49-F238E27FC236}">
                <a16:creationId xmlns:a16="http://schemas.microsoft.com/office/drawing/2014/main" id="{D43FDAD3-775F-3208-EE60-543EF767C6B0}"/>
              </a:ext>
            </a:extLst>
          </p:cNvPr>
          <p:cNvPicPr>
            <a:picLocks noChangeAspect="1"/>
          </p:cNvPicPr>
          <p:nvPr/>
        </p:nvPicPr>
        <p:blipFill>
          <a:blip r:embed="rId2"/>
          <a:srcRect t="4334" b="6333"/>
          <a:stretch/>
        </p:blipFill>
        <p:spPr>
          <a:xfrm>
            <a:off x="1595268" y="2673960"/>
            <a:ext cx="6400800" cy="3176693"/>
          </a:xfrm>
          <a:prstGeom prst="rect">
            <a:avLst/>
          </a:prstGeom>
        </p:spPr>
      </p:pic>
    </p:spTree>
    <p:extLst>
      <p:ext uri="{BB962C8B-B14F-4D97-AF65-F5344CB8AC3E}">
        <p14:creationId xmlns:p14="http://schemas.microsoft.com/office/powerpoint/2010/main" val="151371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Types of Neurons</a:t>
            </a:r>
            <a:endParaRPr lang="en-US" sz="3200" dirty="0">
              <a:solidFill>
                <a:schemeClr val="accent1"/>
              </a:solidFill>
            </a:endParaRPr>
          </a:p>
        </p:txBody>
      </p:sp>
      <p:sp>
        <p:nvSpPr>
          <p:cNvPr id="11267" name="Rectangle 3"/>
          <p:cNvSpPr>
            <a:spLocks noGrp="1"/>
          </p:cNvSpPr>
          <p:nvPr>
            <p:ph idx="1"/>
          </p:nvPr>
        </p:nvSpPr>
        <p:spPr>
          <a:xfrm>
            <a:off x="457200" y="1219200"/>
            <a:ext cx="8229600" cy="3733800"/>
          </a:xfrm>
          <a:prstGeom prst="rect">
            <a:avLst/>
          </a:prstGeom>
        </p:spPr>
        <p:txBody>
          <a:bodyPr>
            <a:normAutofit/>
          </a:bodyPr>
          <a:lstStyle/>
          <a:p>
            <a:pPr marL="0" indent="0">
              <a:buNone/>
              <a:tabLst>
                <a:tab pos="461963" algn="l"/>
              </a:tabLst>
            </a:pPr>
            <a:r>
              <a:rPr lang="en-US" dirty="0"/>
              <a:t>There are 4 basic types of neurons:</a:t>
            </a:r>
          </a:p>
          <a:p>
            <a:pPr>
              <a:tabLst>
                <a:tab pos="461963" algn="l"/>
              </a:tabLst>
            </a:pPr>
            <a:r>
              <a:rPr lang="en-US" dirty="0">
                <a:solidFill>
                  <a:schemeClr val="tx1"/>
                </a:solidFill>
              </a:rPr>
              <a:t>Unipolar</a:t>
            </a:r>
          </a:p>
          <a:p>
            <a:pPr>
              <a:tabLst>
                <a:tab pos="461963" algn="l"/>
              </a:tabLst>
            </a:pPr>
            <a:r>
              <a:rPr lang="en-US" dirty="0">
                <a:solidFill>
                  <a:schemeClr val="tx1"/>
                </a:solidFill>
              </a:rPr>
              <a:t>Bipolar</a:t>
            </a:r>
          </a:p>
          <a:p>
            <a:pPr>
              <a:tabLst>
                <a:tab pos="461963" algn="l"/>
              </a:tabLst>
            </a:pPr>
            <a:r>
              <a:rPr lang="en-US" dirty="0">
                <a:solidFill>
                  <a:schemeClr val="tx1"/>
                </a:solidFill>
              </a:rPr>
              <a:t>Multipolar</a:t>
            </a:r>
          </a:p>
          <a:p>
            <a:pPr>
              <a:tabLst>
                <a:tab pos="461963" algn="l"/>
              </a:tabLst>
            </a:pPr>
            <a:r>
              <a:rPr lang="en-US" dirty="0">
                <a:solidFill>
                  <a:schemeClr val="tx1"/>
                </a:solidFill>
              </a:rPr>
              <a:t>Pseudounipolar</a:t>
            </a:r>
          </a:p>
        </p:txBody>
      </p:sp>
    </p:spTree>
    <p:extLst>
      <p:ext uri="{BB962C8B-B14F-4D97-AF65-F5344CB8AC3E}">
        <p14:creationId xmlns:p14="http://schemas.microsoft.com/office/powerpoint/2010/main" val="5601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Types of Neurons: Unipolar Neurons</a:t>
            </a:r>
            <a:endParaRPr lang="en-US" sz="3200" dirty="0">
              <a:solidFill>
                <a:schemeClr val="accent1"/>
              </a:solidFill>
            </a:endParaRPr>
          </a:p>
        </p:txBody>
      </p:sp>
      <p:sp>
        <p:nvSpPr>
          <p:cNvPr id="11267" name="Rectangle 3"/>
          <p:cNvSpPr>
            <a:spLocks noGrp="1"/>
          </p:cNvSpPr>
          <p:nvPr>
            <p:ph idx="1"/>
          </p:nvPr>
        </p:nvSpPr>
        <p:spPr>
          <a:xfrm>
            <a:off x="457200" y="1219200"/>
            <a:ext cx="8229600" cy="5105400"/>
          </a:xfrm>
          <a:prstGeom prst="rect">
            <a:avLst/>
          </a:prstGeom>
        </p:spPr>
        <p:txBody>
          <a:bodyPr>
            <a:normAutofit/>
          </a:bodyPr>
          <a:lstStyle/>
          <a:p>
            <a:pPr marL="0" indent="0">
              <a:buNone/>
              <a:tabLst>
                <a:tab pos="461963" algn="l"/>
              </a:tabLst>
            </a:pPr>
            <a:r>
              <a:rPr lang="en-US" dirty="0"/>
              <a:t>A unipolar neuron has only 1 structure that extends away from the soma.</a:t>
            </a:r>
          </a:p>
          <a:p>
            <a:pPr>
              <a:tabLst>
                <a:tab pos="461963" algn="l"/>
              </a:tabLst>
            </a:pPr>
            <a:r>
              <a:rPr lang="en-US" dirty="0">
                <a:solidFill>
                  <a:schemeClr val="tx1"/>
                </a:solidFill>
              </a:rPr>
              <a:t>	These are found in insects where they stimulate muscles or glands.</a:t>
            </a:r>
          </a:p>
          <a:p>
            <a:pPr>
              <a:tabLst>
                <a:tab pos="461963" algn="l"/>
              </a:tabLst>
            </a:pPr>
            <a:r>
              <a:rPr lang="en-US" dirty="0">
                <a:solidFill>
                  <a:schemeClr val="tx1"/>
                </a:solidFill>
              </a:rPr>
              <a:t>These are NOT found in vertebrates.</a:t>
            </a:r>
          </a:p>
        </p:txBody>
      </p:sp>
      <p:sp>
        <p:nvSpPr>
          <p:cNvPr id="3" name="TextBox 2">
            <a:extLst>
              <a:ext uri="{FF2B5EF4-FFF2-40B4-BE49-F238E27FC236}">
                <a16:creationId xmlns:a16="http://schemas.microsoft.com/office/drawing/2014/main" id="{E973999D-076C-A619-9833-F942C84C2EF7}"/>
              </a:ext>
            </a:extLst>
          </p:cNvPr>
          <p:cNvSpPr txBox="1"/>
          <p:nvPr/>
        </p:nvSpPr>
        <p:spPr>
          <a:xfrm>
            <a:off x="1371600" y="3715378"/>
            <a:ext cx="1138068" cy="307777"/>
          </a:xfrm>
          <a:prstGeom prst="rect">
            <a:avLst/>
          </a:prstGeom>
          <a:noFill/>
        </p:spPr>
        <p:txBody>
          <a:bodyPr wrap="none" rtlCol="0">
            <a:spAutoFit/>
          </a:bodyPr>
          <a:lstStyle/>
          <a:p>
            <a:r>
              <a:rPr lang="en-US" sz="1400" b="1" dirty="0"/>
              <a:t>42.1 Figure 7</a:t>
            </a:r>
          </a:p>
        </p:txBody>
      </p:sp>
      <p:sp>
        <p:nvSpPr>
          <p:cNvPr id="5" name="TextBox 4">
            <a:extLst>
              <a:ext uri="{FF2B5EF4-FFF2-40B4-BE49-F238E27FC236}">
                <a16:creationId xmlns:a16="http://schemas.microsoft.com/office/drawing/2014/main" id="{B947F0B8-3DAB-3DBB-CD7B-83889A43A220}"/>
              </a:ext>
            </a:extLst>
          </p:cNvPr>
          <p:cNvSpPr txBox="1"/>
          <p:nvPr/>
        </p:nvSpPr>
        <p:spPr>
          <a:xfrm>
            <a:off x="2285999" y="6074578"/>
            <a:ext cx="4572000" cy="215444"/>
          </a:xfrm>
          <a:prstGeom prst="rect">
            <a:avLst/>
          </a:prstGeom>
          <a:noFill/>
        </p:spPr>
        <p:txBody>
          <a:bodyPr wrap="square">
            <a:spAutoFit/>
          </a:bodyPr>
          <a:lstStyle/>
          <a:p>
            <a:pPr algn="ctr"/>
            <a:r>
              <a:rPr lang="en-US" sz="800" dirty="0"/>
              <a:t>CNX OpenStax on Wikimedia Commons. "Neuron diversity." Modified. </a:t>
            </a:r>
          </a:p>
        </p:txBody>
      </p:sp>
      <p:pic>
        <p:nvPicPr>
          <p:cNvPr id="4" name="Content Placeholder 4" descr="A unipolar neuron has one structure that extends away from the soma.">
            <a:extLst>
              <a:ext uri="{FF2B5EF4-FFF2-40B4-BE49-F238E27FC236}">
                <a16:creationId xmlns:a16="http://schemas.microsoft.com/office/drawing/2014/main" id="{24DE8843-D0D0-9845-9D20-EF8D3C2DF0B7}"/>
              </a:ext>
            </a:extLst>
          </p:cNvPr>
          <p:cNvPicPr>
            <a:picLocks noChangeAspect="1"/>
          </p:cNvPicPr>
          <p:nvPr/>
        </p:nvPicPr>
        <p:blipFill>
          <a:blip r:embed="rId2"/>
          <a:srcRect l="11110" t="32000" r="54630" b="36334"/>
          <a:stretch/>
        </p:blipFill>
        <p:spPr>
          <a:xfrm>
            <a:off x="2438399" y="3683134"/>
            <a:ext cx="4419600" cy="2269524"/>
          </a:xfrm>
          <a:prstGeom prst="rect">
            <a:avLst/>
          </a:prstGeom>
        </p:spPr>
      </p:pic>
    </p:spTree>
    <p:extLst>
      <p:ext uri="{BB962C8B-B14F-4D97-AF65-F5344CB8AC3E}">
        <p14:creationId xmlns:p14="http://schemas.microsoft.com/office/powerpoint/2010/main" val="19831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Types of Neurons: Bipolar Neurons</a:t>
            </a:r>
            <a:endParaRPr lang="en-US" sz="3200" dirty="0">
              <a:solidFill>
                <a:schemeClr val="accent1"/>
              </a:solidFill>
            </a:endParaRPr>
          </a:p>
        </p:txBody>
      </p:sp>
      <p:sp>
        <p:nvSpPr>
          <p:cNvPr id="11267" name="Rectangle 3"/>
          <p:cNvSpPr>
            <a:spLocks noGrp="1"/>
          </p:cNvSpPr>
          <p:nvPr>
            <p:ph idx="1"/>
          </p:nvPr>
        </p:nvSpPr>
        <p:spPr>
          <a:xfrm>
            <a:off x="457200" y="990600"/>
            <a:ext cx="8229600" cy="5334000"/>
          </a:xfrm>
          <a:prstGeom prst="rect">
            <a:avLst/>
          </a:prstGeom>
        </p:spPr>
        <p:txBody>
          <a:bodyPr>
            <a:normAutofit/>
          </a:bodyPr>
          <a:lstStyle/>
          <a:p>
            <a:pPr marL="0" indent="0">
              <a:buNone/>
              <a:tabLst>
                <a:tab pos="461963" algn="l"/>
              </a:tabLst>
            </a:pPr>
            <a:r>
              <a:rPr lang="en-US" dirty="0"/>
              <a:t>A bipolar neuron has 1 axon and 1 dendrite extending away from the soma.</a:t>
            </a:r>
          </a:p>
          <a:p>
            <a:pPr>
              <a:tabLst>
                <a:tab pos="461963" algn="l"/>
              </a:tabLst>
            </a:pPr>
            <a:r>
              <a:rPr lang="en-US" dirty="0">
                <a:solidFill>
                  <a:schemeClr val="tx1"/>
                </a:solidFill>
              </a:rPr>
              <a:t>	An example is a retinal bipolar cell, which receives signals from photoreceptor cells sensitive to light and transmits these signals to ganglion cells that carry the signal to the brain.</a:t>
            </a:r>
          </a:p>
        </p:txBody>
      </p:sp>
      <p:sp>
        <p:nvSpPr>
          <p:cNvPr id="3" name="TextBox 2">
            <a:extLst>
              <a:ext uri="{FF2B5EF4-FFF2-40B4-BE49-F238E27FC236}">
                <a16:creationId xmlns:a16="http://schemas.microsoft.com/office/drawing/2014/main" id="{E973999D-076C-A619-9833-F942C84C2EF7}"/>
              </a:ext>
            </a:extLst>
          </p:cNvPr>
          <p:cNvSpPr txBox="1"/>
          <p:nvPr/>
        </p:nvSpPr>
        <p:spPr>
          <a:xfrm>
            <a:off x="652632" y="3886200"/>
            <a:ext cx="1138068" cy="307777"/>
          </a:xfrm>
          <a:prstGeom prst="rect">
            <a:avLst/>
          </a:prstGeom>
          <a:noFill/>
        </p:spPr>
        <p:txBody>
          <a:bodyPr wrap="none" rtlCol="0">
            <a:spAutoFit/>
          </a:bodyPr>
          <a:lstStyle/>
          <a:p>
            <a:r>
              <a:rPr lang="en-US" sz="1400" b="1" dirty="0"/>
              <a:t>42.1 Figure 7</a:t>
            </a:r>
          </a:p>
        </p:txBody>
      </p:sp>
      <p:sp>
        <p:nvSpPr>
          <p:cNvPr id="2" name="TextBox 1">
            <a:extLst>
              <a:ext uri="{FF2B5EF4-FFF2-40B4-BE49-F238E27FC236}">
                <a16:creationId xmlns:a16="http://schemas.microsoft.com/office/drawing/2014/main" id="{13503BF0-015D-3C5F-02C1-12E92E57B1C3}"/>
              </a:ext>
            </a:extLst>
          </p:cNvPr>
          <p:cNvSpPr txBox="1"/>
          <p:nvPr/>
        </p:nvSpPr>
        <p:spPr>
          <a:xfrm>
            <a:off x="2286000" y="5803760"/>
            <a:ext cx="4572000" cy="215444"/>
          </a:xfrm>
          <a:prstGeom prst="rect">
            <a:avLst/>
          </a:prstGeom>
          <a:noFill/>
        </p:spPr>
        <p:txBody>
          <a:bodyPr wrap="square">
            <a:spAutoFit/>
          </a:bodyPr>
          <a:lstStyle/>
          <a:p>
            <a:pPr algn="ctr"/>
            <a:r>
              <a:rPr lang="en-US" sz="800" dirty="0"/>
              <a:t>CNX OpenStax on Wikimedia Commons. "Neuron diversity." Modified. </a:t>
            </a:r>
          </a:p>
        </p:txBody>
      </p:sp>
      <p:pic>
        <p:nvPicPr>
          <p:cNvPr id="5" name="Content Placeholder 4" descr="A bipolar neuron has two structure that extend on either side of the soma. ">
            <a:extLst>
              <a:ext uri="{FF2B5EF4-FFF2-40B4-BE49-F238E27FC236}">
                <a16:creationId xmlns:a16="http://schemas.microsoft.com/office/drawing/2014/main" id="{B4338FA7-2F59-7EDC-0067-4B95BFE296C5}"/>
              </a:ext>
            </a:extLst>
          </p:cNvPr>
          <p:cNvPicPr>
            <a:picLocks noChangeAspect="1"/>
          </p:cNvPicPr>
          <p:nvPr/>
        </p:nvPicPr>
        <p:blipFill>
          <a:blip r:embed="rId2"/>
          <a:srcRect l="6481" t="63732" r="50000" b="3000"/>
          <a:stretch/>
        </p:blipFill>
        <p:spPr>
          <a:xfrm>
            <a:off x="2095500" y="3700216"/>
            <a:ext cx="4953000" cy="2103544"/>
          </a:xfrm>
          <a:prstGeom prst="rect">
            <a:avLst/>
          </a:prstGeom>
        </p:spPr>
      </p:pic>
    </p:spTree>
    <p:extLst>
      <p:ext uri="{BB962C8B-B14F-4D97-AF65-F5344CB8AC3E}">
        <p14:creationId xmlns:p14="http://schemas.microsoft.com/office/powerpoint/2010/main" val="17050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Types of Neurons: Multipolar Neurons</a:t>
            </a:r>
            <a:endParaRPr lang="en-US" sz="3200" dirty="0">
              <a:solidFill>
                <a:schemeClr val="accent1"/>
              </a:solidFill>
            </a:endParaRPr>
          </a:p>
        </p:txBody>
      </p:sp>
      <p:sp>
        <p:nvSpPr>
          <p:cNvPr id="11267" name="Rectangle 3"/>
          <p:cNvSpPr>
            <a:spLocks noGrp="1"/>
          </p:cNvSpPr>
          <p:nvPr>
            <p:ph idx="1"/>
          </p:nvPr>
        </p:nvSpPr>
        <p:spPr>
          <a:xfrm>
            <a:off x="457200" y="1219200"/>
            <a:ext cx="3657600" cy="5105400"/>
          </a:xfrm>
          <a:prstGeom prst="rect">
            <a:avLst/>
          </a:prstGeom>
        </p:spPr>
        <p:txBody>
          <a:bodyPr>
            <a:normAutofit/>
          </a:bodyPr>
          <a:lstStyle/>
          <a:p>
            <a:pPr marL="0" indent="0">
              <a:buNone/>
              <a:tabLst>
                <a:tab pos="461963" algn="l"/>
              </a:tabLst>
            </a:pPr>
            <a:r>
              <a:rPr lang="en-US" dirty="0"/>
              <a:t>A multipolar neuron has 1 axon and multiple dendrites.</a:t>
            </a:r>
          </a:p>
          <a:p>
            <a:pPr>
              <a:tabLst>
                <a:tab pos="461963" algn="l"/>
              </a:tabLst>
            </a:pPr>
            <a:r>
              <a:rPr lang="en-US" dirty="0">
                <a:solidFill>
                  <a:schemeClr val="tx1"/>
                </a:solidFill>
              </a:rPr>
              <a:t>This is the most common type of neuron.</a:t>
            </a:r>
          </a:p>
          <a:p>
            <a:pPr>
              <a:tabLst>
                <a:tab pos="461963" algn="l"/>
              </a:tabLst>
            </a:pPr>
            <a:r>
              <a:rPr lang="en-US" dirty="0">
                <a:solidFill>
                  <a:schemeClr val="tx1"/>
                </a:solidFill>
              </a:rPr>
              <a:t>These can be found in the CNS.</a:t>
            </a:r>
          </a:p>
        </p:txBody>
      </p:sp>
      <p:sp>
        <p:nvSpPr>
          <p:cNvPr id="3" name="TextBox 2">
            <a:extLst>
              <a:ext uri="{FF2B5EF4-FFF2-40B4-BE49-F238E27FC236}">
                <a16:creationId xmlns:a16="http://schemas.microsoft.com/office/drawing/2014/main" id="{E973999D-076C-A619-9833-F942C84C2EF7}"/>
              </a:ext>
            </a:extLst>
          </p:cNvPr>
          <p:cNvSpPr txBox="1"/>
          <p:nvPr/>
        </p:nvSpPr>
        <p:spPr>
          <a:xfrm>
            <a:off x="6060366" y="1100593"/>
            <a:ext cx="1138068" cy="307777"/>
          </a:xfrm>
          <a:prstGeom prst="rect">
            <a:avLst/>
          </a:prstGeom>
          <a:noFill/>
        </p:spPr>
        <p:txBody>
          <a:bodyPr wrap="none" rtlCol="0">
            <a:spAutoFit/>
          </a:bodyPr>
          <a:lstStyle/>
          <a:p>
            <a:r>
              <a:rPr lang="en-US" sz="1400" b="1" dirty="0"/>
              <a:t>42.1 Figure 7</a:t>
            </a:r>
          </a:p>
        </p:txBody>
      </p:sp>
      <p:pic>
        <p:nvPicPr>
          <p:cNvPr id="4" name="Content Placeholder 4" descr="A multipolar neuron has many branches that extend away from the soma.">
            <a:extLst>
              <a:ext uri="{FF2B5EF4-FFF2-40B4-BE49-F238E27FC236}">
                <a16:creationId xmlns:a16="http://schemas.microsoft.com/office/drawing/2014/main" id="{DE8F7FDD-0A75-A5E9-0F6B-31979E6700BD}"/>
              </a:ext>
            </a:extLst>
          </p:cNvPr>
          <p:cNvPicPr>
            <a:picLocks noChangeAspect="1"/>
          </p:cNvPicPr>
          <p:nvPr/>
        </p:nvPicPr>
        <p:blipFill>
          <a:blip r:embed="rId2"/>
          <a:srcRect l="60135" t="3826" r="15608" b="40425"/>
          <a:stretch/>
        </p:blipFill>
        <p:spPr>
          <a:xfrm>
            <a:off x="4952999" y="1408370"/>
            <a:ext cx="3352800" cy="4280772"/>
          </a:xfrm>
          <a:prstGeom prst="rect">
            <a:avLst/>
          </a:prstGeom>
        </p:spPr>
      </p:pic>
      <p:sp>
        <p:nvSpPr>
          <p:cNvPr id="8" name="TextBox 7">
            <a:extLst>
              <a:ext uri="{FF2B5EF4-FFF2-40B4-BE49-F238E27FC236}">
                <a16:creationId xmlns:a16="http://schemas.microsoft.com/office/drawing/2014/main" id="{D8BD5D17-FD17-021A-9827-35D625123870}"/>
              </a:ext>
            </a:extLst>
          </p:cNvPr>
          <p:cNvSpPr txBox="1"/>
          <p:nvPr/>
        </p:nvSpPr>
        <p:spPr>
          <a:xfrm>
            <a:off x="4343399" y="5757407"/>
            <a:ext cx="4572000" cy="215444"/>
          </a:xfrm>
          <a:prstGeom prst="rect">
            <a:avLst/>
          </a:prstGeom>
          <a:noFill/>
        </p:spPr>
        <p:txBody>
          <a:bodyPr wrap="square">
            <a:spAutoFit/>
          </a:bodyPr>
          <a:lstStyle/>
          <a:p>
            <a:pPr algn="ctr"/>
            <a:r>
              <a:rPr lang="en-US" sz="800" dirty="0"/>
              <a:t>CNX OpenStax on Wikimedia Commons. "Neuron diversity." Modified. </a:t>
            </a:r>
          </a:p>
        </p:txBody>
      </p:sp>
    </p:spTree>
    <p:extLst>
      <p:ext uri="{BB962C8B-B14F-4D97-AF65-F5344CB8AC3E}">
        <p14:creationId xmlns:p14="http://schemas.microsoft.com/office/powerpoint/2010/main" val="35282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Types of Neurons: Pseudounipolar Neurons</a:t>
            </a:r>
            <a:r>
              <a:rPr lang="en-US" sz="1400" baseline="-25000" dirty="0">
                <a:solidFill>
                  <a:schemeClr val="accent1"/>
                </a:solidFill>
              </a:rPr>
              <a:t>1</a:t>
            </a:r>
            <a:endParaRPr lang="en-US" sz="3200" dirty="0">
              <a:solidFill>
                <a:schemeClr val="accent1"/>
              </a:solidFill>
            </a:endParaRPr>
          </a:p>
        </p:txBody>
      </p:sp>
      <p:sp>
        <p:nvSpPr>
          <p:cNvPr id="11267" name="Rectangle 3"/>
          <p:cNvSpPr>
            <a:spLocks noGrp="1"/>
          </p:cNvSpPr>
          <p:nvPr>
            <p:ph idx="1"/>
          </p:nvPr>
        </p:nvSpPr>
        <p:spPr>
          <a:xfrm>
            <a:off x="457200" y="990600"/>
            <a:ext cx="8229600" cy="2590800"/>
          </a:xfrm>
          <a:prstGeom prst="rect">
            <a:avLst/>
          </a:prstGeom>
        </p:spPr>
        <p:txBody>
          <a:bodyPr>
            <a:normAutofit lnSpcReduction="10000"/>
          </a:bodyPr>
          <a:lstStyle/>
          <a:p>
            <a:pPr marL="0" indent="0">
              <a:buNone/>
              <a:tabLst>
                <a:tab pos="461963" algn="l"/>
              </a:tabLst>
            </a:pPr>
            <a:r>
              <a:rPr lang="en-US" dirty="0"/>
              <a:t>A pseudounipolar neuron shares characteristics with both unipolar and bipolar cells.</a:t>
            </a:r>
          </a:p>
          <a:p>
            <a:pPr>
              <a:tabLst>
                <a:tab pos="461963" algn="l"/>
              </a:tabLst>
            </a:pPr>
            <a:r>
              <a:rPr lang="en-US" dirty="0">
                <a:solidFill>
                  <a:schemeClr val="tx1"/>
                </a:solidFill>
              </a:rPr>
              <a:t>It has a single process extending from the soma (like a unipolar cell).</a:t>
            </a:r>
          </a:p>
          <a:p>
            <a:pPr>
              <a:tabLst>
                <a:tab pos="461963" algn="l"/>
              </a:tabLst>
            </a:pPr>
            <a:r>
              <a:rPr lang="en-US" dirty="0">
                <a:solidFill>
                  <a:schemeClr val="tx1"/>
                </a:solidFill>
              </a:rPr>
              <a:t>The process branches into 2 structures (like a bipolar cell).</a:t>
            </a:r>
          </a:p>
        </p:txBody>
      </p:sp>
      <p:sp>
        <p:nvSpPr>
          <p:cNvPr id="3" name="TextBox 2">
            <a:extLst>
              <a:ext uri="{FF2B5EF4-FFF2-40B4-BE49-F238E27FC236}">
                <a16:creationId xmlns:a16="http://schemas.microsoft.com/office/drawing/2014/main" id="{E973999D-076C-A619-9833-F942C84C2EF7}"/>
              </a:ext>
            </a:extLst>
          </p:cNvPr>
          <p:cNvSpPr txBox="1"/>
          <p:nvPr/>
        </p:nvSpPr>
        <p:spPr>
          <a:xfrm>
            <a:off x="2024743" y="3619081"/>
            <a:ext cx="1138068" cy="307777"/>
          </a:xfrm>
          <a:prstGeom prst="rect">
            <a:avLst/>
          </a:prstGeom>
          <a:noFill/>
        </p:spPr>
        <p:txBody>
          <a:bodyPr wrap="none" rtlCol="0">
            <a:spAutoFit/>
          </a:bodyPr>
          <a:lstStyle/>
          <a:p>
            <a:r>
              <a:rPr lang="en-US" sz="1400" b="1" dirty="0"/>
              <a:t>42.1 Figure 7</a:t>
            </a:r>
          </a:p>
        </p:txBody>
      </p:sp>
      <p:sp>
        <p:nvSpPr>
          <p:cNvPr id="6" name="TextBox 5">
            <a:extLst>
              <a:ext uri="{FF2B5EF4-FFF2-40B4-BE49-F238E27FC236}">
                <a16:creationId xmlns:a16="http://schemas.microsoft.com/office/drawing/2014/main" id="{A681B204-0899-265E-1D42-46ED8BB65A45}"/>
              </a:ext>
            </a:extLst>
          </p:cNvPr>
          <p:cNvSpPr txBox="1"/>
          <p:nvPr/>
        </p:nvSpPr>
        <p:spPr>
          <a:xfrm>
            <a:off x="2819400" y="5762975"/>
            <a:ext cx="4572000" cy="215444"/>
          </a:xfrm>
          <a:prstGeom prst="rect">
            <a:avLst/>
          </a:prstGeom>
          <a:noFill/>
        </p:spPr>
        <p:txBody>
          <a:bodyPr wrap="square">
            <a:spAutoFit/>
          </a:bodyPr>
          <a:lstStyle/>
          <a:p>
            <a:pPr algn="ctr"/>
            <a:r>
              <a:rPr lang="en-US" sz="800" dirty="0"/>
              <a:t>CNX OpenStax on Wikimedia Commons. "Neuron diversity." Modified. </a:t>
            </a:r>
          </a:p>
        </p:txBody>
      </p:sp>
      <p:pic>
        <p:nvPicPr>
          <p:cNvPr id="7" name="Picture 6" descr="A pseudounipolar neuron has two structure that extend off of one branch away from the soma.">
            <a:extLst>
              <a:ext uri="{FF2B5EF4-FFF2-40B4-BE49-F238E27FC236}">
                <a16:creationId xmlns:a16="http://schemas.microsoft.com/office/drawing/2014/main" id="{DF4EFDEB-3987-91C5-94F1-525F72D30195}"/>
              </a:ext>
            </a:extLst>
          </p:cNvPr>
          <p:cNvPicPr>
            <a:picLocks noChangeAspect="1"/>
          </p:cNvPicPr>
          <p:nvPr/>
        </p:nvPicPr>
        <p:blipFill>
          <a:blip r:embed="rId2"/>
          <a:stretch>
            <a:fillRect/>
          </a:stretch>
        </p:blipFill>
        <p:spPr>
          <a:xfrm>
            <a:off x="3162811" y="3269347"/>
            <a:ext cx="4125050" cy="2528012"/>
          </a:xfrm>
          <a:prstGeom prst="rect">
            <a:avLst/>
          </a:prstGeom>
        </p:spPr>
      </p:pic>
    </p:spTree>
    <p:extLst>
      <p:ext uri="{BB962C8B-B14F-4D97-AF65-F5344CB8AC3E}">
        <p14:creationId xmlns:p14="http://schemas.microsoft.com/office/powerpoint/2010/main" val="217471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Types of Neurons: Pseudounipolar Neurons</a:t>
            </a:r>
            <a:r>
              <a:rPr lang="en-US" sz="1400" baseline="-25000" dirty="0">
                <a:solidFill>
                  <a:schemeClr val="accent1"/>
                </a:solidFill>
              </a:rPr>
              <a:t>2</a:t>
            </a:r>
            <a:endParaRPr lang="en-US" sz="3200" dirty="0">
              <a:solidFill>
                <a:schemeClr val="accent1"/>
              </a:solidFill>
            </a:endParaRPr>
          </a:p>
        </p:txBody>
      </p:sp>
      <p:sp>
        <p:nvSpPr>
          <p:cNvPr id="11267" name="Rectangle 3"/>
          <p:cNvSpPr>
            <a:spLocks noGrp="1"/>
          </p:cNvSpPr>
          <p:nvPr>
            <p:ph idx="1"/>
          </p:nvPr>
        </p:nvSpPr>
        <p:spPr>
          <a:xfrm>
            <a:off x="457200" y="1219200"/>
            <a:ext cx="8229600" cy="5105400"/>
          </a:xfrm>
          <a:prstGeom prst="rect">
            <a:avLst/>
          </a:prstGeom>
        </p:spPr>
        <p:txBody>
          <a:bodyPr>
            <a:normAutofit/>
          </a:bodyPr>
          <a:lstStyle/>
          <a:p>
            <a:pPr marL="0" indent="0">
              <a:buNone/>
              <a:tabLst>
                <a:tab pos="461963" algn="l"/>
              </a:tabLst>
            </a:pPr>
            <a:r>
              <a:rPr lang="en-US" dirty="0">
                <a:solidFill>
                  <a:schemeClr val="tx1"/>
                </a:solidFill>
              </a:rPr>
              <a:t>Most sensory neurons are pseudounipolar with an axon branching into 2 extensions:</a:t>
            </a:r>
          </a:p>
          <a:p>
            <a:pPr>
              <a:tabLst>
                <a:tab pos="461963" algn="l"/>
              </a:tabLst>
            </a:pPr>
            <a:r>
              <a:rPr lang="en-US" dirty="0"/>
              <a:t>One is connected to dendrites that receive sensory information.</a:t>
            </a:r>
          </a:p>
          <a:p>
            <a:pPr>
              <a:tabLst>
                <a:tab pos="461963" algn="l"/>
              </a:tabLst>
            </a:pPr>
            <a:r>
              <a:rPr lang="en-US" dirty="0"/>
              <a:t>The other transmits information to the spinal cord.</a:t>
            </a:r>
            <a:endParaRPr lang="en-US" dirty="0">
              <a:solidFill>
                <a:schemeClr val="tx1"/>
              </a:solidFill>
            </a:endParaRPr>
          </a:p>
        </p:txBody>
      </p:sp>
    </p:spTree>
    <p:extLst>
      <p:ext uri="{BB962C8B-B14F-4D97-AF65-F5344CB8AC3E}">
        <p14:creationId xmlns:p14="http://schemas.microsoft.com/office/powerpoint/2010/main" val="33758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381000" y="1066800"/>
            <a:ext cx="8305800" cy="4876800"/>
          </a:xfrm>
        </p:spPr>
        <p:txBody>
          <a:bodyPr>
            <a:normAutofit fontScale="92500" lnSpcReduction="20000"/>
          </a:bodyPr>
          <a:lstStyle/>
          <a:p>
            <a:r>
              <a:rPr lang="en-US" dirty="0"/>
              <a:t>Neurogenesis</a:t>
            </a:r>
          </a:p>
          <a:p>
            <a:pPr marL="457200" indent="-457200">
              <a:buFont typeface="Arial" panose="020B0604020202020204" pitchFamily="34" charset="0"/>
              <a:buChar char="•"/>
            </a:pPr>
            <a:r>
              <a:rPr lang="en-US" dirty="0"/>
              <a:t>Neurogenesis is the birth of new neurons</a:t>
            </a:r>
          </a:p>
          <a:p>
            <a:pPr marL="457200" indent="-457200">
              <a:buFont typeface="Arial" panose="020B0604020202020204" pitchFamily="34" charset="0"/>
              <a:buChar char="•"/>
            </a:pPr>
            <a:r>
              <a:rPr lang="en-US" dirty="0"/>
              <a:t>While scientists once believed that neurogenesis did not occur after birth, they now know that neurogenesis occurs in adults</a:t>
            </a:r>
          </a:p>
          <a:p>
            <a:pPr marL="457200" indent="-457200">
              <a:buFont typeface="Arial" panose="020B0604020202020204" pitchFamily="34" charset="0"/>
              <a:buChar char="•"/>
            </a:pPr>
            <a:r>
              <a:rPr lang="en-US" dirty="0"/>
              <a:t>In mammals, ~ 1,000 new neurons develop in the hippocampus (a brain structure involved in learning and memory) daily</a:t>
            </a:r>
          </a:p>
          <a:p>
            <a:pPr marL="1200150" lvl="1" indent="-457200">
              <a:buFont typeface="Arial" panose="020B0604020202020204" pitchFamily="34" charset="0"/>
              <a:buChar char="•"/>
            </a:pPr>
            <a:r>
              <a:rPr lang="en-US" dirty="0">
                <a:solidFill>
                  <a:schemeClr val="bg1"/>
                </a:solidFill>
              </a:rPr>
              <a:t>Exercise and some antidepressants promote neurogenesis</a:t>
            </a:r>
          </a:p>
          <a:p>
            <a:pPr marL="1200150" lvl="1" indent="-457200">
              <a:buFont typeface="Arial" panose="020B0604020202020204" pitchFamily="34" charset="0"/>
              <a:buChar char="•"/>
            </a:pPr>
            <a:r>
              <a:rPr lang="en-US" dirty="0">
                <a:solidFill>
                  <a:schemeClr val="bg1"/>
                </a:solidFill>
              </a:rPr>
              <a:t>Stress limits neurogenesis</a:t>
            </a:r>
          </a:p>
          <a:p>
            <a:pPr marL="457200" indent="-457200">
              <a:buFont typeface="Arial" panose="020B0604020202020204" pitchFamily="34" charset="0"/>
              <a:buChar char="•"/>
            </a:pPr>
            <a:r>
              <a:rPr lang="en-US" dirty="0"/>
              <a:t>New neurons can be identified by the incorporation BrdU into newly synthesized DNA and fluorescent labeling</a:t>
            </a:r>
            <a:endParaRPr lang="en-US" dirty="0">
              <a:solidFill>
                <a:schemeClr val="bg1"/>
              </a:solidFill>
            </a:endParaRPr>
          </a:p>
        </p:txBody>
      </p:sp>
    </p:spTree>
    <p:extLst>
      <p:ext uri="{BB962C8B-B14F-4D97-AF65-F5344CB8AC3E}">
        <p14:creationId xmlns:p14="http://schemas.microsoft.com/office/powerpoint/2010/main" val="1146028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42.1 Figure 8</a:t>
            </a:r>
          </a:p>
        </p:txBody>
      </p:sp>
      <p:sp>
        <p:nvSpPr>
          <p:cNvPr id="5" name="TextBox 4">
            <a:extLst>
              <a:ext uri="{FF2B5EF4-FFF2-40B4-BE49-F238E27FC236}">
                <a16:creationId xmlns:a16="http://schemas.microsoft.com/office/drawing/2014/main" id="{83197483-79E4-0175-DFEF-34F2F03A1741}"/>
              </a:ext>
            </a:extLst>
          </p:cNvPr>
          <p:cNvSpPr txBox="1"/>
          <p:nvPr/>
        </p:nvSpPr>
        <p:spPr>
          <a:xfrm>
            <a:off x="1962150" y="5775793"/>
            <a:ext cx="5219700" cy="215444"/>
          </a:xfrm>
          <a:prstGeom prst="rect">
            <a:avLst/>
          </a:prstGeom>
          <a:noFill/>
        </p:spPr>
        <p:txBody>
          <a:bodyPr wrap="square">
            <a:spAutoFit/>
          </a:bodyPr>
          <a:lstStyle/>
          <a:p>
            <a:pPr algn="ctr"/>
            <a:r>
              <a:rPr lang="en-US" sz="800" dirty="0"/>
              <a:t>Maryam Faiz , Laia Acarin , Bernardo Castellano and Berta Gonzalez on Wikimedia Commons. "BrdU in DNA."</a:t>
            </a:r>
          </a:p>
        </p:txBody>
      </p:sp>
      <p:pic>
        <p:nvPicPr>
          <p:cNvPr id="7" name="Content Placeholder 4" descr="A micrograph shows the neurons in a rat's hippocampus.">
            <a:extLst>
              <a:ext uri="{FF2B5EF4-FFF2-40B4-BE49-F238E27FC236}">
                <a16:creationId xmlns:a16="http://schemas.microsoft.com/office/drawing/2014/main" id="{BFA514F7-14AA-801E-16CE-DD78BB3D2444}"/>
              </a:ext>
            </a:extLst>
          </p:cNvPr>
          <p:cNvPicPr>
            <a:picLocks noGrp="1" noChangeAspect="1"/>
          </p:cNvPicPr>
          <p:nvPr>
            <p:ph idx="1"/>
          </p:nvPr>
        </p:nvPicPr>
        <p:blipFill>
          <a:blip r:embed="rId3"/>
          <a:srcRect l="17593" t="3667" r="17593" b="3000"/>
          <a:stretch/>
        </p:blipFill>
        <p:spPr>
          <a:xfrm>
            <a:off x="1685925" y="1096443"/>
            <a:ext cx="5772150" cy="4617720"/>
          </a:xfrm>
        </p:spPr>
      </p:pic>
    </p:spTree>
    <p:extLst>
      <p:ext uri="{BB962C8B-B14F-4D97-AF65-F5344CB8AC3E}">
        <p14:creationId xmlns:p14="http://schemas.microsoft.com/office/powerpoint/2010/main" val="290095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Nervous System As Control Center</a:t>
            </a:r>
            <a:endParaRPr lang="en-US" sz="3200" dirty="0">
              <a:solidFill>
                <a:schemeClr val="accent1"/>
              </a:solidFill>
            </a:endParaRPr>
          </a:p>
        </p:txBody>
      </p:sp>
      <p:sp>
        <p:nvSpPr>
          <p:cNvPr id="11267" name="Rectangle 3"/>
          <p:cNvSpPr>
            <a:spLocks noGrp="1"/>
          </p:cNvSpPr>
          <p:nvPr>
            <p:ph idx="1"/>
          </p:nvPr>
        </p:nvSpPr>
        <p:spPr>
          <a:xfrm>
            <a:off x="457200" y="1097280"/>
            <a:ext cx="8229600" cy="4998720"/>
          </a:xfrm>
          <a:prstGeom prst="rect">
            <a:avLst/>
          </a:prstGeom>
        </p:spPr>
        <p:txBody>
          <a:bodyPr>
            <a:normAutofit fontScale="85000" lnSpcReduction="20000"/>
          </a:bodyPr>
          <a:lstStyle/>
          <a:p>
            <a:pPr marL="0" indent="0">
              <a:buNone/>
              <a:tabLst>
                <a:tab pos="461963" algn="l"/>
              </a:tabLst>
            </a:pPr>
            <a:r>
              <a:rPr lang="en-US" dirty="0">
                <a:solidFill>
                  <a:schemeClr val="tx1"/>
                </a:solidFill>
              </a:rPr>
              <a:t>The nervous system is an organism’s control center.</a:t>
            </a:r>
          </a:p>
          <a:p>
            <a:pPr>
              <a:tabLst>
                <a:tab pos="461963" algn="l"/>
              </a:tabLst>
            </a:pPr>
            <a:r>
              <a:rPr lang="en-US" i="0" dirty="0">
                <a:solidFill>
                  <a:schemeClr val="tx1"/>
                </a:solidFill>
              </a:rPr>
              <a:t>It processes sensory information from both outside and inside the body.</a:t>
            </a:r>
          </a:p>
          <a:p>
            <a:pPr marL="457200" indent="-457200">
              <a:buFont typeface="Arial" panose="020B0604020202020204" pitchFamily="34" charset="0"/>
              <a:buChar char="•"/>
              <a:tabLst>
                <a:tab pos="461963" algn="l"/>
              </a:tabLst>
            </a:pPr>
            <a:r>
              <a:rPr lang="en-US" dirty="0">
                <a:solidFill>
                  <a:schemeClr val="tx1"/>
                </a:solidFill>
              </a:rPr>
              <a:t>It controls all behaviors.</a:t>
            </a:r>
          </a:p>
          <a:p>
            <a:pPr marL="0" indent="0">
              <a:buNone/>
              <a:tabLst>
                <a:tab pos="461963" algn="l"/>
              </a:tabLst>
            </a:pPr>
            <a:endParaRPr lang="en-US" i="0" dirty="0">
              <a:solidFill>
                <a:schemeClr val="tx1"/>
              </a:solidFill>
            </a:endParaRPr>
          </a:p>
          <a:p>
            <a:pPr marL="0" indent="0">
              <a:buNone/>
              <a:tabLst>
                <a:tab pos="461963" algn="l"/>
              </a:tabLst>
            </a:pPr>
            <a:r>
              <a:rPr lang="en-US" i="0" dirty="0">
                <a:solidFill>
                  <a:schemeClr val="tx1"/>
                </a:solidFill>
              </a:rPr>
              <a:t>Examples of functions or actions that the nervous system controls include:</a:t>
            </a:r>
          </a:p>
          <a:p>
            <a:pPr marL="457200" indent="-457200">
              <a:buFont typeface="Arial" panose="020B0604020202020204" pitchFamily="34" charset="0"/>
              <a:buChar char="•"/>
              <a:tabLst>
                <a:tab pos="461963" algn="l"/>
              </a:tabLst>
            </a:pPr>
            <a:r>
              <a:rPr lang="en-US" dirty="0">
                <a:solidFill>
                  <a:schemeClr val="tx1"/>
                </a:solidFill>
              </a:rPr>
              <a:t>Complicated actions like a high jump</a:t>
            </a:r>
          </a:p>
          <a:p>
            <a:pPr marL="457200" indent="-457200">
              <a:buFont typeface="Arial" panose="020B0604020202020204" pitchFamily="34" charset="0"/>
              <a:buChar char="•"/>
              <a:tabLst>
                <a:tab pos="461963" algn="l"/>
              </a:tabLst>
            </a:pPr>
            <a:r>
              <a:rPr lang="en-US" dirty="0">
                <a:solidFill>
                  <a:schemeClr val="tx1"/>
                </a:solidFill>
              </a:rPr>
              <a:t>Reading a book</a:t>
            </a:r>
          </a:p>
          <a:p>
            <a:pPr marL="457200" indent="-457200">
              <a:buFont typeface="Arial" panose="020B0604020202020204" pitchFamily="34" charset="0"/>
              <a:buChar char="•"/>
              <a:tabLst>
                <a:tab pos="461963" algn="l"/>
              </a:tabLst>
            </a:pPr>
            <a:r>
              <a:rPr lang="en-US" dirty="0">
                <a:solidFill>
                  <a:schemeClr val="tx1"/>
                </a:solidFill>
              </a:rPr>
              <a:t>Breathing</a:t>
            </a:r>
          </a:p>
          <a:p>
            <a:pPr marL="457200" indent="-457200">
              <a:buFont typeface="Arial" panose="020B0604020202020204" pitchFamily="34" charset="0"/>
              <a:buChar char="•"/>
              <a:tabLst>
                <a:tab pos="461963" algn="l"/>
              </a:tabLst>
            </a:pPr>
            <a:r>
              <a:rPr lang="en-US" dirty="0">
                <a:solidFill>
                  <a:schemeClr val="tx1"/>
                </a:solidFill>
              </a:rPr>
              <a:t>Regulation of body temperature</a:t>
            </a:r>
          </a:p>
          <a:p>
            <a:pPr marL="457200" indent="-457200">
              <a:buFont typeface="Arial" panose="020B0604020202020204" pitchFamily="34" charset="0"/>
              <a:buChar char="•"/>
              <a:tabLst>
                <a:tab pos="461963" algn="l"/>
              </a:tabLst>
            </a:pPr>
            <a:r>
              <a:rPr lang="en-US" dirty="0">
                <a:solidFill>
                  <a:schemeClr val="tx1"/>
                </a:solidFill>
              </a:rPr>
              <a:t>Eating</a:t>
            </a:r>
          </a:p>
          <a:p>
            <a:pPr marL="457200" indent="-457200">
              <a:buFont typeface="Arial" panose="020B0604020202020204" pitchFamily="34" charset="0"/>
              <a:buChar char="•"/>
              <a:tabLst>
                <a:tab pos="461963" algn="l"/>
              </a:tabLst>
            </a:pPr>
            <a:r>
              <a:rPr lang="en-US" dirty="0">
                <a:solidFill>
                  <a:schemeClr val="tx1"/>
                </a:solidFill>
              </a:rPr>
              <a:t>Finding a mate</a:t>
            </a:r>
          </a:p>
          <a:p>
            <a:pPr marL="0" indent="0">
              <a:buNone/>
              <a:tabLst>
                <a:tab pos="461963" algn="l"/>
              </a:tabLst>
            </a:pPr>
            <a:endParaRPr lang="en-US"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The Roles of Glia</a:t>
            </a:r>
            <a:endParaRPr lang="en-US" sz="3200" dirty="0">
              <a:solidFill>
                <a:schemeClr val="accent1"/>
              </a:solidFill>
            </a:endParaRPr>
          </a:p>
        </p:txBody>
      </p:sp>
      <p:sp>
        <p:nvSpPr>
          <p:cNvPr id="11267" name="Rectangle 3"/>
          <p:cNvSpPr>
            <a:spLocks noGrp="1"/>
          </p:cNvSpPr>
          <p:nvPr>
            <p:ph idx="1"/>
          </p:nvPr>
        </p:nvSpPr>
        <p:spPr>
          <a:xfrm>
            <a:off x="457200" y="1143000"/>
            <a:ext cx="8229600" cy="5029200"/>
          </a:xfrm>
          <a:prstGeom prst="rect">
            <a:avLst/>
          </a:prstGeom>
        </p:spPr>
        <p:txBody>
          <a:bodyPr>
            <a:normAutofit fontScale="92500"/>
          </a:bodyPr>
          <a:lstStyle/>
          <a:p>
            <a:pPr>
              <a:tabLst>
                <a:tab pos="461963" algn="l"/>
              </a:tabLst>
            </a:pPr>
            <a:r>
              <a:rPr lang="en-US" dirty="0"/>
              <a:t>The number of glial cells in the brain is more than 10X that of neurons.</a:t>
            </a:r>
          </a:p>
          <a:p>
            <a:pPr>
              <a:tabLst>
                <a:tab pos="461963" algn="l"/>
              </a:tabLst>
            </a:pPr>
            <a:r>
              <a:rPr lang="en-US" dirty="0"/>
              <a:t>Neurons cannot function without the roles carried out by glia:</a:t>
            </a:r>
          </a:p>
          <a:p>
            <a:pPr lvl="1">
              <a:tabLst>
                <a:tab pos="461963" algn="l"/>
              </a:tabLst>
            </a:pPr>
            <a:r>
              <a:rPr lang="en-US" dirty="0">
                <a:solidFill>
                  <a:schemeClr val="tx1"/>
                </a:solidFill>
              </a:rPr>
              <a:t>Glia guid</a:t>
            </a:r>
            <a:r>
              <a:rPr lang="en-US" dirty="0"/>
              <a:t>e developing neurons to their destinations.</a:t>
            </a:r>
          </a:p>
          <a:p>
            <a:pPr lvl="1">
              <a:tabLst>
                <a:tab pos="461963" algn="l"/>
              </a:tabLst>
            </a:pPr>
            <a:r>
              <a:rPr lang="en-US" dirty="0">
                <a:solidFill>
                  <a:schemeClr val="tx1"/>
                </a:solidFill>
              </a:rPr>
              <a:t>Glia buffer ions and chemicals that would otherwise harm neurons.</a:t>
            </a:r>
          </a:p>
          <a:p>
            <a:pPr lvl="1">
              <a:tabLst>
                <a:tab pos="461963" algn="l"/>
              </a:tabLst>
            </a:pPr>
            <a:r>
              <a:rPr lang="en-US" dirty="0"/>
              <a:t>Glia provide myelin sheaths around axons.</a:t>
            </a:r>
          </a:p>
          <a:p>
            <a:pPr lvl="1">
              <a:tabLst>
                <a:tab pos="461963" algn="l"/>
              </a:tabLst>
            </a:pPr>
            <a:r>
              <a:rPr lang="en-US" dirty="0">
                <a:solidFill>
                  <a:schemeClr val="tx1"/>
                </a:solidFill>
              </a:rPr>
              <a:t>Glia respond to nerve activity and modulate communication between nerve cells.</a:t>
            </a:r>
          </a:p>
          <a:p>
            <a:pPr>
              <a:tabLst>
                <a:tab pos="461963" algn="l"/>
              </a:tabLst>
            </a:pPr>
            <a:r>
              <a:rPr lang="en-US" dirty="0">
                <a:solidFill>
                  <a:schemeClr val="tx1"/>
                </a:solidFill>
              </a:rPr>
              <a:t>Most brain tumors are caused by mutations in glia.</a:t>
            </a:r>
          </a:p>
        </p:txBody>
      </p:sp>
    </p:spTree>
    <p:extLst>
      <p:ext uri="{BB962C8B-B14F-4D97-AF65-F5344CB8AC3E}">
        <p14:creationId xmlns:p14="http://schemas.microsoft.com/office/powerpoint/2010/main" val="22744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Types of Glia in the Central Nervous System</a:t>
            </a:r>
            <a:endParaRPr lang="en-US" sz="3200" dirty="0">
              <a:solidFill>
                <a:schemeClr val="accent1"/>
              </a:solidFill>
            </a:endParaRPr>
          </a:p>
        </p:txBody>
      </p:sp>
      <p:sp>
        <p:nvSpPr>
          <p:cNvPr id="11267" name="Rectangle 3"/>
          <p:cNvSpPr>
            <a:spLocks noGrp="1"/>
          </p:cNvSpPr>
          <p:nvPr>
            <p:ph idx="1"/>
          </p:nvPr>
        </p:nvSpPr>
        <p:spPr>
          <a:xfrm>
            <a:off x="457200" y="1097280"/>
            <a:ext cx="8229600" cy="5074920"/>
          </a:xfrm>
          <a:prstGeom prst="rect">
            <a:avLst/>
          </a:prstGeom>
        </p:spPr>
        <p:txBody>
          <a:bodyPr>
            <a:normAutofit/>
          </a:bodyPr>
          <a:lstStyle/>
          <a:p>
            <a:pPr marL="0" indent="0">
              <a:buNone/>
              <a:tabLst>
                <a:tab pos="461963" algn="l"/>
              </a:tabLst>
            </a:pPr>
            <a:r>
              <a:rPr lang="en-US" dirty="0"/>
              <a:t>The types of glia found in the CNS are:</a:t>
            </a:r>
          </a:p>
          <a:p>
            <a:pPr>
              <a:tabLst>
                <a:tab pos="461963" algn="l"/>
              </a:tabLst>
            </a:pPr>
            <a:r>
              <a:rPr lang="en-US" dirty="0">
                <a:solidFill>
                  <a:schemeClr val="tx1"/>
                </a:solidFill>
              </a:rPr>
              <a:t>Astrocytes</a:t>
            </a:r>
            <a:endParaRPr lang="en-US" dirty="0"/>
          </a:p>
          <a:p>
            <a:pPr>
              <a:tabLst>
                <a:tab pos="461963" algn="l"/>
              </a:tabLst>
            </a:pPr>
            <a:r>
              <a:rPr lang="en-US" dirty="0">
                <a:solidFill>
                  <a:schemeClr val="tx1"/>
                </a:solidFill>
              </a:rPr>
              <a:t>Oligodendrocytes</a:t>
            </a:r>
          </a:p>
          <a:p>
            <a:pPr>
              <a:tabLst>
                <a:tab pos="461963" algn="l"/>
              </a:tabLst>
            </a:pPr>
            <a:r>
              <a:rPr lang="en-US" dirty="0"/>
              <a:t>Microglia</a:t>
            </a:r>
            <a:endParaRPr lang="en-US" dirty="0">
              <a:solidFill>
                <a:schemeClr val="tx1"/>
              </a:solidFill>
            </a:endParaRPr>
          </a:p>
          <a:p>
            <a:pPr>
              <a:tabLst>
                <a:tab pos="461963" algn="l"/>
              </a:tabLst>
            </a:pPr>
            <a:r>
              <a:rPr lang="en-US" dirty="0">
                <a:solidFill>
                  <a:schemeClr val="tx1"/>
                </a:solidFill>
              </a:rPr>
              <a:t>Radial glia</a:t>
            </a:r>
          </a:p>
          <a:p>
            <a:pPr>
              <a:tabLst>
                <a:tab pos="461963" algn="l"/>
              </a:tabLst>
            </a:pPr>
            <a:r>
              <a:rPr lang="en-US" dirty="0">
                <a:solidFill>
                  <a:schemeClr val="tx1"/>
                </a:solidFill>
              </a:rPr>
              <a:t>Ependymal cells</a:t>
            </a:r>
          </a:p>
          <a:p>
            <a:pPr marL="0" indent="0">
              <a:buNone/>
              <a:tabLst>
                <a:tab pos="461963" algn="l"/>
              </a:tabLst>
            </a:pPr>
            <a:endParaRPr lang="en-US" dirty="0">
              <a:solidFill>
                <a:schemeClr val="tx1"/>
              </a:solidFill>
            </a:endParaRPr>
          </a:p>
        </p:txBody>
      </p:sp>
      <p:sp>
        <p:nvSpPr>
          <p:cNvPr id="3" name="TextBox 2">
            <a:extLst>
              <a:ext uri="{FF2B5EF4-FFF2-40B4-BE49-F238E27FC236}">
                <a16:creationId xmlns:a16="http://schemas.microsoft.com/office/drawing/2014/main" id="{A5F01373-1CCE-4679-BE07-6AAAC38DD7B9}"/>
              </a:ext>
            </a:extLst>
          </p:cNvPr>
          <p:cNvSpPr txBox="1"/>
          <p:nvPr/>
        </p:nvSpPr>
        <p:spPr>
          <a:xfrm>
            <a:off x="5711539" y="1542460"/>
            <a:ext cx="1378519" cy="307777"/>
          </a:xfrm>
          <a:prstGeom prst="rect">
            <a:avLst/>
          </a:prstGeom>
          <a:noFill/>
        </p:spPr>
        <p:txBody>
          <a:bodyPr wrap="none" rtlCol="0">
            <a:spAutoFit/>
          </a:bodyPr>
          <a:lstStyle/>
          <a:p>
            <a:r>
              <a:rPr lang="en-US" sz="1400" b="1" dirty="0"/>
              <a:t>42.1 Figure 9 (a)</a:t>
            </a:r>
          </a:p>
        </p:txBody>
      </p:sp>
      <p:pic>
        <p:nvPicPr>
          <p:cNvPr id="4" name="Content Placeholder 4" descr="Illustration (a) shows various types of glial cells surrounding a multipolar nerve of the central nervous system. Oligodendrocytes have an oval body and protrusions that wrap around the axon. Astrocytes are round and slightly larger than neurons, with many extensions projecting outward to neurons and other cells. Microglia are small and rectangular, with many fine projections. Ependymal cells have small, round bodies lined up in a row. Long extensions connect from the ependymal cells to an astrocyte.">
            <a:extLst>
              <a:ext uri="{FF2B5EF4-FFF2-40B4-BE49-F238E27FC236}">
                <a16:creationId xmlns:a16="http://schemas.microsoft.com/office/drawing/2014/main" id="{E83F4299-6FC6-7E9C-11A8-5A2724E0ED6F}"/>
              </a:ext>
            </a:extLst>
          </p:cNvPr>
          <p:cNvPicPr>
            <a:picLocks noChangeAspect="1"/>
          </p:cNvPicPr>
          <p:nvPr/>
        </p:nvPicPr>
        <p:blipFill>
          <a:blip r:embed="rId2"/>
          <a:srcRect t="3666" r="44444" b="11333"/>
          <a:stretch/>
        </p:blipFill>
        <p:spPr>
          <a:xfrm>
            <a:off x="4343400" y="2011680"/>
            <a:ext cx="4213412" cy="3581400"/>
          </a:xfrm>
          <a:prstGeom prst="rect">
            <a:avLst/>
          </a:prstGeom>
        </p:spPr>
      </p:pic>
      <p:sp>
        <p:nvSpPr>
          <p:cNvPr id="5" name="TextBox 4">
            <a:extLst>
              <a:ext uri="{FF2B5EF4-FFF2-40B4-BE49-F238E27FC236}">
                <a16:creationId xmlns:a16="http://schemas.microsoft.com/office/drawing/2014/main" id="{79A34AAF-709F-3A12-CA8C-095ADD25519E}"/>
              </a:ext>
            </a:extLst>
          </p:cNvPr>
          <p:cNvSpPr txBox="1"/>
          <p:nvPr/>
        </p:nvSpPr>
        <p:spPr>
          <a:xfrm>
            <a:off x="4114799" y="5835878"/>
            <a:ext cx="4572000" cy="215444"/>
          </a:xfrm>
          <a:prstGeom prst="rect">
            <a:avLst/>
          </a:prstGeom>
          <a:noFill/>
        </p:spPr>
        <p:txBody>
          <a:bodyPr wrap="square">
            <a:spAutoFit/>
          </a:bodyPr>
          <a:lstStyle/>
          <a:p>
            <a:pPr algn="ctr"/>
            <a:r>
              <a:rPr lang="en-US" sz="800" dirty="0"/>
              <a:t>OpenStax. "Central and peripheral." Modified. </a:t>
            </a:r>
          </a:p>
        </p:txBody>
      </p:sp>
    </p:spTree>
    <p:extLst>
      <p:ext uri="{BB962C8B-B14F-4D97-AF65-F5344CB8AC3E}">
        <p14:creationId xmlns:p14="http://schemas.microsoft.com/office/powerpoint/2010/main" val="151409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Types of Glia in the CNS: Astrocytes</a:t>
            </a:r>
            <a:endParaRPr lang="en-US" sz="3200" dirty="0">
              <a:solidFill>
                <a:schemeClr val="accent1"/>
              </a:solidFill>
            </a:endParaRPr>
          </a:p>
        </p:txBody>
      </p:sp>
      <p:sp>
        <p:nvSpPr>
          <p:cNvPr id="11267" name="Rectangle 3"/>
          <p:cNvSpPr>
            <a:spLocks noGrp="1"/>
          </p:cNvSpPr>
          <p:nvPr>
            <p:ph idx="1"/>
          </p:nvPr>
        </p:nvSpPr>
        <p:spPr>
          <a:xfrm>
            <a:off x="457200" y="1219200"/>
            <a:ext cx="5410200" cy="4724400"/>
          </a:xfrm>
          <a:prstGeom prst="rect">
            <a:avLst/>
          </a:prstGeom>
        </p:spPr>
        <p:txBody>
          <a:bodyPr>
            <a:normAutofit fontScale="77500" lnSpcReduction="20000"/>
          </a:bodyPr>
          <a:lstStyle/>
          <a:p>
            <a:pPr marL="0" indent="0">
              <a:buNone/>
              <a:tabLst>
                <a:tab pos="461963" algn="l"/>
              </a:tabLst>
            </a:pPr>
            <a:r>
              <a:rPr lang="en-US" b="1" dirty="0"/>
              <a:t>Astrocytes</a:t>
            </a:r>
            <a:r>
              <a:rPr lang="en-US" dirty="0"/>
              <a:t> each contact both capillaries and neurons.</a:t>
            </a:r>
          </a:p>
          <a:p>
            <a:pPr>
              <a:tabLst>
                <a:tab pos="461963" algn="l"/>
              </a:tabLst>
            </a:pPr>
            <a:r>
              <a:rPr lang="en-US" dirty="0"/>
              <a:t>They provide nutrients and other substances to neurons.</a:t>
            </a:r>
          </a:p>
          <a:p>
            <a:pPr>
              <a:tabLst>
                <a:tab pos="461963" algn="l"/>
              </a:tabLst>
            </a:pPr>
            <a:r>
              <a:rPr lang="en-US" dirty="0"/>
              <a:t>They regulate concentrations of ions and chemicals in the extracellular fluid.</a:t>
            </a:r>
          </a:p>
          <a:p>
            <a:pPr>
              <a:tabLst>
                <a:tab pos="461963" algn="l"/>
              </a:tabLst>
            </a:pPr>
            <a:r>
              <a:rPr lang="en-US" dirty="0">
                <a:solidFill>
                  <a:schemeClr val="tx1"/>
                </a:solidFill>
              </a:rPr>
              <a:t>They provide structural support for synapses.</a:t>
            </a:r>
          </a:p>
          <a:p>
            <a:pPr>
              <a:tabLst>
                <a:tab pos="461963" algn="l"/>
              </a:tabLst>
            </a:pPr>
            <a:r>
              <a:rPr lang="en-US" dirty="0">
                <a:solidFill>
                  <a:schemeClr val="tx1"/>
                </a:solidFill>
              </a:rPr>
              <a:t>They compose the blood-brain barrier which blocks the entrance of toxic substances into the brain.</a:t>
            </a:r>
          </a:p>
          <a:p>
            <a:pPr>
              <a:tabLst>
                <a:tab pos="461963" algn="l"/>
              </a:tabLst>
            </a:pPr>
            <a:r>
              <a:rPr lang="en-US" dirty="0">
                <a:solidFill>
                  <a:schemeClr val="tx1"/>
                </a:solidFill>
              </a:rPr>
              <a:t>They become active in response to nerve activity, transmit calcium waves between astrocytes, and modulate the activity of surrounding synapses.</a:t>
            </a:r>
          </a:p>
        </p:txBody>
      </p:sp>
      <p:sp>
        <p:nvSpPr>
          <p:cNvPr id="3" name="TextBox 2">
            <a:extLst>
              <a:ext uri="{FF2B5EF4-FFF2-40B4-BE49-F238E27FC236}">
                <a16:creationId xmlns:a16="http://schemas.microsoft.com/office/drawing/2014/main" id="{D2A67B43-BB4F-FF8B-0213-70D2D8EEA976}"/>
              </a:ext>
            </a:extLst>
          </p:cNvPr>
          <p:cNvSpPr txBox="1"/>
          <p:nvPr/>
        </p:nvSpPr>
        <p:spPr>
          <a:xfrm>
            <a:off x="6607310" y="1600200"/>
            <a:ext cx="1469890" cy="307777"/>
          </a:xfrm>
          <a:prstGeom prst="rect">
            <a:avLst/>
          </a:prstGeom>
          <a:noFill/>
        </p:spPr>
        <p:txBody>
          <a:bodyPr wrap="none" rtlCol="0">
            <a:spAutoFit/>
          </a:bodyPr>
          <a:lstStyle/>
          <a:p>
            <a:r>
              <a:rPr lang="en-US" sz="1400" b="1" dirty="0"/>
              <a:t>42.1 Figure 10 (a)</a:t>
            </a:r>
          </a:p>
        </p:txBody>
      </p:sp>
      <p:pic>
        <p:nvPicPr>
          <p:cNvPr id="4" name="Content Placeholder 4" descr="The astrocytes appear black and branched on top of a white background.">
            <a:extLst>
              <a:ext uri="{FF2B5EF4-FFF2-40B4-BE49-F238E27FC236}">
                <a16:creationId xmlns:a16="http://schemas.microsoft.com/office/drawing/2014/main" id="{7B65BD73-0C6D-5A60-9C1E-B4C7D48CC000}"/>
              </a:ext>
            </a:extLst>
          </p:cNvPr>
          <p:cNvPicPr>
            <a:picLocks noChangeAspect="1"/>
          </p:cNvPicPr>
          <p:nvPr/>
        </p:nvPicPr>
        <p:blipFill>
          <a:blip r:embed="rId2"/>
          <a:srcRect l="25000" t="5334" r="52778" b="47999"/>
          <a:stretch/>
        </p:blipFill>
        <p:spPr>
          <a:xfrm>
            <a:off x="6157938" y="2226455"/>
            <a:ext cx="2517139" cy="2936662"/>
          </a:xfrm>
          <a:prstGeom prst="rect">
            <a:avLst/>
          </a:prstGeom>
        </p:spPr>
      </p:pic>
      <p:sp>
        <p:nvSpPr>
          <p:cNvPr id="5" name="TextBox 4">
            <a:extLst>
              <a:ext uri="{FF2B5EF4-FFF2-40B4-BE49-F238E27FC236}">
                <a16:creationId xmlns:a16="http://schemas.microsoft.com/office/drawing/2014/main" id="{AE41CA2C-BE1B-C0DE-52DE-9C26D61FB1E1}"/>
              </a:ext>
            </a:extLst>
          </p:cNvPr>
          <p:cNvSpPr txBox="1"/>
          <p:nvPr/>
        </p:nvSpPr>
        <p:spPr>
          <a:xfrm>
            <a:off x="5056255" y="5285037"/>
            <a:ext cx="4572000" cy="215444"/>
          </a:xfrm>
          <a:prstGeom prst="rect">
            <a:avLst/>
          </a:prstGeom>
          <a:noFill/>
        </p:spPr>
        <p:txBody>
          <a:bodyPr wrap="square">
            <a:spAutoFit/>
          </a:bodyPr>
          <a:lstStyle/>
          <a:p>
            <a:pPr algn="ctr"/>
            <a:r>
              <a:rPr lang="en-US" sz="800" dirty="0"/>
              <a:t>Pics56 on Wikimedia Commons. "Astrocytes."</a:t>
            </a:r>
          </a:p>
        </p:txBody>
      </p:sp>
    </p:spTree>
    <p:extLst>
      <p:ext uri="{BB962C8B-B14F-4D97-AF65-F5344CB8AC3E}">
        <p14:creationId xmlns:p14="http://schemas.microsoft.com/office/powerpoint/2010/main" val="301496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Types of Glia in the CNS: Oligodendrocytes</a:t>
            </a:r>
            <a:endParaRPr lang="en-US" sz="3200" dirty="0">
              <a:solidFill>
                <a:schemeClr val="accent1"/>
              </a:solidFill>
            </a:endParaRPr>
          </a:p>
        </p:txBody>
      </p:sp>
      <p:sp>
        <p:nvSpPr>
          <p:cNvPr id="11267" name="Rectangle 3"/>
          <p:cNvSpPr>
            <a:spLocks noGrp="1"/>
          </p:cNvSpPr>
          <p:nvPr>
            <p:ph idx="1"/>
          </p:nvPr>
        </p:nvSpPr>
        <p:spPr>
          <a:xfrm>
            <a:off x="457200" y="1295400"/>
            <a:ext cx="4876800" cy="4876800"/>
          </a:xfrm>
          <a:prstGeom prst="rect">
            <a:avLst/>
          </a:prstGeom>
        </p:spPr>
        <p:txBody>
          <a:bodyPr>
            <a:normAutofit/>
          </a:bodyPr>
          <a:lstStyle/>
          <a:p>
            <a:pPr marL="0" indent="0">
              <a:buNone/>
              <a:tabLst>
                <a:tab pos="461963" algn="l"/>
              </a:tabLst>
            </a:pPr>
            <a:r>
              <a:rPr lang="en-US" b="1" dirty="0"/>
              <a:t>Oligodendrocytes</a:t>
            </a:r>
            <a:r>
              <a:rPr lang="en-US" dirty="0"/>
              <a:t> form myelin sheaths around axons in the CNS.</a:t>
            </a:r>
          </a:p>
          <a:p>
            <a:pPr>
              <a:tabLst>
                <a:tab pos="461963" algn="l"/>
              </a:tabLst>
            </a:pPr>
            <a:r>
              <a:rPr lang="en-US" dirty="0"/>
              <a:t>One axon can be myelinated by several oligodendrocytes.</a:t>
            </a:r>
          </a:p>
          <a:p>
            <a:pPr>
              <a:tabLst>
                <a:tab pos="461963" algn="l"/>
              </a:tabLst>
            </a:pPr>
            <a:r>
              <a:rPr lang="en-US" dirty="0">
                <a:solidFill>
                  <a:schemeClr val="tx1"/>
                </a:solidFill>
              </a:rPr>
              <a:t>One oligodendrocyte can provide myelin for multiple neurons.</a:t>
            </a:r>
          </a:p>
          <a:p>
            <a:pPr marL="0" indent="0">
              <a:buNone/>
              <a:tabLst>
                <a:tab pos="461963" algn="l"/>
              </a:tabLst>
            </a:pPr>
            <a:endParaRPr lang="en-US" dirty="0">
              <a:solidFill>
                <a:schemeClr val="tx1"/>
              </a:solidFill>
            </a:endParaRPr>
          </a:p>
        </p:txBody>
      </p:sp>
      <p:sp>
        <p:nvSpPr>
          <p:cNvPr id="3" name="TextBox 2">
            <a:extLst>
              <a:ext uri="{FF2B5EF4-FFF2-40B4-BE49-F238E27FC236}">
                <a16:creationId xmlns:a16="http://schemas.microsoft.com/office/drawing/2014/main" id="{3C32AEDF-536C-46DD-C6BE-6A69BD7E79B3}"/>
              </a:ext>
            </a:extLst>
          </p:cNvPr>
          <p:cNvSpPr txBox="1"/>
          <p:nvPr/>
        </p:nvSpPr>
        <p:spPr>
          <a:xfrm>
            <a:off x="6423847" y="1404898"/>
            <a:ext cx="1477905" cy="307777"/>
          </a:xfrm>
          <a:prstGeom prst="rect">
            <a:avLst/>
          </a:prstGeom>
          <a:noFill/>
        </p:spPr>
        <p:txBody>
          <a:bodyPr wrap="none" rtlCol="0">
            <a:spAutoFit/>
          </a:bodyPr>
          <a:lstStyle/>
          <a:p>
            <a:r>
              <a:rPr lang="en-US" sz="1400" b="1" dirty="0"/>
              <a:t>42.1 Figure 10 (b)</a:t>
            </a:r>
          </a:p>
        </p:txBody>
      </p:sp>
      <p:pic>
        <p:nvPicPr>
          <p:cNvPr id="4" name="Content Placeholder 4" descr="The oligodendrocytes appear green, with one larger yellow dot surrounded by a green web, on a black background.">
            <a:extLst>
              <a:ext uri="{FF2B5EF4-FFF2-40B4-BE49-F238E27FC236}">
                <a16:creationId xmlns:a16="http://schemas.microsoft.com/office/drawing/2014/main" id="{04EB04E1-DA9F-0915-8009-695D96CAEB1E}"/>
              </a:ext>
            </a:extLst>
          </p:cNvPr>
          <p:cNvPicPr>
            <a:picLocks noChangeAspect="1"/>
          </p:cNvPicPr>
          <p:nvPr/>
        </p:nvPicPr>
        <p:blipFill>
          <a:blip r:embed="rId2"/>
          <a:srcRect l="47222" t="3665" r="24074" b="48001"/>
          <a:stretch/>
        </p:blipFill>
        <p:spPr>
          <a:xfrm>
            <a:off x="5718221" y="1983809"/>
            <a:ext cx="2972327" cy="2780564"/>
          </a:xfrm>
          <a:prstGeom prst="rect">
            <a:avLst/>
          </a:prstGeom>
        </p:spPr>
      </p:pic>
      <p:sp>
        <p:nvSpPr>
          <p:cNvPr id="5" name="TextBox 4">
            <a:extLst>
              <a:ext uri="{FF2B5EF4-FFF2-40B4-BE49-F238E27FC236}">
                <a16:creationId xmlns:a16="http://schemas.microsoft.com/office/drawing/2014/main" id="{6B461F71-BA1B-B4BE-9386-A2DC9ACAC6DC}"/>
              </a:ext>
            </a:extLst>
          </p:cNvPr>
          <p:cNvSpPr txBox="1"/>
          <p:nvPr/>
        </p:nvSpPr>
        <p:spPr>
          <a:xfrm>
            <a:off x="4876799" y="4962493"/>
            <a:ext cx="4572000" cy="215444"/>
          </a:xfrm>
          <a:prstGeom prst="rect">
            <a:avLst/>
          </a:prstGeom>
          <a:noFill/>
        </p:spPr>
        <p:txBody>
          <a:bodyPr wrap="square">
            <a:spAutoFit/>
          </a:bodyPr>
          <a:lstStyle/>
          <a:p>
            <a:pPr algn="ctr"/>
            <a:r>
              <a:rPr lang="en-US" sz="800" dirty="0"/>
              <a:t>GrzegorzWicher on Wikimedia Commons. "Oligodendrocyte."</a:t>
            </a:r>
          </a:p>
        </p:txBody>
      </p:sp>
    </p:spTree>
    <p:extLst>
      <p:ext uri="{BB962C8B-B14F-4D97-AF65-F5344CB8AC3E}">
        <p14:creationId xmlns:p14="http://schemas.microsoft.com/office/powerpoint/2010/main" val="84160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Types of Glia in the CNS: Microglia</a:t>
            </a:r>
            <a:endParaRPr lang="en-US" sz="3200" dirty="0">
              <a:solidFill>
                <a:schemeClr val="accent1"/>
              </a:solidFill>
            </a:endParaRPr>
          </a:p>
        </p:txBody>
      </p:sp>
      <p:sp>
        <p:nvSpPr>
          <p:cNvPr id="11267" name="Rectangle 3"/>
          <p:cNvSpPr>
            <a:spLocks noGrp="1"/>
          </p:cNvSpPr>
          <p:nvPr>
            <p:ph idx="1"/>
          </p:nvPr>
        </p:nvSpPr>
        <p:spPr>
          <a:xfrm>
            <a:off x="457200" y="1295400"/>
            <a:ext cx="4800600" cy="4953000"/>
          </a:xfrm>
          <a:prstGeom prst="rect">
            <a:avLst/>
          </a:prstGeom>
        </p:spPr>
        <p:txBody>
          <a:bodyPr>
            <a:normAutofit/>
          </a:bodyPr>
          <a:lstStyle/>
          <a:p>
            <a:pPr marL="0" indent="0">
              <a:buNone/>
              <a:tabLst>
                <a:tab pos="461963" algn="l"/>
              </a:tabLst>
            </a:pPr>
            <a:r>
              <a:rPr lang="en-US" b="1" dirty="0"/>
              <a:t>Microglia</a:t>
            </a:r>
            <a:r>
              <a:rPr lang="en-US" dirty="0"/>
              <a:t> scavenge and degrade dead cells and protect the brain from invading microorganisms.</a:t>
            </a:r>
          </a:p>
          <a:p>
            <a:pPr marL="0" indent="0">
              <a:buNone/>
              <a:tabLst>
                <a:tab pos="461963" algn="l"/>
              </a:tabLst>
            </a:pPr>
            <a:endParaRPr lang="en-US" dirty="0">
              <a:solidFill>
                <a:schemeClr val="tx1"/>
              </a:solidFill>
            </a:endParaRPr>
          </a:p>
        </p:txBody>
      </p:sp>
      <p:sp>
        <p:nvSpPr>
          <p:cNvPr id="3" name="TextBox 2">
            <a:extLst>
              <a:ext uri="{FF2B5EF4-FFF2-40B4-BE49-F238E27FC236}">
                <a16:creationId xmlns:a16="http://schemas.microsoft.com/office/drawing/2014/main" id="{CC4FE961-B2C1-F866-C46A-A064E4520E3C}"/>
              </a:ext>
            </a:extLst>
          </p:cNvPr>
          <p:cNvSpPr txBox="1"/>
          <p:nvPr/>
        </p:nvSpPr>
        <p:spPr>
          <a:xfrm>
            <a:off x="5257800" y="1365925"/>
            <a:ext cx="3229296" cy="307777"/>
          </a:xfrm>
          <a:prstGeom prst="rect">
            <a:avLst/>
          </a:prstGeom>
          <a:noFill/>
        </p:spPr>
        <p:txBody>
          <a:bodyPr wrap="square" rtlCol="0">
            <a:spAutoFit/>
          </a:bodyPr>
          <a:lstStyle/>
          <a:p>
            <a:pPr algn="ctr"/>
            <a:r>
              <a:rPr lang="en-US" sz="1400" b="1" dirty="0"/>
              <a:t>42.1 Figure 10 (c)</a:t>
            </a:r>
          </a:p>
        </p:txBody>
      </p:sp>
      <p:pic>
        <p:nvPicPr>
          <p:cNvPr id="4" name="Content Placeholder 4" descr="The microglia are many small green circles with red branches intersecting atop a black background.">
            <a:extLst>
              <a:ext uri="{FF2B5EF4-FFF2-40B4-BE49-F238E27FC236}">
                <a16:creationId xmlns:a16="http://schemas.microsoft.com/office/drawing/2014/main" id="{F4C42C0E-CC4A-05BE-1256-A523305D357A}"/>
              </a:ext>
            </a:extLst>
          </p:cNvPr>
          <p:cNvPicPr>
            <a:picLocks noChangeAspect="1"/>
          </p:cNvPicPr>
          <p:nvPr/>
        </p:nvPicPr>
        <p:blipFill>
          <a:blip r:embed="rId2"/>
          <a:srcRect l="33333" t="52001" r="36111" b="2999"/>
          <a:stretch/>
        </p:blipFill>
        <p:spPr>
          <a:xfrm>
            <a:off x="5193380" y="1931461"/>
            <a:ext cx="3493420" cy="2858253"/>
          </a:xfrm>
          <a:prstGeom prst="rect">
            <a:avLst/>
          </a:prstGeom>
        </p:spPr>
      </p:pic>
      <p:sp>
        <p:nvSpPr>
          <p:cNvPr id="5" name="TextBox 4">
            <a:extLst>
              <a:ext uri="{FF2B5EF4-FFF2-40B4-BE49-F238E27FC236}">
                <a16:creationId xmlns:a16="http://schemas.microsoft.com/office/drawing/2014/main" id="{627E3696-7045-B305-8FF7-7E76A6A2CB87}"/>
              </a:ext>
            </a:extLst>
          </p:cNvPr>
          <p:cNvSpPr txBox="1"/>
          <p:nvPr/>
        </p:nvSpPr>
        <p:spPr>
          <a:xfrm>
            <a:off x="4586448" y="4911319"/>
            <a:ext cx="4572000" cy="215444"/>
          </a:xfrm>
          <a:prstGeom prst="rect">
            <a:avLst/>
          </a:prstGeom>
          <a:noFill/>
        </p:spPr>
        <p:txBody>
          <a:bodyPr wrap="square">
            <a:spAutoFit/>
          </a:bodyPr>
          <a:lstStyle/>
          <a:p>
            <a:pPr algn="ctr"/>
            <a:r>
              <a:rPr lang="en-US" sz="800" dirty="0"/>
              <a:t>GerryShaw on Wikimedia Commons. "Microglia."</a:t>
            </a:r>
          </a:p>
        </p:txBody>
      </p:sp>
    </p:spTree>
    <p:extLst>
      <p:ext uri="{BB962C8B-B14F-4D97-AF65-F5344CB8AC3E}">
        <p14:creationId xmlns:p14="http://schemas.microsoft.com/office/powerpoint/2010/main" val="371006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Types of Glia in the CNS: Radial Glia and Ependymal Cells</a:t>
            </a:r>
            <a:endParaRPr lang="en-US" sz="3200" dirty="0">
              <a:solidFill>
                <a:schemeClr val="accent1"/>
              </a:solidFill>
            </a:endParaRPr>
          </a:p>
        </p:txBody>
      </p:sp>
      <p:sp>
        <p:nvSpPr>
          <p:cNvPr id="11267" name="Rectangle 3"/>
          <p:cNvSpPr>
            <a:spLocks noGrp="1"/>
          </p:cNvSpPr>
          <p:nvPr>
            <p:ph idx="1"/>
          </p:nvPr>
        </p:nvSpPr>
        <p:spPr>
          <a:xfrm>
            <a:off x="457200" y="1066800"/>
            <a:ext cx="8229600" cy="5181600"/>
          </a:xfrm>
          <a:prstGeom prst="rect">
            <a:avLst/>
          </a:prstGeom>
        </p:spPr>
        <p:txBody>
          <a:bodyPr>
            <a:normAutofit lnSpcReduction="10000"/>
          </a:bodyPr>
          <a:lstStyle/>
          <a:p>
            <a:pPr>
              <a:tabLst>
                <a:tab pos="461963" algn="l"/>
              </a:tabLst>
            </a:pPr>
            <a:r>
              <a:rPr lang="en-US" b="1" dirty="0"/>
              <a:t>Radial glia</a:t>
            </a:r>
            <a:r>
              <a:rPr lang="en-US" dirty="0"/>
              <a:t> serve as scaffolds to support developing neurons as they migrate to their end destinations.</a:t>
            </a:r>
          </a:p>
          <a:p>
            <a:pPr>
              <a:tabLst>
                <a:tab pos="461963" algn="l"/>
              </a:tabLst>
            </a:pPr>
            <a:r>
              <a:rPr lang="en-US" b="1" dirty="0"/>
              <a:t>Ependymal cells</a:t>
            </a:r>
            <a:r>
              <a:rPr lang="en-US" dirty="0"/>
              <a:t> line fluid-filled ventricles of the brain and the central canal of the spinal cord.</a:t>
            </a:r>
          </a:p>
          <a:p>
            <a:pPr lvl="1">
              <a:tabLst>
                <a:tab pos="461963" algn="l"/>
              </a:tabLst>
            </a:pPr>
            <a:r>
              <a:rPr lang="en-US" dirty="0"/>
              <a:t>They produce cerebrospinal fluid (CSF), a clear watery liquid found around the brain and spinal cord that acts as a cushion.</a:t>
            </a:r>
          </a:p>
          <a:p>
            <a:pPr lvl="1">
              <a:tabLst>
                <a:tab pos="461963" algn="l"/>
              </a:tabLst>
            </a:pPr>
            <a:r>
              <a:rPr lang="en-US" dirty="0"/>
              <a:t>These are concentrated in the </a:t>
            </a:r>
            <a:r>
              <a:rPr lang="en-US" i="1" dirty="0"/>
              <a:t>choroid plexus</a:t>
            </a:r>
            <a:r>
              <a:rPr lang="en-US" dirty="0"/>
              <a:t>, a network of blood vessels and cells in each ventricle that produces CSF.</a:t>
            </a:r>
          </a:p>
          <a:p>
            <a:pPr lvl="1">
              <a:tabLst>
                <a:tab pos="461963" algn="l"/>
              </a:tabLst>
            </a:pPr>
            <a:r>
              <a:rPr lang="en-US" dirty="0"/>
              <a:t>These cells can also help move fluid between the brain and spinal cord.</a:t>
            </a:r>
          </a:p>
          <a:p>
            <a:pPr marL="0" indent="0">
              <a:buNone/>
              <a:tabLst>
                <a:tab pos="461963" algn="l"/>
              </a:tabLst>
            </a:pPr>
            <a:endParaRPr lang="en-US" dirty="0">
              <a:solidFill>
                <a:schemeClr val="tx1"/>
              </a:solidFill>
            </a:endParaRPr>
          </a:p>
        </p:txBody>
      </p:sp>
    </p:spTree>
    <p:extLst>
      <p:ext uri="{BB962C8B-B14F-4D97-AF65-F5344CB8AC3E}">
        <p14:creationId xmlns:p14="http://schemas.microsoft.com/office/powerpoint/2010/main" val="39207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Types of Glia in the Peripheral Nervous System</a:t>
            </a:r>
            <a:endParaRPr lang="en-US" sz="3200" dirty="0">
              <a:solidFill>
                <a:schemeClr val="accent1"/>
              </a:solidFill>
            </a:endParaRPr>
          </a:p>
        </p:txBody>
      </p:sp>
      <p:sp>
        <p:nvSpPr>
          <p:cNvPr id="11267" name="Rectangle 3"/>
          <p:cNvSpPr>
            <a:spLocks noGrp="1"/>
          </p:cNvSpPr>
          <p:nvPr>
            <p:ph idx="1"/>
          </p:nvPr>
        </p:nvSpPr>
        <p:spPr>
          <a:xfrm>
            <a:off x="381000" y="1219200"/>
            <a:ext cx="4876800" cy="4953000"/>
          </a:xfrm>
          <a:prstGeom prst="rect">
            <a:avLst/>
          </a:prstGeom>
        </p:spPr>
        <p:txBody>
          <a:bodyPr>
            <a:normAutofit fontScale="85000" lnSpcReduction="20000"/>
          </a:bodyPr>
          <a:lstStyle/>
          <a:p>
            <a:pPr marL="0" indent="0">
              <a:buNone/>
              <a:tabLst>
                <a:tab pos="461963" algn="l"/>
              </a:tabLst>
            </a:pPr>
            <a:r>
              <a:rPr lang="en-US" dirty="0">
                <a:solidFill>
                  <a:schemeClr val="tx1"/>
                </a:solidFill>
              </a:rPr>
              <a:t>The types of glia found in the PNS are:</a:t>
            </a:r>
          </a:p>
          <a:p>
            <a:pPr>
              <a:tabLst>
                <a:tab pos="461963" algn="l"/>
              </a:tabLst>
            </a:pPr>
            <a:r>
              <a:rPr lang="en-US" dirty="0">
                <a:solidFill>
                  <a:schemeClr val="tx1"/>
                </a:solidFill>
              </a:rPr>
              <a:t>Satellite cells</a:t>
            </a:r>
          </a:p>
          <a:p>
            <a:pPr lvl="1">
              <a:tabLst>
                <a:tab pos="461963" algn="l"/>
              </a:tabLst>
            </a:pPr>
            <a:r>
              <a:rPr lang="en-US" b="1" dirty="0"/>
              <a:t>Satellite glia </a:t>
            </a:r>
            <a:r>
              <a:rPr lang="en-US" dirty="0"/>
              <a:t>provide nutrients and structural support for neurons in the PNS.</a:t>
            </a:r>
            <a:endParaRPr lang="en-US" dirty="0">
              <a:solidFill>
                <a:schemeClr val="tx1"/>
              </a:solidFill>
            </a:endParaRPr>
          </a:p>
          <a:p>
            <a:pPr>
              <a:tabLst>
                <a:tab pos="461963" algn="l"/>
              </a:tabLst>
            </a:pPr>
            <a:r>
              <a:rPr lang="en-US" dirty="0">
                <a:solidFill>
                  <a:schemeClr val="tx1"/>
                </a:solidFill>
              </a:rPr>
              <a:t>Schwann cells</a:t>
            </a:r>
          </a:p>
          <a:p>
            <a:pPr lvl="1">
              <a:tabLst>
                <a:tab pos="461963" algn="l"/>
              </a:tabLst>
            </a:pPr>
            <a:r>
              <a:rPr lang="en-US" dirty="0"/>
              <a:t>A single </a:t>
            </a:r>
            <a:r>
              <a:rPr lang="en-US" b="1" dirty="0"/>
              <a:t>Schwann cell</a:t>
            </a:r>
            <a:r>
              <a:rPr lang="en-US" dirty="0"/>
              <a:t> provides myelin for a single axon in the PNS since it entirely surrounds the axon.</a:t>
            </a:r>
          </a:p>
          <a:p>
            <a:pPr lvl="1">
              <a:tabLst>
                <a:tab pos="461963" algn="l"/>
              </a:tabLst>
            </a:pPr>
            <a:r>
              <a:rPr lang="en-US" dirty="0"/>
              <a:t>Each axon is typically surrounded by multiple Schwann cells.</a:t>
            </a:r>
          </a:p>
          <a:p>
            <a:pPr lvl="1">
              <a:tabLst>
                <a:tab pos="461963" algn="l"/>
              </a:tabLst>
            </a:pPr>
            <a:endParaRPr lang="en-US" dirty="0">
              <a:solidFill>
                <a:schemeClr val="tx1"/>
              </a:solidFill>
            </a:endParaRPr>
          </a:p>
        </p:txBody>
      </p:sp>
      <p:sp>
        <p:nvSpPr>
          <p:cNvPr id="3" name="TextBox 2">
            <a:extLst>
              <a:ext uri="{FF2B5EF4-FFF2-40B4-BE49-F238E27FC236}">
                <a16:creationId xmlns:a16="http://schemas.microsoft.com/office/drawing/2014/main" id="{B5E37CDF-5F83-ADE4-8AC0-93A6A414F352}"/>
              </a:ext>
            </a:extLst>
          </p:cNvPr>
          <p:cNvSpPr txBox="1"/>
          <p:nvPr/>
        </p:nvSpPr>
        <p:spPr>
          <a:xfrm>
            <a:off x="6355233" y="1223063"/>
            <a:ext cx="1386533" cy="307777"/>
          </a:xfrm>
          <a:prstGeom prst="rect">
            <a:avLst/>
          </a:prstGeom>
          <a:noFill/>
        </p:spPr>
        <p:txBody>
          <a:bodyPr wrap="none" rtlCol="0">
            <a:spAutoFit/>
          </a:bodyPr>
          <a:lstStyle/>
          <a:p>
            <a:pPr algn="ctr"/>
            <a:r>
              <a:rPr lang="en-US" sz="1400" b="1" dirty="0"/>
              <a:t>42.1 Figure 9 (b)</a:t>
            </a:r>
          </a:p>
        </p:txBody>
      </p:sp>
      <p:pic>
        <p:nvPicPr>
          <p:cNvPr id="4" name="Content Placeholder 4" descr="Illustration (b) shows a pseudounipolar cell of the peripheral nervous system. Schwann cells wrap around the branched axon, and satellite cells surround the neuron cell body.">
            <a:extLst>
              <a:ext uri="{FF2B5EF4-FFF2-40B4-BE49-F238E27FC236}">
                <a16:creationId xmlns:a16="http://schemas.microsoft.com/office/drawing/2014/main" id="{41ABEF16-59A7-9C55-50D5-010F44FEC0DB}"/>
              </a:ext>
            </a:extLst>
          </p:cNvPr>
          <p:cNvPicPr>
            <a:picLocks noChangeAspect="1"/>
          </p:cNvPicPr>
          <p:nvPr/>
        </p:nvPicPr>
        <p:blipFill>
          <a:blip r:embed="rId2"/>
          <a:srcRect l="55556" t="8149" b="7850"/>
          <a:stretch/>
        </p:blipFill>
        <p:spPr>
          <a:xfrm>
            <a:off x="5126334" y="1707679"/>
            <a:ext cx="3657600" cy="3840480"/>
          </a:xfrm>
          <a:prstGeom prst="rect">
            <a:avLst/>
          </a:prstGeom>
        </p:spPr>
      </p:pic>
      <p:sp>
        <p:nvSpPr>
          <p:cNvPr id="6" name="TextBox 5">
            <a:extLst>
              <a:ext uri="{FF2B5EF4-FFF2-40B4-BE49-F238E27FC236}">
                <a16:creationId xmlns:a16="http://schemas.microsoft.com/office/drawing/2014/main" id="{EA7DF7D8-04C3-A8D9-CA71-F3D68698665C}"/>
              </a:ext>
            </a:extLst>
          </p:cNvPr>
          <p:cNvSpPr txBox="1"/>
          <p:nvPr/>
        </p:nvSpPr>
        <p:spPr>
          <a:xfrm>
            <a:off x="4762499" y="5724998"/>
            <a:ext cx="4572000" cy="215444"/>
          </a:xfrm>
          <a:prstGeom prst="rect">
            <a:avLst/>
          </a:prstGeom>
          <a:noFill/>
        </p:spPr>
        <p:txBody>
          <a:bodyPr wrap="square">
            <a:spAutoFit/>
          </a:bodyPr>
          <a:lstStyle/>
          <a:p>
            <a:pPr algn="ctr"/>
            <a:r>
              <a:rPr lang="en-US" sz="800" dirty="0"/>
              <a:t>OpenStax. "Central and peripheral." Modified. </a:t>
            </a:r>
          </a:p>
        </p:txBody>
      </p:sp>
    </p:spTree>
    <p:extLst>
      <p:ext uri="{BB962C8B-B14F-4D97-AF65-F5344CB8AC3E}">
        <p14:creationId xmlns:p14="http://schemas.microsoft.com/office/powerpoint/2010/main" val="31185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fontScale="85000" lnSpcReduction="20000"/>
          </a:bodyPr>
          <a:lstStyle/>
          <a:p>
            <a:r>
              <a:rPr lang="en-US" dirty="0"/>
              <a:t>A neuron in your forearm is missing the myelin coat that is normally found wrapped around it. </a:t>
            </a:r>
          </a:p>
          <a:p>
            <a:endParaRPr lang="en-US" dirty="0"/>
          </a:p>
          <a:p>
            <a:pPr marL="457200" indent="-457200">
              <a:buFont typeface="Arial" panose="020B0604020202020204" pitchFamily="34" charset="0"/>
              <a:buChar char="•"/>
            </a:pPr>
            <a:r>
              <a:rPr lang="en-US" dirty="0"/>
              <a:t>Which glial cell is likely not performing its role?</a:t>
            </a:r>
          </a:p>
          <a:p>
            <a:pPr marL="457200" indent="-457200">
              <a:buFont typeface="Arial" panose="020B0604020202020204" pitchFamily="34" charset="0"/>
              <a:buChar char="•"/>
            </a:pPr>
            <a:endParaRPr lang="en-US" dirty="0"/>
          </a:p>
          <a:p>
            <a:pPr marL="1200150" lvl="1" indent="-457200">
              <a:buFont typeface="Arial" panose="020B0604020202020204" pitchFamily="34" charset="0"/>
              <a:buChar char="•"/>
            </a:pPr>
            <a:r>
              <a:rPr lang="en-US" dirty="0">
                <a:solidFill>
                  <a:schemeClr val="bg1"/>
                </a:solidFill>
              </a:rPr>
              <a:t>astrocyte</a:t>
            </a:r>
          </a:p>
          <a:p>
            <a:pPr marL="1200150" lvl="1" indent="-457200">
              <a:buFont typeface="Arial" panose="020B0604020202020204" pitchFamily="34" charset="0"/>
              <a:buChar char="•"/>
            </a:pPr>
            <a:endParaRPr lang="en-US" dirty="0">
              <a:solidFill>
                <a:schemeClr val="bg1"/>
              </a:solidFill>
            </a:endParaRPr>
          </a:p>
          <a:p>
            <a:pPr marL="1200150" lvl="1" indent="-457200">
              <a:buFont typeface="Arial" panose="020B0604020202020204" pitchFamily="34" charset="0"/>
              <a:buChar char="•"/>
            </a:pPr>
            <a:r>
              <a:rPr lang="en-US" dirty="0">
                <a:solidFill>
                  <a:schemeClr val="bg1"/>
                </a:solidFill>
              </a:rPr>
              <a:t>macrophage</a:t>
            </a:r>
          </a:p>
          <a:p>
            <a:pPr marL="1200150" lvl="1" indent="-457200">
              <a:buFont typeface="Arial" panose="020B0604020202020204" pitchFamily="34" charset="0"/>
              <a:buChar char="•"/>
            </a:pPr>
            <a:endParaRPr lang="en-US" dirty="0">
              <a:solidFill>
                <a:schemeClr val="bg1"/>
              </a:solidFill>
            </a:endParaRPr>
          </a:p>
          <a:p>
            <a:pPr marL="1200150" lvl="1" indent="-457200">
              <a:buFont typeface="Arial" panose="020B0604020202020204" pitchFamily="34" charset="0"/>
              <a:buChar char="•"/>
            </a:pPr>
            <a:r>
              <a:rPr lang="en-US" dirty="0">
                <a:solidFill>
                  <a:schemeClr val="bg1"/>
                </a:solidFill>
              </a:rPr>
              <a:t>Schwann cell</a:t>
            </a:r>
          </a:p>
          <a:p>
            <a:pPr marL="1200150" lvl="1" indent="-457200">
              <a:buFont typeface="Arial" panose="020B0604020202020204" pitchFamily="34" charset="0"/>
              <a:buChar char="•"/>
            </a:pPr>
            <a:endParaRPr lang="en-US" dirty="0">
              <a:solidFill>
                <a:schemeClr val="bg1"/>
              </a:solidFill>
            </a:endParaRPr>
          </a:p>
          <a:p>
            <a:pPr marL="1200150" lvl="1" indent="-457200">
              <a:buFont typeface="Arial" panose="020B0604020202020204" pitchFamily="34" charset="0"/>
              <a:buChar char="•"/>
            </a:pPr>
            <a:r>
              <a:rPr lang="en-US" dirty="0">
                <a:solidFill>
                  <a:schemeClr val="bg1"/>
                </a:solidFill>
              </a:rPr>
              <a:t>oligodendrocyte</a:t>
            </a:r>
          </a:p>
        </p:txBody>
      </p:sp>
    </p:spTree>
    <p:extLst>
      <p:ext uri="{BB962C8B-B14F-4D97-AF65-F5344CB8AC3E}">
        <p14:creationId xmlns:p14="http://schemas.microsoft.com/office/powerpoint/2010/main" val="2117504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990600"/>
            <a:ext cx="8229600" cy="5486400"/>
          </a:xfrm>
        </p:spPr>
        <p:txBody>
          <a:bodyPr>
            <a:normAutofit lnSpcReduction="10000"/>
          </a:bodyPr>
          <a:lstStyle/>
          <a:p>
            <a:r>
              <a:rPr lang="en-US" dirty="0"/>
              <a:t>The nervous system is made up of neurons and glia</a:t>
            </a:r>
          </a:p>
          <a:p>
            <a:pPr marL="457200" indent="-457200">
              <a:buFont typeface="Arial" panose="020B0604020202020204" pitchFamily="34" charset="0"/>
              <a:buChar char="•"/>
            </a:pPr>
            <a:r>
              <a:rPr lang="en-US" dirty="0"/>
              <a:t>Neurons are specialized cells that can send electrical and chemical signals.</a:t>
            </a:r>
          </a:p>
          <a:p>
            <a:pPr marL="457200" indent="-457200">
              <a:buFont typeface="Arial" panose="020B0604020202020204" pitchFamily="34" charset="0"/>
              <a:buChar char="•"/>
            </a:pPr>
            <a:r>
              <a:rPr lang="en-US" dirty="0"/>
              <a:t>Most neurons contain dendrites (which receive these signals) and axons (which send signals to other neurons or tissues).</a:t>
            </a:r>
          </a:p>
          <a:p>
            <a:pPr marL="457200" indent="-457200">
              <a:buFont typeface="Arial" panose="020B0604020202020204" pitchFamily="34" charset="0"/>
              <a:buChar char="•"/>
            </a:pPr>
            <a:r>
              <a:rPr lang="en-US" dirty="0"/>
              <a:t>There are 4 main types of neurons: unipolar, bipolar, multipolar, and pseudounipolar.</a:t>
            </a:r>
          </a:p>
          <a:p>
            <a:r>
              <a:rPr lang="en-US" dirty="0"/>
              <a:t>Glia are non-neuronal cells in the nervous system that support neuronal development and signaling.</a:t>
            </a:r>
          </a:p>
          <a:p>
            <a:pPr marL="457200" indent="-457200">
              <a:buFont typeface="Arial" panose="020B0604020202020204" pitchFamily="34" charset="0"/>
              <a:buChar char="•"/>
            </a:pPr>
            <a:r>
              <a:rPr lang="en-US" dirty="0"/>
              <a:t>There are several types of glia that serve different functions.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738211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42.1 Figure 1</a:t>
            </a:r>
            <a:endParaRPr lang="en-US" sz="3200" dirty="0">
              <a:solidFill>
                <a:schemeClr val="accent1"/>
              </a:solidFill>
            </a:endParaRPr>
          </a:p>
        </p:txBody>
      </p:sp>
      <p:sp>
        <p:nvSpPr>
          <p:cNvPr id="4" name="TextBox 3">
            <a:extLst>
              <a:ext uri="{FF2B5EF4-FFF2-40B4-BE49-F238E27FC236}">
                <a16:creationId xmlns:a16="http://schemas.microsoft.com/office/drawing/2014/main" id="{576611D4-FFBA-AD48-5EC1-05CA0069FD01}"/>
              </a:ext>
            </a:extLst>
          </p:cNvPr>
          <p:cNvSpPr txBox="1"/>
          <p:nvPr/>
        </p:nvSpPr>
        <p:spPr>
          <a:xfrm>
            <a:off x="2286000" y="5730843"/>
            <a:ext cx="4572000" cy="215444"/>
          </a:xfrm>
          <a:prstGeom prst="rect">
            <a:avLst/>
          </a:prstGeom>
          <a:noFill/>
        </p:spPr>
        <p:txBody>
          <a:bodyPr wrap="square">
            <a:spAutoFit/>
          </a:bodyPr>
          <a:lstStyle/>
          <a:p>
            <a:pPr algn="ctr"/>
            <a:r>
              <a:rPr lang="en-US" sz="800" dirty="0"/>
              <a:t>Scott Ray on Wikimedia Commons. "High jump."</a:t>
            </a:r>
          </a:p>
        </p:txBody>
      </p:sp>
      <p:pic>
        <p:nvPicPr>
          <p:cNvPr id="6" name="Content Placeholder 5" descr="A photograph of an athlete pole vaulting">
            <a:extLst>
              <a:ext uri="{FF2B5EF4-FFF2-40B4-BE49-F238E27FC236}">
                <a16:creationId xmlns:a16="http://schemas.microsoft.com/office/drawing/2014/main" id="{0B187E92-DFF1-ED93-F47D-447B05F11131}"/>
              </a:ext>
            </a:extLst>
          </p:cNvPr>
          <p:cNvPicPr>
            <a:picLocks noGrp="1" noChangeAspect="1"/>
          </p:cNvPicPr>
          <p:nvPr>
            <p:ph idx="1"/>
          </p:nvPr>
        </p:nvPicPr>
        <p:blipFill>
          <a:blip r:embed="rId3"/>
          <a:srcRect l="17593" t="3667" r="17593" b="2653"/>
          <a:stretch/>
        </p:blipFill>
        <p:spPr>
          <a:xfrm>
            <a:off x="1686735" y="1097280"/>
            <a:ext cx="5770529" cy="46335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Variations in Animal Nervous Systems</a:t>
            </a:r>
            <a:r>
              <a:rPr lang="en-US" sz="1400" baseline="-25000" dirty="0"/>
              <a:t>1</a:t>
            </a:r>
            <a:endParaRPr lang="en-US" sz="3200" dirty="0">
              <a:solidFill>
                <a:schemeClr val="accent1"/>
              </a:solidFill>
            </a:endParaRPr>
          </a:p>
        </p:txBody>
      </p:sp>
      <p:sp>
        <p:nvSpPr>
          <p:cNvPr id="11267" name="Rectangle 3"/>
          <p:cNvSpPr>
            <a:spLocks noGrp="1"/>
          </p:cNvSpPr>
          <p:nvPr>
            <p:ph idx="1"/>
          </p:nvPr>
        </p:nvSpPr>
        <p:spPr>
          <a:xfrm>
            <a:off x="457200" y="990600"/>
            <a:ext cx="8229600" cy="2209800"/>
          </a:xfrm>
          <a:prstGeom prst="rect">
            <a:avLst/>
          </a:prstGeom>
        </p:spPr>
        <p:txBody>
          <a:bodyPr>
            <a:normAutofit fontScale="92500" lnSpcReduction="20000"/>
          </a:bodyPr>
          <a:lstStyle/>
          <a:p>
            <a:pPr marL="457200" indent="-457200">
              <a:buFont typeface="Arial" panose="020B0604020202020204" pitchFamily="34" charset="0"/>
              <a:buChar char="•"/>
              <a:tabLst>
                <a:tab pos="461963" algn="l"/>
              </a:tabLst>
            </a:pPr>
            <a:r>
              <a:rPr lang="en-US" i="0" dirty="0">
                <a:solidFill>
                  <a:schemeClr val="tx1"/>
                </a:solidFill>
              </a:rPr>
              <a:t>Sea sponges lack true nervous systems.</a:t>
            </a:r>
          </a:p>
          <a:p>
            <a:pPr marL="457200" indent="-457200">
              <a:buFont typeface="Arial" panose="020B0604020202020204" pitchFamily="34" charset="0"/>
              <a:buChar char="•"/>
              <a:tabLst>
                <a:tab pos="461963" algn="l"/>
              </a:tabLst>
            </a:pPr>
            <a:r>
              <a:rPr lang="en-US" dirty="0">
                <a:solidFill>
                  <a:schemeClr val="tx1"/>
                </a:solidFill>
              </a:rPr>
              <a:t>Jellyfish and hydra each lack a true brain, having a "nerve net" (a system of separate but connected nerve cells) instead.</a:t>
            </a:r>
          </a:p>
          <a:p>
            <a:pPr marL="457200" indent="-457200">
              <a:buFont typeface="Arial" panose="020B0604020202020204" pitchFamily="34" charset="0"/>
              <a:buChar char="•"/>
              <a:tabLst>
                <a:tab pos="461963" algn="l"/>
              </a:tabLst>
            </a:pPr>
            <a:r>
              <a:rPr lang="en-US" dirty="0">
                <a:solidFill>
                  <a:schemeClr val="tx1"/>
                </a:solidFill>
              </a:rPr>
              <a:t>Echinoderms (including sea stars) have nerve cells that are bundled into fibers called nerves.</a:t>
            </a:r>
          </a:p>
        </p:txBody>
      </p:sp>
      <p:sp>
        <p:nvSpPr>
          <p:cNvPr id="4" name="TextBox 3">
            <a:extLst>
              <a:ext uri="{FF2B5EF4-FFF2-40B4-BE49-F238E27FC236}">
                <a16:creationId xmlns:a16="http://schemas.microsoft.com/office/drawing/2014/main" id="{A386FB47-F540-17FF-10A5-D4A4459CEB96}"/>
              </a:ext>
            </a:extLst>
          </p:cNvPr>
          <p:cNvSpPr txBox="1"/>
          <p:nvPr/>
        </p:nvSpPr>
        <p:spPr>
          <a:xfrm>
            <a:off x="645459" y="3200400"/>
            <a:ext cx="1143000" cy="523220"/>
          </a:xfrm>
          <a:prstGeom prst="rect">
            <a:avLst/>
          </a:prstGeom>
          <a:noFill/>
        </p:spPr>
        <p:txBody>
          <a:bodyPr wrap="square" rtlCol="0">
            <a:spAutoFit/>
          </a:bodyPr>
          <a:lstStyle/>
          <a:p>
            <a:pPr algn="ctr"/>
            <a:r>
              <a:rPr lang="en-US" sz="1400" b="1" dirty="0"/>
              <a:t>42.1 Figure 2 (a) and (b)</a:t>
            </a:r>
          </a:p>
        </p:txBody>
      </p:sp>
      <p:sp>
        <p:nvSpPr>
          <p:cNvPr id="5" name="TextBox 4">
            <a:extLst>
              <a:ext uri="{FF2B5EF4-FFF2-40B4-BE49-F238E27FC236}">
                <a16:creationId xmlns:a16="http://schemas.microsoft.com/office/drawing/2014/main" id="{B1106CC3-0969-B352-DE9F-785566900936}"/>
              </a:ext>
            </a:extLst>
          </p:cNvPr>
          <p:cNvSpPr txBox="1"/>
          <p:nvPr/>
        </p:nvSpPr>
        <p:spPr>
          <a:xfrm>
            <a:off x="2286000" y="5831394"/>
            <a:ext cx="4572000" cy="215444"/>
          </a:xfrm>
          <a:prstGeom prst="rect">
            <a:avLst/>
          </a:prstGeom>
          <a:noFill/>
        </p:spPr>
        <p:txBody>
          <a:bodyPr wrap="square">
            <a:spAutoFit/>
          </a:bodyPr>
          <a:lstStyle/>
          <a:p>
            <a:pPr algn="ctr"/>
            <a:r>
              <a:rPr lang="en-US" sz="800" dirty="0"/>
              <a:t>CNX OpenStax on Wikimedia Commons. “Nervous systems.”</a:t>
            </a:r>
          </a:p>
        </p:txBody>
      </p:sp>
      <p:pic>
        <p:nvPicPr>
          <p:cNvPr id="3" name="Content Placeholder 4" descr="Shown are two illustrations depicting a hydra (a) and a sea star (b). The hydra has a decentralized nerve net, and the sea star has radial nerves in each leg.">
            <a:extLst>
              <a:ext uri="{FF2B5EF4-FFF2-40B4-BE49-F238E27FC236}">
                <a16:creationId xmlns:a16="http://schemas.microsoft.com/office/drawing/2014/main" id="{B8B1EF53-A69E-9982-14F9-0FBE6DD4EA2D}"/>
              </a:ext>
            </a:extLst>
          </p:cNvPr>
          <p:cNvPicPr>
            <a:picLocks noChangeAspect="1"/>
          </p:cNvPicPr>
          <p:nvPr/>
        </p:nvPicPr>
        <p:blipFill>
          <a:blip r:embed="rId2"/>
          <a:srcRect l="22222" t="8667" r="38889" b="53000"/>
          <a:stretch/>
        </p:blipFill>
        <p:spPr>
          <a:xfrm>
            <a:off x="2337079" y="3244223"/>
            <a:ext cx="4724400" cy="2587171"/>
          </a:xfrm>
          <a:prstGeom prst="rect">
            <a:avLst/>
          </a:prstGeom>
        </p:spPr>
      </p:pic>
    </p:spTree>
    <p:extLst>
      <p:ext uri="{BB962C8B-B14F-4D97-AF65-F5344CB8AC3E}">
        <p14:creationId xmlns:p14="http://schemas.microsoft.com/office/powerpoint/2010/main" val="18378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Variations in Animal Nervous Systems</a:t>
            </a:r>
            <a:r>
              <a:rPr lang="en-US" sz="1400" baseline="-25000" dirty="0"/>
              <a:t>2</a:t>
            </a:r>
            <a:endParaRPr lang="en-US" sz="3200" dirty="0">
              <a:solidFill>
                <a:schemeClr val="accent1"/>
              </a:solidFill>
            </a:endParaRPr>
          </a:p>
        </p:txBody>
      </p:sp>
      <p:sp>
        <p:nvSpPr>
          <p:cNvPr id="11267" name="Rectangle 3"/>
          <p:cNvSpPr>
            <a:spLocks noGrp="1"/>
          </p:cNvSpPr>
          <p:nvPr>
            <p:ph idx="1"/>
          </p:nvPr>
        </p:nvSpPr>
        <p:spPr>
          <a:xfrm>
            <a:off x="457199" y="990600"/>
            <a:ext cx="5035105" cy="4876800"/>
          </a:xfrm>
          <a:prstGeom prst="rect">
            <a:avLst/>
          </a:prstGeom>
        </p:spPr>
        <p:txBody>
          <a:bodyPr>
            <a:normAutofit/>
          </a:bodyPr>
          <a:lstStyle/>
          <a:p>
            <a:pPr marL="457200" indent="-457200">
              <a:buFont typeface="Arial" panose="020B0604020202020204" pitchFamily="34" charset="0"/>
              <a:buChar char="•"/>
              <a:tabLst>
                <a:tab pos="461963" algn="l"/>
              </a:tabLst>
            </a:pPr>
            <a:r>
              <a:rPr lang="en-US" dirty="0">
                <a:solidFill>
                  <a:schemeClr val="tx1"/>
                </a:solidFill>
              </a:rPr>
              <a:t>Flatworms (Platyhelminthes) each have both a central nervous system (CNS) and a peripheral nervous system (PNS).</a:t>
            </a:r>
          </a:p>
          <a:p>
            <a:pPr lvl="1">
              <a:tabLst>
                <a:tab pos="461963" algn="l"/>
              </a:tabLst>
            </a:pPr>
            <a:r>
              <a:rPr lang="en-US" dirty="0">
                <a:solidFill>
                  <a:schemeClr val="tx1"/>
                </a:solidFill>
              </a:rPr>
              <a:t>The CNS contains a "brain" and 2 nerve cords.</a:t>
            </a:r>
          </a:p>
          <a:p>
            <a:pPr lvl="1">
              <a:tabLst>
                <a:tab pos="461963" algn="l"/>
              </a:tabLst>
            </a:pPr>
            <a:r>
              <a:rPr lang="en-US" dirty="0">
                <a:solidFill>
                  <a:schemeClr val="tx1"/>
                </a:solidFill>
              </a:rPr>
              <a:t>The PNS is a system of nerves extending throughout the body.</a:t>
            </a:r>
          </a:p>
        </p:txBody>
      </p:sp>
      <p:sp>
        <p:nvSpPr>
          <p:cNvPr id="3" name="TextBox 2">
            <a:extLst>
              <a:ext uri="{FF2B5EF4-FFF2-40B4-BE49-F238E27FC236}">
                <a16:creationId xmlns:a16="http://schemas.microsoft.com/office/drawing/2014/main" id="{2E39EA91-4917-817F-D8A8-AD71A0FB475B}"/>
              </a:ext>
            </a:extLst>
          </p:cNvPr>
          <p:cNvSpPr txBox="1"/>
          <p:nvPr/>
        </p:nvSpPr>
        <p:spPr>
          <a:xfrm>
            <a:off x="6406704" y="1194851"/>
            <a:ext cx="1365695" cy="307777"/>
          </a:xfrm>
          <a:prstGeom prst="rect">
            <a:avLst/>
          </a:prstGeom>
          <a:noFill/>
        </p:spPr>
        <p:txBody>
          <a:bodyPr wrap="none" rtlCol="0">
            <a:spAutoFit/>
          </a:bodyPr>
          <a:lstStyle/>
          <a:p>
            <a:r>
              <a:rPr lang="en-US" sz="1400" b="1" dirty="0"/>
              <a:t>42.1 Figure 2 (c)</a:t>
            </a:r>
          </a:p>
        </p:txBody>
      </p:sp>
      <p:pic>
        <p:nvPicPr>
          <p:cNvPr id="4" name="Content Placeholder 4" descr="The flatworm has a slightly more complicated structure, possessing a central ganglia (or a brain), nerve cords, a transverse nerve, and an eyespot.">
            <a:extLst>
              <a:ext uri="{FF2B5EF4-FFF2-40B4-BE49-F238E27FC236}">
                <a16:creationId xmlns:a16="http://schemas.microsoft.com/office/drawing/2014/main" id="{BF871CD7-610E-0F13-FDC4-B39CD7932D1E}"/>
              </a:ext>
            </a:extLst>
          </p:cNvPr>
          <p:cNvPicPr>
            <a:picLocks noChangeAspect="1"/>
          </p:cNvPicPr>
          <p:nvPr/>
        </p:nvPicPr>
        <p:blipFill>
          <a:blip r:embed="rId2"/>
          <a:srcRect l="61183" t="2000" r="21296" b="56334"/>
          <a:stretch/>
        </p:blipFill>
        <p:spPr>
          <a:xfrm>
            <a:off x="5867400" y="1606778"/>
            <a:ext cx="2758483" cy="3644444"/>
          </a:xfrm>
          <a:prstGeom prst="rect">
            <a:avLst/>
          </a:prstGeom>
        </p:spPr>
      </p:pic>
      <p:sp>
        <p:nvSpPr>
          <p:cNvPr id="6" name="TextBox 5">
            <a:extLst>
              <a:ext uri="{FF2B5EF4-FFF2-40B4-BE49-F238E27FC236}">
                <a16:creationId xmlns:a16="http://schemas.microsoft.com/office/drawing/2014/main" id="{5DC01AF4-678D-8B38-D08F-7DD98210999D}"/>
              </a:ext>
            </a:extLst>
          </p:cNvPr>
          <p:cNvSpPr txBox="1"/>
          <p:nvPr/>
        </p:nvSpPr>
        <p:spPr>
          <a:xfrm>
            <a:off x="4960641" y="5749527"/>
            <a:ext cx="4572000" cy="215444"/>
          </a:xfrm>
          <a:prstGeom prst="rect">
            <a:avLst/>
          </a:prstGeom>
          <a:noFill/>
        </p:spPr>
        <p:txBody>
          <a:bodyPr wrap="square">
            <a:spAutoFit/>
          </a:bodyPr>
          <a:lstStyle/>
          <a:p>
            <a:pPr algn="ctr"/>
            <a:r>
              <a:rPr lang="en-US" sz="800" dirty="0"/>
              <a:t>CNX OpenStax on Wikimedia Commons. “Nervous systems.”</a:t>
            </a:r>
          </a:p>
        </p:txBody>
      </p:sp>
    </p:spTree>
    <p:extLst>
      <p:ext uri="{BB962C8B-B14F-4D97-AF65-F5344CB8AC3E}">
        <p14:creationId xmlns:p14="http://schemas.microsoft.com/office/powerpoint/2010/main" val="317350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Variations in Animal Nervous Systems</a:t>
            </a:r>
            <a:r>
              <a:rPr lang="en-US" sz="1400" baseline="-25000" dirty="0"/>
              <a:t>3</a:t>
            </a:r>
            <a:endParaRPr lang="en-US" sz="3200" dirty="0">
              <a:solidFill>
                <a:schemeClr val="accent1"/>
              </a:solidFill>
            </a:endParaRPr>
          </a:p>
        </p:txBody>
      </p:sp>
      <p:sp>
        <p:nvSpPr>
          <p:cNvPr id="11267" name="Rectangle 3"/>
          <p:cNvSpPr>
            <a:spLocks noGrp="1"/>
          </p:cNvSpPr>
          <p:nvPr>
            <p:ph idx="1"/>
          </p:nvPr>
        </p:nvSpPr>
        <p:spPr>
          <a:xfrm>
            <a:off x="457200" y="990600"/>
            <a:ext cx="4648200" cy="4953000"/>
          </a:xfrm>
          <a:prstGeom prst="rect">
            <a:avLst/>
          </a:prstGeom>
        </p:spPr>
        <p:txBody>
          <a:bodyPr>
            <a:normAutofit/>
          </a:bodyPr>
          <a:lstStyle/>
          <a:p>
            <a:pPr marL="0" indent="0">
              <a:buNone/>
              <a:tabLst>
                <a:tab pos="461963" algn="l"/>
              </a:tabLst>
            </a:pPr>
            <a:r>
              <a:rPr lang="en-US" dirty="0">
                <a:solidFill>
                  <a:schemeClr val="tx1"/>
                </a:solidFill>
              </a:rPr>
              <a:t>Insects each have a more complex but decentralized nervous system with"</a:t>
            </a:r>
          </a:p>
          <a:p>
            <a:pPr>
              <a:tabLst>
                <a:tab pos="461963" algn="l"/>
              </a:tabLst>
            </a:pPr>
            <a:r>
              <a:rPr lang="en-US" i="0" dirty="0"/>
              <a:t>A brain</a:t>
            </a:r>
          </a:p>
          <a:p>
            <a:pPr>
              <a:tabLst>
                <a:tab pos="461963" algn="l"/>
              </a:tabLst>
            </a:pPr>
            <a:r>
              <a:rPr lang="en-US" dirty="0">
                <a:solidFill>
                  <a:schemeClr val="tx1"/>
                </a:solidFill>
              </a:rPr>
              <a:t>A ventral nerve cord</a:t>
            </a:r>
          </a:p>
          <a:p>
            <a:pPr>
              <a:tabLst>
                <a:tab pos="461963" algn="l"/>
              </a:tabLst>
            </a:pPr>
            <a:r>
              <a:rPr lang="en-US" i="0" dirty="0">
                <a:solidFill>
                  <a:schemeClr val="tx1"/>
                </a:solidFill>
              </a:rPr>
              <a:t>Ganglia (clusters of connected neurons) that can control movements and behaviors without brain input</a:t>
            </a:r>
          </a:p>
        </p:txBody>
      </p:sp>
      <p:sp>
        <p:nvSpPr>
          <p:cNvPr id="3" name="TextBox 2">
            <a:extLst>
              <a:ext uri="{FF2B5EF4-FFF2-40B4-BE49-F238E27FC236}">
                <a16:creationId xmlns:a16="http://schemas.microsoft.com/office/drawing/2014/main" id="{F30B0769-B7BB-2218-EF7F-037E7E7F2C96}"/>
              </a:ext>
            </a:extLst>
          </p:cNvPr>
          <p:cNvSpPr txBox="1"/>
          <p:nvPr/>
        </p:nvSpPr>
        <p:spPr>
          <a:xfrm>
            <a:off x="6331509" y="1299454"/>
            <a:ext cx="1386533" cy="307777"/>
          </a:xfrm>
          <a:prstGeom prst="rect">
            <a:avLst/>
          </a:prstGeom>
          <a:noFill/>
        </p:spPr>
        <p:txBody>
          <a:bodyPr wrap="none" rtlCol="0">
            <a:spAutoFit/>
          </a:bodyPr>
          <a:lstStyle/>
          <a:p>
            <a:r>
              <a:rPr lang="en-US" sz="1400" b="1" dirty="0"/>
              <a:t>42.1 Figure 2 (d)</a:t>
            </a:r>
          </a:p>
        </p:txBody>
      </p:sp>
      <p:pic>
        <p:nvPicPr>
          <p:cNvPr id="5" name="Content Placeholder 4" descr="The bee also has a central ganglia, as well as segmental ganglia throughout its body.">
            <a:extLst>
              <a:ext uri="{FF2B5EF4-FFF2-40B4-BE49-F238E27FC236}">
                <a16:creationId xmlns:a16="http://schemas.microsoft.com/office/drawing/2014/main" id="{FA41A147-C690-A49B-6153-F36B4A866E25}"/>
              </a:ext>
            </a:extLst>
          </p:cNvPr>
          <p:cNvPicPr>
            <a:picLocks noChangeAspect="1"/>
          </p:cNvPicPr>
          <p:nvPr/>
        </p:nvPicPr>
        <p:blipFill>
          <a:blip r:embed="rId2"/>
          <a:srcRect l="22222" t="62000" r="62026"/>
          <a:stretch/>
        </p:blipFill>
        <p:spPr>
          <a:xfrm>
            <a:off x="5715000" y="1673621"/>
            <a:ext cx="2619553" cy="3510758"/>
          </a:xfrm>
          <a:prstGeom prst="rect">
            <a:avLst/>
          </a:prstGeom>
        </p:spPr>
      </p:pic>
      <p:sp>
        <p:nvSpPr>
          <p:cNvPr id="4" name="TextBox 3">
            <a:extLst>
              <a:ext uri="{FF2B5EF4-FFF2-40B4-BE49-F238E27FC236}">
                <a16:creationId xmlns:a16="http://schemas.microsoft.com/office/drawing/2014/main" id="{6A5875E0-5EEF-43A6-D228-515F9CEDAA6F}"/>
              </a:ext>
            </a:extLst>
          </p:cNvPr>
          <p:cNvSpPr txBox="1"/>
          <p:nvPr/>
        </p:nvSpPr>
        <p:spPr>
          <a:xfrm>
            <a:off x="4827987" y="5797485"/>
            <a:ext cx="4572000" cy="215444"/>
          </a:xfrm>
          <a:prstGeom prst="rect">
            <a:avLst/>
          </a:prstGeom>
          <a:noFill/>
        </p:spPr>
        <p:txBody>
          <a:bodyPr wrap="square">
            <a:spAutoFit/>
          </a:bodyPr>
          <a:lstStyle/>
          <a:p>
            <a:pPr algn="ctr"/>
            <a:r>
              <a:rPr lang="en-US" sz="800" dirty="0"/>
              <a:t>CNX OpenStax on Wikimedia Commons. “Nervous systems.”</a:t>
            </a:r>
          </a:p>
        </p:txBody>
      </p:sp>
    </p:spTree>
    <p:extLst>
      <p:ext uri="{BB962C8B-B14F-4D97-AF65-F5344CB8AC3E}">
        <p14:creationId xmlns:p14="http://schemas.microsoft.com/office/powerpoint/2010/main" val="305592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Variations in Animal Nervous Systems</a:t>
            </a:r>
            <a:r>
              <a:rPr lang="en-US" sz="1400" baseline="-25000" dirty="0"/>
              <a:t>4</a:t>
            </a:r>
            <a:endParaRPr lang="en-US" sz="3200" dirty="0">
              <a:solidFill>
                <a:schemeClr val="accent1"/>
              </a:solidFill>
            </a:endParaRPr>
          </a:p>
        </p:txBody>
      </p:sp>
      <p:sp>
        <p:nvSpPr>
          <p:cNvPr id="11267" name="Rectangle 3"/>
          <p:cNvSpPr>
            <a:spLocks noGrp="1"/>
          </p:cNvSpPr>
          <p:nvPr>
            <p:ph idx="1"/>
          </p:nvPr>
        </p:nvSpPr>
        <p:spPr>
          <a:xfrm>
            <a:off x="457200" y="1219200"/>
            <a:ext cx="3962400" cy="4724400"/>
          </a:xfrm>
          <a:prstGeom prst="rect">
            <a:avLst/>
          </a:prstGeom>
        </p:spPr>
        <p:txBody>
          <a:bodyPr>
            <a:normAutofit/>
          </a:bodyPr>
          <a:lstStyle/>
          <a:p>
            <a:pPr marL="0" indent="0">
              <a:buNone/>
              <a:tabLst>
                <a:tab pos="461963" algn="l"/>
              </a:tabLst>
            </a:pPr>
            <a:r>
              <a:rPr lang="en-US" i="0" dirty="0">
                <a:solidFill>
                  <a:schemeClr val="tx1"/>
                </a:solidFill>
              </a:rPr>
              <a:t>An octopus has neurons organized into specialized lobes and eyes that are structurally like vertebrate species.</a:t>
            </a:r>
          </a:p>
        </p:txBody>
      </p:sp>
      <p:sp>
        <p:nvSpPr>
          <p:cNvPr id="3" name="TextBox 2">
            <a:extLst>
              <a:ext uri="{FF2B5EF4-FFF2-40B4-BE49-F238E27FC236}">
                <a16:creationId xmlns:a16="http://schemas.microsoft.com/office/drawing/2014/main" id="{B35896BC-647D-F9C3-CFD2-04FC0903CAA2}"/>
              </a:ext>
            </a:extLst>
          </p:cNvPr>
          <p:cNvSpPr txBox="1"/>
          <p:nvPr/>
        </p:nvSpPr>
        <p:spPr>
          <a:xfrm>
            <a:off x="5939339" y="1066800"/>
            <a:ext cx="1380121" cy="307777"/>
          </a:xfrm>
          <a:prstGeom prst="rect">
            <a:avLst/>
          </a:prstGeom>
          <a:noFill/>
        </p:spPr>
        <p:txBody>
          <a:bodyPr wrap="none" rtlCol="0">
            <a:spAutoFit/>
          </a:bodyPr>
          <a:lstStyle/>
          <a:p>
            <a:r>
              <a:rPr lang="en-US" sz="1400" b="1" dirty="0"/>
              <a:t>42.1 Figure 2 (e)</a:t>
            </a:r>
          </a:p>
        </p:txBody>
      </p:sp>
      <p:pic>
        <p:nvPicPr>
          <p:cNvPr id="5" name="Content Placeholder 4" descr="The octopus has a formed brain, with ganglia, nerves, and two eyes directly linked to the brain.">
            <a:extLst>
              <a:ext uri="{FF2B5EF4-FFF2-40B4-BE49-F238E27FC236}">
                <a16:creationId xmlns:a16="http://schemas.microsoft.com/office/drawing/2014/main" id="{5FA4B688-E6F9-84F5-E4FD-15C94DF7A6F9}"/>
              </a:ext>
            </a:extLst>
          </p:cNvPr>
          <p:cNvPicPr>
            <a:picLocks noChangeAspect="1"/>
          </p:cNvPicPr>
          <p:nvPr/>
        </p:nvPicPr>
        <p:blipFill>
          <a:blip r:embed="rId2"/>
          <a:srcRect l="37037" t="57000" r="41210" b="2713"/>
          <a:stretch/>
        </p:blipFill>
        <p:spPr>
          <a:xfrm>
            <a:off x="4800599" y="1604378"/>
            <a:ext cx="3733800" cy="3841699"/>
          </a:xfrm>
          <a:prstGeom prst="rect">
            <a:avLst/>
          </a:prstGeom>
        </p:spPr>
      </p:pic>
      <p:sp>
        <p:nvSpPr>
          <p:cNvPr id="4" name="TextBox 3">
            <a:extLst>
              <a:ext uri="{FF2B5EF4-FFF2-40B4-BE49-F238E27FC236}">
                <a16:creationId xmlns:a16="http://schemas.microsoft.com/office/drawing/2014/main" id="{A2DB0402-5602-0079-7DBE-48E8022B1842}"/>
              </a:ext>
            </a:extLst>
          </p:cNvPr>
          <p:cNvSpPr txBox="1"/>
          <p:nvPr/>
        </p:nvSpPr>
        <p:spPr>
          <a:xfrm>
            <a:off x="4343399" y="5791200"/>
            <a:ext cx="4572000" cy="215444"/>
          </a:xfrm>
          <a:prstGeom prst="rect">
            <a:avLst/>
          </a:prstGeom>
          <a:noFill/>
        </p:spPr>
        <p:txBody>
          <a:bodyPr wrap="square">
            <a:spAutoFit/>
          </a:bodyPr>
          <a:lstStyle/>
          <a:p>
            <a:pPr algn="ctr"/>
            <a:r>
              <a:rPr lang="en-US" sz="800" dirty="0"/>
              <a:t>CNX OpenStax on Wikimedia Commons. “Nervous systems.”</a:t>
            </a:r>
          </a:p>
        </p:txBody>
      </p:sp>
    </p:spTree>
    <p:extLst>
      <p:ext uri="{BB962C8B-B14F-4D97-AF65-F5344CB8AC3E}">
        <p14:creationId xmlns:p14="http://schemas.microsoft.com/office/powerpoint/2010/main" val="55947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Variations in Animal Nervous Systems</a:t>
            </a:r>
            <a:r>
              <a:rPr lang="en-US" sz="1400" baseline="-25000" dirty="0"/>
              <a:t>5</a:t>
            </a:r>
            <a:endParaRPr lang="en-US" sz="3200" dirty="0">
              <a:solidFill>
                <a:schemeClr val="accent1"/>
              </a:solidFill>
            </a:endParaRPr>
          </a:p>
        </p:txBody>
      </p:sp>
      <p:sp>
        <p:nvSpPr>
          <p:cNvPr id="11267" name="Rectangle 3"/>
          <p:cNvSpPr>
            <a:spLocks noGrp="1"/>
          </p:cNvSpPr>
          <p:nvPr>
            <p:ph idx="1"/>
          </p:nvPr>
        </p:nvSpPr>
        <p:spPr>
          <a:xfrm>
            <a:off x="457200" y="990600"/>
            <a:ext cx="4800600" cy="4953000"/>
          </a:xfrm>
          <a:prstGeom prst="rect">
            <a:avLst/>
          </a:prstGeom>
        </p:spPr>
        <p:txBody>
          <a:bodyPr>
            <a:normAutofit/>
          </a:bodyPr>
          <a:lstStyle/>
          <a:p>
            <a:pPr marL="457200" indent="-457200">
              <a:buFont typeface="Arial" panose="020B0604020202020204" pitchFamily="34" charset="0"/>
              <a:buChar char="•"/>
              <a:tabLst>
                <a:tab pos="461963" algn="l"/>
              </a:tabLst>
            </a:pPr>
            <a:r>
              <a:rPr lang="en-US" sz="2400" i="0" dirty="0">
                <a:solidFill>
                  <a:schemeClr val="tx1"/>
                </a:solidFill>
              </a:rPr>
              <a:t>Vertebrate nervous systems are:</a:t>
            </a:r>
          </a:p>
          <a:p>
            <a:pPr lvl="1">
              <a:tabLst>
                <a:tab pos="461963" algn="l"/>
              </a:tabLst>
            </a:pPr>
            <a:r>
              <a:rPr lang="en-US" sz="2400" i="0" dirty="0">
                <a:solidFill>
                  <a:schemeClr val="tx1"/>
                </a:solidFill>
              </a:rPr>
              <a:t>More complex</a:t>
            </a:r>
          </a:p>
          <a:p>
            <a:pPr lvl="1">
              <a:tabLst>
                <a:tab pos="461963" algn="l"/>
              </a:tabLst>
            </a:pPr>
            <a:r>
              <a:rPr lang="en-US" sz="2400" i="0" dirty="0">
                <a:solidFill>
                  <a:schemeClr val="tx1"/>
                </a:solidFill>
              </a:rPr>
              <a:t>Centralized</a:t>
            </a:r>
          </a:p>
          <a:p>
            <a:pPr lvl="1">
              <a:tabLst>
                <a:tab pos="461963" algn="l"/>
              </a:tabLst>
            </a:pPr>
            <a:r>
              <a:rPr lang="en-US" sz="2400" i="0" dirty="0">
                <a:solidFill>
                  <a:schemeClr val="tx1"/>
                </a:solidFill>
              </a:rPr>
              <a:t>Specialized</a:t>
            </a:r>
          </a:p>
          <a:p>
            <a:pPr marL="457200" indent="-457200">
              <a:buFont typeface="Arial" panose="020B0604020202020204" pitchFamily="34" charset="0"/>
              <a:buChar char="•"/>
              <a:tabLst>
                <a:tab pos="461963" algn="l"/>
              </a:tabLst>
            </a:pPr>
            <a:r>
              <a:rPr lang="en-US" sz="2400" dirty="0">
                <a:solidFill>
                  <a:schemeClr val="tx1"/>
                </a:solidFill>
              </a:rPr>
              <a:t>Vertebrate nervous systems share a basic structure:</a:t>
            </a:r>
          </a:p>
          <a:p>
            <a:pPr lvl="1">
              <a:tabLst>
                <a:tab pos="461963" algn="l"/>
              </a:tabLst>
            </a:pPr>
            <a:r>
              <a:rPr lang="en-US" sz="2400" dirty="0"/>
              <a:t>A CNS containing a brain and spinal cord</a:t>
            </a:r>
          </a:p>
          <a:p>
            <a:pPr lvl="1">
              <a:tabLst>
                <a:tab pos="461963" algn="l"/>
              </a:tabLst>
            </a:pPr>
            <a:r>
              <a:rPr lang="en-US" sz="2400" dirty="0">
                <a:solidFill>
                  <a:schemeClr val="tx1"/>
                </a:solidFill>
              </a:rPr>
              <a:t>A PNS made up of peripheral sensory and motor nerves</a:t>
            </a:r>
          </a:p>
        </p:txBody>
      </p:sp>
      <p:sp>
        <p:nvSpPr>
          <p:cNvPr id="5" name="TextBox 4">
            <a:extLst>
              <a:ext uri="{FF2B5EF4-FFF2-40B4-BE49-F238E27FC236}">
                <a16:creationId xmlns:a16="http://schemas.microsoft.com/office/drawing/2014/main" id="{D4730BB9-343C-35D5-1926-76899E6549F8}"/>
              </a:ext>
            </a:extLst>
          </p:cNvPr>
          <p:cNvSpPr txBox="1"/>
          <p:nvPr/>
        </p:nvSpPr>
        <p:spPr>
          <a:xfrm>
            <a:off x="6424271" y="1141678"/>
            <a:ext cx="1349087" cy="307777"/>
          </a:xfrm>
          <a:prstGeom prst="rect">
            <a:avLst/>
          </a:prstGeom>
          <a:noFill/>
        </p:spPr>
        <p:txBody>
          <a:bodyPr wrap="none" rtlCol="0">
            <a:spAutoFit/>
          </a:bodyPr>
          <a:lstStyle/>
          <a:p>
            <a:pPr algn="ctr"/>
            <a:r>
              <a:rPr lang="en-US" sz="1400" b="1" dirty="0"/>
              <a:t>42.1 Figure 2 (f)</a:t>
            </a:r>
          </a:p>
        </p:txBody>
      </p:sp>
      <p:pic>
        <p:nvPicPr>
          <p:cNvPr id="4" name="Content Placeholder 4" descr="The human possesses a central nervous system, including a brain, spinal cord, and peripheral nervous system.">
            <a:extLst>
              <a:ext uri="{FF2B5EF4-FFF2-40B4-BE49-F238E27FC236}">
                <a16:creationId xmlns:a16="http://schemas.microsoft.com/office/drawing/2014/main" id="{53E864F0-F116-44BC-7D0E-190BBC5B644C}"/>
              </a:ext>
            </a:extLst>
          </p:cNvPr>
          <p:cNvPicPr>
            <a:picLocks noChangeAspect="1"/>
          </p:cNvPicPr>
          <p:nvPr/>
        </p:nvPicPr>
        <p:blipFill>
          <a:blip r:embed="rId2"/>
          <a:srcRect l="58334" t="47000" r="21296" b="2971"/>
          <a:stretch/>
        </p:blipFill>
        <p:spPr>
          <a:xfrm>
            <a:off x="5775613" y="1676400"/>
            <a:ext cx="2819400" cy="3846860"/>
          </a:xfrm>
          <a:prstGeom prst="rect">
            <a:avLst/>
          </a:prstGeom>
        </p:spPr>
      </p:pic>
      <p:sp>
        <p:nvSpPr>
          <p:cNvPr id="2" name="TextBox 1">
            <a:extLst>
              <a:ext uri="{FF2B5EF4-FFF2-40B4-BE49-F238E27FC236}">
                <a16:creationId xmlns:a16="http://schemas.microsoft.com/office/drawing/2014/main" id="{90CB1C7C-3F45-3998-3972-8A792D714634}"/>
              </a:ext>
            </a:extLst>
          </p:cNvPr>
          <p:cNvSpPr txBox="1"/>
          <p:nvPr/>
        </p:nvSpPr>
        <p:spPr>
          <a:xfrm>
            <a:off x="4812814" y="5802701"/>
            <a:ext cx="4572000" cy="215444"/>
          </a:xfrm>
          <a:prstGeom prst="rect">
            <a:avLst/>
          </a:prstGeom>
          <a:noFill/>
        </p:spPr>
        <p:txBody>
          <a:bodyPr wrap="square">
            <a:spAutoFit/>
          </a:bodyPr>
          <a:lstStyle/>
          <a:p>
            <a:pPr algn="ctr"/>
            <a:r>
              <a:rPr lang="en-US" sz="800" dirty="0"/>
              <a:t>CNX OpenStax on Wikimedia Commons. “Nervous systems.”</a:t>
            </a:r>
          </a:p>
        </p:txBody>
      </p:sp>
    </p:spTree>
    <p:extLst>
      <p:ext uri="{BB962C8B-B14F-4D97-AF65-F5344CB8AC3E}">
        <p14:creationId xmlns:p14="http://schemas.microsoft.com/office/powerpoint/2010/main" val="173446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7849</TotalTime>
  <Words>2304</Words>
  <Application>Microsoft Office PowerPoint</Application>
  <PresentationFormat>On-screen Show (4:3)</PresentationFormat>
  <Paragraphs>262</Paragraphs>
  <Slides>39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Open Sans</vt:lpstr>
      <vt:lpstr>Century Gothic</vt:lpstr>
      <vt:lpstr>Calibri</vt:lpstr>
      <vt:lpstr>Aptos</vt:lpstr>
      <vt:lpstr>Arial</vt:lpstr>
      <vt:lpstr>Office Theme</vt:lpstr>
      <vt:lpstr>Lesson 42.1</vt:lpstr>
      <vt:lpstr>Objectives</vt:lpstr>
      <vt:lpstr>Nervous System As Control Center</vt:lpstr>
      <vt:lpstr>42.1 Figure 1</vt:lpstr>
      <vt:lpstr>Variations in Animal Nervous Systems1</vt:lpstr>
      <vt:lpstr>Variations in Animal Nervous Systems2</vt:lpstr>
      <vt:lpstr>Variations in Animal Nervous Systems3</vt:lpstr>
      <vt:lpstr>Variations in Animal Nervous Systems4</vt:lpstr>
      <vt:lpstr>Variations in Animal Nervous Systems5</vt:lpstr>
      <vt:lpstr>Comparing Invertebrate to Vertebrate Nervous Systems</vt:lpstr>
      <vt:lpstr>Composition of the Nervous System</vt:lpstr>
      <vt:lpstr>Animals Differ in Neuron Number</vt:lpstr>
      <vt:lpstr>Neuron Structure</vt:lpstr>
      <vt:lpstr>Neuron Structure: The Cell Body</vt:lpstr>
      <vt:lpstr>Neuron Structure: Dendrites</vt:lpstr>
      <vt:lpstr>Neuron Structure: The Axon</vt:lpstr>
      <vt:lpstr>Neuronal Connections1</vt:lpstr>
      <vt:lpstr>Neuronal Connections2</vt:lpstr>
      <vt:lpstr>Neuronal Connections3</vt:lpstr>
      <vt:lpstr>Think It Through1</vt:lpstr>
      <vt:lpstr>Neuron Differences in Structure and Function</vt:lpstr>
      <vt:lpstr>Types of Neurons</vt:lpstr>
      <vt:lpstr>Types of Neurons: Unipolar Neurons</vt:lpstr>
      <vt:lpstr>Types of Neurons: Bipolar Neurons</vt:lpstr>
      <vt:lpstr>Types of Neurons: Multipolar Neurons</vt:lpstr>
      <vt:lpstr>Types of Neurons: Pseudounipolar Neurons1</vt:lpstr>
      <vt:lpstr>Types of Neurons: Pseudounipolar Neurons2</vt:lpstr>
      <vt:lpstr>Science and You</vt:lpstr>
      <vt:lpstr>42.1 Figure 8</vt:lpstr>
      <vt:lpstr>The Roles of Glia</vt:lpstr>
      <vt:lpstr>Types of Glia in the Central Nervous System</vt:lpstr>
      <vt:lpstr>Types of Glia in the CNS: Astrocytes</vt:lpstr>
      <vt:lpstr>Types of Glia in the CNS: Oligodendrocytes</vt:lpstr>
      <vt:lpstr>Types of Glia in the CNS: Microglia</vt:lpstr>
      <vt:lpstr>Types of Glia in the CNS: Radial Glia and Ependymal Cells</vt:lpstr>
      <vt:lpstr>Types of Glia in the Peripheral Nervous System</vt:lpstr>
      <vt:lpstr>Think It Through2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186</cp:revision>
  <dcterms:created xsi:type="dcterms:W3CDTF">2013-04-26T14:43:13Z</dcterms:created>
  <dcterms:modified xsi:type="dcterms:W3CDTF">2024-10-18T00:32:44Z</dcterms:modified>
</cp:coreProperties>
</file>