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handoutMasterIdLst>
    <p:handoutMasterId r:id="rId47"/>
  </p:handoutMasterIdLst>
  <p:sldIdLst>
    <p:sldId id="272" r:id="rId2"/>
    <p:sldId id="264" r:id="rId3"/>
    <p:sldId id="265" r:id="rId4"/>
    <p:sldId id="277" r:id="rId5"/>
    <p:sldId id="278" r:id="rId6"/>
    <p:sldId id="267" r:id="rId7"/>
    <p:sldId id="279" r:id="rId8"/>
    <p:sldId id="275" r:id="rId9"/>
    <p:sldId id="280" r:id="rId10"/>
    <p:sldId id="281" r:id="rId11"/>
    <p:sldId id="284" r:id="rId12"/>
    <p:sldId id="282" r:id="rId13"/>
    <p:sldId id="285" r:id="rId14"/>
    <p:sldId id="287" r:id="rId15"/>
    <p:sldId id="288" r:id="rId16"/>
    <p:sldId id="271" r:id="rId17"/>
    <p:sldId id="291" r:id="rId18"/>
    <p:sldId id="290" r:id="rId19"/>
    <p:sldId id="292" r:id="rId20"/>
    <p:sldId id="293" r:id="rId21"/>
    <p:sldId id="294" r:id="rId22"/>
    <p:sldId id="295" r:id="rId23"/>
    <p:sldId id="296" r:id="rId24"/>
    <p:sldId id="298" r:id="rId25"/>
    <p:sldId id="297" r:id="rId26"/>
    <p:sldId id="300" r:id="rId27"/>
    <p:sldId id="299" r:id="rId28"/>
    <p:sldId id="301" r:id="rId29"/>
    <p:sldId id="302" r:id="rId30"/>
    <p:sldId id="276" r:id="rId31"/>
    <p:sldId id="304" r:id="rId32"/>
    <p:sldId id="305" r:id="rId33"/>
    <p:sldId id="306" r:id="rId34"/>
    <p:sldId id="307" r:id="rId35"/>
    <p:sldId id="308" r:id="rId36"/>
    <p:sldId id="309" r:id="rId37"/>
    <p:sldId id="310" r:id="rId38"/>
    <p:sldId id="311" r:id="rId39"/>
    <p:sldId id="312" r:id="rId40"/>
    <p:sldId id="313" r:id="rId41"/>
    <p:sldId id="315" r:id="rId42"/>
    <p:sldId id="314" r:id="rId43"/>
    <p:sldId id="274" r:id="rId44"/>
    <p:sldId id="316" r:id="rId45"/>
  </p:sldIdLst>
  <p:sldSz cx="9144000" cy="6858000" type="screen4x3"/>
  <p:notesSz cx="6858000" cy="9144000"/>
  <p:embeddedFontLst>
    <p:embeddedFont>
      <p:font typeface="Century Gothic" panose="020B050202020202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092"/>
    <a:srgbClr val="1F497D"/>
    <a:srgbClr val="2D7D9F"/>
    <a:srgbClr val="0000FF"/>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86385" autoAdjust="0"/>
  </p:normalViewPr>
  <p:slideViewPr>
    <p:cSldViewPr>
      <p:cViewPr varScale="1">
        <p:scale>
          <a:sx n="95" d="100"/>
          <a:sy n="95" d="100"/>
        </p:scale>
        <p:origin x="1404"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1: Voltage-gated ion channels open in response to changes in membrane voltage. After activation, they become inactivated for a brief period and will no longer open in response to a signal during that period.</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3345586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2104564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9: Gap junctions, made of a protein called connexin, facilitate the movement of ions between two cells. This is called an electrical synapse.</a:t>
            </a:r>
          </a:p>
        </p:txBody>
      </p:sp>
      <p:sp>
        <p:nvSpPr>
          <p:cNvPr id="4" name="Slide Number Placeholder 3"/>
          <p:cNvSpPr>
            <a:spLocks noGrp="1"/>
          </p:cNvSpPr>
          <p:nvPr>
            <p:ph type="sldNum" sz="quarter" idx="5"/>
          </p:nvPr>
        </p:nvSpPr>
        <p:spPr/>
        <p:txBody>
          <a:bodyPr/>
          <a:lstStyle/>
          <a:p>
            <a:fld id="{7115ED13-301A-4C0A-8C7F-A4982DED9D67}" type="slidenum">
              <a:rPr lang="en-US" smtClean="0"/>
              <a:pPr/>
              <a:t>32</a:t>
            </a:fld>
            <a:endParaRPr lang="en-US" dirty="0"/>
          </a:p>
        </p:txBody>
      </p:sp>
    </p:spTree>
    <p:extLst>
      <p:ext uri="{BB962C8B-B14F-4D97-AF65-F5344CB8AC3E}">
        <p14:creationId xmlns:p14="http://schemas.microsoft.com/office/powerpoint/2010/main" val="26967631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34</a:t>
            </a:fld>
            <a:endParaRPr lang="en-US" dirty="0"/>
          </a:p>
        </p:txBody>
      </p:sp>
    </p:spTree>
    <p:extLst>
      <p:ext uri="{BB962C8B-B14F-4D97-AF65-F5344CB8AC3E}">
        <p14:creationId xmlns:p14="http://schemas.microsoft.com/office/powerpoint/2010/main" val="1676757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10: A single neuron can receive both excitatory and inhibitory inputs from multiple neurons, resulting in local membrane depolarization (EPSP input) and hyperpolarization (IPSP input). All these inputs are added together at the axon hillock. If the EPSPs are strong enough to overcome the IPSPs and reach the threshold of excitation, the neuron will fire.</a:t>
            </a:r>
          </a:p>
        </p:txBody>
      </p:sp>
      <p:sp>
        <p:nvSpPr>
          <p:cNvPr id="4" name="Slide Number Placeholder 3"/>
          <p:cNvSpPr>
            <a:spLocks noGrp="1"/>
          </p:cNvSpPr>
          <p:nvPr>
            <p:ph type="sldNum" sz="quarter" idx="5"/>
          </p:nvPr>
        </p:nvSpPr>
        <p:spPr/>
        <p:txBody>
          <a:bodyPr/>
          <a:lstStyle/>
          <a:p>
            <a:fld id="{7115ED13-301A-4C0A-8C7F-A4982DED9D67}" type="slidenum">
              <a:rPr lang="en-US" smtClean="0"/>
              <a:pPr/>
              <a:t>36</a:t>
            </a:fld>
            <a:endParaRPr lang="en-US" dirty="0"/>
          </a:p>
        </p:txBody>
      </p:sp>
    </p:spTree>
    <p:extLst>
      <p:ext uri="{BB962C8B-B14F-4D97-AF65-F5344CB8AC3E}">
        <p14:creationId xmlns:p14="http://schemas.microsoft.com/office/powerpoint/2010/main" val="680553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37</a:t>
            </a:fld>
            <a:endParaRPr lang="en-US" dirty="0"/>
          </a:p>
        </p:txBody>
      </p:sp>
    </p:spTree>
    <p:extLst>
      <p:ext uri="{BB962C8B-B14F-4D97-AF65-F5344CB8AC3E}">
        <p14:creationId xmlns:p14="http://schemas.microsoft.com/office/powerpoint/2010/main" val="1170385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11: With brain-computer interface technology, neural signals from a paralyzed patient are collected, decoded, and then fed to a tool, such as a computer, a wheelchair, or a robotic arm.</a:t>
            </a:r>
          </a:p>
        </p:txBody>
      </p:sp>
      <p:sp>
        <p:nvSpPr>
          <p:cNvPr id="4" name="Slide Number Placeholder 3"/>
          <p:cNvSpPr>
            <a:spLocks noGrp="1"/>
          </p:cNvSpPr>
          <p:nvPr>
            <p:ph type="sldNum" sz="quarter" idx="5"/>
          </p:nvPr>
        </p:nvSpPr>
        <p:spPr/>
        <p:txBody>
          <a:bodyPr/>
          <a:lstStyle/>
          <a:p>
            <a:fld id="{7115ED13-301A-4C0A-8C7F-A4982DED9D67}" type="slidenum">
              <a:rPr lang="en-US" smtClean="0"/>
              <a:pPr/>
              <a:t>38</a:t>
            </a:fld>
            <a:endParaRPr lang="en-US" dirty="0"/>
          </a:p>
        </p:txBody>
      </p:sp>
    </p:spTree>
    <p:extLst>
      <p:ext uri="{BB962C8B-B14F-4D97-AF65-F5344CB8AC3E}">
        <p14:creationId xmlns:p14="http://schemas.microsoft.com/office/powerpoint/2010/main" val="16420382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12: Calcium entry through postsynaptic NMDA receptors can initiate two different forms of synaptic plasticity: long-term potentiation (LTP) and long-term depression (LTD). LTP arises when a single synapse is repeatedly stimulated. This stimulation triggers a calcium-dependent cellular cascade, which results in the insertion of more AMPA receptors into the postsynaptic membrane. The next time glutamate is released from the presynaptic cell, it will bind to both NMDA and the newly inserted AMPA receptors, thus depolarizing the membrane more efficiently. LTD occurs when few glutamate molecules bind to NMDA receptors at a synapse (due to a low firing rate of the presynaptic neuron). The calcium that does flow through NMDA receptors initiates a different calcium-dependent cascade, which results in the removal of AMPA receptors. This makes the postsynaptic neuron less responsive to glutamate released from the presynaptic neuron.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42</a:t>
            </a:fld>
            <a:endParaRPr lang="en-US" dirty="0"/>
          </a:p>
        </p:txBody>
      </p:sp>
    </p:spTree>
    <p:extLst>
      <p:ext uri="{BB962C8B-B14F-4D97-AF65-F5344CB8AC3E}">
        <p14:creationId xmlns:p14="http://schemas.microsoft.com/office/powerpoint/2010/main" val="2566343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2: The (a) resting membrane potential is a result of different concentrations of Na+ and K+ ions inside and outside the cell. A nerve impulse causes Na+ to enter the cell, resulting in (b) depolarization. At the peak action potential, K+ channels open and the cell becomes (c) hyperpolarized.</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498603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3: The formation of an action potential can be divided into five steps. (1) A stimulus from a sensory cell or another neuron causes the target cell to depolarize toward the threshold potential. (2) If the threshold of excitation is reached, all Na+ channels open, and the membrane depolarizes. (3) At the peak action potential, K+ channels open, and K+ begins to leave the cell. At the same time, Na+ channels close. (4) The membrane becomes hyperpolarized as K+ ions continue to leave the cell. The hyperpolarized membrane is in a refractory period and cannot fire. (5) The K+ channels close, and the Na+/K+ transporter restores the resting potential.</a:t>
            </a:r>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51789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4: The action potential is conducted down the axon as the axon membrane depolarizes then repolarizes.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1402887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5: Nodes of Ranvier are gaps in myelin coverage along axons. Nodes contain voltage-gated K+ and Na+ channels. Action potentials travel down the axon by jumping from one node to the next.</a:t>
            </a:r>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1507466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6: This pseudocolored image, taken with a scanning electron microscope, shows an axon terminal that was broken open to reveal synaptic vesicles (blue and orange spheres) inside the neuron.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255116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7: Communication at chemical synapses requires the release of neurotransmitters. When the presynaptic membrane is depolarized, voltage-gated Ca2+ channels open and allow Ca2+ to enter the cell. The calcium entry causes synaptic vesicles to fuse with the membrane and release neurotransmitter molecules into the synaptic cleft. The neurotransmitter diffuses across the synaptic cleft and binds to ligand-gated ion channels (ion channels that open in response to the binding of a particular molecule, in this case the neurotransmitter) in the postsynaptic membrane, resulting in a localized depolarization or hyperpolarization of the postsynaptic neuron.</a:t>
            </a:r>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1036462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42.2 Figure 8: At the neuromuscular junction, acetylcholine is released and binds to receptors on the muscle cell, causing sodium ion channels to open and the postsynaptic muscle cell to depolarize.</a:t>
            </a:r>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3658301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944580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42.2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Communication between Neurons</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2</a:t>
            </a:r>
            <a:endParaRPr lang="en-US" sz="3200" dirty="0">
              <a:solidFill>
                <a:schemeClr val="accent1"/>
              </a:solidFill>
            </a:endParaRPr>
          </a:p>
        </p:txBody>
      </p:sp>
      <p:sp>
        <p:nvSpPr>
          <p:cNvPr id="7" name="TextBox 6">
            <a:extLst>
              <a:ext uri="{FF2B5EF4-FFF2-40B4-BE49-F238E27FC236}">
                <a16:creationId xmlns:a16="http://schemas.microsoft.com/office/drawing/2014/main" id="{16EE1BEB-FC93-2907-B067-1F4770CC4E31}"/>
              </a:ext>
            </a:extLst>
          </p:cNvPr>
          <p:cNvSpPr txBox="1"/>
          <p:nvPr/>
        </p:nvSpPr>
        <p:spPr>
          <a:xfrm>
            <a:off x="1943100" y="5984935"/>
            <a:ext cx="5257800" cy="215444"/>
          </a:xfrm>
          <a:prstGeom prst="rect">
            <a:avLst/>
          </a:prstGeom>
          <a:noFill/>
        </p:spPr>
        <p:txBody>
          <a:bodyPr wrap="square">
            <a:spAutoFit/>
          </a:bodyPr>
          <a:lstStyle/>
          <a:p>
            <a:pPr algn="ctr"/>
            <a:r>
              <a:rPr lang="en-US" sz="800" dirty="0"/>
              <a:t>CNX OpenStax on Wikimedia Commons. "Nerve impulse across a cell and voltage-gated channel response." </a:t>
            </a:r>
          </a:p>
        </p:txBody>
      </p:sp>
      <p:pic>
        <p:nvPicPr>
          <p:cNvPr id="3" name="Content Placeholder 4" descr="The resting membrane potential of negative 70 volts is maintained by a sodium/potassium transporter that transports sodium ions out of the cell and potassium ions into the cell. Voltage-gated sodium and potassium channels are closed. In response to a nerve impulse, some sodium channels open, allowing sodium ions to enter the cell. The membrane starts to depolarize; in other words, the charge across the membrane lessens. If the membrane potential increases to the threshold of excitation, all the sodium channels open. At the peak action potential, potassium channels open and potassium ions leave the cell. The membrane eventually becomes hyperpolarized.">
            <a:extLst>
              <a:ext uri="{FF2B5EF4-FFF2-40B4-BE49-F238E27FC236}">
                <a16:creationId xmlns:a16="http://schemas.microsoft.com/office/drawing/2014/main" id="{BADAF6FE-12AD-3428-0681-D1C632526E58}"/>
              </a:ext>
            </a:extLst>
          </p:cNvPr>
          <p:cNvPicPr>
            <a:picLocks noGrp="1" noChangeAspect="1"/>
          </p:cNvPicPr>
          <p:nvPr>
            <p:ph idx="1"/>
          </p:nvPr>
        </p:nvPicPr>
        <p:blipFill>
          <a:blip r:embed="rId3"/>
          <a:srcRect l="25926" t="3667" r="27777" b="3000"/>
          <a:stretch/>
        </p:blipFill>
        <p:spPr>
          <a:xfrm>
            <a:off x="2667000" y="1039368"/>
            <a:ext cx="4267200" cy="4779264"/>
          </a:xfrm>
        </p:spPr>
      </p:pic>
    </p:spTree>
    <p:extLst>
      <p:ext uri="{BB962C8B-B14F-4D97-AF65-F5344CB8AC3E}">
        <p14:creationId xmlns:p14="http://schemas.microsoft.com/office/powerpoint/2010/main" val="2969959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Nervous System Signal Transmission</a:t>
            </a:r>
            <a:endParaRPr lang="en-US" sz="3200" baseline="30000" dirty="0">
              <a:solidFill>
                <a:schemeClr val="accent1"/>
              </a:solidFill>
            </a:endParaRPr>
          </a:p>
        </p:txBody>
      </p:sp>
      <p:sp>
        <p:nvSpPr>
          <p:cNvPr id="11267" name="Rectangle 3"/>
          <p:cNvSpPr>
            <a:spLocks noGrp="1"/>
          </p:cNvSpPr>
          <p:nvPr>
            <p:ph idx="1"/>
          </p:nvPr>
        </p:nvSpPr>
        <p:spPr>
          <a:xfrm>
            <a:off x="457200" y="1219200"/>
            <a:ext cx="8229600" cy="5181600"/>
          </a:xfrm>
          <a:prstGeom prst="rect">
            <a:avLst/>
          </a:prstGeom>
        </p:spPr>
        <p:txBody>
          <a:bodyPr>
            <a:normAutofit/>
          </a:bodyPr>
          <a:lstStyle/>
          <a:p>
            <a:pPr>
              <a:tabLst>
                <a:tab pos="461963" algn="l"/>
              </a:tabLst>
            </a:pPr>
            <a:r>
              <a:rPr lang="en-US" dirty="0">
                <a:solidFill>
                  <a:schemeClr val="tx1"/>
                </a:solidFill>
              </a:rPr>
              <a:t>Transmission of a signal between neurons is carried by a chemical </a:t>
            </a:r>
            <a:r>
              <a:rPr lang="en-US" i="1" dirty="0">
                <a:solidFill>
                  <a:schemeClr val="tx1"/>
                </a:solidFill>
              </a:rPr>
              <a:t>neurotransmitter.</a:t>
            </a:r>
          </a:p>
          <a:p>
            <a:pPr>
              <a:tabLst>
                <a:tab pos="461963" algn="l"/>
              </a:tabLst>
            </a:pPr>
            <a:r>
              <a:rPr lang="en-US" dirty="0">
                <a:solidFill>
                  <a:schemeClr val="tx1"/>
                </a:solidFill>
              </a:rPr>
              <a:t>Transmission of a signal within a neuron from dendrite to axon terminal is carried by a brief reversal of the resting membrane potential called an </a:t>
            </a:r>
            <a:r>
              <a:rPr lang="en-US" b="1" dirty="0">
                <a:solidFill>
                  <a:schemeClr val="tx1"/>
                </a:solidFill>
              </a:rPr>
              <a:t>action potential</a:t>
            </a:r>
            <a:r>
              <a:rPr lang="en-US" dirty="0">
                <a:solidFill>
                  <a:schemeClr val="tx1"/>
                </a:solidFill>
              </a:rPr>
              <a:t>.</a:t>
            </a:r>
            <a:endParaRPr lang="en-US" dirty="0"/>
          </a:p>
        </p:txBody>
      </p:sp>
    </p:spTree>
    <p:extLst>
      <p:ext uri="{BB962C8B-B14F-4D97-AF65-F5344CB8AC3E}">
        <p14:creationId xmlns:p14="http://schemas.microsoft.com/office/powerpoint/2010/main" val="2361641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Generation of an Action Potential: Depolarization</a:t>
            </a:r>
            <a:endParaRPr lang="en-US" sz="3200" baseline="30000" dirty="0">
              <a:solidFill>
                <a:schemeClr val="accent1"/>
              </a:solidFill>
            </a:endParaRPr>
          </a:p>
        </p:txBody>
      </p:sp>
      <p:sp>
        <p:nvSpPr>
          <p:cNvPr id="11267" name="Rectangle 3"/>
          <p:cNvSpPr>
            <a:spLocks noGrp="1"/>
          </p:cNvSpPr>
          <p:nvPr>
            <p:ph idx="1"/>
          </p:nvPr>
        </p:nvSpPr>
        <p:spPr>
          <a:xfrm>
            <a:off x="457200" y="1219200"/>
            <a:ext cx="8229600" cy="5181600"/>
          </a:xfrm>
          <a:prstGeom prst="rect">
            <a:avLst/>
          </a:prstGeom>
        </p:spPr>
        <p:txBody>
          <a:bodyPr>
            <a:noAutofit/>
          </a:bodyPr>
          <a:lstStyle/>
          <a:p>
            <a:pPr marL="0" indent="0">
              <a:buNone/>
              <a:tabLst>
                <a:tab pos="461963" algn="l"/>
              </a:tabLst>
            </a:pPr>
            <a:r>
              <a:rPr lang="en-US" sz="2400" i="0" dirty="0">
                <a:solidFill>
                  <a:schemeClr val="tx1"/>
                </a:solidFill>
              </a:rPr>
              <a:t>When a neurotransmitter binds to receptors on a neuron’s dendrites, ion channels open.</a:t>
            </a:r>
          </a:p>
          <a:p>
            <a:pPr>
              <a:tabLst>
                <a:tab pos="461963" algn="l"/>
              </a:tabLst>
            </a:pPr>
            <a:r>
              <a:rPr lang="en-US" sz="2400" dirty="0"/>
              <a:t>At excitatory synapses, positive ions enter the neuron, causing depolarization — a decrease in the voltage difference between the inside and outside of the neuron.</a:t>
            </a:r>
          </a:p>
          <a:p>
            <a:pPr>
              <a:tabLst>
                <a:tab pos="461963" algn="l"/>
              </a:tabLst>
            </a:pPr>
            <a:r>
              <a:rPr lang="en-US" sz="2400" i="0" dirty="0">
                <a:solidFill>
                  <a:schemeClr val="tx1"/>
                </a:solidFill>
              </a:rPr>
              <a:t>If enough depolarization </a:t>
            </a:r>
            <a:r>
              <a:rPr lang="en-US" sz="2400" dirty="0"/>
              <a:t>occurs to reach the threshold potential (-55 mV), all voltage gated Na</a:t>
            </a:r>
            <a:r>
              <a:rPr lang="en-US" sz="2400" baseline="30000" dirty="0"/>
              <a:t>+</a:t>
            </a:r>
            <a:r>
              <a:rPr lang="en-US" sz="2400" dirty="0"/>
              <a:t> channels in the axon hillock open, allowing more positive ions to enter until the neuron depolarizes to about +40 mV.</a:t>
            </a:r>
          </a:p>
          <a:p>
            <a:pPr>
              <a:tabLst>
                <a:tab pos="461963" algn="l"/>
              </a:tabLst>
            </a:pPr>
            <a:r>
              <a:rPr lang="en-US" sz="2400" i="0" dirty="0">
                <a:solidFill>
                  <a:schemeClr val="tx1"/>
                </a:solidFill>
              </a:rPr>
              <a:t>Action potentials are "all or nothing" </a:t>
            </a:r>
            <a:r>
              <a:rPr lang="en-US" sz="2400" dirty="0"/>
              <a:t>— once the threshold potential is reached, the neuron always completely depolarizes.</a:t>
            </a:r>
            <a:endParaRPr lang="en-US" sz="2400" i="0" dirty="0">
              <a:solidFill>
                <a:schemeClr val="tx1"/>
              </a:solidFill>
            </a:endParaRPr>
          </a:p>
        </p:txBody>
      </p:sp>
    </p:spTree>
    <p:extLst>
      <p:ext uri="{BB962C8B-B14F-4D97-AF65-F5344CB8AC3E}">
        <p14:creationId xmlns:p14="http://schemas.microsoft.com/office/powerpoint/2010/main" val="1944710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Conclusion of an Action Potential: Resetting Back to Resting Potential</a:t>
            </a:r>
            <a:endParaRPr lang="en-US" sz="3200" baseline="30000" dirty="0">
              <a:solidFill>
                <a:schemeClr val="accent1"/>
              </a:solidFill>
            </a:endParaRPr>
          </a:p>
        </p:txBody>
      </p:sp>
      <p:sp>
        <p:nvSpPr>
          <p:cNvPr id="11267" name="Rectangle 3"/>
          <p:cNvSpPr>
            <a:spLocks noGrp="1"/>
          </p:cNvSpPr>
          <p:nvPr>
            <p:ph idx="1"/>
          </p:nvPr>
        </p:nvSpPr>
        <p:spPr>
          <a:xfrm>
            <a:off x="457200" y="914400"/>
            <a:ext cx="8229600" cy="5410200"/>
          </a:xfrm>
          <a:prstGeom prst="rect">
            <a:avLst/>
          </a:prstGeom>
        </p:spPr>
        <p:txBody>
          <a:bodyPr>
            <a:noAutofit/>
          </a:bodyPr>
          <a:lstStyle/>
          <a:p>
            <a:pPr marL="0" indent="0">
              <a:buNone/>
              <a:tabLst>
                <a:tab pos="461963" algn="l"/>
              </a:tabLst>
            </a:pPr>
            <a:r>
              <a:rPr lang="en-US" sz="2200" i="0" dirty="0">
                <a:solidFill>
                  <a:schemeClr val="tx1"/>
                </a:solidFill>
              </a:rPr>
              <a:t>Once depolarization is done, the cell must </a:t>
            </a:r>
            <a:r>
              <a:rPr lang="en-US" sz="2200" dirty="0">
                <a:solidFill>
                  <a:schemeClr val="tx1"/>
                </a:solidFill>
              </a:rPr>
              <a:t>"</a:t>
            </a:r>
            <a:r>
              <a:rPr lang="en-US" sz="2200" i="0" dirty="0">
                <a:solidFill>
                  <a:schemeClr val="tx1"/>
                </a:solidFill>
              </a:rPr>
              <a:t>reset" to resting potential.</a:t>
            </a:r>
          </a:p>
          <a:p>
            <a:pPr>
              <a:tabLst>
                <a:tab pos="461963" algn="l"/>
              </a:tabLst>
            </a:pPr>
            <a:r>
              <a:rPr lang="en-US" sz="2200" dirty="0"/>
              <a:t>The Na</a:t>
            </a:r>
            <a:r>
              <a:rPr lang="en-US" sz="2200" baseline="30000" dirty="0"/>
              <a:t>+</a:t>
            </a:r>
            <a:r>
              <a:rPr lang="en-US" sz="2200" dirty="0"/>
              <a:t> channels close and cannot be opened, beginning the </a:t>
            </a:r>
            <a:r>
              <a:rPr lang="en-US" sz="2200" b="1" dirty="0"/>
              <a:t>refractory period </a:t>
            </a:r>
            <a:r>
              <a:rPr lang="en-US" sz="2200" dirty="0"/>
              <a:t>during which it cannot produce another action potential.</a:t>
            </a:r>
          </a:p>
          <a:p>
            <a:pPr>
              <a:tabLst>
                <a:tab pos="461963" algn="l"/>
              </a:tabLst>
            </a:pPr>
            <a:r>
              <a:rPr lang="en-US" sz="2200" i="0" dirty="0">
                <a:solidFill>
                  <a:schemeClr val="tx1"/>
                </a:solidFill>
              </a:rPr>
              <a:t>The voltage-gated K</a:t>
            </a:r>
            <a:r>
              <a:rPr lang="en-US" sz="2200" i="0" baseline="30000" dirty="0">
                <a:solidFill>
                  <a:schemeClr val="tx1"/>
                </a:solidFill>
              </a:rPr>
              <a:t>+</a:t>
            </a:r>
            <a:r>
              <a:rPr lang="en-US" sz="2200" i="0" dirty="0">
                <a:solidFill>
                  <a:schemeClr val="tx1"/>
                </a:solidFill>
              </a:rPr>
              <a:t> channels open and K</a:t>
            </a:r>
            <a:r>
              <a:rPr lang="en-US" sz="2200" i="0" baseline="30000" dirty="0">
                <a:solidFill>
                  <a:schemeClr val="tx1"/>
                </a:solidFill>
              </a:rPr>
              <a:t>+</a:t>
            </a:r>
            <a:r>
              <a:rPr lang="en-US" sz="2200" i="0" dirty="0">
                <a:solidFill>
                  <a:schemeClr val="tx1"/>
                </a:solidFill>
              </a:rPr>
              <a:t> leaves the cell, allowing the membrane potential to become more negative .</a:t>
            </a:r>
            <a:endParaRPr lang="en-US" sz="2200" dirty="0"/>
          </a:p>
          <a:p>
            <a:pPr lvl="1">
              <a:tabLst>
                <a:tab pos="461963" algn="l"/>
              </a:tabLst>
            </a:pPr>
            <a:r>
              <a:rPr lang="en-US" sz="2200" i="1" dirty="0"/>
              <a:t>Hyperpolarization</a:t>
            </a:r>
            <a:r>
              <a:rPr lang="en-US" sz="2200" dirty="0"/>
              <a:t> (the membrane potential becomes more negative than the cell’s normal resting potential) occurs as a result of K</a:t>
            </a:r>
            <a:r>
              <a:rPr lang="en-US" sz="2200" baseline="30000" dirty="0"/>
              <a:t>+</a:t>
            </a:r>
            <a:r>
              <a:rPr lang="en-US" sz="2200" dirty="0"/>
              <a:t> leaving the cell.</a:t>
            </a:r>
          </a:p>
          <a:p>
            <a:pPr>
              <a:tabLst>
                <a:tab pos="461963" algn="l"/>
              </a:tabLst>
            </a:pPr>
            <a:r>
              <a:rPr lang="en-US" sz="2200" i="0" dirty="0">
                <a:solidFill>
                  <a:schemeClr val="tx1"/>
                </a:solidFill>
              </a:rPr>
              <a:t>A</a:t>
            </a:r>
            <a:r>
              <a:rPr lang="en-US" sz="2200" dirty="0"/>
              <a:t>t this point, Na</a:t>
            </a:r>
            <a:r>
              <a:rPr lang="en-US" sz="2200" baseline="30000" dirty="0"/>
              <a:t>+</a:t>
            </a:r>
            <a:r>
              <a:rPr lang="en-US" sz="2200" dirty="0"/>
              <a:t> channels return to their resting state and reopen again if the threshold potential is reached.</a:t>
            </a:r>
          </a:p>
          <a:p>
            <a:pPr>
              <a:tabLst>
                <a:tab pos="461963" algn="l"/>
              </a:tabLst>
            </a:pPr>
            <a:r>
              <a:rPr lang="en-US" sz="2200" i="0" dirty="0">
                <a:solidFill>
                  <a:schemeClr val="tx1"/>
                </a:solidFill>
              </a:rPr>
              <a:t>The sodium</a:t>
            </a:r>
            <a:r>
              <a:rPr lang="en-US" sz="2200" dirty="0">
                <a:solidFill>
                  <a:schemeClr val="tx1"/>
                </a:solidFill>
              </a:rPr>
              <a:t>-potassium pump actively brings K</a:t>
            </a:r>
            <a:r>
              <a:rPr lang="en-US" sz="2200" baseline="30000" dirty="0">
                <a:solidFill>
                  <a:schemeClr val="tx1"/>
                </a:solidFill>
              </a:rPr>
              <a:t>+</a:t>
            </a:r>
            <a:r>
              <a:rPr lang="en-US" sz="2200" dirty="0">
                <a:solidFill>
                  <a:schemeClr val="tx1"/>
                </a:solidFill>
              </a:rPr>
              <a:t> ions in and pumps Na</a:t>
            </a:r>
            <a:r>
              <a:rPr lang="en-US" sz="2200" baseline="30000" dirty="0">
                <a:solidFill>
                  <a:schemeClr val="tx1"/>
                </a:solidFill>
              </a:rPr>
              <a:t>+</a:t>
            </a:r>
            <a:r>
              <a:rPr lang="en-US" sz="2200" dirty="0">
                <a:solidFill>
                  <a:schemeClr val="tx1"/>
                </a:solidFill>
              </a:rPr>
              <a:t> ions out of the cell to return the cell from its hyperpolarized state to its resting potential.</a:t>
            </a:r>
            <a:endParaRPr lang="en-US" sz="2200" i="0" dirty="0">
              <a:solidFill>
                <a:schemeClr val="tx1"/>
              </a:solidFill>
            </a:endParaRPr>
          </a:p>
        </p:txBody>
      </p:sp>
    </p:spTree>
    <p:extLst>
      <p:ext uri="{BB962C8B-B14F-4D97-AF65-F5344CB8AC3E}">
        <p14:creationId xmlns:p14="http://schemas.microsoft.com/office/powerpoint/2010/main" val="3738612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3</a:t>
            </a:r>
            <a:endParaRPr lang="en-US" sz="3200" dirty="0">
              <a:solidFill>
                <a:schemeClr val="accent1"/>
              </a:solidFill>
            </a:endParaRPr>
          </a:p>
        </p:txBody>
      </p:sp>
      <p:sp>
        <p:nvSpPr>
          <p:cNvPr id="3" name="TextBox 2">
            <a:extLst>
              <a:ext uri="{FF2B5EF4-FFF2-40B4-BE49-F238E27FC236}">
                <a16:creationId xmlns:a16="http://schemas.microsoft.com/office/drawing/2014/main" id="{B2A3B449-83A6-F970-6257-2E49A372A1D0}"/>
              </a:ext>
            </a:extLst>
          </p:cNvPr>
          <p:cNvSpPr txBox="1"/>
          <p:nvPr/>
        </p:nvSpPr>
        <p:spPr>
          <a:xfrm>
            <a:off x="2286000" y="5810459"/>
            <a:ext cx="4572000" cy="215444"/>
          </a:xfrm>
          <a:prstGeom prst="rect">
            <a:avLst/>
          </a:prstGeom>
          <a:noFill/>
        </p:spPr>
        <p:txBody>
          <a:bodyPr wrap="square">
            <a:spAutoFit/>
          </a:bodyPr>
          <a:lstStyle/>
          <a:p>
            <a:pPr algn="ctr"/>
            <a:r>
              <a:rPr lang="en-US" sz="800" dirty="0"/>
              <a:t>CNX OpenStax on Wikimedia Commons. "Action potential steps." </a:t>
            </a:r>
          </a:p>
        </p:txBody>
      </p:sp>
      <p:pic>
        <p:nvPicPr>
          <p:cNvPr id="5" name="Content Placeholder 4" descr="The graph has time on the x-axis and membrane potential (millivolts) on the y-axis. The area labeled number 1 on the graph is the beginning of the line at negative 70, which is resting potential. At number 2, the membrane potential spikes crossing over negative 55, the threshold of excitation. At number 3, the membrane potential hits the peak at 30, which is peak action potential. Then, the membrane potential rapidly decreases for repolarization. It goes down below negative 70 at number 4, which is hyperpolarization. At number 5, the membrane potential starts to increase again to go back up to resting potential at negative 70.">
            <a:extLst>
              <a:ext uri="{FF2B5EF4-FFF2-40B4-BE49-F238E27FC236}">
                <a16:creationId xmlns:a16="http://schemas.microsoft.com/office/drawing/2014/main" id="{4324A32C-B5B9-A5E8-2DBE-F924021A9239}"/>
              </a:ext>
            </a:extLst>
          </p:cNvPr>
          <p:cNvPicPr>
            <a:picLocks noGrp="1" noChangeAspect="1"/>
          </p:cNvPicPr>
          <p:nvPr>
            <p:ph idx="1"/>
          </p:nvPr>
        </p:nvPicPr>
        <p:blipFill>
          <a:blip r:embed="rId3"/>
          <a:srcRect l="15741" t="3667" r="14816" b="3000"/>
          <a:stretch/>
        </p:blipFill>
        <p:spPr>
          <a:xfrm>
            <a:off x="1447800" y="1173731"/>
            <a:ext cx="6040899" cy="4510538"/>
          </a:xfrm>
        </p:spPr>
      </p:pic>
    </p:spTree>
    <p:extLst>
      <p:ext uri="{BB962C8B-B14F-4D97-AF65-F5344CB8AC3E}">
        <p14:creationId xmlns:p14="http://schemas.microsoft.com/office/powerpoint/2010/main" val="1875700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4</a:t>
            </a:r>
            <a:endParaRPr lang="en-US" sz="3200" dirty="0">
              <a:solidFill>
                <a:schemeClr val="accent1"/>
              </a:solidFill>
            </a:endParaRPr>
          </a:p>
        </p:txBody>
      </p:sp>
      <p:sp>
        <p:nvSpPr>
          <p:cNvPr id="3" name="TextBox 2">
            <a:extLst>
              <a:ext uri="{FF2B5EF4-FFF2-40B4-BE49-F238E27FC236}">
                <a16:creationId xmlns:a16="http://schemas.microsoft.com/office/drawing/2014/main" id="{9BB05CA4-B25D-2F01-E05F-5F4620D58DAC}"/>
              </a:ext>
            </a:extLst>
          </p:cNvPr>
          <p:cNvSpPr txBox="1"/>
          <p:nvPr/>
        </p:nvSpPr>
        <p:spPr>
          <a:xfrm>
            <a:off x="2286000" y="5805604"/>
            <a:ext cx="4572000" cy="215444"/>
          </a:xfrm>
          <a:prstGeom prst="rect">
            <a:avLst/>
          </a:prstGeom>
          <a:noFill/>
        </p:spPr>
        <p:txBody>
          <a:bodyPr wrap="square">
            <a:spAutoFit/>
          </a:bodyPr>
          <a:lstStyle/>
          <a:p>
            <a:pPr algn="ctr"/>
            <a:r>
              <a:rPr lang="en-US" sz="800" dirty="0"/>
              <a:t>CNX OpenStax on Wikimedia Commons. "Action potential." </a:t>
            </a:r>
          </a:p>
        </p:txBody>
      </p:sp>
      <p:pic>
        <p:nvPicPr>
          <p:cNvPr id="6" name="Content Placeholder 4" descr="The action potential travels from the soma down the axon to the axon terminal. The action potential is initiated when a signal from the soma causes the soma-end of the axon membrane to depolarize. The depolarization spreads down the axon. Meanwhile, the membrane at the start of the axon repolarizes. Because potassium channels are open, the membrane cannot depolarize again. The action potential continues to spread down the axon this way.">
            <a:extLst>
              <a:ext uri="{FF2B5EF4-FFF2-40B4-BE49-F238E27FC236}">
                <a16:creationId xmlns:a16="http://schemas.microsoft.com/office/drawing/2014/main" id="{ED73AB8A-CC40-9B52-8B9D-548B3F503309}"/>
              </a:ext>
            </a:extLst>
          </p:cNvPr>
          <p:cNvPicPr>
            <a:picLocks noGrp="1" noChangeAspect="1"/>
          </p:cNvPicPr>
          <p:nvPr>
            <p:ph idx="1"/>
          </p:nvPr>
        </p:nvPicPr>
        <p:blipFill>
          <a:blip r:embed="rId3"/>
          <a:srcRect l="12963" t="3667" r="12963" b="3000"/>
          <a:stretch/>
        </p:blipFill>
        <p:spPr>
          <a:xfrm>
            <a:off x="1371600" y="1142376"/>
            <a:ext cx="6533211" cy="4573248"/>
          </a:xfrm>
        </p:spPr>
      </p:pic>
    </p:spTree>
    <p:extLst>
      <p:ext uri="{BB962C8B-B14F-4D97-AF65-F5344CB8AC3E}">
        <p14:creationId xmlns:p14="http://schemas.microsoft.com/office/powerpoint/2010/main" val="2278298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p:txBody>
          <a:bodyPr/>
          <a:lstStyle/>
          <a:p>
            <a:r>
              <a:rPr lang="en-US" dirty="0"/>
              <a:t>Potassium channel blockers—such as amiodarone and procainamide, which are used to treat abnormal electrical activity in the heart (cardiac dysrhythmia)—impede the movement of K</a:t>
            </a:r>
            <a:r>
              <a:rPr lang="en-US" baseline="30000" dirty="0"/>
              <a:t>+</a:t>
            </a:r>
            <a:r>
              <a:rPr lang="en-US" dirty="0"/>
              <a:t> through voltage-gated K</a:t>
            </a:r>
            <a:r>
              <a:rPr lang="en-US" baseline="30000" dirty="0"/>
              <a:t>+</a:t>
            </a:r>
            <a:r>
              <a:rPr lang="en-US" dirty="0"/>
              <a:t> channels. </a:t>
            </a:r>
          </a:p>
          <a:p>
            <a:pPr marL="457200" indent="-457200">
              <a:buFont typeface="Arial" panose="020B0604020202020204" pitchFamily="34" charset="0"/>
              <a:buChar char="•"/>
            </a:pPr>
            <a:r>
              <a:rPr lang="en-US" dirty="0"/>
              <a:t>Which part of the action potential (Figure 3) would you expect potassium channels to affect?</a:t>
            </a:r>
          </a:p>
        </p:txBody>
      </p:sp>
    </p:spTree>
    <p:extLst>
      <p:ext uri="{BB962C8B-B14F-4D97-AF65-F5344CB8AC3E}">
        <p14:creationId xmlns:p14="http://schemas.microsoft.com/office/powerpoint/2010/main" val="1933572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Myelin’s Role in the Propagation of the Action Potential</a:t>
            </a:r>
            <a:r>
              <a:rPr lang="en-US" sz="1400" baseline="-25000" dirty="0"/>
              <a:t>1</a:t>
            </a:r>
            <a:endParaRPr lang="en-US" sz="3200" dirty="0">
              <a:solidFill>
                <a:schemeClr val="accent1"/>
              </a:solidFill>
            </a:endParaRPr>
          </a:p>
        </p:txBody>
      </p:sp>
      <p:sp>
        <p:nvSpPr>
          <p:cNvPr id="11267" name="Rectangle 3"/>
          <p:cNvSpPr>
            <a:spLocks noGrp="1"/>
          </p:cNvSpPr>
          <p:nvPr>
            <p:ph idx="1"/>
          </p:nvPr>
        </p:nvSpPr>
        <p:spPr>
          <a:xfrm>
            <a:off x="457200" y="990600"/>
            <a:ext cx="8229600" cy="6553200"/>
          </a:xfrm>
          <a:prstGeom prst="rect">
            <a:avLst/>
          </a:prstGeom>
        </p:spPr>
        <p:txBody>
          <a:bodyPr>
            <a:normAutofit/>
          </a:bodyPr>
          <a:lstStyle/>
          <a:p>
            <a:pPr>
              <a:tabLst>
                <a:tab pos="461963" algn="l"/>
              </a:tabLst>
            </a:pPr>
            <a:r>
              <a:rPr lang="en-US" sz="2400" dirty="0">
                <a:solidFill>
                  <a:schemeClr val="tx1"/>
                </a:solidFill>
              </a:rPr>
              <a:t>For an action potential to communicate with another neuron, it must reach axon terminals to initiate neurotransmitter release.</a:t>
            </a:r>
          </a:p>
          <a:p>
            <a:pPr>
              <a:tabLst>
                <a:tab pos="461963" algn="l"/>
              </a:tabLst>
            </a:pPr>
            <a:r>
              <a:rPr lang="en-US" sz="2400" dirty="0">
                <a:solidFill>
                  <a:schemeClr val="tx1"/>
                </a:solidFill>
              </a:rPr>
              <a:t>The speed of conduction of the action potential along an axon is influenced by the axon’s:</a:t>
            </a:r>
          </a:p>
          <a:p>
            <a:pPr lvl="1">
              <a:tabLst>
                <a:tab pos="461963" algn="l"/>
              </a:tabLst>
            </a:pPr>
            <a:r>
              <a:rPr lang="en-US" sz="2400" dirty="0"/>
              <a:t>Diameter</a:t>
            </a:r>
          </a:p>
          <a:p>
            <a:pPr lvl="1">
              <a:tabLst>
                <a:tab pos="461963" algn="l"/>
              </a:tabLst>
            </a:pPr>
            <a:r>
              <a:rPr lang="en-US" sz="2400" dirty="0"/>
              <a:t>Resistance to current leakage</a:t>
            </a:r>
          </a:p>
          <a:p>
            <a:pPr>
              <a:tabLst>
                <a:tab pos="461963" algn="l"/>
              </a:tabLst>
            </a:pPr>
            <a:r>
              <a:rPr lang="en-US" sz="2400" dirty="0">
                <a:solidFill>
                  <a:schemeClr val="tx1"/>
                </a:solidFill>
              </a:rPr>
              <a:t>Myelin acts as an insulator to prevent current leakage, increasing the speed of action potential conduction.</a:t>
            </a:r>
          </a:p>
          <a:p>
            <a:pPr lvl="1">
              <a:tabLst>
                <a:tab pos="461963" algn="l"/>
              </a:tabLst>
            </a:pPr>
            <a:r>
              <a:rPr lang="en-US" sz="2400" dirty="0"/>
              <a:t>In demyelinating diseases like multiple sclerosis (MS), action potential conduction slows</a:t>
            </a:r>
            <a:r>
              <a:rPr lang="en-US" dirty="0"/>
              <a:t>.</a:t>
            </a:r>
            <a:endParaRPr lang="en-US" dirty="0">
              <a:solidFill>
                <a:srgbClr val="0000FF"/>
              </a:solidFill>
            </a:endParaRPr>
          </a:p>
        </p:txBody>
      </p:sp>
    </p:spTree>
    <p:extLst>
      <p:ext uri="{BB962C8B-B14F-4D97-AF65-F5344CB8AC3E}">
        <p14:creationId xmlns:p14="http://schemas.microsoft.com/office/powerpoint/2010/main" val="25573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Myelin’s Role in the Propagation of the Action Potential</a:t>
            </a:r>
            <a:r>
              <a:rPr lang="en-US" sz="1400" baseline="-25000" dirty="0"/>
              <a:t>2</a:t>
            </a:r>
            <a:endParaRPr lang="en-US" sz="1400" baseline="30000" dirty="0">
              <a:solidFill>
                <a:schemeClr val="accent1"/>
              </a:solidFill>
            </a:endParaRPr>
          </a:p>
        </p:txBody>
      </p:sp>
      <p:sp>
        <p:nvSpPr>
          <p:cNvPr id="11267" name="Rectangle 3"/>
          <p:cNvSpPr>
            <a:spLocks noGrp="1"/>
          </p:cNvSpPr>
          <p:nvPr>
            <p:ph idx="1"/>
          </p:nvPr>
        </p:nvSpPr>
        <p:spPr>
          <a:xfrm>
            <a:off x="457200" y="990600"/>
            <a:ext cx="8229600" cy="5410200"/>
          </a:xfrm>
          <a:prstGeom prst="rect">
            <a:avLst/>
          </a:prstGeom>
        </p:spPr>
        <p:txBody>
          <a:bodyPr>
            <a:noAutofit/>
          </a:bodyPr>
          <a:lstStyle/>
          <a:p>
            <a:pPr>
              <a:tabLst>
                <a:tab pos="461963" algn="l"/>
              </a:tabLst>
            </a:pPr>
            <a:r>
              <a:rPr lang="en-US" sz="2200" i="0" dirty="0">
                <a:solidFill>
                  <a:schemeClr val="tx1"/>
                </a:solidFill>
              </a:rPr>
              <a:t>The </a:t>
            </a:r>
            <a:r>
              <a:rPr lang="en-US" sz="2200" dirty="0">
                <a:solidFill>
                  <a:schemeClr val="tx1"/>
                </a:solidFill>
              </a:rPr>
              <a:t>nodes of Ranvier are 1 </a:t>
            </a:r>
            <a:r>
              <a:rPr lang="el-GR" sz="2200" dirty="0">
                <a:solidFill>
                  <a:schemeClr val="tx1"/>
                </a:solidFill>
              </a:rPr>
              <a:t>μ</a:t>
            </a:r>
            <a:r>
              <a:rPr lang="en-US" sz="2200" dirty="0">
                <a:solidFill>
                  <a:schemeClr val="tx1"/>
                </a:solidFill>
              </a:rPr>
              <a:t>M gaps in the myelin sheath that contain voltage-gated Na</a:t>
            </a:r>
            <a:r>
              <a:rPr lang="en-US" sz="2200" baseline="30000" dirty="0">
                <a:solidFill>
                  <a:schemeClr val="tx1"/>
                </a:solidFill>
              </a:rPr>
              <a:t>+</a:t>
            </a:r>
            <a:r>
              <a:rPr lang="en-US" sz="2200" dirty="0">
                <a:solidFill>
                  <a:schemeClr val="tx1"/>
                </a:solidFill>
              </a:rPr>
              <a:t> and K</a:t>
            </a:r>
            <a:r>
              <a:rPr lang="en-US" sz="2200" baseline="30000" dirty="0">
                <a:solidFill>
                  <a:schemeClr val="tx1"/>
                </a:solidFill>
              </a:rPr>
              <a:t>+</a:t>
            </a:r>
            <a:r>
              <a:rPr lang="en-US" sz="2200" dirty="0">
                <a:solidFill>
                  <a:schemeClr val="tx1"/>
                </a:solidFill>
              </a:rPr>
              <a:t> channels.</a:t>
            </a:r>
          </a:p>
          <a:p>
            <a:pPr lvl="1">
              <a:tabLst>
                <a:tab pos="461963" algn="l"/>
              </a:tabLst>
            </a:pPr>
            <a:r>
              <a:rPr lang="en-US" sz="2200" i="0" dirty="0"/>
              <a:t>Ion flow through these channels (especially the Na+ channels) regenerates the action potential repeatedly.</a:t>
            </a:r>
          </a:p>
          <a:p>
            <a:pPr lvl="1">
              <a:tabLst>
                <a:tab pos="461963" algn="l"/>
              </a:tabLst>
            </a:pPr>
            <a:r>
              <a:rPr lang="en-US" sz="2200" b="1" i="0" dirty="0"/>
              <a:t>Saltatory conduction </a:t>
            </a:r>
            <a:r>
              <a:rPr lang="en-US" sz="2200" i="0" dirty="0"/>
              <a:t>is the "jumping" of </a:t>
            </a:r>
            <a:r>
              <a:rPr lang="en-US" sz="2200" dirty="0"/>
              <a:t>the action potential from one node to next.</a:t>
            </a:r>
          </a:p>
          <a:p>
            <a:pPr lvl="1">
              <a:tabLst>
                <a:tab pos="461963" algn="l"/>
              </a:tabLst>
            </a:pPr>
            <a:r>
              <a:rPr lang="en-US" sz="2200" i="0" dirty="0">
                <a:solidFill>
                  <a:schemeClr val="tx1"/>
                </a:solidFill>
              </a:rPr>
              <a:t>If the nodes of Ranvier were not present, the action potential would propagate very slowly since the Na</a:t>
            </a:r>
            <a:r>
              <a:rPr lang="en-US" sz="2200" i="0" baseline="30000" dirty="0">
                <a:solidFill>
                  <a:schemeClr val="tx1"/>
                </a:solidFill>
              </a:rPr>
              <a:t>+</a:t>
            </a:r>
            <a:r>
              <a:rPr lang="en-US" sz="2200" i="0" dirty="0">
                <a:solidFill>
                  <a:schemeClr val="tx1"/>
                </a:solidFill>
              </a:rPr>
              <a:t> and K</a:t>
            </a:r>
            <a:r>
              <a:rPr lang="en-US" sz="2200" i="0" baseline="30000" dirty="0">
                <a:solidFill>
                  <a:schemeClr val="tx1"/>
                </a:solidFill>
              </a:rPr>
              <a:t>+</a:t>
            </a:r>
            <a:r>
              <a:rPr lang="en-US" sz="2200" i="0" dirty="0">
                <a:solidFill>
                  <a:schemeClr val="tx1"/>
                </a:solidFill>
              </a:rPr>
              <a:t> channels would have to continuously regenerate action potential at every point (instead of at specific points) along the axon.</a:t>
            </a:r>
          </a:p>
          <a:p>
            <a:pPr lvl="1">
              <a:tabLst>
                <a:tab pos="461963" algn="l"/>
              </a:tabLst>
            </a:pPr>
            <a:r>
              <a:rPr lang="en-US" sz="2200" dirty="0"/>
              <a:t>Nodes of Ranvier save energy since the channels only need to be present at the nodes (not along the entire axon).</a:t>
            </a:r>
            <a:endParaRPr lang="en-US" sz="2200" i="0" dirty="0">
              <a:solidFill>
                <a:schemeClr val="tx1"/>
              </a:solidFill>
            </a:endParaRPr>
          </a:p>
        </p:txBody>
      </p:sp>
    </p:spTree>
    <p:extLst>
      <p:ext uri="{BB962C8B-B14F-4D97-AF65-F5344CB8AC3E}">
        <p14:creationId xmlns:p14="http://schemas.microsoft.com/office/powerpoint/2010/main" val="2944781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5</a:t>
            </a:r>
            <a:endParaRPr lang="en-US" sz="3200" dirty="0">
              <a:solidFill>
                <a:schemeClr val="accent1"/>
              </a:solidFill>
            </a:endParaRPr>
          </a:p>
        </p:txBody>
      </p:sp>
      <p:sp>
        <p:nvSpPr>
          <p:cNvPr id="3" name="TextBox 2">
            <a:extLst>
              <a:ext uri="{FF2B5EF4-FFF2-40B4-BE49-F238E27FC236}">
                <a16:creationId xmlns:a16="http://schemas.microsoft.com/office/drawing/2014/main" id="{F704AEFF-D22F-EB7D-57E3-CE82754DDB85}"/>
              </a:ext>
            </a:extLst>
          </p:cNvPr>
          <p:cNvSpPr txBox="1"/>
          <p:nvPr/>
        </p:nvSpPr>
        <p:spPr>
          <a:xfrm>
            <a:off x="2286000" y="5823143"/>
            <a:ext cx="4572000" cy="215444"/>
          </a:xfrm>
          <a:prstGeom prst="rect">
            <a:avLst/>
          </a:prstGeom>
          <a:noFill/>
        </p:spPr>
        <p:txBody>
          <a:bodyPr wrap="square">
            <a:spAutoFit/>
          </a:bodyPr>
          <a:lstStyle/>
          <a:p>
            <a:pPr algn="ctr"/>
            <a:r>
              <a:rPr lang="en-US" sz="800" dirty="0"/>
              <a:t>CNX OpenStax on Wikimedia Commons. "Nodes of Ranvier." </a:t>
            </a:r>
          </a:p>
        </p:txBody>
      </p:sp>
      <p:pic>
        <p:nvPicPr>
          <p:cNvPr id="6" name="Content Placeholder 4" descr="The illustration shows an axon with three myelin sheaths spaced along it. Between the first and second myelin sheaths is the first node of Ranvier and is labeled &quot;Depolarized membrane.&quot; The action potential then travels through the second myelin sheath to the next node of Ranvier, between the second and third myelin sheath, to the area labeled &quot;Membrane at resting potential.&quot;">
            <a:extLst>
              <a:ext uri="{FF2B5EF4-FFF2-40B4-BE49-F238E27FC236}">
                <a16:creationId xmlns:a16="http://schemas.microsoft.com/office/drawing/2014/main" id="{44A54FCA-0ED5-3347-468E-67DD3F1F7AF7}"/>
              </a:ext>
            </a:extLst>
          </p:cNvPr>
          <p:cNvPicPr>
            <a:picLocks noGrp="1" noChangeAspect="1"/>
          </p:cNvPicPr>
          <p:nvPr>
            <p:ph idx="1"/>
          </p:nvPr>
        </p:nvPicPr>
        <p:blipFill>
          <a:blip r:embed="rId3"/>
          <a:srcRect t="3666" b="28001"/>
          <a:stretch/>
        </p:blipFill>
        <p:spPr>
          <a:xfrm>
            <a:off x="457200" y="1447800"/>
            <a:ext cx="8229600" cy="3124200"/>
          </a:xfrm>
        </p:spPr>
      </p:pic>
    </p:spTree>
    <p:extLst>
      <p:ext uri="{BB962C8B-B14F-4D97-AF65-F5344CB8AC3E}">
        <p14:creationId xmlns:p14="http://schemas.microsoft.com/office/powerpoint/2010/main" val="4244782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797963"/>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basis of the resting membrane potential.</a:t>
            </a:r>
          </a:p>
          <a:p>
            <a:pPr marL="457200" indent="-457200">
              <a:buFont typeface="Arial" panose="020B0604020202020204" pitchFamily="34" charset="0"/>
              <a:buChar char="•"/>
              <a:tabLst>
                <a:tab pos="457200" algn="l"/>
              </a:tabLst>
            </a:pPr>
            <a:r>
              <a:rPr lang="en-US" b="1" dirty="0"/>
              <a:t>Explain</a:t>
            </a:r>
            <a:r>
              <a:rPr lang="en-US" dirty="0"/>
              <a:t> the stages of an action potential and how action potentials are propagated.</a:t>
            </a:r>
          </a:p>
          <a:p>
            <a:pPr marL="457200" indent="-457200">
              <a:buFont typeface="Arial" panose="020B0604020202020204" pitchFamily="34" charset="0"/>
              <a:buChar char="•"/>
              <a:tabLst>
                <a:tab pos="457200" algn="l"/>
              </a:tabLst>
            </a:pPr>
            <a:r>
              <a:rPr lang="en-US" b="1" dirty="0"/>
              <a:t>Explain</a:t>
            </a:r>
            <a:r>
              <a:rPr lang="en-US" dirty="0"/>
              <a:t> the similarities and differences between chemical and electrical synapses.</a:t>
            </a:r>
          </a:p>
          <a:p>
            <a:pPr marL="457200" indent="-457200">
              <a:buFont typeface="Arial" panose="020B0604020202020204" pitchFamily="34" charset="0"/>
              <a:buChar char="•"/>
              <a:tabLst>
                <a:tab pos="457200" algn="l"/>
              </a:tabLst>
            </a:pPr>
            <a:r>
              <a:rPr lang="en-US" b="1" dirty="0"/>
              <a:t>Describe</a:t>
            </a:r>
            <a:r>
              <a:rPr lang="en-US" dirty="0"/>
              <a:t> long-term potentiation and long-term depression.</a:t>
            </a: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Synaptic Transmission</a:t>
            </a:r>
            <a:endParaRPr lang="en-US" sz="3200" dirty="0">
              <a:solidFill>
                <a:schemeClr val="accent1"/>
              </a:solidFill>
            </a:endParaRPr>
          </a:p>
        </p:txBody>
      </p:sp>
      <p:sp>
        <p:nvSpPr>
          <p:cNvPr id="11267" name="Rectangle 3"/>
          <p:cNvSpPr>
            <a:spLocks noGrp="1"/>
          </p:cNvSpPr>
          <p:nvPr>
            <p:ph idx="1"/>
          </p:nvPr>
        </p:nvSpPr>
        <p:spPr>
          <a:xfrm>
            <a:off x="457200" y="1066800"/>
            <a:ext cx="8229600" cy="5334000"/>
          </a:xfrm>
          <a:prstGeom prst="rect">
            <a:avLst/>
          </a:prstGeom>
        </p:spPr>
        <p:txBody>
          <a:bodyPr>
            <a:normAutofit fontScale="92500" lnSpcReduction="20000"/>
          </a:bodyPr>
          <a:lstStyle/>
          <a:p>
            <a:pPr>
              <a:tabLst>
                <a:tab pos="461963" algn="l"/>
              </a:tabLst>
            </a:pPr>
            <a:r>
              <a:rPr lang="en-US" sz="2400" dirty="0">
                <a:solidFill>
                  <a:schemeClr val="tx1"/>
                </a:solidFill>
              </a:rPr>
              <a:t>The synapse ("gap") is where transmission from one neuron to the next occurs.</a:t>
            </a:r>
          </a:p>
          <a:p>
            <a:pPr lvl="1">
              <a:tabLst>
                <a:tab pos="461963" algn="l"/>
              </a:tabLst>
            </a:pPr>
            <a:r>
              <a:rPr lang="en-US" sz="2400" i="0" dirty="0"/>
              <a:t>These </a:t>
            </a:r>
            <a:r>
              <a:rPr lang="en-US" sz="2400" i="1" dirty="0"/>
              <a:t>usually</a:t>
            </a:r>
            <a:r>
              <a:rPr lang="en-US" sz="2400" i="0" dirty="0"/>
              <a:t> occur between the axon terminals of one neuron and the dendritic spines on the next.</a:t>
            </a:r>
            <a:r>
              <a:rPr lang="en-US" sz="2400" i="0" dirty="0">
                <a:solidFill>
                  <a:schemeClr val="tx1"/>
                </a:solidFill>
              </a:rPr>
              <a:t>	</a:t>
            </a:r>
          </a:p>
          <a:p>
            <a:pPr lvl="1">
              <a:tabLst>
                <a:tab pos="461963" algn="l"/>
              </a:tabLst>
            </a:pPr>
            <a:r>
              <a:rPr lang="en-US" sz="2400" dirty="0"/>
              <a:t>Synapses may also occur:</a:t>
            </a:r>
          </a:p>
          <a:p>
            <a:pPr lvl="2">
              <a:tabLst>
                <a:tab pos="461963" algn="l"/>
              </a:tabLst>
            </a:pPr>
            <a:r>
              <a:rPr lang="en-US" i="0" dirty="0">
                <a:solidFill>
                  <a:schemeClr val="tx1"/>
                </a:solidFill>
              </a:rPr>
              <a:t>Dendrite-to-dendrite</a:t>
            </a:r>
          </a:p>
          <a:p>
            <a:pPr lvl="2">
              <a:tabLst>
                <a:tab pos="461963" algn="l"/>
              </a:tabLst>
            </a:pPr>
            <a:r>
              <a:rPr lang="en-US" dirty="0"/>
              <a:t>Axon-to-axon</a:t>
            </a:r>
          </a:p>
          <a:p>
            <a:pPr lvl="2">
              <a:tabLst>
                <a:tab pos="461963" algn="l"/>
              </a:tabLst>
            </a:pPr>
            <a:r>
              <a:rPr lang="en-US" i="0" dirty="0">
                <a:solidFill>
                  <a:schemeClr val="tx1"/>
                </a:solidFill>
              </a:rPr>
              <a:t>Axon-to-cell body	</a:t>
            </a:r>
          </a:p>
          <a:p>
            <a:pPr lvl="1">
              <a:tabLst>
                <a:tab pos="461963" algn="l"/>
              </a:tabLst>
            </a:pPr>
            <a:r>
              <a:rPr lang="en-US" sz="2400" dirty="0"/>
              <a:t>There are 2 types of synapses:</a:t>
            </a:r>
          </a:p>
          <a:p>
            <a:pPr lvl="2">
              <a:tabLst>
                <a:tab pos="461963" algn="l"/>
              </a:tabLst>
            </a:pPr>
            <a:r>
              <a:rPr lang="en-US" dirty="0"/>
              <a:t>Chemical</a:t>
            </a:r>
          </a:p>
          <a:p>
            <a:pPr lvl="2">
              <a:tabLst>
                <a:tab pos="461963" algn="l"/>
              </a:tabLst>
            </a:pPr>
            <a:r>
              <a:rPr lang="en-US" i="0" dirty="0">
                <a:solidFill>
                  <a:schemeClr val="tx1"/>
                </a:solidFill>
              </a:rPr>
              <a:t>Electrical</a:t>
            </a:r>
          </a:p>
          <a:p>
            <a:pPr>
              <a:tabLst>
                <a:tab pos="461963" algn="l"/>
              </a:tabLst>
            </a:pPr>
            <a:r>
              <a:rPr lang="en-US" sz="2400" dirty="0">
                <a:solidFill>
                  <a:schemeClr val="tx1"/>
                </a:solidFill>
              </a:rPr>
              <a:t>With respect to a particular synapse:</a:t>
            </a:r>
            <a:endParaRPr lang="en-US" sz="2400" i="0" dirty="0">
              <a:solidFill>
                <a:schemeClr val="tx1"/>
              </a:solidFill>
            </a:endParaRPr>
          </a:p>
          <a:p>
            <a:pPr lvl="1">
              <a:tabLst>
                <a:tab pos="461963" algn="l"/>
              </a:tabLst>
            </a:pPr>
            <a:r>
              <a:rPr lang="en-US" sz="2400" dirty="0"/>
              <a:t>The </a:t>
            </a:r>
            <a:r>
              <a:rPr lang="en-US" sz="2400" i="1" dirty="0"/>
              <a:t>presynaptic </a:t>
            </a:r>
            <a:r>
              <a:rPr lang="en-US" sz="2400" dirty="0"/>
              <a:t>neuron transmits the signal.</a:t>
            </a:r>
          </a:p>
          <a:p>
            <a:pPr lvl="1">
              <a:tabLst>
                <a:tab pos="461963" algn="l"/>
              </a:tabLst>
            </a:pPr>
            <a:r>
              <a:rPr lang="en-US" sz="2400" dirty="0"/>
              <a:t>The </a:t>
            </a:r>
            <a:r>
              <a:rPr lang="en-US" sz="2400" i="1" dirty="0"/>
              <a:t>postsynaptic </a:t>
            </a:r>
            <a:r>
              <a:rPr lang="en-US" sz="2400" dirty="0"/>
              <a:t>neuron receives the signal.</a:t>
            </a:r>
          </a:p>
          <a:p>
            <a:pPr>
              <a:tabLst>
                <a:tab pos="461963" algn="l"/>
              </a:tabLst>
            </a:pPr>
            <a:r>
              <a:rPr lang="en-US" sz="2400" dirty="0"/>
              <a:t>A single neuron can be both presynaptic and postsynaptic.</a:t>
            </a:r>
          </a:p>
        </p:txBody>
      </p:sp>
    </p:spTree>
    <p:extLst>
      <p:ext uri="{BB962C8B-B14F-4D97-AF65-F5344CB8AC3E}">
        <p14:creationId xmlns:p14="http://schemas.microsoft.com/office/powerpoint/2010/main" val="89963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6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26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26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 Chemical Synapse: Presynaptic Neuron</a:t>
            </a:r>
          </a:p>
        </p:txBody>
      </p:sp>
      <p:sp>
        <p:nvSpPr>
          <p:cNvPr id="11267" name="Rectangle 3"/>
          <p:cNvSpPr>
            <a:spLocks noGrp="1"/>
          </p:cNvSpPr>
          <p:nvPr>
            <p:ph idx="1"/>
          </p:nvPr>
        </p:nvSpPr>
        <p:spPr>
          <a:xfrm>
            <a:off x="457200" y="914400"/>
            <a:ext cx="8229600" cy="5334000"/>
          </a:xfrm>
          <a:prstGeom prst="rect">
            <a:avLst/>
          </a:prstGeom>
        </p:spPr>
        <p:txBody>
          <a:bodyPr>
            <a:normAutofit lnSpcReduction="10000"/>
          </a:bodyPr>
          <a:lstStyle/>
          <a:p>
            <a:pPr marL="0" indent="0">
              <a:buNone/>
              <a:tabLst>
                <a:tab pos="461963" algn="l"/>
              </a:tabLst>
            </a:pPr>
            <a:r>
              <a:rPr lang="en-US" sz="2400" dirty="0">
                <a:solidFill>
                  <a:schemeClr val="tx1"/>
                </a:solidFill>
              </a:rPr>
              <a:t>When an action potential reaches an axon terminal, </a:t>
            </a:r>
          </a:p>
          <a:p>
            <a:pPr>
              <a:tabLst>
                <a:tab pos="461963" algn="l"/>
              </a:tabLst>
            </a:pPr>
            <a:r>
              <a:rPr lang="en-US" sz="2400" dirty="0"/>
              <a:t>It depolarizes the membrane and opens voltage-gated Na</a:t>
            </a:r>
            <a:r>
              <a:rPr lang="en-US" sz="2400" baseline="30000" dirty="0"/>
              <a:t>+</a:t>
            </a:r>
            <a:r>
              <a:rPr lang="en-US" sz="2400" dirty="0"/>
              <a:t> channels.</a:t>
            </a:r>
          </a:p>
          <a:p>
            <a:pPr>
              <a:tabLst>
                <a:tab pos="461963" algn="l"/>
              </a:tabLst>
            </a:pPr>
            <a:r>
              <a:rPr lang="en-US" sz="2400" dirty="0"/>
              <a:t>Na</a:t>
            </a:r>
            <a:r>
              <a:rPr lang="en-US" sz="2400" baseline="30000" dirty="0"/>
              <a:t>+</a:t>
            </a:r>
            <a:r>
              <a:rPr lang="en-US" sz="2400" dirty="0"/>
              <a:t> ions enter the cell, further depolarizing the presynaptic membrane.</a:t>
            </a:r>
          </a:p>
          <a:p>
            <a:pPr>
              <a:tabLst>
                <a:tab pos="461963" algn="l"/>
              </a:tabLst>
            </a:pPr>
            <a:r>
              <a:rPr lang="en-US" sz="2400" dirty="0"/>
              <a:t>This causes voltage-gated Ca</a:t>
            </a:r>
            <a:r>
              <a:rPr lang="en-US" sz="2400" baseline="30000" dirty="0"/>
              <a:t>2+ </a:t>
            </a:r>
            <a:r>
              <a:rPr lang="en-US" sz="2400" dirty="0"/>
              <a:t>channels to open.</a:t>
            </a:r>
          </a:p>
          <a:p>
            <a:pPr>
              <a:tabLst>
                <a:tab pos="461963" algn="l"/>
              </a:tabLst>
            </a:pPr>
            <a:r>
              <a:rPr lang="en-US" sz="2400" dirty="0"/>
              <a:t>Ca</a:t>
            </a:r>
            <a:r>
              <a:rPr lang="en-US" sz="2400" baseline="30000" dirty="0"/>
              <a:t>2+ </a:t>
            </a:r>
            <a:r>
              <a:rPr lang="en-US" sz="2400" dirty="0"/>
              <a:t>ions initiate a signaling cascade, resulting in the fusion of one or more membrane-bound synaptic vesicles containing neurotransmitter molecules with the presynaptic membrane.</a:t>
            </a:r>
          </a:p>
          <a:p>
            <a:pPr lvl="1">
              <a:tabLst>
                <a:tab pos="461963" algn="l"/>
              </a:tabLst>
            </a:pPr>
            <a:r>
              <a:rPr lang="en-US" sz="2400" dirty="0"/>
              <a:t>This results in neurotransmitter being released into the </a:t>
            </a:r>
            <a:r>
              <a:rPr lang="en-US" sz="2400" b="1" dirty="0"/>
              <a:t>synaptic cleft</a:t>
            </a:r>
            <a:r>
              <a:rPr lang="en-US" sz="2400" dirty="0"/>
              <a:t>, the extracellular space between the presynaptic and postsynaptic membranes.</a:t>
            </a:r>
          </a:p>
          <a:p>
            <a:pPr lvl="1">
              <a:tabLst>
                <a:tab pos="461963" algn="l"/>
              </a:tabLst>
            </a:pPr>
            <a:r>
              <a:rPr lang="en-US" sz="2400" dirty="0"/>
              <a:t>Ca</a:t>
            </a:r>
            <a:r>
              <a:rPr lang="en-US" sz="2400" baseline="30000" dirty="0"/>
              <a:t>2+ </a:t>
            </a:r>
            <a:r>
              <a:rPr lang="en-US" sz="2400" dirty="0"/>
              <a:t>channel blockers are drugs that impair synaptic transmission and can be used to treat chronic pain.</a:t>
            </a:r>
          </a:p>
        </p:txBody>
      </p:sp>
    </p:spTree>
    <p:extLst>
      <p:ext uri="{BB962C8B-B14F-4D97-AF65-F5344CB8AC3E}">
        <p14:creationId xmlns:p14="http://schemas.microsoft.com/office/powerpoint/2010/main" val="417532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6</a:t>
            </a:r>
            <a:endParaRPr lang="en-US" sz="3200" dirty="0">
              <a:solidFill>
                <a:schemeClr val="accent1"/>
              </a:solidFill>
            </a:endParaRPr>
          </a:p>
        </p:txBody>
      </p:sp>
      <p:sp>
        <p:nvSpPr>
          <p:cNvPr id="7" name="TextBox 6">
            <a:extLst>
              <a:ext uri="{FF2B5EF4-FFF2-40B4-BE49-F238E27FC236}">
                <a16:creationId xmlns:a16="http://schemas.microsoft.com/office/drawing/2014/main" id="{2BB477E1-D894-4A71-94AF-6C79B232ECF2}"/>
              </a:ext>
            </a:extLst>
          </p:cNvPr>
          <p:cNvSpPr txBox="1"/>
          <p:nvPr/>
        </p:nvSpPr>
        <p:spPr>
          <a:xfrm>
            <a:off x="2286000" y="5793761"/>
            <a:ext cx="4572000" cy="215444"/>
          </a:xfrm>
          <a:prstGeom prst="rect">
            <a:avLst/>
          </a:prstGeom>
          <a:noFill/>
        </p:spPr>
        <p:txBody>
          <a:bodyPr wrap="square">
            <a:spAutoFit/>
          </a:bodyPr>
          <a:lstStyle/>
          <a:p>
            <a:pPr algn="ctr"/>
            <a:r>
              <a:rPr lang="en-US" sz="800" dirty="0"/>
              <a:t>Tina Carvalho, NIH-NIGMS on Wikimedia Commons. "Axon terminal." Modified.</a:t>
            </a:r>
          </a:p>
        </p:txBody>
      </p:sp>
      <p:pic>
        <p:nvPicPr>
          <p:cNvPr id="5" name="Content Placeholder 6" descr="The image shows a synaptic vesicle which is a sphere broken open. The inside is blue, surrounded by orange, then by green, the outermost layer.">
            <a:extLst>
              <a:ext uri="{FF2B5EF4-FFF2-40B4-BE49-F238E27FC236}">
                <a16:creationId xmlns:a16="http://schemas.microsoft.com/office/drawing/2014/main" id="{5B10BD62-B34A-65C1-80AC-9A39D210EB26}"/>
              </a:ext>
            </a:extLst>
          </p:cNvPr>
          <p:cNvPicPr>
            <a:picLocks noGrp="1" noChangeAspect="1"/>
          </p:cNvPicPr>
          <p:nvPr>
            <p:ph idx="1"/>
          </p:nvPr>
        </p:nvPicPr>
        <p:blipFill>
          <a:blip r:embed="rId3"/>
          <a:srcRect l="16667" t="3667" r="16667" b="3000"/>
          <a:stretch/>
        </p:blipFill>
        <p:spPr>
          <a:xfrm>
            <a:off x="1552833" y="1097280"/>
            <a:ext cx="6038333" cy="4696481"/>
          </a:xfrm>
        </p:spPr>
      </p:pic>
    </p:spTree>
    <p:extLst>
      <p:ext uri="{BB962C8B-B14F-4D97-AF65-F5344CB8AC3E}">
        <p14:creationId xmlns:p14="http://schemas.microsoft.com/office/powerpoint/2010/main" val="1301010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 Chemical Synapse: Postsynaptic Neuron</a:t>
            </a:r>
            <a:r>
              <a:rPr lang="en-US" sz="1400" baseline="-25000" dirty="0">
                <a:solidFill>
                  <a:schemeClr val="accent1"/>
                </a:solidFill>
              </a:rPr>
              <a:t>1</a:t>
            </a:r>
            <a:endParaRPr lang="en-US" sz="3200" baseline="-25000" dirty="0">
              <a:solidFill>
                <a:schemeClr val="accent1"/>
              </a:solidFill>
            </a:endParaRPr>
          </a:p>
        </p:txBody>
      </p:sp>
      <p:sp>
        <p:nvSpPr>
          <p:cNvPr id="11267" name="Rectangle 3"/>
          <p:cNvSpPr>
            <a:spLocks noGrp="1"/>
          </p:cNvSpPr>
          <p:nvPr>
            <p:ph idx="1"/>
          </p:nvPr>
        </p:nvSpPr>
        <p:spPr>
          <a:xfrm>
            <a:off x="457200" y="1219200"/>
            <a:ext cx="8229600" cy="5105400"/>
          </a:xfrm>
          <a:prstGeom prst="rect">
            <a:avLst/>
          </a:prstGeom>
        </p:spPr>
        <p:txBody>
          <a:bodyPr>
            <a:normAutofit/>
          </a:bodyPr>
          <a:lstStyle/>
          <a:p>
            <a:pPr marL="0" indent="0">
              <a:buNone/>
              <a:tabLst>
                <a:tab pos="461963" algn="l"/>
              </a:tabLst>
            </a:pPr>
            <a:r>
              <a:rPr lang="en-US" dirty="0">
                <a:solidFill>
                  <a:schemeClr val="tx1"/>
                </a:solidFill>
              </a:rPr>
              <a:t>The neurotransmitter diffuses across the synaptic cleft to bind to receptor proteins on the postsynaptic membrane.</a:t>
            </a:r>
          </a:p>
          <a:p>
            <a:pPr>
              <a:tabLst>
                <a:tab pos="461963" algn="l"/>
              </a:tabLst>
            </a:pPr>
            <a:r>
              <a:rPr lang="en-US" dirty="0">
                <a:solidFill>
                  <a:schemeClr val="tx1"/>
                </a:solidFill>
              </a:rPr>
              <a:t>Specific neurotransmitter binding causes ligand-gated channels on the post-synaptic membrane to open.</a:t>
            </a:r>
          </a:p>
        </p:txBody>
      </p:sp>
    </p:spTree>
    <p:extLst>
      <p:ext uri="{BB962C8B-B14F-4D97-AF65-F5344CB8AC3E}">
        <p14:creationId xmlns:p14="http://schemas.microsoft.com/office/powerpoint/2010/main" val="185691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7</a:t>
            </a:r>
            <a:endParaRPr lang="en-US" sz="3200" dirty="0">
              <a:solidFill>
                <a:schemeClr val="accent1"/>
              </a:solidFill>
            </a:endParaRPr>
          </a:p>
        </p:txBody>
      </p:sp>
      <p:sp>
        <p:nvSpPr>
          <p:cNvPr id="9" name="TextBox 8">
            <a:extLst>
              <a:ext uri="{FF2B5EF4-FFF2-40B4-BE49-F238E27FC236}">
                <a16:creationId xmlns:a16="http://schemas.microsoft.com/office/drawing/2014/main" id="{3D15B772-5644-A024-E2B0-22548F394378}"/>
              </a:ext>
            </a:extLst>
          </p:cNvPr>
          <p:cNvSpPr txBox="1"/>
          <p:nvPr/>
        </p:nvSpPr>
        <p:spPr>
          <a:xfrm>
            <a:off x="2286000" y="5800345"/>
            <a:ext cx="4572000" cy="215444"/>
          </a:xfrm>
          <a:prstGeom prst="rect">
            <a:avLst/>
          </a:prstGeom>
          <a:noFill/>
        </p:spPr>
        <p:txBody>
          <a:bodyPr wrap="square">
            <a:spAutoFit/>
          </a:bodyPr>
          <a:lstStyle/>
          <a:p>
            <a:pPr algn="ctr"/>
            <a:r>
              <a:rPr lang="en-US" sz="800" dirty="0"/>
              <a:t>CNX OpenStax on Wikimedia Commons. "Communication at chemical synapse."</a:t>
            </a:r>
          </a:p>
        </p:txBody>
      </p:sp>
      <p:pic>
        <p:nvPicPr>
          <p:cNvPr id="3" name="Content Placeholder 4" descr="The illustration shows a narrow axon of a presynaptic cell widening into a bulb-like axon terminal. A narrow synaptic cleft separates the axon terminal of the presynaptic cell from the postsynaptic cell. In step 1, an action potential arrives at the axon terminal. In step 2, the action potential causes voltage-gated calcium channels in the axon terminal to open, allowing calcium to enter. In step 3, calcium influx causes neurotransmitter-containing synaptic vesicles to fuse with the plasma membrane. Contents of the vesicles are released into the synaptic cleft by exocytosis. In step 4, neurotransmitters diffuse across the synaptic cleft and bind ligand-gated ion channels on the postsynaptic membrane, causing the channels to open. In step 5, the open channels cause ion movement into or out of the cell, resulting in a localized change in membrane potential. In step 6, reuptake by the presynaptic neuron, enzymatic degradation and diffusion reduce neurotransmitter levels, terminating the signal.">
            <a:extLst>
              <a:ext uri="{FF2B5EF4-FFF2-40B4-BE49-F238E27FC236}">
                <a16:creationId xmlns:a16="http://schemas.microsoft.com/office/drawing/2014/main" id="{55D85C00-F6D9-2677-398F-132F28644188}"/>
              </a:ext>
            </a:extLst>
          </p:cNvPr>
          <p:cNvPicPr>
            <a:picLocks noGrp="1" noChangeAspect="1"/>
          </p:cNvPicPr>
          <p:nvPr>
            <p:ph idx="1"/>
          </p:nvPr>
        </p:nvPicPr>
        <p:blipFill>
          <a:blip r:embed="rId3"/>
          <a:srcRect l="29629" t="3667" r="30556" b="3000"/>
          <a:stretch/>
        </p:blipFill>
        <p:spPr>
          <a:xfrm>
            <a:off x="2781300" y="1114226"/>
            <a:ext cx="3581400" cy="4664149"/>
          </a:xfrm>
        </p:spPr>
      </p:pic>
    </p:spTree>
    <p:extLst>
      <p:ext uri="{BB962C8B-B14F-4D97-AF65-F5344CB8AC3E}">
        <p14:creationId xmlns:p14="http://schemas.microsoft.com/office/powerpoint/2010/main" val="96701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A Chemical Synapse: Postsynaptic Neuron</a:t>
            </a:r>
            <a:r>
              <a:rPr lang="en-US" sz="1400" baseline="-25000" dirty="0">
                <a:solidFill>
                  <a:schemeClr val="accent1"/>
                </a:solidFill>
              </a:rPr>
              <a:t>2</a:t>
            </a:r>
            <a:endParaRPr lang="en-US" sz="3200" dirty="0">
              <a:solidFill>
                <a:schemeClr val="accent1"/>
              </a:solidFill>
            </a:endParaRPr>
          </a:p>
        </p:txBody>
      </p:sp>
      <p:sp>
        <p:nvSpPr>
          <p:cNvPr id="11267" name="Rectangle 3"/>
          <p:cNvSpPr>
            <a:spLocks noGrp="1"/>
          </p:cNvSpPr>
          <p:nvPr>
            <p:ph idx="1"/>
          </p:nvPr>
        </p:nvSpPr>
        <p:spPr>
          <a:xfrm>
            <a:off x="457200" y="914400"/>
            <a:ext cx="8229600" cy="5334000"/>
          </a:xfrm>
          <a:prstGeom prst="rect">
            <a:avLst/>
          </a:prstGeom>
        </p:spPr>
        <p:txBody>
          <a:bodyPr>
            <a:normAutofit/>
          </a:bodyPr>
          <a:lstStyle/>
          <a:p>
            <a:pPr marL="0" indent="0">
              <a:buNone/>
              <a:tabLst>
                <a:tab pos="461963" algn="l"/>
              </a:tabLst>
            </a:pPr>
            <a:r>
              <a:rPr lang="en-US" sz="2400" dirty="0"/>
              <a:t>Neurotransmitters may have either </a:t>
            </a:r>
            <a:r>
              <a:rPr lang="en-US" sz="2400" i="1" dirty="0"/>
              <a:t>excitatory</a:t>
            </a:r>
            <a:r>
              <a:rPr lang="en-US" sz="2400" dirty="0"/>
              <a:t> or </a:t>
            </a:r>
            <a:r>
              <a:rPr lang="en-US" sz="2400" i="1" dirty="0"/>
              <a:t>inhibitory</a:t>
            </a:r>
            <a:r>
              <a:rPr lang="en-US" sz="2400" dirty="0"/>
              <a:t> effects on the postsynaptic neuron.</a:t>
            </a:r>
          </a:p>
          <a:p>
            <a:pPr>
              <a:tabLst>
                <a:tab pos="461963" algn="l"/>
              </a:tabLst>
            </a:pPr>
            <a:r>
              <a:rPr lang="en-US" sz="2400" dirty="0">
                <a:solidFill>
                  <a:schemeClr val="tx1"/>
                </a:solidFill>
              </a:rPr>
              <a:t>Acetylcholine causes postsynaptic Na</a:t>
            </a:r>
            <a:r>
              <a:rPr lang="en-US" sz="2400" baseline="30000" dirty="0">
                <a:solidFill>
                  <a:schemeClr val="tx1"/>
                </a:solidFill>
              </a:rPr>
              <a:t>+</a:t>
            </a:r>
            <a:r>
              <a:rPr lang="en-US" sz="2400" dirty="0">
                <a:solidFill>
                  <a:schemeClr val="tx1"/>
                </a:solidFill>
              </a:rPr>
              <a:t> channels to open, allowing Na</a:t>
            </a:r>
            <a:r>
              <a:rPr lang="en-US" sz="2400" baseline="30000" dirty="0">
                <a:solidFill>
                  <a:schemeClr val="tx1"/>
                </a:solidFill>
              </a:rPr>
              <a:t>+</a:t>
            </a:r>
            <a:r>
              <a:rPr lang="en-US" sz="2400" dirty="0">
                <a:solidFill>
                  <a:schemeClr val="tx1"/>
                </a:solidFill>
              </a:rPr>
              <a:t> in, causing postsynaptic neuron depolarization.</a:t>
            </a:r>
          </a:p>
          <a:p>
            <a:pPr lvl="1">
              <a:tabLst>
                <a:tab pos="461963" algn="l"/>
              </a:tabLst>
            </a:pPr>
            <a:r>
              <a:rPr lang="en-US" sz="2400" dirty="0"/>
              <a:t>This depolarization is called an </a:t>
            </a:r>
            <a:r>
              <a:rPr lang="en-US" sz="2400" b="1" dirty="0"/>
              <a:t>excitatory postsynaptic potential</a:t>
            </a:r>
            <a:r>
              <a:rPr lang="en-US" sz="2400" dirty="0"/>
              <a:t> and makes the postsynaptic neuron more likely to fire an action potential.</a:t>
            </a:r>
          </a:p>
          <a:p>
            <a:pPr>
              <a:tabLst>
                <a:tab pos="461963" algn="l"/>
              </a:tabLst>
            </a:pPr>
            <a:r>
              <a:rPr lang="en-US" sz="2400" dirty="0">
                <a:solidFill>
                  <a:schemeClr val="tx1"/>
                </a:solidFill>
              </a:rPr>
              <a:t>Gamma-aminobutyric acid (GABA) causes Cl</a:t>
            </a:r>
            <a:r>
              <a:rPr lang="en-US" sz="2400" baseline="30000" dirty="0">
                <a:solidFill>
                  <a:schemeClr val="tx1"/>
                </a:solidFill>
              </a:rPr>
              <a:t>-</a:t>
            </a:r>
            <a:r>
              <a:rPr lang="en-US" sz="2400" dirty="0">
                <a:solidFill>
                  <a:schemeClr val="tx1"/>
                </a:solidFill>
              </a:rPr>
              <a:t> channels to open, allowing Cl</a:t>
            </a:r>
            <a:r>
              <a:rPr lang="en-US" sz="2400" baseline="30000" dirty="0">
                <a:solidFill>
                  <a:schemeClr val="tx1"/>
                </a:solidFill>
              </a:rPr>
              <a:t>-</a:t>
            </a:r>
            <a:r>
              <a:rPr lang="en-US" sz="2400" dirty="0">
                <a:solidFill>
                  <a:schemeClr val="tx1"/>
                </a:solidFill>
              </a:rPr>
              <a:t> in, causing postsynaptic neuron </a:t>
            </a:r>
            <a:r>
              <a:rPr lang="en-US" sz="2400" b="1" dirty="0">
                <a:solidFill>
                  <a:schemeClr val="tx1"/>
                </a:solidFill>
              </a:rPr>
              <a:t>hyperpolarization</a:t>
            </a:r>
            <a:r>
              <a:rPr lang="en-US" sz="2400" dirty="0">
                <a:solidFill>
                  <a:schemeClr val="tx1"/>
                </a:solidFill>
              </a:rPr>
              <a:t>.</a:t>
            </a:r>
          </a:p>
          <a:p>
            <a:pPr lvl="1">
              <a:tabLst>
                <a:tab pos="461963" algn="l"/>
              </a:tabLst>
            </a:pPr>
            <a:r>
              <a:rPr lang="en-US" sz="2400" dirty="0"/>
              <a:t>This hyperpolarization is called an </a:t>
            </a:r>
            <a:r>
              <a:rPr lang="en-US" sz="2400" b="1" dirty="0"/>
              <a:t>inhibitory postsynaptic potential</a:t>
            </a:r>
            <a:r>
              <a:rPr lang="en-US" sz="2400" dirty="0"/>
              <a:t> and makes the postsynaptic neuron less likely to fire an action potential.</a:t>
            </a:r>
          </a:p>
          <a:p>
            <a:pPr lvl="1">
              <a:tabLst>
                <a:tab pos="461963" algn="l"/>
              </a:tabLst>
            </a:pPr>
            <a:endParaRPr lang="en-US" sz="2400" dirty="0">
              <a:solidFill>
                <a:schemeClr val="tx1"/>
              </a:solidFill>
            </a:endParaRPr>
          </a:p>
        </p:txBody>
      </p:sp>
    </p:spTree>
    <p:extLst>
      <p:ext uri="{BB962C8B-B14F-4D97-AF65-F5344CB8AC3E}">
        <p14:creationId xmlns:p14="http://schemas.microsoft.com/office/powerpoint/2010/main" val="157889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8</a:t>
            </a:r>
            <a:endParaRPr lang="en-US" sz="3200" dirty="0">
              <a:solidFill>
                <a:schemeClr val="accent1"/>
              </a:solidFill>
            </a:endParaRPr>
          </a:p>
        </p:txBody>
      </p:sp>
      <p:pic>
        <p:nvPicPr>
          <p:cNvPr id="5" name="Content Placeholder 4" descr="When chemical communication occurs between a motor neuron and a muscle cell, it takes place at the neuromuscular junction. This junction possesses acetylcholine receptors that allow acetylcholine released by the motor neuron to bind to the muscle cell.">
            <a:extLst>
              <a:ext uri="{FF2B5EF4-FFF2-40B4-BE49-F238E27FC236}">
                <a16:creationId xmlns:a16="http://schemas.microsoft.com/office/drawing/2014/main" id="{AE7B9A81-FCA7-F3A0-D9E4-4EE7B3967FA3}"/>
              </a:ext>
            </a:extLst>
          </p:cNvPr>
          <p:cNvPicPr>
            <a:picLocks noGrp="1" noChangeAspect="1"/>
          </p:cNvPicPr>
          <p:nvPr>
            <p:ph idx="1"/>
          </p:nvPr>
        </p:nvPicPr>
        <p:blipFill>
          <a:blip r:embed="rId3"/>
          <a:srcRect l="24999" t="3666" r="25000"/>
          <a:stretch/>
        </p:blipFill>
        <p:spPr>
          <a:xfrm>
            <a:off x="2407814" y="1219200"/>
            <a:ext cx="4328371" cy="4632960"/>
          </a:xfrm>
        </p:spPr>
      </p:pic>
    </p:spTree>
    <p:extLst>
      <p:ext uri="{BB962C8B-B14F-4D97-AF65-F5344CB8AC3E}">
        <p14:creationId xmlns:p14="http://schemas.microsoft.com/office/powerpoint/2010/main" val="14761931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2: Neurotransmitter Function and Location</a:t>
            </a:r>
          </a:p>
        </p:txBody>
      </p:sp>
      <p:graphicFrame>
        <p:nvGraphicFramePr>
          <p:cNvPr id="4" name="Content Placeholder 3" descr="Table 2: Neurotransmitter Function and Location. Acetylcholine is located in the central nervous system and the peripheral nervous system.&#10;&#10;Biogenic amines such as dopamine, serotonin, and norepinephrine, are located in the central nervous system and the peripheral nervous system.&#10;&#10;Amino acids, such as glycine, glutamate, aspartate, and gamma-aminobutyric acid (GABA), are found in the central nervous system.&#10;&#10;Neuropeptides such as substance P and endorphins are located in the central and peripheral nervous systems.">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607397561"/>
              </p:ext>
            </p:extLst>
          </p:nvPr>
        </p:nvGraphicFramePr>
        <p:xfrm>
          <a:off x="457200" y="1151890"/>
          <a:ext cx="8229600" cy="479171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1522627793"/>
                    </a:ext>
                  </a:extLst>
                </a:gridCol>
                <a:gridCol w="2743200">
                  <a:extLst>
                    <a:ext uri="{9D8B030D-6E8A-4147-A177-3AD203B41FA5}">
                      <a16:colId xmlns:a16="http://schemas.microsoft.com/office/drawing/2014/main" val="4293862904"/>
                    </a:ext>
                  </a:extLst>
                </a:gridCol>
                <a:gridCol w="2743200">
                  <a:extLst>
                    <a:ext uri="{9D8B030D-6E8A-4147-A177-3AD203B41FA5}">
                      <a16:colId xmlns:a16="http://schemas.microsoft.com/office/drawing/2014/main" val="1570581887"/>
                    </a:ext>
                  </a:extLst>
                </a:gridCol>
              </a:tblGrid>
              <a:tr h="612775">
                <a:tc>
                  <a:txBody>
                    <a:bodyPr/>
                    <a:lstStyle/>
                    <a:p>
                      <a:pPr algn="l"/>
                      <a:r>
                        <a:rPr lang="en-IN" sz="2400" b="0" dirty="0">
                          <a:solidFill>
                            <a:schemeClr val="bg1"/>
                          </a:solidFill>
                          <a:effectLst/>
                          <a:latin typeface="+mn-lt"/>
                        </a:rPr>
                        <a:t>Neurotransmitter</a:t>
                      </a:r>
                    </a:p>
                  </a:txBody>
                  <a:tcPr anchor="ctr"/>
                </a:tc>
                <a:tc>
                  <a:txBody>
                    <a:bodyPr/>
                    <a:lstStyle/>
                    <a:p>
                      <a:pPr algn="l"/>
                      <a:r>
                        <a:rPr lang="en-IN" sz="2400" b="0" dirty="0">
                          <a:solidFill>
                            <a:schemeClr val="bg1"/>
                          </a:solidFill>
                          <a:effectLst/>
                          <a:latin typeface="+mn-lt"/>
                        </a:rPr>
                        <a:t>Example</a:t>
                      </a:r>
                    </a:p>
                  </a:txBody>
                  <a:tcPr anchor="ctr"/>
                </a:tc>
                <a:tc>
                  <a:txBody>
                    <a:bodyPr/>
                    <a:lstStyle/>
                    <a:p>
                      <a:pPr algn="l"/>
                      <a:r>
                        <a:rPr lang="en-IN" sz="2400" b="0" dirty="0">
                          <a:solidFill>
                            <a:schemeClr val="bg1"/>
                          </a:solidFill>
                          <a:effectLst/>
                          <a:latin typeface="+mn-lt"/>
                        </a:rPr>
                        <a:t>Location</a:t>
                      </a:r>
                    </a:p>
                  </a:txBody>
                  <a:tcPr anchor="ctr"/>
                </a:tc>
                <a:extLst>
                  <a:ext uri="{0D108BD9-81ED-4DB2-BD59-A6C34878D82A}">
                    <a16:rowId xmlns:a16="http://schemas.microsoft.com/office/drawing/2014/main" val="1420373151"/>
                  </a:ext>
                </a:extLst>
              </a:tr>
              <a:tr h="612775">
                <a:tc>
                  <a:txBody>
                    <a:bodyPr/>
                    <a:lstStyle/>
                    <a:p>
                      <a:r>
                        <a:rPr lang="en-IN" sz="2400" b="0" dirty="0">
                          <a:solidFill>
                            <a:srgbClr val="366092"/>
                          </a:solidFill>
                          <a:effectLst/>
                          <a:latin typeface="+mn-lt"/>
                        </a:rPr>
                        <a:t>Acetylcholine</a:t>
                      </a:r>
                      <a:endParaRPr lang="en-IN" sz="2400" b="0" baseline="30000" dirty="0">
                        <a:solidFill>
                          <a:srgbClr val="366092"/>
                        </a:solidFill>
                        <a:effectLst/>
                        <a:latin typeface="+mn-lt"/>
                      </a:endParaRPr>
                    </a:p>
                  </a:txBody>
                  <a:tcPr anchor="ctr"/>
                </a:tc>
                <a:tc>
                  <a:txBody>
                    <a:bodyPr/>
                    <a:lstStyle/>
                    <a:p>
                      <a:r>
                        <a:rPr lang="en-IN" sz="2400" b="0" dirty="0">
                          <a:solidFill>
                            <a:srgbClr val="366092"/>
                          </a:solidFill>
                          <a:effectLst/>
                          <a:latin typeface="+mn-lt"/>
                        </a:rPr>
                        <a:t>–</a:t>
                      </a:r>
                    </a:p>
                  </a:txBody>
                  <a:tcPr anchor="ctr"/>
                </a:tc>
                <a:tc>
                  <a:txBody>
                    <a:bodyPr/>
                    <a:lstStyle/>
                    <a:p>
                      <a:r>
                        <a:rPr lang="en-IN" sz="2400" b="0" dirty="0">
                          <a:solidFill>
                            <a:srgbClr val="366092"/>
                          </a:solidFill>
                          <a:effectLst/>
                          <a:latin typeface="+mn-lt"/>
                        </a:rPr>
                        <a:t>CNS and/or PNS</a:t>
                      </a:r>
                    </a:p>
                  </a:txBody>
                  <a:tcPr anchor="ctr"/>
                </a:tc>
                <a:extLst>
                  <a:ext uri="{0D108BD9-81ED-4DB2-BD59-A6C34878D82A}">
                    <a16:rowId xmlns:a16="http://schemas.microsoft.com/office/drawing/2014/main" val="3412931234"/>
                  </a:ext>
                </a:extLst>
              </a:tr>
              <a:tr h="612775">
                <a:tc>
                  <a:txBody>
                    <a:bodyPr/>
                    <a:lstStyle/>
                    <a:p>
                      <a:r>
                        <a:rPr lang="en-IN" sz="2400" b="0" dirty="0">
                          <a:solidFill>
                            <a:srgbClr val="366092"/>
                          </a:solidFill>
                          <a:effectLst/>
                          <a:latin typeface="+mn-lt"/>
                        </a:rPr>
                        <a:t>Biogenic amine</a:t>
                      </a:r>
                      <a:endParaRPr lang="en-IN" sz="2400" b="0" baseline="30000" dirty="0">
                        <a:solidFill>
                          <a:srgbClr val="366092"/>
                        </a:solidFill>
                        <a:effectLst/>
                        <a:latin typeface="+mn-lt"/>
                      </a:endParaRPr>
                    </a:p>
                  </a:txBody>
                  <a:tcPr anchor="ctr"/>
                </a:tc>
                <a:tc>
                  <a:txBody>
                    <a:bodyPr/>
                    <a:lstStyle/>
                    <a:p>
                      <a:r>
                        <a:rPr lang="en-IN" sz="2400" b="0" dirty="0">
                          <a:solidFill>
                            <a:srgbClr val="366092"/>
                          </a:solidFill>
                          <a:effectLst/>
                          <a:latin typeface="+mn-lt"/>
                        </a:rPr>
                        <a:t>dopamine, serotonin, norepinephrine</a:t>
                      </a:r>
                    </a:p>
                  </a:txBody>
                  <a:tcPr anchor="ctr"/>
                </a:tc>
                <a:tc>
                  <a:txBody>
                    <a:bodyPr/>
                    <a:lstStyle/>
                    <a:p>
                      <a:r>
                        <a:rPr lang="en-IN" sz="2400" b="0" dirty="0">
                          <a:solidFill>
                            <a:srgbClr val="366092"/>
                          </a:solidFill>
                          <a:effectLst/>
                          <a:latin typeface="+mn-lt"/>
                        </a:rPr>
                        <a:t>CNS and/or PNS</a:t>
                      </a:r>
                    </a:p>
                  </a:txBody>
                  <a:tcPr anchor="ctr"/>
                </a:tc>
                <a:extLst>
                  <a:ext uri="{0D108BD9-81ED-4DB2-BD59-A6C34878D82A}">
                    <a16:rowId xmlns:a16="http://schemas.microsoft.com/office/drawing/2014/main" val="1548708678"/>
                  </a:ext>
                </a:extLst>
              </a:tr>
              <a:tr h="612775">
                <a:tc>
                  <a:txBody>
                    <a:bodyPr/>
                    <a:lstStyle/>
                    <a:p>
                      <a:r>
                        <a:rPr lang="en-IN" sz="2400" b="0" dirty="0">
                          <a:solidFill>
                            <a:srgbClr val="366092"/>
                          </a:solidFill>
                          <a:effectLst/>
                          <a:latin typeface="+mn-lt"/>
                        </a:rPr>
                        <a:t>Amino acid</a:t>
                      </a:r>
                      <a:endParaRPr lang="en-IN" sz="2400" b="0" baseline="30000" dirty="0">
                        <a:solidFill>
                          <a:srgbClr val="366092"/>
                        </a:solidFill>
                        <a:effectLst/>
                        <a:latin typeface="+mn-lt"/>
                      </a:endParaRPr>
                    </a:p>
                  </a:txBody>
                  <a:tcPr anchor="ctr"/>
                </a:tc>
                <a:tc>
                  <a:txBody>
                    <a:bodyPr/>
                    <a:lstStyle/>
                    <a:p>
                      <a:r>
                        <a:rPr lang="en-IN" sz="2400" b="0" dirty="0">
                          <a:solidFill>
                            <a:srgbClr val="366092"/>
                          </a:solidFill>
                          <a:effectLst/>
                          <a:latin typeface="+mn-lt"/>
                        </a:rPr>
                        <a:t>glycine, glutamate, aspartate, gamma-aminobutyric acid (GABA)</a:t>
                      </a:r>
                    </a:p>
                  </a:txBody>
                  <a:tcPr anchor="ctr"/>
                </a:tc>
                <a:tc>
                  <a:txBody>
                    <a:bodyPr/>
                    <a:lstStyle/>
                    <a:p>
                      <a:r>
                        <a:rPr lang="en-IN" sz="2400" b="0" dirty="0">
                          <a:solidFill>
                            <a:srgbClr val="366092"/>
                          </a:solidFill>
                          <a:effectLst/>
                          <a:latin typeface="+mn-lt"/>
                        </a:rPr>
                        <a:t>CNS</a:t>
                      </a:r>
                    </a:p>
                  </a:txBody>
                  <a:tcPr anchor="ctr"/>
                </a:tc>
                <a:extLst>
                  <a:ext uri="{0D108BD9-81ED-4DB2-BD59-A6C34878D82A}">
                    <a16:rowId xmlns:a16="http://schemas.microsoft.com/office/drawing/2014/main" val="2157668464"/>
                  </a:ext>
                </a:extLst>
              </a:tr>
              <a:tr h="612775">
                <a:tc>
                  <a:txBody>
                    <a:bodyPr/>
                    <a:lstStyle/>
                    <a:p>
                      <a:r>
                        <a:rPr lang="en-IN" sz="2400" b="0" dirty="0">
                          <a:solidFill>
                            <a:srgbClr val="366092"/>
                          </a:solidFill>
                          <a:effectLst/>
                          <a:latin typeface="+mn-lt"/>
                        </a:rPr>
                        <a:t>Neuropeptide</a:t>
                      </a:r>
                    </a:p>
                  </a:txBody>
                  <a:tcPr anchor="ctr"/>
                </a:tc>
                <a:tc>
                  <a:txBody>
                    <a:bodyPr/>
                    <a:lstStyle/>
                    <a:p>
                      <a:r>
                        <a:rPr lang="en-IN" sz="2400" b="0" dirty="0">
                          <a:solidFill>
                            <a:srgbClr val="366092"/>
                          </a:solidFill>
                          <a:effectLst/>
                          <a:latin typeface="+mn-lt"/>
                        </a:rPr>
                        <a:t>substance P, endorphins</a:t>
                      </a:r>
                    </a:p>
                  </a:txBody>
                  <a:tcPr anchor="ctr"/>
                </a:tc>
                <a:tc>
                  <a:txBody>
                    <a:bodyPr/>
                    <a:lstStyle/>
                    <a:p>
                      <a:r>
                        <a:rPr lang="en-IN" sz="2400" b="0" dirty="0">
                          <a:solidFill>
                            <a:srgbClr val="366092"/>
                          </a:solidFill>
                          <a:effectLst/>
                          <a:latin typeface="+mn-lt"/>
                        </a:rPr>
                        <a:t>CNS and/or PNS</a:t>
                      </a: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2515849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Conclusion of Neurotransmission</a:t>
            </a:r>
          </a:p>
        </p:txBody>
      </p:sp>
      <p:sp>
        <p:nvSpPr>
          <p:cNvPr id="11267" name="Rectangle 3"/>
          <p:cNvSpPr>
            <a:spLocks noGrp="1"/>
          </p:cNvSpPr>
          <p:nvPr>
            <p:ph idx="1"/>
          </p:nvPr>
        </p:nvSpPr>
        <p:spPr>
          <a:xfrm>
            <a:off x="457200" y="1219200"/>
            <a:ext cx="8229600" cy="5105400"/>
          </a:xfrm>
          <a:prstGeom prst="rect">
            <a:avLst/>
          </a:prstGeom>
        </p:spPr>
        <p:txBody>
          <a:bodyPr>
            <a:normAutofit/>
          </a:bodyPr>
          <a:lstStyle/>
          <a:p>
            <a:pPr>
              <a:tabLst>
                <a:tab pos="461963" algn="l"/>
              </a:tabLst>
            </a:pPr>
            <a:r>
              <a:rPr lang="en-US" sz="2400" dirty="0"/>
              <a:t>Once neurotransmission has occurred, the neurotransmitter is removed from the cleft through one of the following:</a:t>
            </a:r>
          </a:p>
          <a:p>
            <a:pPr lvl="1">
              <a:tabLst>
                <a:tab pos="461963" algn="l"/>
              </a:tabLst>
            </a:pPr>
            <a:r>
              <a:rPr lang="en-US" sz="2400" dirty="0">
                <a:solidFill>
                  <a:schemeClr val="tx1"/>
                </a:solidFill>
              </a:rPr>
              <a:t>The neurotransmitter diffuses away from the synaptic cleft.</a:t>
            </a:r>
          </a:p>
          <a:p>
            <a:pPr lvl="1">
              <a:tabLst>
                <a:tab pos="461963" algn="l"/>
              </a:tabLst>
            </a:pPr>
            <a:r>
              <a:rPr lang="en-US" sz="2400" dirty="0"/>
              <a:t>The neurotransmitter is degraded by enzymes in the synaptic cleft.</a:t>
            </a:r>
          </a:p>
          <a:p>
            <a:pPr lvl="1">
              <a:tabLst>
                <a:tab pos="461963" algn="l"/>
              </a:tabLst>
            </a:pPr>
            <a:r>
              <a:rPr lang="en-US" sz="2400" dirty="0">
                <a:solidFill>
                  <a:schemeClr val="tx1"/>
                </a:solidFill>
              </a:rPr>
              <a:t>The neurotransmitter is recycled (by reuptake) by the presynaptic neuron.</a:t>
            </a:r>
          </a:p>
          <a:p>
            <a:pPr>
              <a:tabLst>
                <a:tab pos="461963" algn="l"/>
              </a:tabLst>
            </a:pPr>
            <a:r>
              <a:rPr lang="en-US" sz="2400" dirty="0">
                <a:solidFill>
                  <a:schemeClr val="tx1"/>
                </a:solidFill>
              </a:rPr>
              <a:t>This allows the postsynaptic membrane to "reset" and be ready for another signal.</a:t>
            </a:r>
          </a:p>
        </p:txBody>
      </p:sp>
    </p:spTree>
    <p:extLst>
      <p:ext uri="{BB962C8B-B14F-4D97-AF65-F5344CB8AC3E}">
        <p14:creationId xmlns:p14="http://schemas.microsoft.com/office/powerpoint/2010/main" val="236569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solidFill>
                  <a:schemeClr val="accent1"/>
                </a:solidFill>
              </a:rPr>
              <a:t>Drug Action at the Synaptic Cleft</a:t>
            </a:r>
            <a:endParaRPr lang="en-US" sz="3200" dirty="0">
              <a:solidFill>
                <a:schemeClr val="accent1"/>
              </a:solidFill>
            </a:endParaRPr>
          </a:p>
        </p:txBody>
      </p:sp>
      <p:sp>
        <p:nvSpPr>
          <p:cNvPr id="11267" name="Rectangle 3"/>
          <p:cNvSpPr>
            <a:spLocks noGrp="1"/>
          </p:cNvSpPr>
          <p:nvPr>
            <p:ph idx="1"/>
          </p:nvPr>
        </p:nvSpPr>
        <p:spPr>
          <a:xfrm>
            <a:off x="457200" y="990600"/>
            <a:ext cx="8229600" cy="5334000"/>
          </a:xfrm>
          <a:prstGeom prst="rect">
            <a:avLst/>
          </a:prstGeom>
        </p:spPr>
        <p:txBody>
          <a:bodyPr>
            <a:normAutofit/>
          </a:bodyPr>
          <a:lstStyle/>
          <a:p>
            <a:pPr marL="0" indent="0">
              <a:buNone/>
              <a:tabLst>
                <a:tab pos="461963" algn="l"/>
              </a:tabLst>
            </a:pPr>
            <a:r>
              <a:rPr lang="en-US" sz="2400" dirty="0"/>
              <a:t>Some drugs act within the synaptic cleft at the step of neurotransmitter removal.</a:t>
            </a:r>
          </a:p>
          <a:p>
            <a:pPr>
              <a:tabLst>
                <a:tab pos="461963" algn="l"/>
              </a:tabLst>
            </a:pPr>
            <a:r>
              <a:rPr lang="en-US" sz="2400" dirty="0">
                <a:solidFill>
                  <a:schemeClr val="tx1"/>
                </a:solidFill>
              </a:rPr>
              <a:t>Some drugs to treat Alzheimer’s disease work by inhibiting acetylcholinesterase, the enzyme that degrades acetylcholine, which</a:t>
            </a:r>
          </a:p>
          <a:p>
            <a:pPr lvl="1">
              <a:tabLst>
                <a:tab pos="461963" algn="l"/>
              </a:tabLst>
            </a:pPr>
            <a:r>
              <a:rPr lang="en-US" sz="2400" dirty="0"/>
              <a:t>A</a:t>
            </a:r>
            <a:r>
              <a:rPr lang="en-US" sz="2400" dirty="0">
                <a:solidFill>
                  <a:schemeClr val="tx1"/>
                </a:solidFill>
              </a:rPr>
              <a:t>llows acetylcholine to stay in the cleft</a:t>
            </a:r>
          </a:p>
          <a:p>
            <a:pPr lvl="1">
              <a:tabLst>
                <a:tab pos="461963" algn="l"/>
              </a:tabLst>
            </a:pPr>
            <a:r>
              <a:rPr lang="en-US" sz="2400" dirty="0"/>
              <a:t>Allows acetylcholine to continually bind and unbind to postsynaptic receptors</a:t>
            </a:r>
          </a:p>
          <a:p>
            <a:pPr lvl="1">
              <a:tabLst>
                <a:tab pos="461963" algn="l"/>
              </a:tabLst>
            </a:pPr>
            <a:r>
              <a:rPr lang="en-US" sz="2400" dirty="0">
                <a:solidFill>
                  <a:schemeClr val="tx1"/>
                </a:solidFill>
              </a:rPr>
              <a:t>Increases neurotransmission at synapses that release acetylcholine</a:t>
            </a:r>
          </a:p>
        </p:txBody>
      </p:sp>
    </p:spTree>
    <p:extLst>
      <p:ext uri="{BB962C8B-B14F-4D97-AF65-F5344CB8AC3E}">
        <p14:creationId xmlns:p14="http://schemas.microsoft.com/office/powerpoint/2010/main" val="348722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Neuronal Communication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All nervous system functions require neurons to communicate with one another.</a:t>
            </a:r>
          </a:p>
          <a:p>
            <a:pPr marL="457200" indent="-457200">
              <a:buFont typeface="Arial" panose="020B0604020202020204" pitchFamily="34" charset="0"/>
              <a:buChar char="•"/>
              <a:tabLst>
                <a:tab pos="461963" algn="l"/>
              </a:tabLst>
            </a:pPr>
            <a:r>
              <a:rPr lang="en-US" i="0" dirty="0">
                <a:solidFill>
                  <a:schemeClr val="tx1"/>
                </a:solidFill>
              </a:rPr>
              <a:t>While humans use words and body language, neurons use electrical and chemical signals.</a:t>
            </a:r>
          </a:p>
          <a:p>
            <a:pPr marL="457200" indent="-457200">
              <a:buFont typeface="Arial" panose="020B0604020202020204" pitchFamily="34" charset="0"/>
              <a:buChar char="•"/>
              <a:tabLst>
                <a:tab pos="461963" algn="l"/>
              </a:tabLst>
            </a:pPr>
            <a:r>
              <a:rPr lang="en-US" dirty="0">
                <a:solidFill>
                  <a:schemeClr val="tx1"/>
                </a:solidFill>
              </a:rPr>
              <a:t>One neuron usually receives and synthesizes messages from multiple other neurons before "making the decision" to send the message to other neurons.</a:t>
            </a: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1</a:t>
            </a:r>
            <a:endParaRPr lang="en-US"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097280"/>
            <a:ext cx="8229600" cy="4754880"/>
          </a:xfrm>
        </p:spPr>
        <p:txBody>
          <a:bodyPr>
            <a:normAutofit fontScale="77500" lnSpcReduction="20000"/>
          </a:bodyPr>
          <a:lstStyle/>
          <a:p>
            <a:r>
              <a:rPr lang="en-US" dirty="0"/>
              <a:t>Addictive substances often interact with neurotransmitter receptors at synapses.</a:t>
            </a:r>
          </a:p>
          <a:p>
            <a:pPr marL="457200" indent="-457200">
              <a:buFont typeface="Arial" panose="020B0604020202020204" pitchFamily="34" charset="0"/>
              <a:buChar char="•"/>
            </a:pPr>
            <a:r>
              <a:rPr lang="en-US" dirty="0">
                <a:solidFill>
                  <a:schemeClr val="bg1"/>
                </a:solidFill>
              </a:rPr>
              <a:t>Nicotine (in tobacco) </a:t>
            </a:r>
          </a:p>
          <a:p>
            <a:pPr marL="1200150" lvl="1" indent="-457200">
              <a:buFont typeface="Arial" panose="020B0604020202020204" pitchFamily="34" charset="0"/>
              <a:buChar char="•"/>
            </a:pPr>
            <a:r>
              <a:rPr lang="en-US" dirty="0">
                <a:solidFill>
                  <a:schemeClr val="bg1"/>
                </a:solidFill>
              </a:rPr>
              <a:t>Activates acetylcholine receptors</a:t>
            </a:r>
          </a:p>
          <a:p>
            <a:pPr marL="1200150" lvl="1" indent="-457200">
              <a:buFont typeface="Arial" panose="020B0604020202020204" pitchFamily="34" charset="0"/>
              <a:buChar char="•"/>
            </a:pPr>
            <a:r>
              <a:rPr lang="en-US" dirty="0">
                <a:solidFill>
                  <a:schemeClr val="bg1"/>
                </a:solidFill>
              </a:rPr>
              <a:t>Increases alertness and concentration</a:t>
            </a:r>
          </a:p>
          <a:p>
            <a:pPr marL="1200150" lvl="1" indent="-457200">
              <a:buFont typeface="Arial" panose="020B0604020202020204" pitchFamily="34" charset="0"/>
              <a:buChar char="•"/>
            </a:pPr>
            <a:r>
              <a:rPr lang="en-US" dirty="0">
                <a:solidFill>
                  <a:schemeClr val="bg1"/>
                </a:solidFill>
              </a:rPr>
              <a:t>Increases the release of mood-regulating neurotransmitters—dopamine (involved in the reward pathway) and serotonin</a:t>
            </a:r>
          </a:p>
          <a:p>
            <a:pPr marL="1200150" lvl="1" indent="-457200">
              <a:buFont typeface="Arial" panose="020B0604020202020204" pitchFamily="34" charset="0"/>
              <a:buChar char="•"/>
            </a:pPr>
            <a:r>
              <a:rPr lang="en-US" dirty="0">
                <a:solidFill>
                  <a:schemeClr val="bg1"/>
                </a:solidFill>
              </a:rPr>
              <a:t>Leads to both an increase in number of acetylcholine receptors as well as their desensitization</a:t>
            </a:r>
          </a:p>
          <a:p>
            <a:pPr marL="457200" indent="-457200">
              <a:buFont typeface="Arial" panose="020B0604020202020204" pitchFamily="34" charset="0"/>
              <a:buChar char="•"/>
            </a:pPr>
            <a:r>
              <a:rPr lang="en-US" dirty="0"/>
              <a:t>Nicotine addiction</a:t>
            </a:r>
          </a:p>
          <a:p>
            <a:pPr marL="1200150" lvl="1" indent="-457200">
              <a:buFont typeface="Arial" panose="020B0604020202020204" pitchFamily="34" charset="0"/>
              <a:buChar char="•"/>
            </a:pPr>
            <a:r>
              <a:rPr lang="en-US" dirty="0">
                <a:solidFill>
                  <a:schemeClr val="bg1"/>
                </a:solidFill>
              </a:rPr>
              <a:t>Requires more and more nicotine over time to experience the same pleasurable effects</a:t>
            </a:r>
          </a:p>
          <a:p>
            <a:pPr marL="1200150" lvl="1" indent="-457200">
              <a:buFont typeface="Arial" panose="020B0604020202020204" pitchFamily="34" charset="0"/>
              <a:buChar char="•"/>
            </a:pPr>
            <a:r>
              <a:rPr lang="en-US" dirty="0">
                <a:solidFill>
                  <a:schemeClr val="bg1"/>
                </a:solidFill>
              </a:rPr>
              <a:t>Leads to withdrawal symptoms (6–</a:t>
            </a:r>
            <a:r>
              <a:rPr lang="en-US" dirty="0">
                <a:solidFill>
                  <a:schemeClr val="bg1"/>
                </a:solidFill>
                <a:effectLst/>
              </a:rPr>
              <a:t>12 weeks) </a:t>
            </a:r>
            <a:r>
              <a:rPr lang="en-US" dirty="0">
                <a:solidFill>
                  <a:schemeClr val="bg1"/>
                </a:solidFill>
              </a:rPr>
              <a:t>when quitting nicotine as a result of the changes in the brain</a:t>
            </a:r>
          </a:p>
        </p:txBody>
      </p:sp>
    </p:spTree>
    <p:extLst>
      <p:ext uri="{BB962C8B-B14F-4D97-AF65-F5344CB8AC3E}">
        <p14:creationId xmlns:p14="http://schemas.microsoft.com/office/powerpoint/2010/main" val="11460285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Electrical Synapses</a:t>
            </a:r>
          </a:p>
        </p:txBody>
      </p:sp>
      <p:sp>
        <p:nvSpPr>
          <p:cNvPr id="11267" name="Rectangle 3"/>
          <p:cNvSpPr>
            <a:spLocks noGrp="1"/>
          </p:cNvSpPr>
          <p:nvPr>
            <p:ph idx="1"/>
          </p:nvPr>
        </p:nvSpPr>
        <p:spPr>
          <a:xfrm>
            <a:off x="457200" y="990600"/>
            <a:ext cx="8229600" cy="5334000"/>
          </a:xfrm>
          <a:prstGeom prst="rect">
            <a:avLst/>
          </a:prstGeom>
        </p:spPr>
        <p:txBody>
          <a:bodyPr>
            <a:normAutofit/>
          </a:bodyPr>
          <a:lstStyle/>
          <a:p>
            <a:pPr>
              <a:tabLst>
                <a:tab pos="461963" algn="l"/>
              </a:tabLst>
            </a:pPr>
            <a:r>
              <a:rPr lang="en-US" dirty="0">
                <a:solidFill>
                  <a:schemeClr val="tx1"/>
                </a:solidFill>
              </a:rPr>
              <a:t>Electrical synapses are fewer in number but found in all nervous systems where they play important roles.</a:t>
            </a:r>
          </a:p>
          <a:p>
            <a:pPr>
              <a:tabLst>
                <a:tab pos="461963" algn="l"/>
              </a:tabLst>
            </a:pPr>
            <a:r>
              <a:rPr lang="en-US" dirty="0"/>
              <a:t>In an electrical synapse, </a:t>
            </a:r>
            <a:r>
              <a:rPr lang="en-US" i="1" dirty="0"/>
              <a:t>gap junctions </a:t>
            </a:r>
            <a:r>
              <a:rPr lang="en-US" dirty="0"/>
              <a:t>(channel proteins):</a:t>
            </a:r>
          </a:p>
          <a:p>
            <a:pPr lvl="1">
              <a:tabLst>
                <a:tab pos="461963" algn="l"/>
              </a:tabLst>
            </a:pPr>
            <a:r>
              <a:rPr lang="en-US" dirty="0"/>
              <a:t>Physically connect the presynaptic and postsynaptic membranes</a:t>
            </a:r>
          </a:p>
          <a:p>
            <a:pPr lvl="1">
              <a:tabLst>
                <a:tab pos="461963" algn="l"/>
              </a:tabLst>
            </a:pPr>
            <a:r>
              <a:rPr lang="en-US" dirty="0"/>
              <a:t>Allow current and other small molecules (ATP, intracellular messengers) to pass through</a:t>
            </a:r>
          </a:p>
        </p:txBody>
      </p:sp>
    </p:spTree>
    <p:extLst>
      <p:ext uri="{BB962C8B-B14F-4D97-AF65-F5344CB8AC3E}">
        <p14:creationId xmlns:p14="http://schemas.microsoft.com/office/powerpoint/2010/main" val="37231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9</a:t>
            </a:r>
            <a:endParaRPr lang="en-US" sz="3200" dirty="0">
              <a:solidFill>
                <a:schemeClr val="accent1"/>
              </a:solidFill>
            </a:endParaRPr>
          </a:p>
        </p:txBody>
      </p:sp>
      <p:sp>
        <p:nvSpPr>
          <p:cNvPr id="3" name="TextBox 2">
            <a:extLst>
              <a:ext uri="{FF2B5EF4-FFF2-40B4-BE49-F238E27FC236}">
                <a16:creationId xmlns:a16="http://schemas.microsoft.com/office/drawing/2014/main" id="{12DFE194-3F4A-3E1E-8693-A7EE159425D4}"/>
              </a:ext>
            </a:extLst>
          </p:cNvPr>
          <p:cNvSpPr txBox="1"/>
          <p:nvPr/>
        </p:nvSpPr>
        <p:spPr>
          <a:xfrm>
            <a:off x="2286000" y="5715000"/>
            <a:ext cx="4572000" cy="215444"/>
          </a:xfrm>
          <a:prstGeom prst="rect">
            <a:avLst/>
          </a:prstGeom>
          <a:noFill/>
        </p:spPr>
        <p:txBody>
          <a:bodyPr wrap="square">
            <a:spAutoFit/>
          </a:bodyPr>
          <a:lstStyle/>
          <a:p>
            <a:pPr algn="ctr"/>
            <a:r>
              <a:rPr lang="en-US" sz="800" dirty="0"/>
              <a:t>Lu.qianhe on Wikimedia Commons. "Gap junctions."</a:t>
            </a:r>
          </a:p>
        </p:txBody>
      </p:sp>
      <p:pic>
        <p:nvPicPr>
          <p:cNvPr id="6" name="Content Placeholder 4" descr="Two connexons are shown connected by connexins. Movement of ions and other molecules, such as A T P, move through the connexins in order to move between connexons.">
            <a:extLst>
              <a:ext uri="{FF2B5EF4-FFF2-40B4-BE49-F238E27FC236}">
                <a16:creationId xmlns:a16="http://schemas.microsoft.com/office/drawing/2014/main" id="{2EEBB4C1-934B-89E7-EDBA-6D62F1BBAFD6}"/>
              </a:ext>
            </a:extLst>
          </p:cNvPr>
          <p:cNvPicPr>
            <a:picLocks noGrp="1" noChangeAspect="1"/>
          </p:cNvPicPr>
          <p:nvPr>
            <p:ph idx="1"/>
          </p:nvPr>
        </p:nvPicPr>
        <p:blipFill>
          <a:blip r:embed="rId3"/>
          <a:srcRect l="10186" t="3667" r="8333" b="3000"/>
          <a:stretch/>
        </p:blipFill>
        <p:spPr>
          <a:xfrm>
            <a:off x="744583" y="1097280"/>
            <a:ext cx="7256417" cy="4617720"/>
          </a:xfrm>
        </p:spPr>
      </p:pic>
    </p:spTree>
    <p:extLst>
      <p:ext uri="{BB962C8B-B14F-4D97-AF65-F5344CB8AC3E}">
        <p14:creationId xmlns:p14="http://schemas.microsoft.com/office/powerpoint/2010/main" val="1467797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Key Differences Between Chemical and Electrical Synapses</a:t>
            </a:r>
          </a:p>
        </p:txBody>
      </p:sp>
      <p:sp>
        <p:nvSpPr>
          <p:cNvPr id="11267" name="Rectangle 3"/>
          <p:cNvSpPr>
            <a:spLocks noGrp="1"/>
          </p:cNvSpPr>
          <p:nvPr>
            <p:ph idx="1"/>
          </p:nvPr>
        </p:nvSpPr>
        <p:spPr>
          <a:xfrm>
            <a:off x="457200" y="1143000"/>
            <a:ext cx="8229600" cy="5181600"/>
          </a:xfrm>
          <a:prstGeom prst="rect">
            <a:avLst/>
          </a:prstGeom>
        </p:spPr>
        <p:txBody>
          <a:bodyPr>
            <a:normAutofit fontScale="77500" lnSpcReduction="20000"/>
          </a:bodyPr>
          <a:lstStyle/>
          <a:p>
            <a:pPr>
              <a:tabLst>
                <a:tab pos="461963" algn="l"/>
              </a:tabLst>
            </a:pPr>
            <a:r>
              <a:rPr lang="en-US" dirty="0">
                <a:solidFill>
                  <a:schemeClr val="tx1"/>
                </a:solidFill>
              </a:rPr>
              <a:t>Chemical synapses are slower than electrical synapses.</a:t>
            </a:r>
          </a:p>
          <a:p>
            <a:pPr lvl="1">
              <a:tabLst>
                <a:tab pos="461963" algn="l"/>
              </a:tabLst>
            </a:pPr>
            <a:r>
              <a:rPr lang="en-US" dirty="0"/>
              <a:t>Because chemical synapses rely on neurotransmitter release from synaptic vesicles, there is ~1 millisecond delay between when the action potential reaches the presynaptic terminal and when the postsynaptic ion channels open.</a:t>
            </a:r>
          </a:p>
          <a:p>
            <a:pPr lvl="1">
              <a:tabLst>
                <a:tab pos="461963" algn="l"/>
              </a:tabLst>
            </a:pPr>
            <a:r>
              <a:rPr lang="en-US" dirty="0"/>
              <a:t>Signaling in electrical synapses is virtually instantaneous (which is important for key reflexes).</a:t>
            </a:r>
            <a:endParaRPr lang="en-US" dirty="0">
              <a:solidFill>
                <a:schemeClr val="tx1"/>
              </a:solidFill>
            </a:endParaRPr>
          </a:p>
          <a:p>
            <a:pPr>
              <a:tabLst>
                <a:tab pos="461963" algn="l"/>
              </a:tabLst>
            </a:pPr>
            <a:r>
              <a:rPr lang="en-US" dirty="0"/>
              <a:t>Signaling is </a:t>
            </a:r>
            <a:r>
              <a:rPr lang="en-US" i="1" dirty="0"/>
              <a:t>unidirectional</a:t>
            </a:r>
            <a:r>
              <a:rPr lang="en-US" dirty="0"/>
              <a:t> in chemical synapses but sometimes </a:t>
            </a:r>
            <a:r>
              <a:rPr lang="en-US" i="1" dirty="0"/>
              <a:t>bidirectional</a:t>
            </a:r>
            <a:r>
              <a:rPr lang="en-US" dirty="0"/>
              <a:t> in electrical synapses.</a:t>
            </a:r>
          </a:p>
          <a:p>
            <a:pPr>
              <a:tabLst>
                <a:tab pos="461963" algn="l"/>
              </a:tabLst>
            </a:pPr>
            <a:r>
              <a:rPr lang="en-US" dirty="0"/>
              <a:t>Electrical synapses are more reliable and less likely to be blocked than chemical synapses.</a:t>
            </a:r>
          </a:p>
          <a:p>
            <a:pPr>
              <a:tabLst>
                <a:tab pos="461963" algn="l"/>
              </a:tabLst>
            </a:pPr>
            <a:r>
              <a:rPr lang="en-US" dirty="0"/>
              <a:t>Electrical synapses are important for synchronizing the activity of a group of neurons.</a:t>
            </a:r>
          </a:p>
          <a:p>
            <a:pPr lvl="1">
              <a:tabLst>
                <a:tab pos="461963" algn="l"/>
              </a:tabLst>
            </a:pPr>
            <a:r>
              <a:rPr lang="en-US" dirty="0"/>
              <a:t>Electrical synapses in the thalamus are thought to regulate slow-wave sleep (the deepest phase of non-REM).</a:t>
            </a:r>
          </a:p>
          <a:p>
            <a:pPr>
              <a:tabLst>
                <a:tab pos="461963" algn="l"/>
              </a:tabLst>
            </a:pPr>
            <a:endParaRPr lang="en-US" dirty="0"/>
          </a:p>
          <a:p>
            <a:pPr marL="0" indent="0">
              <a:buNone/>
              <a:tabLst>
                <a:tab pos="461963" algn="l"/>
              </a:tabLst>
            </a:pPr>
            <a:endParaRPr lang="en-US" dirty="0"/>
          </a:p>
        </p:txBody>
      </p:sp>
    </p:spTree>
    <p:extLst>
      <p:ext uri="{BB962C8B-B14F-4D97-AF65-F5344CB8AC3E}">
        <p14:creationId xmlns:p14="http://schemas.microsoft.com/office/powerpoint/2010/main" val="134948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97280"/>
            <a:ext cx="8229600" cy="4846320"/>
          </a:xfrm>
        </p:spPr>
        <p:txBody>
          <a:bodyPr>
            <a:normAutofit fontScale="92500" lnSpcReduction="10000"/>
          </a:bodyPr>
          <a:lstStyle/>
          <a:p>
            <a:r>
              <a:rPr lang="en-US" dirty="0"/>
              <a:t>Identify whether the synapse is chemical or electrical based on the description provided.</a:t>
            </a:r>
          </a:p>
          <a:p>
            <a:endParaRPr lang="en-US" dirty="0"/>
          </a:p>
          <a:p>
            <a:pPr marL="457200" indent="-457200">
              <a:buFont typeface="Arial" panose="020B0604020202020204" pitchFamily="34" charset="0"/>
              <a:buChar char="•"/>
            </a:pPr>
            <a:r>
              <a:rPr lang="en-US" dirty="0"/>
              <a:t>Involves neurotransmitter release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Involves movement of ions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Involves specialized channels called gap junctions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Involves specialized channels called voltage-gated channels</a:t>
            </a:r>
          </a:p>
        </p:txBody>
      </p:sp>
    </p:spTree>
    <p:extLst>
      <p:ext uri="{BB962C8B-B14F-4D97-AF65-F5344CB8AC3E}">
        <p14:creationId xmlns:p14="http://schemas.microsoft.com/office/powerpoint/2010/main" val="4268355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Signal Summation</a:t>
            </a:r>
          </a:p>
        </p:txBody>
      </p:sp>
      <p:sp>
        <p:nvSpPr>
          <p:cNvPr id="11267" name="Rectangle 3"/>
          <p:cNvSpPr>
            <a:spLocks noGrp="1"/>
          </p:cNvSpPr>
          <p:nvPr>
            <p:ph idx="1"/>
          </p:nvPr>
        </p:nvSpPr>
        <p:spPr>
          <a:xfrm>
            <a:off x="457200" y="990600"/>
            <a:ext cx="8229600" cy="5334000"/>
          </a:xfrm>
          <a:prstGeom prst="rect">
            <a:avLst/>
          </a:prstGeom>
        </p:spPr>
        <p:txBody>
          <a:bodyPr>
            <a:normAutofit lnSpcReduction="10000"/>
          </a:bodyPr>
          <a:lstStyle/>
          <a:p>
            <a:pPr marL="0" indent="0">
              <a:buNone/>
              <a:tabLst>
                <a:tab pos="461963" algn="l"/>
              </a:tabLst>
            </a:pPr>
            <a:r>
              <a:rPr lang="en-US" b="1" dirty="0">
                <a:solidFill>
                  <a:schemeClr val="tx1"/>
                </a:solidFill>
              </a:rPr>
              <a:t>Summation</a:t>
            </a:r>
            <a:r>
              <a:rPr lang="en-US" dirty="0">
                <a:solidFill>
                  <a:schemeClr val="tx1"/>
                </a:solidFill>
              </a:rPr>
              <a:t> is the process by which multiple simultaneous presynaptic inputs (both EPSPs and IPSPs) are considered together by a single postsynaptic neuron to determine if the net change in postsynaptic membrane voltage has reached the </a:t>
            </a:r>
            <a:r>
              <a:rPr lang="en-US" b="1" dirty="0">
                <a:solidFill>
                  <a:schemeClr val="tx1"/>
                </a:solidFill>
              </a:rPr>
              <a:t>threshold of excitation </a:t>
            </a:r>
            <a:r>
              <a:rPr lang="en-US" dirty="0">
                <a:solidFill>
                  <a:schemeClr val="tx1"/>
                </a:solidFill>
              </a:rPr>
              <a:t>(threshold potential) for firing an action potential.</a:t>
            </a:r>
          </a:p>
          <a:p>
            <a:pPr>
              <a:tabLst>
                <a:tab pos="461963" algn="l"/>
              </a:tabLst>
            </a:pPr>
            <a:r>
              <a:rPr lang="en-US" dirty="0"/>
              <a:t>A single EPSP is often not strong enough to reach the threshold of excitation.</a:t>
            </a:r>
          </a:p>
          <a:p>
            <a:pPr>
              <a:tabLst>
                <a:tab pos="461963" algn="l"/>
              </a:tabLst>
            </a:pPr>
            <a:r>
              <a:rPr lang="en-US" dirty="0"/>
              <a:t>Summation occurs at the axon hillock.</a:t>
            </a:r>
          </a:p>
          <a:p>
            <a:pPr>
              <a:tabLst>
                <a:tab pos="461963" algn="l"/>
              </a:tabLst>
            </a:pPr>
            <a:r>
              <a:rPr lang="en-US" dirty="0"/>
              <a:t>This prevents random "noise" in the system from being considered as important.</a:t>
            </a:r>
          </a:p>
          <a:p>
            <a:pPr>
              <a:tabLst>
                <a:tab pos="461963" algn="l"/>
              </a:tabLst>
            </a:pPr>
            <a:endParaRPr lang="en-US" dirty="0"/>
          </a:p>
          <a:p>
            <a:pPr marL="0" indent="0">
              <a:buNone/>
              <a:tabLst>
                <a:tab pos="461963" algn="l"/>
              </a:tabLst>
            </a:pPr>
            <a:endParaRPr lang="en-US" dirty="0"/>
          </a:p>
        </p:txBody>
      </p:sp>
    </p:spTree>
    <p:extLst>
      <p:ext uri="{BB962C8B-B14F-4D97-AF65-F5344CB8AC3E}">
        <p14:creationId xmlns:p14="http://schemas.microsoft.com/office/powerpoint/2010/main" val="385312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10</a:t>
            </a:r>
            <a:endParaRPr lang="en-US" sz="3200" dirty="0">
              <a:solidFill>
                <a:schemeClr val="accent1"/>
              </a:solidFill>
            </a:endParaRPr>
          </a:p>
        </p:txBody>
      </p:sp>
      <p:sp>
        <p:nvSpPr>
          <p:cNvPr id="3" name="TextBox 2">
            <a:extLst>
              <a:ext uri="{FF2B5EF4-FFF2-40B4-BE49-F238E27FC236}">
                <a16:creationId xmlns:a16="http://schemas.microsoft.com/office/drawing/2014/main" id="{C6555FD4-8129-7B33-122C-FCD7669C7D16}"/>
              </a:ext>
            </a:extLst>
          </p:cNvPr>
          <p:cNvSpPr txBox="1"/>
          <p:nvPr/>
        </p:nvSpPr>
        <p:spPr>
          <a:xfrm>
            <a:off x="2286000" y="5761616"/>
            <a:ext cx="4572000" cy="215444"/>
          </a:xfrm>
          <a:prstGeom prst="rect">
            <a:avLst/>
          </a:prstGeom>
          <a:noFill/>
        </p:spPr>
        <p:txBody>
          <a:bodyPr wrap="square">
            <a:spAutoFit/>
          </a:bodyPr>
          <a:lstStyle/>
          <a:p>
            <a:pPr algn="ctr"/>
            <a:r>
              <a:rPr lang="en-US" sz="800" dirty="0"/>
              <a:t>CNX OpenStax on Wikimedia Commons. "Neuron excitation."</a:t>
            </a:r>
          </a:p>
        </p:txBody>
      </p:sp>
      <p:pic>
        <p:nvPicPr>
          <p:cNvPr id="6" name="Content Placeholder 4" descr="The illustration shows the location of the axon hillock, which is the area connecting the neuron body to the axon. A graph shows the summation of membrane potentials at the axon hillock, plotted as membrane potential in millivolts versus time. Initially, the membrane potential at the axon hillock is negative 70 millivolts. A series of E P S Ps and I P S Ps cause the potential to rise and fall. Eventually, the potential increases to the threshold of excitation. At this point the nerve fires, resulting in a sharp increase in membrane potential, followed by a rapid decrease. The hillock becomes hyperpolarized such that the membrane potential is lower than the resting potential. The hillock then gradually returns to the resting potential.">
            <a:extLst>
              <a:ext uri="{FF2B5EF4-FFF2-40B4-BE49-F238E27FC236}">
                <a16:creationId xmlns:a16="http://schemas.microsoft.com/office/drawing/2014/main" id="{EA3123C1-F01D-F3E2-8E77-DBC6081BE076}"/>
              </a:ext>
            </a:extLst>
          </p:cNvPr>
          <p:cNvPicPr>
            <a:picLocks noGrp="1" noChangeAspect="1"/>
          </p:cNvPicPr>
          <p:nvPr>
            <p:ph idx="1"/>
          </p:nvPr>
        </p:nvPicPr>
        <p:blipFill>
          <a:blip r:embed="rId3"/>
          <a:srcRect l="11111" t="3666" r="11111" b="1981"/>
          <a:stretch/>
        </p:blipFill>
        <p:spPr>
          <a:xfrm>
            <a:off x="1066800" y="1219200"/>
            <a:ext cx="6739995" cy="4542416"/>
          </a:xfrm>
        </p:spPr>
      </p:pic>
    </p:spTree>
    <p:extLst>
      <p:ext uri="{BB962C8B-B14F-4D97-AF65-F5344CB8AC3E}">
        <p14:creationId xmlns:p14="http://schemas.microsoft.com/office/powerpoint/2010/main" val="3454927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r>
              <a:rPr lang="en-US" sz="1400" baseline="-25000" dirty="0"/>
              <a:t>2</a:t>
            </a:r>
            <a:endParaRPr lang="en-US"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a:xfrm>
            <a:off x="457200" y="1066800"/>
            <a:ext cx="8229600" cy="4876800"/>
          </a:xfrm>
        </p:spPr>
        <p:txBody>
          <a:bodyPr>
            <a:normAutofit fontScale="77500" lnSpcReduction="20000"/>
          </a:bodyPr>
          <a:lstStyle/>
          <a:p>
            <a:r>
              <a:rPr lang="en-US" dirty="0"/>
              <a:t>Brain-Computer Interface</a:t>
            </a:r>
          </a:p>
          <a:p>
            <a:pPr marL="457200" indent="-457200">
              <a:buFont typeface="Arial" panose="020B0604020202020204" pitchFamily="34" charset="0"/>
              <a:buChar char="•"/>
            </a:pPr>
            <a:r>
              <a:rPr lang="en-US" dirty="0">
                <a:solidFill>
                  <a:schemeClr val="bg1"/>
                </a:solidFill>
              </a:rPr>
              <a:t>Amyotrophic lateral sclerosis (ALS, Lou Gehrig’s Disease) causes the degeneration of motor neurons that control voluntary movements (speech, breathing, swallowing), leading to paralysis</a:t>
            </a:r>
          </a:p>
          <a:p>
            <a:pPr marL="457200" indent="-457200">
              <a:buFont typeface="Arial" panose="020B0604020202020204" pitchFamily="34" charset="0"/>
              <a:buChar char="•"/>
            </a:pPr>
            <a:r>
              <a:rPr lang="en-US" dirty="0">
                <a:solidFill>
                  <a:schemeClr val="bg1"/>
                </a:solidFill>
              </a:rPr>
              <a:t>Brain-Computer Interface (BCI) allows paralyzed patients (like those with ALS) to control a computer using only their thoughts</a:t>
            </a:r>
          </a:p>
          <a:p>
            <a:pPr marL="1200150" lvl="1" indent="-457200">
              <a:buFont typeface="Arial" panose="020B0604020202020204" pitchFamily="34" charset="0"/>
              <a:buChar char="•"/>
            </a:pPr>
            <a:r>
              <a:rPr lang="en-US" dirty="0">
                <a:solidFill>
                  <a:schemeClr val="bg1"/>
                </a:solidFill>
              </a:rPr>
              <a:t>Some forms of BCI use electroencephalogram (EEG) recordings from electrodes taped to the skull</a:t>
            </a:r>
          </a:p>
          <a:p>
            <a:pPr marL="1200150" lvl="1" indent="-457200">
              <a:buFont typeface="Arial" panose="020B0604020202020204" pitchFamily="34" charset="0"/>
              <a:buChar char="•"/>
            </a:pPr>
            <a:r>
              <a:rPr lang="en-US" dirty="0">
                <a:solidFill>
                  <a:schemeClr val="bg1"/>
                </a:solidFill>
              </a:rPr>
              <a:t>Other forms of BCI require implanting a postage-stamp-sized electrode array in the arm and hand area of the motor cortex in the brain (an invasive surgery)</a:t>
            </a:r>
          </a:p>
          <a:p>
            <a:pPr marL="1600200" lvl="2" indent="-457200"/>
            <a:r>
              <a:rPr lang="en-US" sz="2800" dirty="0">
                <a:solidFill>
                  <a:schemeClr val="bg1"/>
                </a:solidFill>
              </a:rPr>
              <a:t>While this involves extensive training of and concentration by the patient, BCI allows thinking about moving the hand or arm to result in computer interpretation and responses by an adaptive technology (like a wheelchair or a robotic arm)</a:t>
            </a:r>
          </a:p>
        </p:txBody>
      </p:sp>
    </p:spTree>
    <p:extLst>
      <p:ext uri="{BB962C8B-B14F-4D97-AF65-F5344CB8AC3E}">
        <p14:creationId xmlns:p14="http://schemas.microsoft.com/office/powerpoint/2010/main" val="577083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11</a:t>
            </a:r>
            <a:endParaRPr lang="en-US" sz="3200" dirty="0">
              <a:solidFill>
                <a:schemeClr val="accent1"/>
              </a:solidFill>
            </a:endParaRPr>
          </a:p>
        </p:txBody>
      </p:sp>
      <p:sp>
        <p:nvSpPr>
          <p:cNvPr id="3" name="TextBox 2">
            <a:extLst>
              <a:ext uri="{FF2B5EF4-FFF2-40B4-BE49-F238E27FC236}">
                <a16:creationId xmlns:a16="http://schemas.microsoft.com/office/drawing/2014/main" id="{290F69C5-13B4-C25A-548F-6CC3829378A7}"/>
              </a:ext>
            </a:extLst>
          </p:cNvPr>
          <p:cNvSpPr txBox="1"/>
          <p:nvPr/>
        </p:nvSpPr>
        <p:spPr>
          <a:xfrm>
            <a:off x="2286000" y="5788420"/>
            <a:ext cx="4572000" cy="215444"/>
          </a:xfrm>
          <a:prstGeom prst="rect">
            <a:avLst/>
          </a:prstGeom>
          <a:noFill/>
        </p:spPr>
        <p:txBody>
          <a:bodyPr wrap="square">
            <a:spAutoFit/>
          </a:bodyPr>
          <a:lstStyle/>
          <a:p>
            <a:pPr algn="ctr"/>
            <a:r>
              <a:rPr lang="en-US" sz="800" dirty="0"/>
              <a:t>Adindva1 on Wikimedia Commons. "Brain-computer interface technology."</a:t>
            </a:r>
          </a:p>
        </p:txBody>
      </p:sp>
      <p:pic>
        <p:nvPicPr>
          <p:cNvPr id="6" name="Content Placeholder 6" descr="A photograph of a woman with electrodes on her head moving a robotic arm">
            <a:extLst>
              <a:ext uri="{FF2B5EF4-FFF2-40B4-BE49-F238E27FC236}">
                <a16:creationId xmlns:a16="http://schemas.microsoft.com/office/drawing/2014/main" id="{C3885F67-2A25-6C81-EDB6-33F584467029}"/>
              </a:ext>
            </a:extLst>
          </p:cNvPr>
          <p:cNvPicPr>
            <a:picLocks noGrp="1" noChangeAspect="1"/>
          </p:cNvPicPr>
          <p:nvPr>
            <p:ph idx="1"/>
          </p:nvPr>
        </p:nvPicPr>
        <p:blipFill>
          <a:blip r:embed="rId3"/>
          <a:srcRect l="4630" t="3667" r="3704" b="3000"/>
          <a:stretch/>
        </p:blipFill>
        <p:spPr>
          <a:xfrm>
            <a:off x="609600" y="1141945"/>
            <a:ext cx="8144224" cy="4606834"/>
          </a:xfrm>
        </p:spPr>
      </p:pic>
    </p:spTree>
    <p:extLst>
      <p:ext uri="{BB962C8B-B14F-4D97-AF65-F5344CB8AC3E}">
        <p14:creationId xmlns:p14="http://schemas.microsoft.com/office/powerpoint/2010/main" val="269102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Synaptic Plasticity</a:t>
            </a:r>
          </a:p>
        </p:txBody>
      </p:sp>
      <p:sp>
        <p:nvSpPr>
          <p:cNvPr id="11267" name="Rectangle 3"/>
          <p:cNvSpPr>
            <a:spLocks noGrp="1"/>
          </p:cNvSpPr>
          <p:nvPr>
            <p:ph idx="1"/>
          </p:nvPr>
        </p:nvSpPr>
        <p:spPr>
          <a:xfrm>
            <a:off x="457200" y="990600"/>
            <a:ext cx="8229600" cy="5334000"/>
          </a:xfrm>
          <a:prstGeom prst="rect">
            <a:avLst/>
          </a:prstGeom>
        </p:spPr>
        <p:txBody>
          <a:bodyPr>
            <a:normAutofit fontScale="92500" lnSpcReduction="10000"/>
          </a:bodyPr>
          <a:lstStyle/>
          <a:p>
            <a:pPr>
              <a:tabLst>
                <a:tab pos="461963" algn="l"/>
              </a:tabLst>
            </a:pPr>
            <a:r>
              <a:rPr lang="en-US" dirty="0">
                <a:solidFill>
                  <a:schemeClr val="tx1"/>
                </a:solidFill>
              </a:rPr>
              <a:t>Synaptic plasticity refers to the ability to</a:t>
            </a:r>
          </a:p>
          <a:p>
            <a:pPr lvl="1">
              <a:tabLst>
                <a:tab pos="461963" algn="l"/>
              </a:tabLst>
            </a:pPr>
            <a:r>
              <a:rPr lang="en-US" dirty="0"/>
              <a:t>Strengthen or weaken synapses</a:t>
            </a:r>
          </a:p>
          <a:p>
            <a:pPr lvl="1">
              <a:tabLst>
                <a:tab pos="461963" algn="l"/>
              </a:tabLst>
            </a:pPr>
            <a:r>
              <a:rPr lang="en-US" dirty="0"/>
              <a:t>Break synapses</a:t>
            </a:r>
          </a:p>
          <a:p>
            <a:pPr lvl="1">
              <a:tabLst>
                <a:tab pos="461963" algn="l"/>
              </a:tabLst>
            </a:pPr>
            <a:r>
              <a:rPr lang="en-US" dirty="0"/>
              <a:t>Form new synapses</a:t>
            </a:r>
          </a:p>
          <a:p>
            <a:pPr>
              <a:tabLst>
                <a:tab pos="461963" algn="l"/>
              </a:tabLst>
            </a:pPr>
            <a:r>
              <a:rPr lang="en-US" dirty="0"/>
              <a:t>Synaptic plasticity is required for</a:t>
            </a:r>
          </a:p>
          <a:p>
            <a:pPr lvl="1">
              <a:tabLst>
                <a:tab pos="461963" algn="l"/>
              </a:tabLst>
            </a:pPr>
            <a:r>
              <a:rPr lang="en-US" dirty="0"/>
              <a:t>A functioning nervous system</a:t>
            </a:r>
          </a:p>
          <a:p>
            <a:pPr lvl="1">
              <a:tabLst>
                <a:tab pos="461963" algn="l"/>
              </a:tabLst>
            </a:pPr>
            <a:r>
              <a:rPr lang="en-US" dirty="0"/>
              <a:t>Learning and memory</a:t>
            </a:r>
          </a:p>
          <a:p>
            <a:pPr>
              <a:tabLst>
                <a:tab pos="461963" algn="l"/>
              </a:tabLst>
            </a:pPr>
            <a:r>
              <a:rPr lang="en-US" dirty="0"/>
              <a:t>The two processes important for synaptic plasticity in the hippocampus (region important in memory storage) include:</a:t>
            </a:r>
          </a:p>
          <a:p>
            <a:pPr lvl="1">
              <a:tabLst>
                <a:tab pos="461963" algn="l"/>
              </a:tabLst>
            </a:pPr>
            <a:r>
              <a:rPr lang="en-US" dirty="0"/>
              <a:t>Long-term potentiation (LTP)</a:t>
            </a:r>
          </a:p>
          <a:p>
            <a:pPr lvl="1">
              <a:tabLst>
                <a:tab pos="461963" algn="l"/>
              </a:tabLst>
            </a:pPr>
            <a:r>
              <a:rPr lang="en-US" dirty="0"/>
              <a:t>Long-term depression (LTD)</a:t>
            </a:r>
          </a:p>
          <a:p>
            <a:pPr>
              <a:tabLst>
                <a:tab pos="461963" algn="l"/>
              </a:tabLst>
            </a:pPr>
            <a:endParaRPr lang="en-US" dirty="0"/>
          </a:p>
          <a:p>
            <a:pPr marL="0" indent="0">
              <a:buNone/>
              <a:tabLst>
                <a:tab pos="461963" algn="l"/>
              </a:tabLst>
            </a:pPr>
            <a:endParaRPr lang="en-US" dirty="0"/>
          </a:p>
        </p:txBody>
      </p:sp>
    </p:spTree>
    <p:extLst>
      <p:ext uri="{BB962C8B-B14F-4D97-AF65-F5344CB8AC3E}">
        <p14:creationId xmlns:p14="http://schemas.microsoft.com/office/powerpoint/2010/main" val="4138597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Nerve Impulse Transmission Within a Neuron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Neurons must be able to send and receive signals.</a:t>
            </a:r>
          </a:p>
          <a:p>
            <a:pPr>
              <a:tabLst>
                <a:tab pos="461963" algn="l"/>
              </a:tabLst>
            </a:pPr>
            <a:r>
              <a:rPr lang="en-US" i="0" dirty="0">
                <a:solidFill>
                  <a:schemeClr val="tx1"/>
                </a:solidFill>
              </a:rPr>
              <a:t>This is possible because each neuron has a charged cellular membrane (a difference in voltage between the inside and outside).</a:t>
            </a:r>
          </a:p>
          <a:p>
            <a:pPr>
              <a:tabLst>
                <a:tab pos="461963" algn="l"/>
              </a:tabLst>
            </a:pPr>
            <a:r>
              <a:rPr lang="en-US" i="0" dirty="0">
                <a:solidFill>
                  <a:schemeClr val="tx1"/>
                </a:solidFill>
              </a:rPr>
              <a:t>The charge of the membrane can change in response to neurotransmitter molecules released from other neurons and environmental stimuli.</a:t>
            </a:r>
          </a:p>
          <a:p>
            <a:pPr marL="0" indent="0">
              <a:buNone/>
              <a:tabLst>
                <a:tab pos="461963" algn="l"/>
              </a:tabLst>
            </a:pPr>
            <a:r>
              <a:rPr lang="en-US" dirty="0">
                <a:solidFill>
                  <a:schemeClr val="tx1"/>
                </a:solidFill>
              </a:rPr>
              <a:t>Changes in membrane charge occur relative to the baseline or "resting" membrane charge.</a:t>
            </a:r>
            <a:endParaRPr lang="en-US" i="0" dirty="0">
              <a:solidFill>
                <a:schemeClr val="tx1"/>
              </a:solidFill>
            </a:endParaRPr>
          </a:p>
        </p:txBody>
      </p:sp>
    </p:spTree>
    <p:extLst>
      <p:ext uri="{BB962C8B-B14F-4D97-AF65-F5344CB8AC3E}">
        <p14:creationId xmlns:p14="http://schemas.microsoft.com/office/powerpoint/2010/main" val="34993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Synaptic Plasticity: Long-Term Potentiation (LTP)</a:t>
            </a:r>
          </a:p>
        </p:txBody>
      </p:sp>
      <p:sp>
        <p:nvSpPr>
          <p:cNvPr id="11267" name="Rectangle 3"/>
          <p:cNvSpPr>
            <a:spLocks noGrp="1"/>
          </p:cNvSpPr>
          <p:nvPr>
            <p:ph idx="1"/>
          </p:nvPr>
        </p:nvSpPr>
        <p:spPr>
          <a:xfrm>
            <a:off x="457200" y="990600"/>
            <a:ext cx="8229600" cy="5334000"/>
          </a:xfrm>
          <a:prstGeom prst="rect">
            <a:avLst/>
          </a:prstGeom>
        </p:spPr>
        <p:txBody>
          <a:bodyPr>
            <a:normAutofit fontScale="92500" lnSpcReduction="10000"/>
          </a:bodyPr>
          <a:lstStyle/>
          <a:p>
            <a:pPr marL="0" indent="0">
              <a:buNone/>
              <a:tabLst>
                <a:tab pos="461963" algn="l"/>
              </a:tabLst>
            </a:pPr>
            <a:r>
              <a:rPr lang="en-US" b="1" dirty="0">
                <a:solidFill>
                  <a:schemeClr val="tx1"/>
                </a:solidFill>
              </a:rPr>
              <a:t>Long-term potentiation (LTP) </a:t>
            </a:r>
            <a:r>
              <a:rPr lang="en-US" dirty="0">
                <a:solidFill>
                  <a:schemeClr val="tx1"/>
                </a:solidFill>
              </a:rPr>
              <a:t>is the persistent strengthening of a synaptic connection.</a:t>
            </a:r>
          </a:p>
          <a:p>
            <a:pPr>
              <a:tabLst>
                <a:tab pos="461963" algn="l"/>
              </a:tabLst>
            </a:pPr>
            <a:r>
              <a:rPr lang="en-US" dirty="0"/>
              <a:t>It results from frequent activity at a particular synapse, strengthening the connection between the neurons.</a:t>
            </a:r>
          </a:p>
          <a:p>
            <a:pPr lvl="1">
              <a:tabLst>
                <a:tab pos="461963" algn="l"/>
              </a:tabLst>
            </a:pPr>
            <a:r>
              <a:rPr lang="en-US" dirty="0"/>
              <a:t>Frequent presynaptic inputs leading to postsynaptic depolarization can remove the blocking effect of Mg</a:t>
            </a:r>
            <a:r>
              <a:rPr lang="en-US" baseline="30000" dirty="0"/>
              <a:t>2+ </a:t>
            </a:r>
            <a:r>
              <a:rPr lang="en-US" dirty="0"/>
              <a:t>on NMDA glutamate receptors, allowing Ca</a:t>
            </a:r>
            <a:r>
              <a:rPr lang="en-US" baseline="30000" dirty="0"/>
              <a:t>2+ </a:t>
            </a:r>
            <a:r>
              <a:rPr lang="en-US" dirty="0"/>
              <a:t>entry.</a:t>
            </a:r>
          </a:p>
          <a:p>
            <a:pPr lvl="1">
              <a:tabLst>
                <a:tab pos="461963" algn="l"/>
              </a:tabLst>
            </a:pPr>
            <a:r>
              <a:rPr lang="en-US" dirty="0"/>
              <a:t>Ca</a:t>
            </a:r>
            <a:r>
              <a:rPr lang="en-US" baseline="30000" dirty="0"/>
              <a:t>2+ </a:t>
            </a:r>
            <a:r>
              <a:rPr lang="en-US" dirty="0"/>
              <a:t>entry into the postsynaptic neuron causes a shift from NMDA to AMPA glutamate receptors, which are not blocked by Mg</a:t>
            </a:r>
            <a:r>
              <a:rPr lang="en-US" baseline="30000" dirty="0"/>
              <a:t>2+</a:t>
            </a:r>
            <a:r>
              <a:rPr lang="en-US" dirty="0"/>
              <a:t>.</a:t>
            </a:r>
          </a:p>
          <a:p>
            <a:pPr lvl="1">
              <a:tabLst>
                <a:tab pos="461963" algn="l"/>
              </a:tabLst>
            </a:pPr>
            <a:r>
              <a:rPr lang="en-US" dirty="0"/>
              <a:t>This leads to a larger excitatory effect by subsequent glutamate binding to the postsynaptic neuron.</a:t>
            </a:r>
          </a:p>
          <a:p>
            <a:pPr>
              <a:tabLst>
                <a:tab pos="461963" algn="l"/>
              </a:tabLst>
            </a:pPr>
            <a:endParaRPr lang="en-US" dirty="0"/>
          </a:p>
          <a:p>
            <a:pPr marL="0" indent="0">
              <a:buNone/>
              <a:tabLst>
                <a:tab pos="461963" algn="l"/>
              </a:tabLst>
            </a:pPr>
            <a:endParaRPr lang="en-US" dirty="0"/>
          </a:p>
        </p:txBody>
      </p:sp>
    </p:spTree>
    <p:extLst>
      <p:ext uri="{BB962C8B-B14F-4D97-AF65-F5344CB8AC3E}">
        <p14:creationId xmlns:p14="http://schemas.microsoft.com/office/powerpoint/2010/main" val="257705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Synaptic Plasticity: Long-Term Depression (LTD)</a:t>
            </a:r>
          </a:p>
        </p:txBody>
      </p:sp>
      <p:sp>
        <p:nvSpPr>
          <p:cNvPr id="11267" name="Rectangle 3"/>
          <p:cNvSpPr>
            <a:spLocks noGrp="1"/>
          </p:cNvSpPr>
          <p:nvPr>
            <p:ph idx="1"/>
          </p:nvPr>
        </p:nvSpPr>
        <p:spPr>
          <a:xfrm>
            <a:off x="457200" y="914400"/>
            <a:ext cx="8229600" cy="5334000"/>
          </a:xfrm>
          <a:prstGeom prst="rect">
            <a:avLst/>
          </a:prstGeom>
        </p:spPr>
        <p:txBody>
          <a:bodyPr>
            <a:normAutofit fontScale="92500"/>
          </a:bodyPr>
          <a:lstStyle/>
          <a:p>
            <a:pPr marL="0" indent="0">
              <a:buNone/>
              <a:tabLst>
                <a:tab pos="461963" algn="l"/>
              </a:tabLst>
            </a:pPr>
            <a:r>
              <a:rPr lang="en-US" b="1" dirty="0">
                <a:solidFill>
                  <a:schemeClr val="tx1"/>
                </a:solidFill>
              </a:rPr>
              <a:t>Long-term depression (LTD) </a:t>
            </a:r>
            <a:r>
              <a:rPr lang="en-US" dirty="0">
                <a:solidFill>
                  <a:schemeClr val="tx1"/>
                </a:solidFill>
              </a:rPr>
              <a:t>is the reverse of LTP and is a long-term weakening of a synaptic connection.</a:t>
            </a:r>
          </a:p>
          <a:p>
            <a:pPr>
              <a:tabLst>
                <a:tab pos="461963" algn="l"/>
              </a:tabLst>
            </a:pPr>
            <a:r>
              <a:rPr lang="en-US" dirty="0"/>
              <a:t>It results from inactivity at a particular synapse, decreasing the connection between the neurons.</a:t>
            </a:r>
          </a:p>
          <a:p>
            <a:pPr lvl="1">
              <a:tabLst>
                <a:tab pos="461963" algn="l"/>
              </a:tabLst>
            </a:pPr>
            <a:r>
              <a:rPr lang="en-US" dirty="0"/>
              <a:t>Low Ca</a:t>
            </a:r>
            <a:r>
              <a:rPr lang="en-US" baseline="30000" dirty="0"/>
              <a:t>2+ </a:t>
            </a:r>
            <a:r>
              <a:rPr lang="en-US" dirty="0"/>
              <a:t>entry into the postsynaptic neuron through NMDA receptors results in removal of AMPA glutamate receptors.</a:t>
            </a:r>
          </a:p>
          <a:p>
            <a:pPr lvl="1">
              <a:tabLst>
                <a:tab pos="461963" algn="l"/>
              </a:tabLst>
            </a:pPr>
            <a:r>
              <a:rPr lang="en-US" dirty="0"/>
              <a:t>This results in making the postsynaptic neuron’s membrane less responsive to glutamate.</a:t>
            </a:r>
          </a:p>
          <a:p>
            <a:pPr lvl="1">
              <a:tabLst>
                <a:tab pos="461963" algn="l"/>
              </a:tabLst>
            </a:pPr>
            <a:r>
              <a:rPr lang="en-US" dirty="0"/>
              <a:t>This allows for the weakening and pruning of unused synapses and the loss of unimportant connections, allowing for the strengthening of synapses by LTP.</a:t>
            </a:r>
          </a:p>
          <a:p>
            <a:pPr>
              <a:tabLst>
                <a:tab pos="461963" algn="l"/>
              </a:tabLst>
            </a:pPr>
            <a:endParaRPr lang="en-US" dirty="0"/>
          </a:p>
          <a:p>
            <a:pPr marL="0" indent="0">
              <a:buNone/>
              <a:tabLst>
                <a:tab pos="461963" algn="l"/>
              </a:tabLst>
            </a:pPr>
            <a:endParaRPr lang="en-US" dirty="0"/>
          </a:p>
        </p:txBody>
      </p:sp>
    </p:spTree>
    <p:extLst>
      <p:ext uri="{BB962C8B-B14F-4D97-AF65-F5344CB8AC3E}">
        <p14:creationId xmlns:p14="http://schemas.microsoft.com/office/powerpoint/2010/main" val="9609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12</a:t>
            </a:r>
            <a:endParaRPr lang="en-US" sz="3200" dirty="0">
              <a:solidFill>
                <a:schemeClr val="accent1"/>
              </a:solidFill>
            </a:endParaRPr>
          </a:p>
        </p:txBody>
      </p:sp>
      <p:sp>
        <p:nvSpPr>
          <p:cNvPr id="3" name="TextBox 2">
            <a:extLst>
              <a:ext uri="{FF2B5EF4-FFF2-40B4-BE49-F238E27FC236}">
                <a16:creationId xmlns:a16="http://schemas.microsoft.com/office/drawing/2014/main" id="{F23D14CF-FB19-9643-B457-80C3D10DE41F}"/>
              </a:ext>
            </a:extLst>
          </p:cNvPr>
          <p:cNvSpPr txBox="1"/>
          <p:nvPr/>
        </p:nvSpPr>
        <p:spPr>
          <a:xfrm>
            <a:off x="2286000" y="5773876"/>
            <a:ext cx="4572000" cy="215444"/>
          </a:xfrm>
          <a:prstGeom prst="rect">
            <a:avLst/>
          </a:prstGeom>
          <a:noFill/>
        </p:spPr>
        <p:txBody>
          <a:bodyPr wrap="square">
            <a:spAutoFit/>
          </a:bodyPr>
          <a:lstStyle/>
          <a:p>
            <a:pPr algn="ctr"/>
            <a:r>
              <a:rPr lang="en-US" sz="800" dirty="0"/>
              <a:t>CNX OpenStax on Wikimedia Commons. "Calcium initiate LTP or LTD." </a:t>
            </a:r>
          </a:p>
        </p:txBody>
      </p:sp>
      <p:pic>
        <p:nvPicPr>
          <p:cNvPr id="6" name="Content Placeholder 4" descr="The illustration shows the mechanism of L T P and L T D. Normally, the N M D A receptor in the postsynaptic neuron is activated by glutamate binding but only after depolarization removes an inhibitory magnesium ion. Once the magnesium is removed, calcium can enter the cell. In response to an increase in intracellular calcium, A M P A receptors are inserted into the plasma membrane, which amplifies the signal resulting in L T P. L T D occurs when low-frequency stimulation results in the activation of a different calcium-signaling cascade that causes A M P A receptors to be removed from the plasma membrane. As a result, the nerve cell becomes less responsive to glutamate.">
            <a:extLst>
              <a:ext uri="{FF2B5EF4-FFF2-40B4-BE49-F238E27FC236}">
                <a16:creationId xmlns:a16="http://schemas.microsoft.com/office/drawing/2014/main" id="{5FD42777-9F30-256E-DF6A-0F7DEBB53C41}"/>
              </a:ext>
            </a:extLst>
          </p:cNvPr>
          <p:cNvPicPr>
            <a:picLocks noGrp="1" noChangeAspect="1"/>
          </p:cNvPicPr>
          <p:nvPr>
            <p:ph idx="1"/>
          </p:nvPr>
        </p:nvPicPr>
        <p:blipFill>
          <a:blip r:embed="rId3"/>
          <a:srcRect l="21297" t="3666" r="21295" b="4667"/>
          <a:stretch/>
        </p:blipFill>
        <p:spPr>
          <a:xfrm>
            <a:off x="2080952" y="1219200"/>
            <a:ext cx="4982095" cy="4419600"/>
          </a:xfrm>
        </p:spPr>
      </p:pic>
    </p:spTree>
    <p:extLst>
      <p:ext uri="{BB962C8B-B14F-4D97-AF65-F5344CB8AC3E}">
        <p14:creationId xmlns:p14="http://schemas.microsoft.com/office/powerpoint/2010/main" val="100598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944880"/>
            <a:ext cx="8229600" cy="5303520"/>
          </a:xfrm>
        </p:spPr>
        <p:txBody>
          <a:bodyPr>
            <a:normAutofit fontScale="70000" lnSpcReduction="20000"/>
          </a:bodyPr>
          <a:lstStyle/>
          <a:p>
            <a:pPr marL="457200" indent="-457200">
              <a:buFont typeface="Arial" panose="020B0604020202020204" pitchFamily="34" charset="0"/>
              <a:buChar char="•"/>
            </a:pPr>
            <a:r>
              <a:rPr lang="en-US" dirty="0"/>
              <a:t>Neurons have charged membranes due to differences in ion concentrations inside and outside of the cell</a:t>
            </a:r>
          </a:p>
          <a:p>
            <a:pPr marL="1200150" lvl="1" indent="-457200">
              <a:buFont typeface="Arial" panose="020B0604020202020204" pitchFamily="34" charset="0"/>
              <a:buChar char="•"/>
            </a:pPr>
            <a:r>
              <a:rPr lang="en-US" dirty="0"/>
              <a:t>Voltage-gated ion channels control ion movement across membranes</a:t>
            </a:r>
          </a:p>
          <a:p>
            <a:pPr marL="457200" indent="-457200">
              <a:buFont typeface="Arial" panose="020B0604020202020204" pitchFamily="34" charset="0"/>
              <a:buChar char="•"/>
            </a:pPr>
            <a:r>
              <a:rPr lang="en-US" dirty="0"/>
              <a:t>An action potential is fired when a neuronal membrane is depolarized to the threshold of excitation</a:t>
            </a:r>
          </a:p>
          <a:p>
            <a:pPr marL="1200150" lvl="1" indent="-457200">
              <a:buFont typeface="Arial" panose="020B0604020202020204" pitchFamily="34" charset="0"/>
              <a:buChar char="•"/>
            </a:pPr>
            <a:r>
              <a:rPr lang="en-US" dirty="0"/>
              <a:t>The action potential is propagated through a myelinated axon to axon terminals</a:t>
            </a:r>
          </a:p>
          <a:p>
            <a:pPr marL="457200" indent="-457200">
              <a:buFont typeface="Arial" panose="020B0604020202020204" pitchFamily="34" charset="0"/>
              <a:buChar char="•"/>
            </a:pPr>
            <a:r>
              <a:rPr lang="en-US" dirty="0"/>
              <a:t>In a chemical synapse, an action potential causes neurotransmitter release into the synaptic cleft</a:t>
            </a:r>
          </a:p>
          <a:p>
            <a:pPr marL="1200150" lvl="1" indent="-457200">
              <a:buFont typeface="Arial" panose="020B0604020202020204" pitchFamily="34" charset="0"/>
              <a:buChar char="•"/>
            </a:pPr>
            <a:r>
              <a:rPr lang="en-US" dirty="0"/>
              <a:t>Neurotransmitter binding to postsynaptic receptors can cause excitatory postsynaptic potentials by depolarizing the postsynaptic membrane OR inhibitory postsynaptic potentials by hyperpolarizing the postsynaptic membrane</a:t>
            </a:r>
          </a:p>
          <a:p>
            <a:pPr marL="457200" indent="-457200">
              <a:buFont typeface="Arial" panose="020B0604020202020204" pitchFamily="34" charset="0"/>
              <a:buChar char="•"/>
            </a:pPr>
            <a:r>
              <a:rPr lang="en-US" dirty="0"/>
              <a:t>In an electrical synapse, the action potential is communicated direction through gap junctions that connect the presynaptic and postsynaptic membranes</a:t>
            </a:r>
          </a:p>
          <a:p>
            <a:pPr marL="457200" indent="-457200">
              <a:buFont typeface="Arial" panose="020B0604020202020204" pitchFamily="34" charset="0"/>
              <a:buChar char="•"/>
            </a:pPr>
            <a:r>
              <a:rPr lang="en-US" dirty="0"/>
              <a:t>Synapses can be strengthened by long-term potentiation or weakened by long-term depression</a:t>
            </a:r>
          </a:p>
          <a:p>
            <a:pPr marL="120015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29009551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a:extLst>
              <a:ext uri="{C183D7F6-B498-43B3-948B-1728B52AA6E4}">
                <adec:decorative xmlns:adec="http://schemas.microsoft.com/office/drawing/2017/decorative" val="1"/>
              </a:ext>
            </a:extLst>
          </p:cNvPr>
          <p:cNvCxnSpPr/>
          <p:nvPr/>
        </p:nvCxnSpPr>
        <p:spPr>
          <a:xfrm>
            <a:off x="357185" y="3129625"/>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4412F44-E9AD-CA5D-3424-C0919E7B7254}"/>
              </a:ext>
              <a:ext uri="{C183D7F6-B498-43B3-948B-1728B52AA6E4}">
                <adec:decorative xmlns:adec="http://schemas.microsoft.com/office/drawing/2017/decorative" val="1"/>
              </a:ext>
            </a:extLst>
          </p:cNvPr>
          <p:cNvSpPr/>
          <p:nvPr/>
        </p:nvSpPr>
        <p:spPr>
          <a:xfrm>
            <a:off x="1767486" y="1650955"/>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48037E7D-3E91-A190-96AE-EB330CCD16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
            <a:ext cx="9144000" cy="6858001"/>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Role of Ion Channels in Determining Membrane Potential</a:t>
            </a:r>
            <a:endParaRPr lang="en-US" sz="3200" dirty="0">
              <a:solidFill>
                <a:schemeClr val="accent1"/>
              </a:solidFill>
            </a:endParaRPr>
          </a:p>
        </p:txBody>
      </p:sp>
      <p:sp>
        <p:nvSpPr>
          <p:cNvPr id="11267" name="Rectangle 3"/>
          <p:cNvSpPr>
            <a:spLocks noGrp="1"/>
          </p:cNvSpPr>
          <p:nvPr>
            <p:ph idx="1"/>
          </p:nvPr>
        </p:nvSpPr>
        <p:spPr>
          <a:xfrm>
            <a:off x="457200" y="990600"/>
            <a:ext cx="8229600" cy="5181600"/>
          </a:xfrm>
          <a:prstGeom prst="rect">
            <a:avLst/>
          </a:prstGeom>
        </p:spPr>
        <p:txBody>
          <a:bodyPr>
            <a:normAutofit fontScale="77500" lnSpcReduction="20000"/>
          </a:bodyPr>
          <a:lstStyle/>
          <a:p>
            <a:pPr>
              <a:tabLst>
                <a:tab pos="461963" algn="l"/>
              </a:tabLst>
            </a:pPr>
            <a:r>
              <a:rPr lang="en-US" i="1" dirty="0">
                <a:solidFill>
                  <a:schemeClr val="tx1"/>
                </a:solidFill>
              </a:rPr>
              <a:t>Ion channels</a:t>
            </a:r>
            <a:r>
              <a:rPr lang="en-US" dirty="0">
                <a:solidFill>
                  <a:schemeClr val="tx1"/>
                </a:solidFill>
              </a:rPr>
              <a:t>, special membrane-spanning proteins, are required for the entry or exit of charged molecules and ions because a neuron’s lipid bilayer is impermeable to charged substances.</a:t>
            </a:r>
          </a:p>
          <a:p>
            <a:pPr>
              <a:tabLst>
                <a:tab pos="461963" algn="l"/>
              </a:tabLst>
            </a:pPr>
            <a:r>
              <a:rPr lang="en-US" i="0" dirty="0">
                <a:solidFill>
                  <a:schemeClr val="tx1"/>
                </a:solidFill>
              </a:rPr>
              <a:t>Ion channels have different configurations:</a:t>
            </a:r>
          </a:p>
          <a:p>
            <a:pPr lvl="1">
              <a:tabLst>
                <a:tab pos="461963" algn="l"/>
              </a:tabLst>
            </a:pPr>
            <a:r>
              <a:rPr lang="en-US" dirty="0"/>
              <a:t>Open</a:t>
            </a:r>
          </a:p>
          <a:p>
            <a:pPr lvl="1">
              <a:tabLst>
                <a:tab pos="461963" algn="l"/>
              </a:tabLst>
            </a:pPr>
            <a:r>
              <a:rPr lang="en-US" i="0" dirty="0">
                <a:solidFill>
                  <a:schemeClr val="tx1"/>
                </a:solidFill>
              </a:rPr>
              <a:t>Closed</a:t>
            </a:r>
          </a:p>
          <a:p>
            <a:pPr lvl="1">
              <a:tabLst>
                <a:tab pos="461963" algn="l"/>
              </a:tabLst>
            </a:pPr>
            <a:r>
              <a:rPr lang="en-US" i="0" dirty="0">
                <a:solidFill>
                  <a:schemeClr val="tx1"/>
                </a:solidFill>
              </a:rPr>
              <a:t>Inactive</a:t>
            </a:r>
          </a:p>
          <a:p>
            <a:pPr>
              <a:tabLst>
                <a:tab pos="461963" algn="l"/>
              </a:tabLst>
            </a:pPr>
            <a:r>
              <a:rPr lang="en-US" dirty="0">
                <a:solidFill>
                  <a:schemeClr val="tx1"/>
                </a:solidFill>
              </a:rPr>
              <a:t>Ion channels that need to be activated to open are sensitive to the environment and change their shape.</a:t>
            </a:r>
          </a:p>
          <a:p>
            <a:pPr lvl="1">
              <a:tabLst>
                <a:tab pos="461963" algn="l"/>
              </a:tabLst>
            </a:pPr>
            <a:r>
              <a:rPr lang="en-US" i="1" dirty="0"/>
              <a:t>Voltage-gated ion channels</a:t>
            </a:r>
            <a:r>
              <a:rPr lang="en-US" i="0" dirty="0"/>
              <a:t> respond to voltage changes and regulate relative concentrations of different ions inside and outside the cell.</a:t>
            </a:r>
          </a:p>
          <a:p>
            <a:pPr lvl="1">
              <a:tabLst>
                <a:tab pos="461963" algn="l"/>
              </a:tabLst>
            </a:pPr>
            <a:r>
              <a:rPr lang="en-US" i="1" dirty="0"/>
              <a:t>Ligand-gated ion channels </a:t>
            </a:r>
            <a:r>
              <a:rPr lang="en-US" i="0" dirty="0"/>
              <a:t>open when bound to a particular molecule (ligand).</a:t>
            </a:r>
          </a:p>
          <a:p>
            <a:pPr>
              <a:tabLst>
                <a:tab pos="461963" algn="l"/>
              </a:tabLst>
            </a:pPr>
            <a:r>
              <a:rPr lang="en-US" b="1" dirty="0"/>
              <a:t>Membrane potential </a:t>
            </a:r>
            <a:r>
              <a:rPr lang="en-US" dirty="0"/>
              <a:t>is the difference in total charge between the inside and outside of the cell.</a:t>
            </a:r>
            <a:endParaRPr lang="en-US" i="0" dirty="0"/>
          </a:p>
          <a:p>
            <a:pPr lvl="1">
              <a:tabLst>
                <a:tab pos="461963" algn="l"/>
              </a:tabLst>
            </a:pPr>
            <a:endParaRPr lang="en-US" i="0" dirty="0">
              <a:solidFill>
                <a:schemeClr val="tx1"/>
              </a:solidFill>
            </a:endParaRPr>
          </a:p>
        </p:txBody>
      </p:sp>
    </p:spTree>
    <p:extLst>
      <p:ext uri="{BB962C8B-B14F-4D97-AF65-F5344CB8AC3E}">
        <p14:creationId xmlns:p14="http://schemas.microsoft.com/office/powerpoint/2010/main" val="4017272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42.2 Figure 1</a:t>
            </a:r>
            <a:endParaRPr lang="en-US" sz="3200" dirty="0">
              <a:solidFill>
                <a:schemeClr val="accent1"/>
              </a:solidFill>
            </a:endParaRPr>
          </a:p>
        </p:txBody>
      </p:sp>
      <p:pic>
        <p:nvPicPr>
          <p:cNvPr id="5" name="Content Placeholder 4" descr="Three voltage-gated sodium channels embedded in a cell membrane are shown. The first is closed at the resting potential, an ion cannot pass through the pore through the inner vestibule of the channel. In response to a nerve impulse the channel opens, allowing an ion to enter the cell through the outer vestibule. After the impulse, the channel enters an inactive, or closed, state. The channel closes by a different mechanism and for a brief period does not reopen in response to a new nerve impulse.">
            <a:extLst>
              <a:ext uri="{FF2B5EF4-FFF2-40B4-BE49-F238E27FC236}">
                <a16:creationId xmlns:a16="http://schemas.microsoft.com/office/drawing/2014/main" id="{6415858D-8112-90C5-B5F3-F9867D6B97B3}"/>
              </a:ext>
            </a:extLst>
          </p:cNvPr>
          <p:cNvPicPr>
            <a:picLocks noGrp="1" noChangeAspect="1"/>
          </p:cNvPicPr>
          <p:nvPr>
            <p:ph idx="1"/>
          </p:nvPr>
        </p:nvPicPr>
        <p:blipFill>
          <a:blip r:embed="rId3"/>
          <a:srcRect l="18518" t="3666" r="19444"/>
          <a:stretch/>
        </p:blipFill>
        <p:spPr>
          <a:xfrm>
            <a:off x="1905000" y="1095605"/>
            <a:ext cx="5638800" cy="4864517"/>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Resting Membrane Potential</a:t>
            </a:r>
            <a:endParaRPr lang="en-US" sz="3200" dirty="0">
              <a:solidFill>
                <a:schemeClr val="accent1"/>
              </a:solidFill>
            </a:endParaRPr>
          </a:p>
        </p:txBody>
      </p:sp>
      <p:sp>
        <p:nvSpPr>
          <p:cNvPr id="11267" name="Rectangle 3"/>
          <p:cNvSpPr>
            <a:spLocks noGrp="1"/>
          </p:cNvSpPr>
          <p:nvPr>
            <p:ph idx="1"/>
          </p:nvPr>
        </p:nvSpPr>
        <p:spPr>
          <a:xfrm>
            <a:off x="457200" y="990600"/>
            <a:ext cx="8229600" cy="5181600"/>
          </a:xfrm>
          <a:prstGeom prst="rect">
            <a:avLst/>
          </a:prstGeom>
        </p:spPr>
        <p:txBody>
          <a:bodyPr>
            <a:normAutofit/>
          </a:bodyPr>
          <a:lstStyle/>
          <a:p>
            <a:pPr>
              <a:tabLst>
                <a:tab pos="461963" algn="l"/>
              </a:tabLst>
            </a:pPr>
            <a:r>
              <a:rPr lang="en-US" dirty="0">
                <a:solidFill>
                  <a:schemeClr val="tx1"/>
                </a:solidFill>
              </a:rPr>
              <a:t>The </a:t>
            </a:r>
            <a:r>
              <a:rPr lang="en-US" i="1" dirty="0">
                <a:solidFill>
                  <a:schemeClr val="tx1"/>
                </a:solidFill>
              </a:rPr>
              <a:t>resting membrane potential </a:t>
            </a:r>
            <a:r>
              <a:rPr lang="en-US" dirty="0">
                <a:solidFill>
                  <a:schemeClr val="tx1"/>
                </a:solidFill>
              </a:rPr>
              <a:t>(the membrane potential of a resting neuron) is ~-70 mV.</a:t>
            </a:r>
          </a:p>
          <a:p>
            <a:pPr lvl="1">
              <a:tabLst>
                <a:tab pos="461963" algn="l"/>
              </a:tabLst>
            </a:pPr>
            <a:r>
              <a:rPr lang="en-US" dirty="0"/>
              <a:t>The inside of the cell is ~70 mV more negative than the outside.</a:t>
            </a:r>
          </a:p>
          <a:p>
            <a:pPr lvl="1">
              <a:tabLst>
                <a:tab pos="461963" algn="l"/>
              </a:tabLst>
            </a:pPr>
            <a:r>
              <a:rPr lang="en-US" i="0" dirty="0">
                <a:solidFill>
                  <a:schemeClr val="tx1"/>
                </a:solidFill>
              </a:rPr>
              <a:t>This is due to differences in ion concentrations inside and outside of the cell resulting from the impermeability of the membrane to ions.</a:t>
            </a:r>
          </a:p>
          <a:p>
            <a:pPr lvl="1">
              <a:tabLst>
                <a:tab pos="461963" algn="l"/>
              </a:tabLst>
            </a:pPr>
            <a:endParaRPr lang="en-US" i="0" dirty="0">
              <a:solidFill>
                <a:schemeClr val="tx1"/>
              </a:solidFill>
            </a:endParaRPr>
          </a:p>
        </p:txBody>
      </p:sp>
    </p:spTree>
    <p:extLst>
      <p:ext uri="{BB962C8B-B14F-4D97-AF65-F5344CB8AC3E}">
        <p14:creationId xmlns:p14="http://schemas.microsoft.com/office/powerpoint/2010/main" val="287516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Ion Concentration Inside and Outside Neurons</a:t>
            </a:r>
          </a:p>
        </p:txBody>
      </p:sp>
      <p:graphicFrame>
        <p:nvGraphicFramePr>
          <p:cNvPr id="4" name="Content Placeholder 3" descr="Table 1: Ion Concentration Inside and Outside Neurons. Sodium ions have an extracellular concentration of 145 m M, a intracellular concentration of 12 m M, and a ratio of the outside to the inside of 12. &#10;&#10;Potassium ions have an extracellular concentration of 4 m M, an intracellular concentration of 155 m M, and a ratio from the outside to the inside of 0.026. &#10;&#10;Chlorine ions have an extracellular concentration of 120 m M, an intracellular concentration of 4 m M, an a ratio from the outside to the inside of 30. &#10;&#10;Organic anions have an intracellular concentration of 100 m M.">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3675022759"/>
              </p:ext>
            </p:extLst>
          </p:nvPr>
        </p:nvGraphicFramePr>
        <p:xfrm>
          <a:off x="457200" y="1279524"/>
          <a:ext cx="8229600" cy="3850005"/>
        </p:xfrm>
        <a:graphic>
          <a:graphicData uri="http://schemas.openxmlformats.org/drawingml/2006/table">
            <a:tbl>
              <a:tblPr firstRow="1" bandRow="1">
                <a:tableStyleId>{5C22544A-7EE6-4342-B048-85BDC9FD1C3A}</a:tableStyleId>
              </a:tblPr>
              <a:tblGrid>
                <a:gridCol w="2057400">
                  <a:extLst>
                    <a:ext uri="{9D8B030D-6E8A-4147-A177-3AD203B41FA5}">
                      <a16:colId xmlns:a16="http://schemas.microsoft.com/office/drawing/2014/main" val="1522627793"/>
                    </a:ext>
                  </a:extLst>
                </a:gridCol>
                <a:gridCol w="2057400">
                  <a:extLst>
                    <a:ext uri="{9D8B030D-6E8A-4147-A177-3AD203B41FA5}">
                      <a16:colId xmlns:a16="http://schemas.microsoft.com/office/drawing/2014/main" val="4293862904"/>
                    </a:ext>
                  </a:extLst>
                </a:gridCol>
                <a:gridCol w="2057400">
                  <a:extLst>
                    <a:ext uri="{9D8B030D-6E8A-4147-A177-3AD203B41FA5}">
                      <a16:colId xmlns:a16="http://schemas.microsoft.com/office/drawing/2014/main" val="1570581887"/>
                    </a:ext>
                  </a:extLst>
                </a:gridCol>
                <a:gridCol w="2057400">
                  <a:extLst>
                    <a:ext uri="{9D8B030D-6E8A-4147-A177-3AD203B41FA5}">
                      <a16:colId xmlns:a16="http://schemas.microsoft.com/office/drawing/2014/main" val="435066104"/>
                    </a:ext>
                  </a:extLst>
                </a:gridCol>
              </a:tblGrid>
              <a:tr h="612775">
                <a:tc>
                  <a:txBody>
                    <a:bodyPr/>
                    <a:lstStyle/>
                    <a:p>
                      <a:pPr algn="l"/>
                      <a:r>
                        <a:rPr lang="en-IN" sz="2400" b="0" dirty="0">
                          <a:solidFill>
                            <a:schemeClr val="bg1"/>
                          </a:solidFill>
                          <a:effectLst/>
                          <a:latin typeface="+mn-lt"/>
                        </a:rPr>
                        <a:t>Ion</a:t>
                      </a:r>
                    </a:p>
                  </a:txBody>
                  <a:tcPr anchor="ctr"/>
                </a:tc>
                <a:tc>
                  <a:txBody>
                    <a:bodyPr/>
                    <a:lstStyle/>
                    <a:p>
                      <a:pPr algn="l"/>
                      <a:r>
                        <a:rPr lang="en-IN" sz="2400" b="0" dirty="0">
                          <a:solidFill>
                            <a:schemeClr val="bg1"/>
                          </a:solidFill>
                          <a:effectLst/>
                          <a:latin typeface="+mn-lt"/>
                        </a:rPr>
                        <a:t>Extracellular Concentration (mM)</a:t>
                      </a:r>
                    </a:p>
                  </a:txBody>
                  <a:tcPr anchor="ctr"/>
                </a:tc>
                <a:tc>
                  <a:txBody>
                    <a:bodyPr/>
                    <a:lstStyle/>
                    <a:p>
                      <a:pPr algn="l"/>
                      <a:r>
                        <a:rPr lang="en-IN" sz="2400" b="0" dirty="0">
                          <a:solidFill>
                            <a:schemeClr val="bg1"/>
                          </a:solidFill>
                          <a:effectLst/>
                          <a:latin typeface="+mn-lt"/>
                        </a:rPr>
                        <a:t>Intracellular Concentration (mM)</a:t>
                      </a:r>
                    </a:p>
                  </a:txBody>
                  <a:tcPr anchor="ctr"/>
                </a:tc>
                <a:tc>
                  <a:txBody>
                    <a:bodyPr/>
                    <a:lstStyle/>
                    <a:p>
                      <a:pPr algn="l"/>
                      <a:r>
                        <a:rPr lang="en-IN" sz="2400" b="0" dirty="0">
                          <a:solidFill>
                            <a:schemeClr val="bg1"/>
                          </a:solidFill>
                          <a:effectLst/>
                          <a:latin typeface="+mn-lt"/>
                        </a:rPr>
                        <a:t>Ratio Outside/Inside</a:t>
                      </a:r>
                    </a:p>
                  </a:txBody>
                  <a:tcPr anchor="ctr"/>
                </a:tc>
                <a:extLst>
                  <a:ext uri="{0D108BD9-81ED-4DB2-BD59-A6C34878D82A}">
                    <a16:rowId xmlns:a16="http://schemas.microsoft.com/office/drawing/2014/main" val="1420373151"/>
                  </a:ext>
                </a:extLst>
              </a:tr>
              <a:tr h="612775">
                <a:tc>
                  <a:txBody>
                    <a:bodyPr/>
                    <a:lstStyle/>
                    <a:p>
                      <a:r>
                        <a:rPr lang="en-IN" sz="2400" b="0" dirty="0">
                          <a:solidFill>
                            <a:srgbClr val="366092"/>
                          </a:solidFill>
                          <a:effectLst/>
                          <a:latin typeface="+mn-lt"/>
                        </a:rPr>
                        <a:t>Na</a:t>
                      </a:r>
                      <a:r>
                        <a:rPr lang="en-IN" sz="2400" b="0" baseline="30000" dirty="0">
                          <a:solidFill>
                            <a:srgbClr val="366092"/>
                          </a:solidFill>
                          <a:effectLst/>
                          <a:latin typeface="+mn-lt"/>
                        </a:rPr>
                        <a:t>+</a:t>
                      </a:r>
                    </a:p>
                  </a:txBody>
                  <a:tcPr anchor="ctr"/>
                </a:tc>
                <a:tc>
                  <a:txBody>
                    <a:bodyPr/>
                    <a:lstStyle/>
                    <a:p>
                      <a:r>
                        <a:rPr lang="en-IN" sz="2400" b="0" dirty="0">
                          <a:solidFill>
                            <a:srgbClr val="366092"/>
                          </a:solidFill>
                          <a:effectLst/>
                          <a:latin typeface="+mn-lt"/>
                        </a:rPr>
                        <a:t>145</a:t>
                      </a:r>
                    </a:p>
                  </a:txBody>
                  <a:tcPr anchor="ctr"/>
                </a:tc>
                <a:tc>
                  <a:txBody>
                    <a:bodyPr/>
                    <a:lstStyle/>
                    <a:p>
                      <a:r>
                        <a:rPr lang="en-IN" sz="2400" b="0" dirty="0">
                          <a:solidFill>
                            <a:srgbClr val="366092"/>
                          </a:solidFill>
                          <a:effectLst/>
                          <a:latin typeface="+mn-lt"/>
                        </a:rPr>
                        <a:t>12</a:t>
                      </a:r>
                    </a:p>
                  </a:txBody>
                  <a:tcPr anchor="ctr"/>
                </a:tc>
                <a:tc>
                  <a:txBody>
                    <a:bodyPr/>
                    <a:lstStyle/>
                    <a:p>
                      <a:r>
                        <a:rPr lang="en-IN" sz="2400" b="0" dirty="0">
                          <a:solidFill>
                            <a:srgbClr val="366092"/>
                          </a:solidFill>
                          <a:effectLst/>
                          <a:latin typeface="+mn-lt"/>
                        </a:rPr>
                        <a:t>12</a:t>
                      </a:r>
                    </a:p>
                  </a:txBody>
                  <a:tcPr anchor="ctr"/>
                </a:tc>
                <a:extLst>
                  <a:ext uri="{0D108BD9-81ED-4DB2-BD59-A6C34878D82A}">
                    <a16:rowId xmlns:a16="http://schemas.microsoft.com/office/drawing/2014/main" val="3412931234"/>
                  </a:ext>
                </a:extLst>
              </a:tr>
              <a:tr h="612775">
                <a:tc>
                  <a:txBody>
                    <a:bodyPr/>
                    <a:lstStyle/>
                    <a:p>
                      <a:r>
                        <a:rPr lang="en-IN" sz="2400" b="0" dirty="0">
                          <a:solidFill>
                            <a:srgbClr val="366092"/>
                          </a:solidFill>
                          <a:effectLst/>
                          <a:latin typeface="+mn-lt"/>
                        </a:rPr>
                        <a:t>K</a:t>
                      </a:r>
                      <a:r>
                        <a:rPr lang="en-IN" sz="2400" b="0" baseline="30000" dirty="0">
                          <a:solidFill>
                            <a:srgbClr val="366092"/>
                          </a:solidFill>
                          <a:effectLst/>
                          <a:latin typeface="+mn-lt"/>
                        </a:rPr>
                        <a:t>+</a:t>
                      </a:r>
                    </a:p>
                  </a:txBody>
                  <a:tcPr anchor="ctr"/>
                </a:tc>
                <a:tc>
                  <a:txBody>
                    <a:bodyPr/>
                    <a:lstStyle/>
                    <a:p>
                      <a:r>
                        <a:rPr lang="en-IN" sz="2400" b="0" dirty="0">
                          <a:solidFill>
                            <a:srgbClr val="366092"/>
                          </a:solidFill>
                          <a:effectLst/>
                          <a:latin typeface="+mn-lt"/>
                        </a:rPr>
                        <a:t>4</a:t>
                      </a:r>
                    </a:p>
                  </a:txBody>
                  <a:tcPr anchor="ctr"/>
                </a:tc>
                <a:tc>
                  <a:txBody>
                    <a:bodyPr/>
                    <a:lstStyle/>
                    <a:p>
                      <a:r>
                        <a:rPr lang="en-IN" sz="2400" b="0" dirty="0">
                          <a:solidFill>
                            <a:srgbClr val="366092"/>
                          </a:solidFill>
                          <a:effectLst/>
                          <a:latin typeface="+mn-lt"/>
                        </a:rPr>
                        <a:t>155</a:t>
                      </a:r>
                    </a:p>
                  </a:txBody>
                  <a:tcPr anchor="ctr"/>
                </a:tc>
                <a:tc>
                  <a:txBody>
                    <a:bodyPr/>
                    <a:lstStyle/>
                    <a:p>
                      <a:r>
                        <a:rPr lang="en-IN" sz="2400" b="0" dirty="0">
                          <a:solidFill>
                            <a:srgbClr val="366092"/>
                          </a:solidFill>
                          <a:effectLst/>
                          <a:latin typeface="+mn-lt"/>
                        </a:rPr>
                        <a:t>0.026</a:t>
                      </a:r>
                    </a:p>
                  </a:txBody>
                  <a:tcPr anchor="ctr"/>
                </a:tc>
                <a:extLst>
                  <a:ext uri="{0D108BD9-81ED-4DB2-BD59-A6C34878D82A}">
                    <a16:rowId xmlns:a16="http://schemas.microsoft.com/office/drawing/2014/main" val="1548708678"/>
                  </a:ext>
                </a:extLst>
              </a:tr>
              <a:tr h="612775">
                <a:tc>
                  <a:txBody>
                    <a:bodyPr/>
                    <a:lstStyle/>
                    <a:p>
                      <a:r>
                        <a:rPr lang="en-IN" sz="2400" b="0" dirty="0">
                          <a:solidFill>
                            <a:srgbClr val="366092"/>
                          </a:solidFill>
                          <a:effectLst/>
                          <a:latin typeface="+mn-lt"/>
                        </a:rPr>
                        <a:t>Cl</a:t>
                      </a:r>
                      <a:r>
                        <a:rPr lang="en-IN" sz="2400" b="0" baseline="30000" dirty="0">
                          <a:solidFill>
                            <a:srgbClr val="366092"/>
                          </a:solidFill>
                          <a:effectLst/>
                          <a:latin typeface="+mn-lt"/>
                        </a:rPr>
                        <a:t>-</a:t>
                      </a:r>
                    </a:p>
                  </a:txBody>
                  <a:tcPr anchor="ctr"/>
                </a:tc>
                <a:tc>
                  <a:txBody>
                    <a:bodyPr/>
                    <a:lstStyle/>
                    <a:p>
                      <a:r>
                        <a:rPr lang="en-IN" sz="2400" b="0" dirty="0">
                          <a:solidFill>
                            <a:srgbClr val="366092"/>
                          </a:solidFill>
                          <a:effectLst/>
                          <a:latin typeface="+mn-lt"/>
                        </a:rPr>
                        <a:t>120</a:t>
                      </a:r>
                    </a:p>
                  </a:txBody>
                  <a:tcPr anchor="ctr"/>
                </a:tc>
                <a:tc>
                  <a:txBody>
                    <a:bodyPr/>
                    <a:lstStyle/>
                    <a:p>
                      <a:r>
                        <a:rPr lang="en-IN" sz="2400" b="0" dirty="0">
                          <a:solidFill>
                            <a:srgbClr val="366092"/>
                          </a:solidFill>
                          <a:effectLst/>
                          <a:latin typeface="+mn-lt"/>
                        </a:rPr>
                        <a:t>4</a:t>
                      </a:r>
                    </a:p>
                  </a:txBody>
                  <a:tcPr anchor="ctr"/>
                </a:tc>
                <a:tc>
                  <a:txBody>
                    <a:bodyPr/>
                    <a:lstStyle/>
                    <a:p>
                      <a:r>
                        <a:rPr lang="en-IN" sz="2400" b="0" dirty="0">
                          <a:solidFill>
                            <a:srgbClr val="366092"/>
                          </a:solidFill>
                          <a:effectLst/>
                          <a:latin typeface="+mn-lt"/>
                        </a:rPr>
                        <a:t>30</a:t>
                      </a:r>
                    </a:p>
                  </a:txBody>
                  <a:tcPr anchor="ctr"/>
                </a:tc>
                <a:extLst>
                  <a:ext uri="{0D108BD9-81ED-4DB2-BD59-A6C34878D82A}">
                    <a16:rowId xmlns:a16="http://schemas.microsoft.com/office/drawing/2014/main" val="2157668464"/>
                  </a:ext>
                </a:extLst>
              </a:tr>
              <a:tr h="612775">
                <a:tc>
                  <a:txBody>
                    <a:bodyPr/>
                    <a:lstStyle/>
                    <a:p>
                      <a:r>
                        <a:rPr lang="en-IN" sz="2400" b="0" dirty="0">
                          <a:solidFill>
                            <a:srgbClr val="366092"/>
                          </a:solidFill>
                          <a:effectLst/>
                          <a:latin typeface="+mn-lt"/>
                        </a:rPr>
                        <a:t>Organic anions (A</a:t>
                      </a:r>
                      <a:r>
                        <a:rPr lang="en-IN" sz="2400" b="0" baseline="30000" dirty="0">
                          <a:solidFill>
                            <a:srgbClr val="366092"/>
                          </a:solidFill>
                          <a:effectLst/>
                          <a:latin typeface="+mn-lt"/>
                        </a:rPr>
                        <a:t>-</a:t>
                      </a:r>
                      <a:r>
                        <a:rPr lang="en-IN" sz="2400" b="0" dirty="0">
                          <a:solidFill>
                            <a:srgbClr val="366092"/>
                          </a:solidFill>
                          <a:effectLst/>
                          <a:latin typeface="+mn-lt"/>
                        </a:rPr>
                        <a:t>)</a:t>
                      </a:r>
                    </a:p>
                  </a:txBody>
                  <a:tcPr anchor="ctr"/>
                </a:tc>
                <a:tc>
                  <a:txBody>
                    <a:bodyPr/>
                    <a:lstStyle/>
                    <a:p>
                      <a:r>
                        <a:rPr lang="en-IN" sz="2400" b="0" dirty="0">
                          <a:solidFill>
                            <a:srgbClr val="366092"/>
                          </a:solidFill>
                          <a:effectLst/>
                          <a:latin typeface="+mn-lt"/>
                        </a:rPr>
                        <a:t>–</a:t>
                      </a:r>
                    </a:p>
                  </a:txBody>
                  <a:tcPr anchor="ctr"/>
                </a:tc>
                <a:tc>
                  <a:txBody>
                    <a:bodyPr/>
                    <a:lstStyle/>
                    <a:p>
                      <a:r>
                        <a:rPr lang="en-IN" sz="2400" b="0" dirty="0">
                          <a:solidFill>
                            <a:srgbClr val="366092"/>
                          </a:solidFill>
                          <a:effectLst/>
                          <a:latin typeface="+mn-lt"/>
                        </a:rPr>
                        <a:t>100</a:t>
                      </a:r>
                    </a:p>
                  </a:txBody>
                  <a:tcPr anchor="ctr"/>
                </a:tc>
                <a:tc>
                  <a:txBody>
                    <a:bodyPr/>
                    <a:lstStyle/>
                    <a:p>
                      <a:r>
                        <a:rPr lang="en-IN" sz="2400" b="0" dirty="0">
                          <a:solidFill>
                            <a:srgbClr val="366092"/>
                          </a:solidFill>
                          <a:effectLst/>
                          <a:latin typeface="+mn-lt"/>
                        </a:rPr>
                        <a:t>–</a:t>
                      </a:r>
                    </a:p>
                  </a:txBody>
                  <a:tcPr anchor="ctr"/>
                </a:tc>
                <a:extLst>
                  <a:ext uri="{0D108BD9-81ED-4DB2-BD59-A6C34878D82A}">
                    <a16:rowId xmlns:a16="http://schemas.microsoft.com/office/drawing/2014/main" val="236598913"/>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Resting Membrane Potential: K</a:t>
            </a:r>
            <a:r>
              <a:rPr lang="en-US" baseline="30000" dirty="0"/>
              <a:t>+</a:t>
            </a:r>
            <a:r>
              <a:rPr lang="en-US" dirty="0"/>
              <a:t>, Na</a:t>
            </a:r>
            <a:r>
              <a:rPr lang="en-US" baseline="30000" dirty="0"/>
              <a:t>+</a:t>
            </a:r>
            <a:r>
              <a:rPr lang="en-US" dirty="0"/>
              <a:t>, and Cl</a:t>
            </a:r>
            <a:r>
              <a:rPr lang="en-US" baseline="30000" dirty="0"/>
              <a:t>-</a:t>
            </a:r>
            <a:endParaRPr lang="en-US" sz="3200" baseline="30000" dirty="0">
              <a:solidFill>
                <a:schemeClr val="accent1"/>
              </a:solidFill>
            </a:endParaRPr>
          </a:p>
        </p:txBody>
      </p:sp>
      <p:sp>
        <p:nvSpPr>
          <p:cNvPr id="11267" name="Rectangle 3"/>
          <p:cNvSpPr>
            <a:spLocks noGrp="1"/>
          </p:cNvSpPr>
          <p:nvPr>
            <p:ph idx="1"/>
          </p:nvPr>
        </p:nvSpPr>
        <p:spPr>
          <a:xfrm>
            <a:off x="457200" y="1066800"/>
            <a:ext cx="8229600" cy="5562600"/>
          </a:xfrm>
          <a:prstGeom prst="rect">
            <a:avLst/>
          </a:prstGeom>
        </p:spPr>
        <p:txBody>
          <a:bodyPr>
            <a:normAutofit fontScale="92500"/>
          </a:bodyPr>
          <a:lstStyle/>
          <a:p>
            <a:pPr>
              <a:tabLst>
                <a:tab pos="461963" algn="l"/>
              </a:tabLst>
            </a:pPr>
            <a:r>
              <a:rPr lang="en-US" sz="2400" dirty="0">
                <a:solidFill>
                  <a:schemeClr val="tx1"/>
                </a:solidFill>
              </a:rPr>
              <a:t>The difference in the number of positively charged potassium ions (K</a:t>
            </a:r>
            <a:r>
              <a:rPr lang="en-US" sz="2400" baseline="30000" dirty="0">
                <a:solidFill>
                  <a:schemeClr val="tx1"/>
                </a:solidFill>
              </a:rPr>
              <a:t>+</a:t>
            </a:r>
            <a:r>
              <a:rPr lang="en-US" sz="2400" dirty="0">
                <a:solidFill>
                  <a:schemeClr val="tx1"/>
                </a:solidFill>
              </a:rPr>
              <a:t>) inside and outside the cell dominates the resting potential.</a:t>
            </a:r>
          </a:p>
          <a:p>
            <a:pPr lvl="1">
              <a:tabLst>
                <a:tab pos="461963" algn="l"/>
              </a:tabLst>
            </a:pPr>
            <a:r>
              <a:rPr lang="en-US" sz="2400" dirty="0"/>
              <a:t>The [K</a:t>
            </a:r>
            <a:r>
              <a:rPr lang="en-US" sz="2400" baseline="30000" dirty="0"/>
              <a:t>+</a:t>
            </a:r>
            <a:r>
              <a:rPr lang="en-US" sz="2400" dirty="0"/>
              <a:t>] inside the cell is higher than outside the cell.</a:t>
            </a:r>
          </a:p>
          <a:p>
            <a:pPr lvl="1">
              <a:tabLst>
                <a:tab pos="461963" algn="l"/>
              </a:tabLst>
            </a:pPr>
            <a:r>
              <a:rPr lang="en-US" sz="2400" dirty="0"/>
              <a:t>The [Na</a:t>
            </a:r>
            <a:r>
              <a:rPr lang="en-US" sz="2400" baseline="30000" dirty="0"/>
              <a:t>+</a:t>
            </a:r>
            <a:r>
              <a:rPr lang="en-US" sz="2400" dirty="0"/>
              <a:t>] outside the cell is higher than inside the cell.</a:t>
            </a:r>
          </a:p>
          <a:p>
            <a:pPr>
              <a:tabLst>
                <a:tab pos="461963" algn="l"/>
              </a:tabLst>
            </a:pPr>
            <a:r>
              <a:rPr lang="en-US" sz="2400" dirty="0"/>
              <a:t>The negative charge within the cell results from the cell membrane being more permeable to K</a:t>
            </a:r>
            <a:r>
              <a:rPr lang="en-US" sz="2400" baseline="30000" dirty="0"/>
              <a:t>+</a:t>
            </a:r>
            <a:r>
              <a:rPr lang="en-US" sz="2400" dirty="0"/>
              <a:t> movement than Na</a:t>
            </a:r>
            <a:r>
              <a:rPr lang="en-US" sz="2400" baseline="30000" dirty="0"/>
              <a:t>+</a:t>
            </a:r>
            <a:r>
              <a:rPr lang="en-US" sz="2400" dirty="0"/>
              <a:t> movement.</a:t>
            </a:r>
          </a:p>
          <a:p>
            <a:pPr lvl="1">
              <a:tabLst>
                <a:tab pos="461963" algn="l"/>
              </a:tabLst>
            </a:pPr>
            <a:r>
              <a:rPr lang="en-US" sz="2400" dirty="0"/>
              <a:t>There are far more K</a:t>
            </a:r>
            <a:r>
              <a:rPr lang="en-US" sz="2400" baseline="30000" dirty="0"/>
              <a:t>+</a:t>
            </a:r>
            <a:r>
              <a:rPr lang="en-US" sz="2400" dirty="0"/>
              <a:t> leakage channels (allowing diffusion down its concentration gradient) than Na</a:t>
            </a:r>
            <a:r>
              <a:rPr lang="en-US" sz="2400" baseline="30000" dirty="0"/>
              <a:t>+</a:t>
            </a:r>
            <a:r>
              <a:rPr lang="en-US" sz="2400" dirty="0"/>
              <a:t> leakage channels, so K</a:t>
            </a:r>
            <a:r>
              <a:rPr lang="en-US" sz="2400" baseline="30000" dirty="0"/>
              <a:t>+</a:t>
            </a:r>
            <a:r>
              <a:rPr lang="en-US" sz="2400" dirty="0"/>
              <a:t> leaks out much faster than Na</a:t>
            </a:r>
            <a:r>
              <a:rPr lang="en-US" sz="2400" baseline="30000" dirty="0"/>
              <a:t>+</a:t>
            </a:r>
            <a:r>
              <a:rPr lang="en-US" sz="2400" dirty="0"/>
              <a:t> leaks in.</a:t>
            </a:r>
          </a:p>
          <a:p>
            <a:pPr>
              <a:tabLst>
                <a:tab pos="461963" algn="l"/>
              </a:tabLst>
            </a:pPr>
            <a:r>
              <a:rPr lang="en-US" sz="2400" dirty="0"/>
              <a:t>The sodium-potassium pump helps to maintain the resting potential, bringing in 2 K</a:t>
            </a:r>
            <a:r>
              <a:rPr lang="en-US" sz="2400" baseline="30000" dirty="0"/>
              <a:t>+</a:t>
            </a:r>
            <a:r>
              <a:rPr lang="en-US" sz="2400" dirty="0"/>
              <a:t> and removing 3 Na</a:t>
            </a:r>
            <a:r>
              <a:rPr lang="en-US" sz="2400" baseline="30000" dirty="0"/>
              <a:t>+</a:t>
            </a:r>
            <a:r>
              <a:rPr lang="en-US" sz="2400" dirty="0"/>
              <a:t> per ATP used.</a:t>
            </a:r>
          </a:p>
          <a:p>
            <a:pPr>
              <a:tabLst>
                <a:tab pos="461963" algn="l"/>
              </a:tabLst>
            </a:pPr>
            <a:r>
              <a:rPr lang="en-US" sz="2400" dirty="0"/>
              <a:t>Chloride ions (Cl</a:t>
            </a:r>
            <a:r>
              <a:rPr lang="en-US" sz="2400" baseline="30000" dirty="0"/>
              <a:t>-</a:t>
            </a:r>
            <a:r>
              <a:rPr lang="en-US" sz="2400" dirty="0"/>
              <a:t>) are repelled by the negatively charged cytoplasmic proteins and thus accumulate outside the cell.</a:t>
            </a:r>
          </a:p>
          <a:p>
            <a:pPr lvl="1">
              <a:tabLst>
                <a:tab pos="461963" algn="l"/>
              </a:tabLst>
            </a:pPr>
            <a:endParaRPr lang="en-US" i="0" dirty="0">
              <a:solidFill>
                <a:schemeClr val="tx1"/>
              </a:solidFill>
            </a:endParaRPr>
          </a:p>
        </p:txBody>
      </p:sp>
    </p:spTree>
    <p:extLst>
      <p:ext uri="{BB962C8B-B14F-4D97-AF65-F5344CB8AC3E}">
        <p14:creationId xmlns:p14="http://schemas.microsoft.com/office/powerpoint/2010/main" val="234820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2844</TotalTime>
  <Words>3620</Words>
  <Application>Microsoft Office PowerPoint</Application>
  <PresentationFormat>On-screen Show (4:3)</PresentationFormat>
  <Paragraphs>282</Paragraphs>
  <Slides>44</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Calibri</vt:lpstr>
      <vt:lpstr>Century Gothic</vt:lpstr>
      <vt:lpstr>Aptos</vt:lpstr>
      <vt:lpstr>Arial</vt:lpstr>
      <vt:lpstr>Courier New</vt:lpstr>
      <vt:lpstr>Office Theme</vt:lpstr>
      <vt:lpstr>Lesson 42.2</vt:lpstr>
      <vt:lpstr>Objectives</vt:lpstr>
      <vt:lpstr>Neuronal Communication</vt:lpstr>
      <vt:lpstr>Nerve Impulse Transmission Within a Neuron</vt:lpstr>
      <vt:lpstr>The Role of Ion Channels in Determining Membrane Potential</vt:lpstr>
      <vt:lpstr>42.2 Figure 1</vt:lpstr>
      <vt:lpstr>Resting Membrane Potential</vt:lpstr>
      <vt:lpstr>Table 1: Ion Concentration Inside and Outside Neurons</vt:lpstr>
      <vt:lpstr>Resting Membrane Potential: K+, Na+, and Cl-</vt:lpstr>
      <vt:lpstr>42.2 Figure 2</vt:lpstr>
      <vt:lpstr>Nervous System Signal Transmission</vt:lpstr>
      <vt:lpstr>Generation of an Action Potential: Depolarization</vt:lpstr>
      <vt:lpstr>Conclusion of an Action Potential: Resetting Back to Resting Potential</vt:lpstr>
      <vt:lpstr>42.2 Figure 3</vt:lpstr>
      <vt:lpstr>42.2 Figure 4</vt:lpstr>
      <vt:lpstr>Think It Through1</vt:lpstr>
      <vt:lpstr>Myelin’s Role in the Propagation of the Action Potential1</vt:lpstr>
      <vt:lpstr>Myelin’s Role in the Propagation of the Action Potential2</vt:lpstr>
      <vt:lpstr>42.2 Figure 5</vt:lpstr>
      <vt:lpstr>Synaptic Transmission</vt:lpstr>
      <vt:lpstr>A Chemical Synapse: Presynaptic Neuron</vt:lpstr>
      <vt:lpstr>42.2 Figure 6</vt:lpstr>
      <vt:lpstr>A Chemical Synapse: Postsynaptic Neuron1</vt:lpstr>
      <vt:lpstr>42.2 Figure 7</vt:lpstr>
      <vt:lpstr>A Chemical Synapse: Postsynaptic Neuron2</vt:lpstr>
      <vt:lpstr>42.2 Figure 8</vt:lpstr>
      <vt:lpstr>Table 2: Neurotransmitter Function and Location</vt:lpstr>
      <vt:lpstr>Conclusion of Neurotransmission</vt:lpstr>
      <vt:lpstr>Drug Action at the Synaptic Cleft</vt:lpstr>
      <vt:lpstr>Science and You1</vt:lpstr>
      <vt:lpstr>Electrical Synapses</vt:lpstr>
      <vt:lpstr>42.2 Figure 9</vt:lpstr>
      <vt:lpstr>Key Differences Between Chemical and Electrical Synapses</vt:lpstr>
      <vt:lpstr>Think It Through2</vt:lpstr>
      <vt:lpstr>Signal Summation</vt:lpstr>
      <vt:lpstr>42.2 Figure 10</vt:lpstr>
      <vt:lpstr>Science and You2</vt:lpstr>
      <vt:lpstr>42.2 Figure 11</vt:lpstr>
      <vt:lpstr>Synaptic Plasticity</vt:lpstr>
      <vt:lpstr>Synaptic Plasticity: Long-Term Potentiation (LTP)</vt:lpstr>
      <vt:lpstr>Synaptic Plasticity: Long-Term Depression (LTD)</vt:lpstr>
      <vt:lpstr>42.2 Figure 12</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179</cp:revision>
  <dcterms:created xsi:type="dcterms:W3CDTF">2013-04-26T14:43:13Z</dcterms:created>
  <dcterms:modified xsi:type="dcterms:W3CDTF">2024-10-18T00:44:15Z</dcterms:modified>
</cp:coreProperties>
</file>