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handoutMasterIdLst>
    <p:handoutMasterId r:id="rId42"/>
  </p:handoutMasterIdLst>
  <p:sldIdLst>
    <p:sldId id="272" r:id="rId2"/>
    <p:sldId id="264" r:id="rId3"/>
    <p:sldId id="265" r:id="rId4"/>
    <p:sldId id="277" r:id="rId5"/>
    <p:sldId id="267" r:id="rId6"/>
    <p:sldId id="278" r:id="rId7"/>
    <p:sldId id="279" r:id="rId8"/>
    <p:sldId id="280" r:id="rId9"/>
    <p:sldId id="281" r:id="rId10"/>
    <p:sldId id="282" r:id="rId11"/>
    <p:sldId id="283" r:id="rId12"/>
    <p:sldId id="285" r:id="rId13"/>
    <p:sldId id="287" r:id="rId14"/>
    <p:sldId id="284" r:id="rId15"/>
    <p:sldId id="286" r:id="rId16"/>
    <p:sldId id="288" r:id="rId17"/>
    <p:sldId id="289" r:id="rId18"/>
    <p:sldId id="290" r:id="rId19"/>
    <p:sldId id="291" r:id="rId20"/>
    <p:sldId id="292" r:id="rId21"/>
    <p:sldId id="271" r:id="rId22"/>
    <p:sldId id="293" r:id="rId23"/>
    <p:sldId id="294" r:id="rId24"/>
    <p:sldId id="295" r:id="rId25"/>
    <p:sldId id="296" r:id="rId26"/>
    <p:sldId id="297" r:id="rId27"/>
    <p:sldId id="299" r:id="rId28"/>
    <p:sldId id="300" r:id="rId29"/>
    <p:sldId id="298" r:id="rId30"/>
    <p:sldId id="301" r:id="rId31"/>
    <p:sldId id="302" r:id="rId32"/>
    <p:sldId id="303" r:id="rId33"/>
    <p:sldId id="304" r:id="rId34"/>
    <p:sldId id="305" r:id="rId35"/>
    <p:sldId id="307" r:id="rId36"/>
    <p:sldId id="306" r:id="rId37"/>
    <p:sldId id="308" r:id="rId38"/>
    <p:sldId id="309" r:id="rId39"/>
    <p:sldId id="310" r:id="rId40"/>
  </p:sldIdLst>
  <p:sldSz cx="9144000" cy="6858000" type="screen4x3"/>
  <p:notesSz cx="6858000" cy="9144000"/>
  <p:embeddedFontLst>
    <p:embeddedFont>
      <p:font typeface="Century Gothic" panose="020B0502020202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85" autoAdjust="0"/>
  </p:normalViewPr>
  <p:slideViewPr>
    <p:cSldViewPr>
      <p:cViewPr varScale="1">
        <p:scale>
          <a:sx n="95" d="100"/>
          <a:sy n="95" d="100"/>
        </p:scale>
        <p:origin x="780" y="96"/>
      </p:cViewPr>
      <p:guideLst>
        <p:guide orient="horz" pos="2160"/>
        <p:guide pos="2880"/>
      </p:guideLst>
    </p:cSldViewPr>
  </p:slideViewPr>
  <p:outlineViewPr>
    <p:cViewPr>
      <p:scale>
        <a:sx n="33" d="100"/>
        <a:sy n="33" d="100"/>
      </p:scale>
      <p:origin x="0" y="-56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1: The cerebral cortex is covered by three layers of meninges: the dura mater, arachnoid mater, and pia mater.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27460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7043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a:t>
            </a:r>
            <a:r>
              <a:rPr lang="en-US" b="0" i="0" u="none" strike="noStrike" dirty="0">
                <a:solidFill>
                  <a:srgbClr val="4D4D4D"/>
                </a:solidFill>
                <a:effectLst/>
                <a:latin typeface="Open Sans" panose="020B0606030504020204" pitchFamily="34" charset="0"/>
              </a:rPr>
              <a:t>6: Mammals have larger brain-to-body ratios than other vertebrates. Within mammals, increased cortical folding and surface area is correlated with complex behavior.</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657877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163965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7: The basal ganglia is a brain region important to the regulation of movement. Loss of a subtype of neurons in the substantia nigra—a region inside the basal ganglia—results in the onset of Parkinson's disease.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229866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393875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359791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1940996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8: The limbic system regulates emotion and other behaviors. It includes parts of the cerebral cortex located near the center of the brain, including the cingulate gyrus and the hippocampus as well as the thalamus, hypothalamus, and amygdala.</a:t>
            </a:r>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97564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30</a:t>
            </a:fld>
            <a:endParaRPr lang="en-US" dirty="0"/>
          </a:p>
        </p:txBody>
      </p:sp>
    </p:spTree>
    <p:extLst>
      <p:ext uri="{BB962C8B-B14F-4D97-AF65-F5344CB8AC3E}">
        <p14:creationId xmlns:p14="http://schemas.microsoft.com/office/powerpoint/2010/main" val="381032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2: These illustrations show the (a) coronal and (b) sagittal sections of the human brain.</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70944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31</a:t>
            </a:fld>
            <a:endParaRPr lang="en-US" dirty="0"/>
          </a:p>
        </p:txBody>
      </p:sp>
    </p:spTree>
    <p:extLst>
      <p:ext uri="{BB962C8B-B14F-4D97-AF65-F5344CB8AC3E}">
        <p14:creationId xmlns:p14="http://schemas.microsoft.com/office/powerpoint/2010/main" val="335499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32</a:t>
            </a:fld>
            <a:endParaRPr lang="en-US" dirty="0"/>
          </a:p>
        </p:txBody>
      </p:sp>
    </p:spTree>
    <p:extLst>
      <p:ext uri="{BB962C8B-B14F-4D97-AF65-F5344CB8AC3E}">
        <p14:creationId xmlns:p14="http://schemas.microsoft.com/office/powerpoint/2010/main" val="3266719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33</a:t>
            </a:fld>
            <a:endParaRPr lang="en-US" dirty="0"/>
          </a:p>
        </p:txBody>
      </p:sp>
    </p:spTree>
    <p:extLst>
      <p:ext uri="{BB962C8B-B14F-4D97-AF65-F5344CB8AC3E}">
        <p14:creationId xmlns:p14="http://schemas.microsoft.com/office/powerpoint/2010/main" val="4143703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34</a:t>
            </a:fld>
            <a:endParaRPr lang="en-US" dirty="0"/>
          </a:p>
        </p:txBody>
      </p:sp>
    </p:spTree>
    <p:extLst>
      <p:ext uri="{BB962C8B-B14F-4D97-AF65-F5344CB8AC3E}">
        <p14:creationId xmlns:p14="http://schemas.microsoft.com/office/powerpoint/2010/main" val="402968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9: Both cross sections of the spinal cord show gray matter (containing cell bodies and interneurons) and white matter (containing axons).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132918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3: Functional magnetic resonance imaging (fMRI) is a widely used technique to help visualize brain abnormalities and to help diagnose a variety of brain disorders. In this study, scientists assessed brain metabolism at different levels of oxygen intake.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357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06654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72586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 Figure 5: Different parts of the motor cortex control different muscle groups. Muscle groups that are neighbors in the body are generally controlled by neighboring regions of the motor cortex as well. For example, the neurons that control finger movement are near the neurons that control hand movement.</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530697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60219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263263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473065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8567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42.3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Central Nervous System</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990600"/>
            <a:ext cx="8229600" cy="54864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cerebral cortex </a:t>
            </a:r>
            <a:r>
              <a:rPr lang="en-US" dirty="0">
                <a:solidFill>
                  <a:schemeClr val="tx1"/>
                </a:solidFill>
              </a:rPr>
              <a:t>(the outermost part of the brain) is a thick piece of nervous system tissue folded into:</a:t>
            </a:r>
          </a:p>
          <a:p>
            <a:pPr>
              <a:tabLst>
                <a:tab pos="461963" algn="l"/>
              </a:tabLst>
            </a:pPr>
            <a:r>
              <a:rPr lang="en-US" b="1" dirty="0"/>
              <a:t>Gyri</a:t>
            </a:r>
            <a:r>
              <a:rPr lang="en-US" dirty="0"/>
              <a:t>: hills</a:t>
            </a:r>
          </a:p>
          <a:p>
            <a:pPr>
              <a:tabLst>
                <a:tab pos="461963" algn="l"/>
              </a:tabLst>
            </a:pPr>
            <a:r>
              <a:rPr lang="en-US" b="1" dirty="0">
                <a:solidFill>
                  <a:schemeClr val="tx1"/>
                </a:solidFill>
              </a:rPr>
              <a:t>Sulci</a:t>
            </a:r>
            <a:r>
              <a:rPr lang="en-US" dirty="0">
                <a:solidFill>
                  <a:schemeClr val="tx1"/>
                </a:solidFill>
              </a:rPr>
              <a:t>: valleys</a:t>
            </a:r>
          </a:p>
          <a:p>
            <a:pPr marL="0" indent="0">
              <a:buNone/>
              <a:tabLst>
                <a:tab pos="461963" algn="l"/>
              </a:tabLst>
            </a:pPr>
            <a:r>
              <a:rPr lang="en-US" dirty="0">
                <a:solidFill>
                  <a:schemeClr val="tx1"/>
                </a:solidFill>
              </a:rPr>
              <a:t>The right and left hemispheres are separated by a large sulcus.</a:t>
            </a:r>
            <a:endParaRPr lang="en-US" dirty="0"/>
          </a:p>
          <a:p>
            <a:pPr>
              <a:tabLst>
                <a:tab pos="461963" algn="l"/>
              </a:tabLst>
            </a:pPr>
            <a:r>
              <a:rPr lang="en-US" dirty="0"/>
              <a:t>The </a:t>
            </a:r>
            <a:r>
              <a:rPr lang="en-US" b="1" dirty="0"/>
              <a:t>corpus callosum</a:t>
            </a:r>
            <a:r>
              <a:rPr lang="en-US" dirty="0"/>
              <a:t> is a thick fiber bundle that connects the 2 hemispheres and allows for information transfer between them.</a:t>
            </a:r>
          </a:p>
        </p:txBody>
      </p:sp>
    </p:spTree>
    <p:extLst>
      <p:ext uri="{BB962C8B-B14F-4D97-AF65-F5344CB8AC3E}">
        <p14:creationId xmlns:p14="http://schemas.microsoft.com/office/powerpoint/2010/main" val="17736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Cortex—Insights From Treating Epilepsy</a:t>
            </a:r>
            <a:endParaRPr lang="en-US" sz="3200" dirty="0">
              <a:solidFill>
                <a:schemeClr val="accent1"/>
              </a:solidFill>
            </a:endParaRPr>
          </a:p>
        </p:txBody>
      </p:sp>
      <p:sp>
        <p:nvSpPr>
          <p:cNvPr id="11267" name="Rectangle 3"/>
          <p:cNvSpPr>
            <a:spLocks noGrp="1"/>
          </p:cNvSpPr>
          <p:nvPr>
            <p:ph idx="1"/>
          </p:nvPr>
        </p:nvSpPr>
        <p:spPr>
          <a:xfrm>
            <a:off x="457200" y="990600"/>
            <a:ext cx="8229600" cy="5486400"/>
          </a:xfrm>
          <a:prstGeom prst="rect">
            <a:avLst/>
          </a:prstGeom>
        </p:spPr>
        <p:txBody>
          <a:bodyPr>
            <a:normAutofit fontScale="92500" lnSpcReduction="20000"/>
          </a:bodyPr>
          <a:lstStyle/>
          <a:p>
            <a:pPr marL="0" indent="0">
              <a:buNone/>
              <a:tabLst>
                <a:tab pos="461963" algn="l"/>
              </a:tabLst>
            </a:pPr>
            <a:r>
              <a:rPr lang="en-US" sz="2600" dirty="0">
                <a:solidFill>
                  <a:schemeClr val="tx1"/>
                </a:solidFill>
              </a:rPr>
              <a:t>Various types of brain surgeries for treating epilepsy have revealed information about the cerebral cortex.</a:t>
            </a:r>
            <a:endParaRPr lang="en-US" sz="2600" dirty="0"/>
          </a:p>
          <a:p>
            <a:pPr>
              <a:tabLst>
                <a:tab pos="461963" algn="l"/>
              </a:tabLst>
            </a:pPr>
            <a:r>
              <a:rPr lang="en-US" sz="2600" dirty="0"/>
              <a:t>Epilepsy patients (especially children) who have an entire hemisphere removed have some deficits but surprisingly few problems.</a:t>
            </a:r>
          </a:p>
          <a:p>
            <a:pPr lvl="1">
              <a:tabLst>
                <a:tab pos="461963" algn="l"/>
              </a:tabLst>
            </a:pPr>
            <a:r>
              <a:rPr lang="en-US" sz="2600" dirty="0"/>
              <a:t>This suggests that, while there are some functions localized to 1 hemisphere, the 2 hemispheres are mostly redundant.</a:t>
            </a:r>
          </a:p>
          <a:p>
            <a:pPr>
              <a:tabLst>
                <a:tab pos="461963" algn="l"/>
              </a:tabLst>
            </a:pPr>
            <a:r>
              <a:rPr lang="en-US" sz="2600" dirty="0"/>
              <a:t>When the corpus callosum of epilepsy patients is cut instead, the condition of split-brain results.</a:t>
            </a:r>
          </a:p>
          <a:p>
            <a:pPr lvl="1">
              <a:tabLst>
                <a:tab pos="461963" algn="l"/>
              </a:tabLst>
            </a:pPr>
            <a:r>
              <a:rPr lang="en-US" sz="2600" dirty="0"/>
              <a:t>When an object is presented to a patient’s left visual field, they may be unable to name the object (and may not be able to see it).</a:t>
            </a:r>
          </a:p>
          <a:p>
            <a:pPr lvl="2">
              <a:tabLst>
                <a:tab pos="461963" algn="l"/>
              </a:tabLst>
            </a:pPr>
            <a:r>
              <a:rPr lang="en-US" sz="2600" dirty="0"/>
              <a:t>The visual input from the left field enters the right hemisphere, but cannot signal the speech center in the brain’s left side.</a:t>
            </a:r>
          </a:p>
          <a:p>
            <a:pPr lvl="1">
              <a:tabLst>
                <a:tab pos="461963" algn="l"/>
              </a:tabLst>
            </a:pPr>
            <a:endParaRPr lang="en-US" dirty="0"/>
          </a:p>
        </p:txBody>
      </p:sp>
    </p:spTree>
    <p:extLst>
      <p:ext uri="{BB962C8B-B14F-4D97-AF65-F5344CB8AC3E}">
        <p14:creationId xmlns:p14="http://schemas.microsoft.com/office/powerpoint/2010/main" val="31618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Cortex—Techniques for Determining Functions of Brain Areas</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381000" y="990600"/>
            <a:ext cx="8305800" cy="5486400"/>
          </a:xfrm>
          <a:prstGeom prst="rect">
            <a:avLst/>
          </a:prstGeom>
        </p:spPr>
        <p:txBody>
          <a:bodyPr>
            <a:normAutofit fontScale="92500" lnSpcReduction="10000"/>
          </a:bodyPr>
          <a:lstStyle/>
          <a:p>
            <a:pPr marL="0" indent="0">
              <a:buNone/>
              <a:tabLst>
                <a:tab pos="461963" algn="l"/>
              </a:tabLst>
            </a:pPr>
            <a:r>
              <a:rPr lang="en-US" dirty="0">
                <a:solidFill>
                  <a:schemeClr val="tx1"/>
                </a:solidFill>
              </a:rPr>
              <a:t>Scientists use various techniques to determine what brain areas are involved in different functions.</a:t>
            </a:r>
          </a:p>
          <a:p>
            <a:pPr>
              <a:tabLst>
                <a:tab pos="461963" algn="l"/>
              </a:tabLst>
            </a:pPr>
            <a:r>
              <a:rPr lang="en-US" dirty="0">
                <a:solidFill>
                  <a:schemeClr val="tx1"/>
                </a:solidFill>
              </a:rPr>
              <a:t>They examine patients with injuries or diseases affecting specific brain areas to see how they are related to functional deficits.</a:t>
            </a:r>
          </a:p>
          <a:p>
            <a:pPr>
              <a:tabLst>
                <a:tab pos="461963" algn="l"/>
              </a:tabLst>
            </a:pPr>
            <a:r>
              <a:rPr lang="en-US" dirty="0">
                <a:solidFill>
                  <a:schemeClr val="tx1"/>
                </a:solidFill>
              </a:rPr>
              <a:t>They conduct animal studies stimulating brain areas to see any behavioral changes.</a:t>
            </a:r>
          </a:p>
          <a:p>
            <a:pPr>
              <a:tabLst>
                <a:tab pos="461963" algn="l"/>
              </a:tabLst>
            </a:pPr>
            <a:r>
              <a:rPr lang="en-US" dirty="0">
                <a:solidFill>
                  <a:schemeClr val="tx1"/>
                </a:solidFill>
              </a:rPr>
              <a:t>They use transcranial magnetic stimulation (TMS) to temporarily deactivate parts of the cortex using strong magnets.</a:t>
            </a:r>
          </a:p>
          <a:p>
            <a:pPr>
              <a:tabLst>
                <a:tab pos="461963" algn="l"/>
              </a:tabLst>
            </a:pPr>
            <a:r>
              <a:rPr lang="en-US" dirty="0">
                <a:solidFill>
                  <a:schemeClr val="tx1"/>
                </a:solidFill>
              </a:rPr>
              <a:t>They use functional magnetic resonance imaging (fMRI) to look at changes in oxygenated blood flow in particular brain regions that correlate with specific behavioral tasks.</a:t>
            </a:r>
          </a:p>
        </p:txBody>
      </p:sp>
    </p:spTree>
    <p:extLst>
      <p:ext uri="{BB962C8B-B14F-4D97-AF65-F5344CB8AC3E}">
        <p14:creationId xmlns:p14="http://schemas.microsoft.com/office/powerpoint/2010/main" val="35908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3</a:t>
            </a:r>
            <a:endParaRPr lang="en-US" sz="3200" dirty="0">
              <a:solidFill>
                <a:schemeClr val="accent1"/>
              </a:solidFill>
            </a:endParaRPr>
          </a:p>
        </p:txBody>
      </p:sp>
      <p:sp>
        <p:nvSpPr>
          <p:cNvPr id="3" name="TextBox 2">
            <a:extLst>
              <a:ext uri="{FF2B5EF4-FFF2-40B4-BE49-F238E27FC236}">
                <a16:creationId xmlns:a16="http://schemas.microsoft.com/office/drawing/2014/main" id="{4E595904-7BF7-9388-3C24-49177E76CD9F}"/>
              </a:ext>
            </a:extLst>
          </p:cNvPr>
          <p:cNvSpPr txBox="1"/>
          <p:nvPr/>
        </p:nvSpPr>
        <p:spPr>
          <a:xfrm>
            <a:off x="2401661" y="5842543"/>
            <a:ext cx="4572000" cy="215444"/>
          </a:xfrm>
          <a:prstGeom prst="rect">
            <a:avLst/>
          </a:prstGeom>
          <a:noFill/>
        </p:spPr>
        <p:txBody>
          <a:bodyPr wrap="square">
            <a:spAutoFit/>
          </a:bodyPr>
          <a:lstStyle/>
          <a:p>
            <a:pPr algn="ctr"/>
            <a:r>
              <a:rPr lang="en-US" sz="800" dirty="0"/>
              <a:t>Macey et al., 2007 on Wikimedia Commons. "fMRI."</a:t>
            </a:r>
          </a:p>
        </p:txBody>
      </p:sp>
      <p:pic>
        <p:nvPicPr>
          <p:cNvPr id="5" name="Content Placeholder 6" descr="A functional magnetic resonance image of the brain is shown. The top half depicts the oxygen intake over time of four different sections of the brain. The areas of focus are highlighted in yellow. The bottom half depicts the intake of 5% carbon dioxide and 95% oxygen in the four sections of the brain showed above over time. The areas of focus are highlighted in green.">
            <a:extLst>
              <a:ext uri="{FF2B5EF4-FFF2-40B4-BE49-F238E27FC236}">
                <a16:creationId xmlns:a16="http://schemas.microsoft.com/office/drawing/2014/main" id="{443EF245-D721-F2F0-DBF8-66203406DAC6}"/>
              </a:ext>
            </a:extLst>
          </p:cNvPr>
          <p:cNvPicPr>
            <a:picLocks noGrp="1" noChangeAspect="1"/>
          </p:cNvPicPr>
          <p:nvPr>
            <p:ph idx="1"/>
          </p:nvPr>
        </p:nvPicPr>
        <p:blipFill>
          <a:blip r:embed="rId3"/>
          <a:srcRect l="33334" t="3667" r="32407" b="3000"/>
          <a:stretch/>
        </p:blipFill>
        <p:spPr>
          <a:xfrm>
            <a:off x="3048000" y="1122405"/>
            <a:ext cx="3048000" cy="4613189"/>
          </a:xfrm>
        </p:spPr>
      </p:pic>
    </p:spTree>
    <p:extLst>
      <p:ext uri="{BB962C8B-B14F-4D97-AF65-F5344CB8AC3E}">
        <p14:creationId xmlns:p14="http://schemas.microsoft.com/office/powerpoint/2010/main" val="3711308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Cortex—Techniques for Determining Functions of Brain Areas</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1219200"/>
            <a:ext cx="8229600" cy="4114800"/>
          </a:xfrm>
          <a:prstGeom prst="rect">
            <a:avLst/>
          </a:prstGeom>
        </p:spPr>
        <p:txBody>
          <a:bodyPr>
            <a:normAutofit/>
          </a:bodyPr>
          <a:lstStyle/>
          <a:p>
            <a:pPr marL="0" indent="0">
              <a:buNone/>
              <a:tabLst>
                <a:tab pos="461963" algn="l"/>
              </a:tabLst>
            </a:pPr>
            <a:r>
              <a:rPr lang="en-US" dirty="0">
                <a:solidFill>
                  <a:schemeClr val="tx1"/>
                </a:solidFill>
              </a:rPr>
              <a:t>From various techniques, scientists have shown that:</a:t>
            </a:r>
          </a:p>
          <a:p>
            <a:pPr>
              <a:tabLst>
                <a:tab pos="461963" algn="l"/>
              </a:tabLst>
            </a:pPr>
            <a:r>
              <a:rPr lang="en-US" dirty="0">
                <a:solidFill>
                  <a:schemeClr val="tx1"/>
                </a:solidFill>
              </a:rPr>
              <a:t>Any given brain area can be involved in &gt;1 behavior or process.</a:t>
            </a:r>
          </a:p>
          <a:p>
            <a:pPr>
              <a:tabLst>
                <a:tab pos="461963" algn="l"/>
              </a:tabLst>
            </a:pPr>
            <a:r>
              <a:rPr lang="en-US" dirty="0">
                <a:solidFill>
                  <a:schemeClr val="tx1"/>
                </a:solidFill>
              </a:rPr>
              <a:t>Any given behavior or process generally involves neurons in multiple brain areas.</a:t>
            </a: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13403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990600"/>
            <a:ext cx="8229600" cy="2590800"/>
          </a:xfrm>
          <a:prstGeom prst="rect">
            <a:avLst/>
          </a:prstGeom>
        </p:spPr>
        <p:txBody>
          <a:bodyPr>
            <a:normAutofit fontScale="92500" lnSpcReduction="10000"/>
          </a:bodyPr>
          <a:lstStyle/>
          <a:p>
            <a:pPr marL="0" indent="0">
              <a:buNone/>
              <a:tabLst>
                <a:tab pos="461963" algn="l"/>
              </a:tabLst>
            </a:pPr>
            <a:r>
              <a:rPr lang="en-US" dirty="0">
                <a:solidFill>
                  <a:schemeClr val="tx1"/>
                </a:solidFill>
              </a:rPr>
              <a:t>Each mammalian cortical hemisphere contains 4 functionally and spatially defined </a:t>
            </a:r>
            <a:r>
              <a:rPr lang="en-US" i="1" dirty="0">
                <a:solidFill>
                  <a:schemeClr val="tx1"/>
                </a:solidFill>
              </a:rPr>
              <a:t>lobes</a:t>
            </a:r>
            <a:r>
              <a:rPr lang="en-US" dirty="0">
                <a:solidFill>
                  <a:schemeClr val="tx1"/>
                </a:solidFill>
              </a:rPr>
              <a:t> (regions):</a:t>
            </a:r>
          </a:p>
          <a:p>
            <a:pPr>
              <a:tabLst>
                <a:tab pos="461963" algn="l"/>
              </a:tabLst>
            </a:pPr>
            <a:r>
              <a:rPr lang="en-US" dirty="0">
                <a:solidFill>
                  <a:schemeClr val="tx1"/>
                </a:solidFill>
              </a:rPr>
              <a:t>Frontal lobe</a:t>
            </a:r>
          </a:p>
          <a:p>
            <a:pPr>
              <a:tabLst>
                <a:tab pos="461963" algn="l"/>
              </a:tabLst>
            </a:pPr>
            <a:r>
              <a:rPr lang="en-US" dirty="0">
                <a:solidFill>
                  <a:schemeClr val="tx1"/>
                </a:solidFill>
              </a:rPr>
              <a:t>Parietal lobe</a:t>
            </a:r>
          </a:p>
          <a:p>
            <a:pPr>
              <a:tabLst>
                <a:tab pos="461963" algn="l"/>
              </a:tabLst>
            </a:pPr>
            <a:r>
              <a:rPr lang="en-US" dirty="0">
                <a:solidFill>
                  <a:schemeClr val="tx1"/>
                </a:solidFill>
              </a:rPr>
              <a:t>Temporal lobe</a:t>
            </a:r>
          </a:p>
          <a:p>
            <a:pPr>
              <a:tabLst>
                <a:tab pos="461963" algn="l"/>
              </a:tabLst>
            </a:pPr>
            <a:r>
              <a:rPr lang="en-US" dirty="0">
                <a:solidFill>
                  <a:schemeClr val="tx1"/>
                </a:solidFill>
              </a:rPr>
              <a:t>Occipital lobe</a:t>
            </a:r>
          </a:p>
          <a:p>
            <a:pPr marL="0" indent="0">
              <a:buNone/>
              <a:tabLst>
                <a:tab pos="461963" algn="l"/>
              </a:tabLst>
            </a:pPr>
            <a:endParaRPr lang="en-US" dirty="0">
              <a:solidFill>
                <a:schemeClr val="tx1"/>
              </a:solidFill>
            </a:endParaRPr>
          </a:p>
          <a:p>
            <a:pPr marL="0" indent="0">
              <a:buNone/>
              <a:tabLst>
                <a:tab pos="461963" algn="l"/>
              </a:tabLst>
            </a:pPr>
            <a:endParaRPr lang="en-US" dirty="0">
              <a:solidFill>
                <a:schemeClr val="tx1"/>
              </a:solidFill>
            </a:endParaRPr>
          </a:p>
        </p:txBody>
      </p:sp>
      <p:sp>
        <p:nvSpPr>
          <p:cNvPr id="3" name="TextBox 2">
            <a:extLst>
              <a:ext uri="{FF2B5EF4-FFF2-40B4-BE49-F238E27FC236}">
                <a16:creationId xmlns:a16="http://schemas.microsoft.com/office/drawing/2014/main" id="{DC7F73BB-21C4-112D-BEDF-6D6702260959}"/>
              </a:ext>
            </a:extLst>
          </p:cNvPr>
          <p:cNvSpPr txBox="1"/>
          <p:nvPr/>
        </p:nvSpPr>
        <p:spPr>
          <a:xfrm>
            <a:off x="5402337" y="1865591"/>
            <a:ext cx="1138068" cy="307777"/>
          </a:xfrm>
          <a:prstGeom prst="rect">
            <a:avLst/>
          </a:prstGeom>
          <a:noFill/>
        </p:spPr>
        <p:txBody>
          <a:bodyPr wrap="none" rtlCol="0">
            <a:spAutoFit/>
          </a:bodyPr>
          <a:lstStyle/>
          <a:p>
            <a:pPr algn="ctr"/>
            <a:r>
              <a:rPr lang="en-US" sz="1400" b="1" dirty="0"/>
              <a:t>42.3 Figure 4</a:t>
            </a:r>
          </a:p>
        </p:txBody>
      </p:sp>
      <p:pic>
        <p:nvPicPr>
          <p:cNvPr id="4" name="Content Placeholder 4" descr="The brain is connected to a brain stem at the bottom back center. The brain stem is connected to the spinal cord. The cerebellum is just behind the brain steam. The occipital lobe is just above the cerebellum. The parietal lobe is the the left of the occipital on the top left portion of the brain. The parietal lobe is to the right of the somatosensory cortex, a section that runs down the top to the mid brain horizontally. The motor cortex is just to the left of the somatosensory cortex and also runs down the top to the mid brain horizontally. The frontal lobe is to the left of the motor cortex and comprises the whole front of the brain to nearly the mid brain. The olfactory bulb is underneath the frontal lobe at the bottom of the brain. The temporal lobe comprises the bottom center section of the brain in between the brainstem and frontal lobe.">
            <a:extLst>
              <a:ext uri="{FF2B5EF4-FFF2-40B4-BE49-F238E27FC236}">
                <a16:creationId xmlns:a16="http://schemas.microsoft.com/office/drawing/2014/main" id="{6B191737-4466-EBA7-58C7-FA2640FE91A7}"/>
              </a:ext>
            </a:extLst>
          </p:cNvPr>
          <p:cNvPicPr>
            <a:picLocks noChangeAspect="1"/>
          </p:cNvPicPr>
          <p:nvPr/>
        </p:nvPicPr>
        <p:blipFill>
          <a:blip r:embed="rId3"/>
          <a:srcRect l="13888" t="6665" r="13890" b="3334"/>
          <a:stretch/>
        </p:blipFill>
        <p:spPr>
          <a:xfrm>
            <a:off x="3429000" y="2304180"/>
            <a:ext cx="5105400" cy="3534508"/>
          </a:xfrm>
          <a:prstGeom prst="rect">
            <a:avLst/>
          </a:prstGeom>
        </p:spPr>
      </p:pic>
      <p:sp>
        <p:nvSpPr>
          <p:cNvPr id="5" name="TextBox 4">
            <a:extLst>
              <a:ext uri="{FF2B5EF4-FFF2-40B4-BE49-F238E27FC236}">
                <a16:creationId xmlns:a16="http://schemas.microsoft.com/office/drawing/2014/main" id="{C6BF2D3B-5A93-7B4C-06C3-B6BBE7620DEC}"/>
              </a:ext>
            </a:extLst>
          </p:cNvPr>
          <p:cNvSpPr txBox="1"/>
          <p:nvPr/>
        </p:nvSpPr>
        <p:spPr>
          <a:xfrm>
            <a:off x="5402337" y="5859069"/>
            <a:ext cx="4572000" cy="215444"/>
          </a:xfrm>
          <a:prstGeom prst="rect">
            <a:avLst/>
          </a:prstGeom>
          <a:noFill/>
        </p:spPr>
        <p:txBody>
          <a:bodyPr wrap="square">
            <a:spAutoFit/>
          </a:bodyPr>
          <a:lstStyle/>
          <a:p>
            <a:pPr algn="ctr"/>
            <a:r>
              <a:rPr lang="en-US" sz="800" dirty="0"/>
              <a:t>CNX OpenStax on Wikimedia Commons. "Parts of the brain." </a:t>
            </a:r>
          </a:p>
        </p:txBody>
      </p:sp>
    </p:spTree>
    <p:extLst>
      <p:ext uri="{BB962C8B-B14F-4D97-AF65-F5344CB8AC3E}">
        <p14:creationId xmlns:p14="http://schemas.microsoft.com/office/powerpoint/2010/main" val="264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Cortex—Frontal Lobe</a:t>
            </a:r>
            <a:endParaRPr lang="en-US" sz="3200" dirty="0">
              <a:solidFill>
                <a:schemeClr val="accent1"/>
              </a:solidFill>
            </a:endParaRPr>
          </a:p>
        </p:txBody>
      </p:sp>
      <p:sp>
        <p:nvSpPr>
          <p:cNvPr id="11267" name="Rectangle 3"/>
          <p:cNvSpPr>
            <a:spLocks noGrp="1"/>
          </p:cNvSpPr>
          <p:nvPr>
            <p:ph idx="1"/>
          </p:nvPr>
        </p:nvSpPr>
        <p:spPr>
          <a:xfrm>
            <a:off x="457200" y="1219200"/>
            <a:ext cx="8229600" cy="4953000"/>
          </a:xfrm>
          <a:prstGeom prst="rect">
            <a:avLst/>
          </a:prstGeom>
        </p:spPr>
        <p:txBody>
          <a:bodyPr>
            <a:normAutofit fontScale="85000" lnSpcReduction="10000"/>
          </a:bodyPr>
          <a:lstStyle/>
          <a:p>
            <a:pPr marL="0" indent="0">
              <a:buNone/>
              <a:tabLst>
                <a:tab pos="461963" algn="l"/>
              </a:tabLst>
            </a:pPr>
            <a:r>
              <a:rPr lang="en-US" dirty="0">
                <a:solidFill>
                  <a:schemeClr val="tx1"/>
                </a:solidFill>
              </a:rPr>
              <a:t>The </a:t>
            </a:r>
            <a:r>
              <a:rPr lang="en-US" b="1" dirty="0">
                <a:solidFill>
                  <a:schemeClr val="tx1"/>
                </a:solidFill>
              </a:rPr>
              <a:t>frontal lobe</a:t>
            </a:r>
            <a:r>
              <a:rPr lang="en-US" dirty="0">
                <a:solidFill>
                  <a:schemeClr val="tx1"/>
                </a:solidFill>
              </a:rPr>
              <a:t>:</a:t>
            </a:r>
          </a:p>
          <a:p>
            <a:pPr>
              <a:tabLst>
                <a:tab pos="461963" algn="l"/>
              </a:tabLst>
            </a:pPr>
            <a:r>
              <a:rPr lang="en-US" dirty="0">
                <a:solidFill>
                  <a:schemeClr val="tx1"/>
                </a:solidFill>
              </a:rPr>
              <a:t>Is located at the front of the brain over the eyes</a:t>
            </a:r>
          </a:p>
          <a:p>
            <a:pPr>
              <a:tabLst>
                <a:tab pos="461963" algn="l"/>
              </a:tabLst>
            </a:pPr>
            <a:r>
              <a:rPr lang="en-US" dirty="0">
                <a:solidFill>
                  <a:schemeClr val="tx1"/>
                </a:solidFill>
              </a:rPr>
              <a:t>Contains the olfactory bulb, which processes smells</a:t>
            </a:r>
          </a:p>
          <a:p>
            <a:pPr>
              <a:tabLst>
                <a:tab pos="461963" algn="l"/>
              </a:tabLst>
            </a:pPr>
            <a:r>
              <a:rPr lang="en-US" dirty="0">
                <a:solidFill>
                  <a:schemeClr val="tx1"/>
                </a:solidFill>
              </a:rPr>
              <a:t>Contains the motor cortex, which is important for planning and implementing movement</a:t>
            </a:r>
          </a:p>
          <a:p>
            <a:pPr lvl="1">
              <a:tabLst>
                <a:tab pos="461963" algn="l"/>
              </a:tabLst>
            </a:pPr>
            <a:r>
              <a:rPr lang="en-US" dirty="0">
                <a:solidFill>
                  <a:schemeClr val="tx1"/>
                </a:solidFill>
              </a:rPr>
              <a:t>Different areas within the motor cortex map to specific muscle groups which largely reflects their distribution (for example, neurons controlling finger movement are next to those controlling hand movement)</a:t>
            </a:r>
          </a:p>
          <a:p>
            <a:pPr>
              <a:tabLst>
                <a:tab pos="461963" algn="l"/>
              </a:tabLst>
            </a:pPr>
            <a:r>
              <a:rPr lang="en-US" dirty="0">
                <a:solidFill>
                  <a:schemeClr val="tx1"/>
                </a:solidFill>
              </a:rPr>
              <a:t>Controls cognitive functions like maintaining attention, speech, and decision-making</a:t>
            </a:r>
          </a:p>
          <a:p>
            <a:pPr>
              <a:tabLst>
                <a:tab pos="461963" algn="l"/>
              </a:tabLst>
            </a:pPr>
            <a:r>
              <a:rPr lang="en-US" dirty="0">
                <a:solidFill>
                  <a:schemeClr val="tx1"/>
                </a:solidFill>
              </a:rPr>
              <a:t>Is involved in personality, socialization, and assessing risk</a:t>
            </a:r>
          </a:p>
          <a:p>
            <a:pPr marL="0" indent="0">
              <a:buNone/>
              <a:tabLst>
                <a:tab pos="461963" algn="l"/>
              </a:tabLst>
            </a:pPr>
            <a:endParaRPr lang="en-US" dirty="0">
              <a:solidFill>
                <a:schemeClr val="tx1"/>
              </a:solidFill>
            </a:endParaRP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236227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5</a:t>
            </a:r>
            <a:endParaRPr lang="en-US" sz="3200" dirty="0">
              <a:solidFill>
                <a:schemeClr val="accent1"/>
              </a:solidFill>
            </a:endParaRPr>
          </a:p>
        </p:txBody>
      </p:sp>
      <p:sp>
        <p:nvSpPr>
          <p:cNvPr id="3" name="TextBox 2">
            <a:extLst>
              <a:ext uri="{FF2B5EF4-FFF2-40B4-BE49-F238E27FC236}">
                <a16:creationId xmlns:a16="http://schemas.microsoft.com/office/drawing/2014/main" id="{4359AF1E-D63B-DDC0-CC74-05128229D928}"/>
              </a:ext>
            </a:extLst>
          </p:cNvPr>
          <p:cNvSpPr txBox="1"/>
          <p:nvPr/>
        </p:nvSpPr>
        <p:spPr>
          <a:xfrm>
            <a:off x="2286000" y="5810250"/>
            <a:ext cx="4572000" cy="215444"/>
          </a:xfrm>
          <a:prstGeom prst="rect">
            <a:avLst/>
          </a:prstGeom>
          <a:noFill/>
        </p:spPr>
        <p:txBody>
          <a:bodyPr wrap="square">
            <a:spAutoFit/>
          </a:bodyPr>
          <a:lstStyle/>
          <a:p>
            <a:pPr algn="ctr"/>
            <a:r>
              <a:rPr lang="en-US" sz="800" dirty="0"/>
              <a:t>CNX OpenStax on Wikimedia Commons. "Motor cortex controls." </a:t>
            </a:r>
          </a:p>
        </p:txBody>
      </p:sp>
      <p:pic>
        <p:nvPicPr>
          <p:cNvPr id="6" name="Content Placeholder 4" descr="A diagram shows the organization in the cerebral cortex, with functions for these parts in this proximal sequential order: toes, ankles, knees, hips, trunk, shoulders, elbows, wrists, hands, fingers, thumbs, neck, eyebrows and eyelids, eyeballs, face, lips, jaw, tongue, salivation, chewing, and swallowing.">
            <a:extLst>
              <a:ext uri="{FF2B5EF4-FFF2-40B4-BE49-F238E27FC236}">
                <a16:creationId xmlns:a16="http://schemas.microsoft.com/office/drawing/2014/main" id="{AF485ED0-1CF7-44EA-349B-5BD34C2698B1}"/>
              </a:ext>
            </a:extLst>
          </p:cNvPr>
          <p:cNvPicPr>
            <a:picLocks noGrp="1" noChangeAspect="1"/>
          </p:cNvPicPr>
          <p:nvPr>
            <p:ph idx="1"/>
          </p:nvPr>
        </p:nvPicPr>
        <p:blipFill>
          <a:blip r:embed="rId3"/>
          <a:srcRect l="20371" t="3667" r="20371" b="3000"/>
          <a:stretch/>
        </p:blipFill>
        <p:spPr>
          <a:xfrm>
            <a:off x="1981199" y="1062110"/>
            <a:ext cx="5317587" cy="4652889"/>
          </a:xfrm>
        </p:spPr>
      </p:pic>
    </p:spTree>
    <p:extLst>
      <p:ext uri="{BB962C8B-B14F-4D97-AF65-F5344CB8AC3E}">
        <p14:creationId xmlns:p14="http://schemas.microsoft.com/office/powerpoint/2010/main" val="137596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Cortex—Parietal Lobe</a:t>
            </a:r>
            <a:endParaRPr lang="en-US" sz="3200" dirty="0">
              <a:solidFill>
                <a:schemeClr val="accent1"/>
              </a:solidFill>
            </a:endParaRPr>
          </a:p>
        </p:txBody>
      </p:sp>
      <p:sp>
        <p:nvSpPr>
          <p:cNvPr id="11267" name="Rectangle 3"/>
          <p:cNvSpPr>
            <a:spLocks noGrp="1"/>
          </p:cNvSpPr>
          <p:nvPr>
            <p:ph idx="1"/>
          </p:nvPr>
        </p:nvSpPr>
        <p:spPr>
          <a:xfrm>
            <a:off x="457200" y="1219200"/>
            <a:ext cx="8229600" cy="49530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parietal lobe</a:t>
            </a:r>
            <a:r>
              <a:rPr lang="en-US" dirty="0">
                <a:solidFill>
                  <a:schemeClr val="tx1"/>
                </a:solidFill>
              </a:rPr>
              <a:t>:</a:t>
            </a:r>
          </a:p>
          <a:p>
            <a:pPr>
              <a:tabLst>
                <a:tab pos="461963" algn="l"/>
              </a:tabLst>
            </a:pPr>
            <a:r>
              <a:rPr lang="en-US" dirty="0">
                <a:solidFill>
                  <a:schemeClr val="tx1"/>
                </a:solidFill>
              </a:rPr>
              <a:t>Is located at the top of the brain</a:t>
            </a:r>
          </a:p>
          <a:p>
            <a:pPr>
              <a:tabLst>
                <a:tab pos="461963" algn="l"/>
              </a:tabLst>
            </a:pPr>
            <a:r>
              <a:rPr lang="en-US" dirty="0">
                <a:solidFill>
                  <a:schemeClr val="tx1"/>
                </a:solidFill>
              </a:rPr>
              <a:t>Is involved in speech and reading</a:t>
            </a:r>
          </a:p>
          <a:p>
            <a:pPr>
              <a:tabLst>
                <a:tab pos="461963" algn="l"/>
              </a:tabLst>
            </a:pPr>
            <a:r>
              <a:rPr lang="en-US" dirty="0">
                <a:solidFill>
                  <a:schemeClr val="tx1"/>
                </a:solidFill>
              </a:rPr>
              <a:t>Has 2 main functions</a:t>
            </a:r>
          </a:p>
          <a:p>
            <a:pPr lvl="1">
              <a:tabLst>
                <a:tab pos="461963" algn="l"/>
              </a:tabLst>
            </a:pPr>
            <a:r>
              <a:rPr lang="en-US" dirty="0">
                <a:solidFill>
                  <a:schemeClr val="tx1"/>
                </a:solidFill>
              </a:rPr>
              <a:t>Processing </a:t>
            </a:r>
            <a:r>
              <a:rPr lang="en-US" b="1" dirty="0">
                <a:solidFill>
                  <a:schemeClr val="tx1"/>
                </a:solidFill>
              </a:rPr>
              <a:t>somatosensation</a:t>
            </a:r>
            <a:r>
              <a:rPr lang="en-US" dirty="0"/>
              <a:t>, touch sensations like pressure, pain, heat, and cold</a:t>
            </a:r>
            <a:r>
              <a:rPr lang="en-US" dirty="0">
                <a:solidFill>
                  <a:schemeClr val="tx1"/>
                </a:solidFill>
              </a:rPr>
              <a:t> </a:t>
            </a:r>
          </a:p>
          <a:p>
            <a:pPr lvl="1">
              <a:tabLst>
                <a:tab pos="461963" algn="l"/>
              </a:tabLst>
            </a:pPr>
            <a:r>
              <a:rPr lang="en-US" dirty="0">
                <a:solidFill>
                  <a:schemeClr val="tx1"/>
                </a:solidFill>
              </a:rPr>
              <a:t>Processing </a:t>
            </a:r>
            <a:r>
              <a:rPr lang="en-US" b="1" dirty="0">
                <a:solidFill>
                  <a:schemeClr val="tx1"/>
                </a:solidFill>
              </a:rPr>
              <a:t>proprioception</a:t>
            </a:r>
            <a:r>
              <a:rPr lang="en-US" dirty="0">
                <a:solidFill>
                  <a:schemeClr val="tx1"/>
                </a:solidFill>
              </a:rPr>
              <a:t>, the sense of how body parts are oriented in space</a:t>
            </a:r>
          </a:p>
          <a:p>
            <a:pPr>
              <a:tabLst>
                <a:tab pos="461963" algn="l"/>
              </a:tabLst>
            </a:pPr>
            <a:r>
              <a:rPr lang="en-US" dirty="0">
                <a:solidFill>
                  <a:schemeClr val="tx1"/>
                </a:solidFill>
              </a:rPr>
              <a:t>Contains a somatosensory map of the body similar to the motor cortex</a:t>
            </a:r>
          </a:p>
          <a:p>
            <a:pPr marL="0" indent="0">
              <a:buNone/>
              <a:tabLst>
                <a:tab pos="461963" algn="l"/>
              </a:tabLst>
            </a:pPr>
            <a:endParaRPr lang="en-US" dirty="0">
              <a:solidFill>
                <a:schemeClr val="tx1"/>
              </a:solidFill>
            </a:endParaRP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9151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 Cerebral Cortex—Occipital Lobe</a:t>
            </a:r>
            <a:endParaRPr lang="en-US" sz="3200" dirty="0">
              <a:solidFill>
                <a:schemeClr val="accent1"/>
              </a:solidFill>
            </a:endParaRPr>
          </a:p>
        </p:txBody>
      </p:sp>
      <p:sp>
        <p:nvSpPr>
          <p:cNvPr id="11267" name="Rectangle 3"/>
          <p:cNvSpPr>
            <a:spLocks noGrp="1"/>
          </p:cNvSpPr>
          <p:nvPr>
            <p:ph idx="1"/>
          </p:nvPr>
        </p:nvSpPr>
        <p:spPr>
          <a:xfrm>
            <a:off x="457200" y="1295400"/>
            <a:ext cx="8229600" cy="48768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occipital lobe</a:t>
            </a:r>
            <a:r>
              <a:rPr lang="en-US" dirty="0">
                <a:solidFill>
                  <a:schemeClr val="tx1"/>
                </a:solidFill>
              </a:rPr>
              <a:t>:</a:t>
            </a:r>
          </a:p>
          <a:p>
            <a:pPr>
              <a:tabLst>
                <a:tab pos="461963" algn="l"/>
              </a:tabLst>
            </a:pPr>
            <a:r>
              <a:rPr lang="en-US" dirty="0">
                <a:solidFill>
                  <a:schemeClr val="tx1"/>
                </a:solidFill>
              </a:rPr>
              <a:t>Is located at the back of the brain</a:t>
            </a:r>
          </a:p>
          <a:p>
            <a:pPr>
              <a:tabLst>
                <a:tab pos="461963" algn="l"/>
              </a:tabLst>
            </a:pPr>
            <a:r>
              <a:rPr lang="en-US" dirty="0">
                <a:solidFill>
                  <a:schemeClr val="tx1"/>
                </a:solidFill>
              </a:rPr>
              <a:t>Is primarily involved in vision—seeing, recognizing, and identifying the visual world</a:t>
            </a: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306293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90205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Identify</a:t>
            </a:r>
            <a:r>
              <a:rPr lang="en-US" dirty="0"/>
              <a:t> the spinal cord, cerebral lobes, and other brain areas.</a:t>
            </a:r>
          </a:p>
          <a:p>
            <a:pPr marL="457200" indent="-457200">
              <a:buFont typeface="Arial" panose="020B0604020202020204" pitchFamily="34" charset="0"/>
              <a:buChar char="•"/>
              <a:tabLst>
                <a:tab pos="457200" algn="l"/>
              </a:tabLst>
            </a:pPr>
            <a:r>
              <a:rPr lang="en-US" b="1" dirty="0"/>
              <a:t>Describe</a:t>
            </a:r>
            <a:r>
              <a:rPr lang="en-US" dirty="0"/>
              <a:t> the basic functions of the spinal cord, cerebral lobes, and other brain areas.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182880"/>
            <a:ext cx="8305800" cy="914400"/>
          </a:xfrm>
          <a:prstGeom prst="rect">
            <a:avLst/>
          </a:prstGeom>
        </p:spPr>
        <p:txBody>
          <a:bodyPr/>
          <a:lstStyle/>
          <a:p>
            <a:r>
              <a:rPr lang="en-US" dirty="0"/>
              <a:t>Brain Structure: Cerebral Cortex—Temporal Lobe</a:t>
            </a:r>
            <a:endParaRPr lang="en-US" sz="3200" dirty="0">
              <a:solidFill>
                <a:schemeClr val="accent1"/>
              </a:solidFill>
            </a:endParaRPr>
          </a:p>
        </p:txBody>
      </p:sp>
      <p:sp>
        <p:nvSpPr>
          <p:cNvPr id="11267" name="Rectangle 3"/>
          <p:cNvSpPr>
            <a:spLocks noGrp="1"/>
          </p:cNvSpPr>
          <p:nvPr>
            <p:ph idx="1"/>
          </p:nvPr>
        </p:nvSpPr>
        <p:spPr>
          <a:xfrm>
            <a:off x="457200" y="914400"/>
            <a:ext cx="8229600" cy="51816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temporal lobe</a:t>
            </a:r>
            <a:r>
              <a:rPr lang="en-US" dirty="0">
                <a:solidFill>
                  <a:schemeClr val="tx1"/>
                </a:solidFill>
              </a:rPr>
              <a:t>:</a:t>
            </a:r>
          </a:p>
          <a:p>
            <a:pPr>
              <a:tabLst>
                <a:tab pos="461963" algn="l"/>
              </a:tabLst>
            </a:pPr>
            <a:r>
              <a:rPr lang="en-US" dirty="0">
                <a:solidFill>
                  <a:schemeClr val="tx1"/>
                </a:solidFill>
              </a:rPr>
              <a:t>Is located at the based of the brain, by your ears</a:t>
            </a:r>
          </a:p>
          <a:p>
            <a:pPr>
              <a:tabLst>
                <a:tab pos="461963" algn="l"/>
              </a:tabLst>
            </a:pPr>
            <a:r>
              <a:rPr lang="en-US" dirty="0">
                <a:solidFill>
                  <a:schemeClr val="tx1"/>
                </a:solidFill>
              </a:rPr>
              <a:t>Is primarily involved in processing and interpreting sounds</a:t>
            </a:r>
          </a:p>
          <a:p>
            <a:pPr>
              <a:tabLst>
                <a:tab pos="461963" algn="l"/>
              </a:tabLst>
            </a:pPr>
            <a:r>
              <a:rPr lang="en-US" dirty="0">
                <a:solidFill>
                  <a:schemeClr val="tx1"/>
                </a:solidFill>
              </a:rPr>
              <a:t>Contains the hippocampus, a structure that processes memory formation</a:t>
            </a:r>
          </a:p>
          <a:p>
            <a:pPr lvl="1">
              <a:tabLst>
                <a:tab pos="461963" algn="l"/>
              </a:tabLst>
            </a:pPr>
            <a:r>
              <a:rPr lang="en-US" dirty="0"/>
              <a:t>The role of the hippocampus in memory was determined in part by studying H.M., an epileptic patient who had both sides of his hippocampus removed, resulting in the elimination of seizures along with the inability to form new memories.</a:t>
            </a:r>
            <a:endParaRPr lang="en-US" dirty="0">
              <a:solidFill>
                <a:schemeClr val="tx1"/>
              </a:solidFill>
            </a:endParaRPr>
          </a:p>
          <a:p>
            <a:pPr marL="0" indent="0">
              <a:buNone/>
              <a:tabLst>
                <a:tab pos="461963" algn="l"/>
              </a:tabLst>
            </a:pPr>
            <a:endParaRPr lang="en-US" dirty="0">
              <a:solidFill>
                <a:schemeClr val="tx1"/>
              </a:solidFill>
            </a:endParaRPr>
          </a:p>
        </p:txBody>
      </p:sp>
    </p:spTree>
    <p:extLst>
      <p:ext uri="{BB962C8B-B14F-4D97-AF65-F5344CB8AC3E}">
        <p14:creationId xmlns:p14="http://schemas.microsoft.com/office/powerpoint/2010/main" val="19012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lnSpcReduction="10000"/>
          </a:bodyPr>
          <a:lstStyle/>
          <a:p>
            <a:r>
              <a:rPr lang="en-US" dirty="0"/>
              <a:t>Which of the following regions in the cerebral cortex regulates vision? </a:t>
            </a:r>
          </a:p>
          <a:p>
            <a:endParaRPr lang="en-US" dirty="0"/>
          </a:p>
          <a:p>
            <a:pPr marL="457200" indent="-457200">
              <a:buFont typeface="Arial" panose="020B0604020202020204" pitchFamily="34" charset="0"/>
              <a:buChar char="•"/>
            </a:pPr>
            <a:r>
              <a:rPr lang="en-US" dirty="0"/>
              <a:t>Temporal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Occipital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Parietal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Frontal</a:t>
            </a:r>
          </a:p>
        </p:txBody>
      </p:sp>
    </p:spTree>
    <p:extLst>
      <p:ext uri="{BB962C8B-B14F-4D97-AF65-F5344CB8AC3E}">
        <p14:creationId xmlns:p14="http://schemas.microsoft.com/office/powerpoint/2010/main" val="19335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182880"/>
            <a:ext cx="8305800" cy="914400"/>
          </a:xfrm>
          <a:prstGeom prst="rect">
            <a:avLst/>
          </a:prstGeom>
        </p:spPr>
        <p:txBody>
          <a:bodyPr/>
          <a:lstStyle/>
          <a:p>
            <a:r>
              <a:rPr lang="en-US" dirty="0"/>
              <a:t>Evolution Connection</a:t>
            </a:r>
            <a:endParaRPr lang="en-US" sz="3200" dirty="0">
              <a:solidFill>
                <a:schemeClr val="accent1"/>
              </a:solidFill>
            </a:endParaRPr>
          </a:p>
        </p:txBody>
      </p:sp>
      <p:sp>
        <p:nvSpPr>
          <p:cNvPr id="11267" name="Rectangle 3"/>
          <p:cNvSpPr>
            <a:spLocks noGrp="1"/>
          </p:cNvSpPr>
          <p:nvPr>
            <p:ph idx="1"/>
          </p:nvPr>
        </p:nvSpPr>
        <p:spPr>
          <a:xfrm>
            <a:off x="457200" y="1219200"/>
            <a:ext cx="8229600" cy="4953000"/>
          </a:xfrm>
          <a:prstGeom prst="rect">
            <a:avLst/>
          </a:prstGeom>
        </p:spPr>
        <p:txBody>
          <a:bodyPr>
            <a:normAutofit fontScale="85000" lnSpcReduction="20000"/>
          </a:bodyPr>
          <a:lstStyle/>
          <a:p>
            <a:pPr marL="0" indent="0">
              <a:buNone/>
              <a:tabLst>
                <a:tab pos="461963" algn="l"/>
              </a:tabLst>
            </a:pPr>
            <a:r>
              <a:rPr lang="en-US" dirty="0">
                <a:solidFill>
                  <a:schemeClr val="tx1"/>
                </a:solidFill>
              </a:rPr>
              <a:t>The Cerebral Cortex</a:t>
            </a:r>
          </a:p>
          <a:p>
            <a:pPr>
              <a:tabLst>
                <a:tab pos="461963" algn="l"/>
              </a:tabLst>
            </a:pPr>
            <a:r>
              <a:rPr lang="en-US" dirty="0">
                <a:solidFill>
                  <a:schemeClr val="tx1"/>
                </a:solidFill>
              </a:rPr>
              <a:t>Compared to other vertebrates, mammals have very large brains for their body sizes.</a:t>
            </a:r>
          </a:p>
          <a:p>
            <a:pPr lvl="1">
              <a:tabLst>
                <a:tab pos="461963" algn="l"/>
              </a:tabLst>
            </a:pPr>
            <a:r>
              <a:rPr lang="en-US" dirty="0">
                <a:solidFill>
                  <a:schemeClr val="tx1"/>
                </a:solidFill>
              </a:rPr>
              <a:t>The increase in brain-to-body ratio is especially pronounced in apes, whales, and dolphins.</a:t>
            </a:r>
          </a:p>
          <a:p>
            <a:pPr lvl="1">
              <a:tabLst>
                <a:tab pos="461963" algn="l"/>
              </a:tabLst>
            </a:pPr>
            <a:r>
              <a:rPr lang="en-US" dirty="0">
                <a:solidFill>
                  <a:schemeClr val="tx1"/>
                </a:solidFill>
              </a:rPr>
              <a:t>Despite this trend, it does not tell the whole story.</a:t>
            </a:r>
          </a:p>
          <a:p>
            <a:pPr>
              <a:tabLst>
                <a:tab pos="461963" algn="l"/>
              </a:tabLst>
            </a:pPr>
            <a:r>
              <a:rPr lang="en-US" dirty="0">
                <a:solidFill>
                  <a:schemeClr val="tx1"/>
                </a:solidFill>
              </a:rPr>
              <a:t>There is a relationship between the relatively high surface area of the cortex and the intelligence and complex social behaviors of some mammals.</a:t>
            </a:r>
          </a:p>
          <a:p>
            <a:pPr lvl="1">
              <a:tabLst>
                <a:tab pos="461963" algn="l"/>
              </a:tabLst>
            </a:pPr>
            <a:r>
              <a:rPr lang="en-US" dirty="0"/>
              <a:t>This increased surface area is due, at least in part, to increased folding of the cortical sheet.</a:t>
            </a:r>
          </a:p>
          <a:p>
            <a:pPr lvl="2">
              <a:tabLst>
                <a:tab pos="461963" algn="l"/>
              </a:tabLst>
            </a:pPr>
            <a:r>
              <a:rPr lang="en-US" sz="2800" dirty="0"/>
              <a:t>A rat cortex shows few sulci and gyri.</a:t>
            </a:r>
          </a:p>
          <a:p>
            <a:pPr lvl="2">
              <a:tabLst>
                <a:tab pos="461963" algn="l"/>
              </a:tabLst>
            </a:pPr>
            <a:r>
              <a:rPr lang="en-US" sz="2800" dirty="0"/>
              <a:t>Chimps, humans, and dolphins have many more sulci and gyri.</a:t>
            </a:r>
            <a:endParaRPr lang="en-US" sz="2800" dirty="0">
              <a:solidFill>
                <a:schemeClr val="tx1"/>
              </a:solidFill>
            </a:endParaRPr>
          </a:p>
        </p:txBody>
      </p:sp>
    </p:spTree>
    <p:extLst>
      <p:ext uri="{BB962C8B-B14F-4D97-AF65-F5344CB8AC3E}">
        <p14:creationId xmlns:p14="http://schemas.microsoft.com/office/powerpoint/2010/main" val="15416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6</a:t>
            </a:r>
            <a:endParaRPr lang="en-US" sz="3200" dirty="0">
              <a:solidFill>
                <a:schemeClr val="accent1"/>
              </a:solidFill>
            </a:endParaRPr>
          </a:p>
        </p:txBody>
      </p:sp>
      <p:sp>
        <p:nvSpPr>
          <p:cNvPr id="3" name="TextBox 2">
            <a:extLst>
              <a:ext uri="{FF2B5EF4-FFF2-40B4-BE49-F238E27FC236}">
                <a16:creationId xmlns:a16="http://schemas.microsoft.com/office/drawing/2014/main" id="{A10FD144-3463-7EB0-8014-BB7D90BCAF1D}"/>
              </a:ext>
            </a:extLst>
          </p:cNvPr>
          <p:cNvSpPr txBox="1"/>
          <p:nvPr/>
        </p:nvSpPr>
        <p:spPr>
          <a:xfrm>
            <a:off x="2286000" y="5562600"/>
            <a:ext cx="4572000" cy="215444"/>
          </a:xfrm>
          <a:prstGeom prst="rect">
            <a:avLst/>
          </a:prstGeom>
          <a:noFill/>
        </p:spPr>
        <p:txBody>
          <a:bodyPr wrap="square">
            <a:spAutoFit/>
          </a:bodyPr>
          <a:lstStyle/>
          <a:p>
            <a:pPr algn="ctr"/>
            <a:r>
              <a:rPr lang="en-US" sz="800" dirty="0"/>
              <a:t>CNX OpenStax on Wikimedia Commons. "Brain to body ratio for animals." Modified. </a:t>
            </a:r>
          </a:p>
        </p:txBody>
      </p:sp>
      <p:pic>
        <p:nvPicPr>
          <p:cNvPr id="6" name="Content Placeholder 4" descr="The smallest brain with almost no folds is the rat. The next largest brain with several folds is the cat. The next largest is the chimpanzee, which has even more folds and looks more like a human brain. The human is the next largest with even more folds. The largest shown is the dolphin, which has the most amount of folds of the species in the illustration.">
            <a:extLst>
              <a:ext uri="{FF2B5EF4-FFF2-40B4-BE49-F238E27FC236}">
                <a16:creationId xmlns:a16="http://schemas.microsoft.com/office/drawing/2014/main" id="{509BC11F-029B-7E2E-7173-07C15FC053C5}"/>
              </a:ext>
            </a:extLst>
          </p:cNvPr>
          <p:cNvPicPr>
            <a:picLocks noGrp="1" noChangeAspect="1"/>
          </p:cNvPicPr>
          <p:nvPr>
            <p:ph idx="1"/>
          </p:nvPr>
        </p:nvPicPr>
        <p:blipFill>
          <a:blip r:embed="rId3"/>
          <a:srcRect t="3666" b="21333"/>
          <a:stretch/>
        </p:blipFill>
        <p:spPr>
          <a:xfrm>
            <a:off x="381000" y="1371600"/>
            <a:ext cx="8229600" cy="3429000"/>
          </a:xfrm>
        </p:spPr>
      </p:pic>
    </p:spTree>
    <p:extLst>
      <p:ext uri="{BB962C8B-B14F-4D97-AF65-F5344CB8AC3E}">
        <p14:creationId xmlns:p14="http://schemas.microsoft.com/office/powerpoint/2010/main" val="169223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990600"/>
            <a:ext cx="8229600" cy="5181600"/>
          </a:xfrm>
          <a:prstGeom prst="rect">
            <a:avLst/>
          </a:prstGeom>
        </p:spPr>
        <p:txBody>
          <a:bodyPr>
            <a:normAutofit lnSpcReduction="10000"/>
          </a:bodyPr>
          <a:lstStyle/>
          <a:p>
            <a:pPr marL="0" indent="0">
              <a:buNone/>
              <a:tabLst>
                <a:tab pos="461963" algn="l"/>
              </a:tabLst>
            </a:pPr>
            <a:r>
              <a:rPr lang="en-US" dirty="0">
                <a:solidFill>
                  <a:schemeClr val="tx1"/>
                </a:solidFill>
              </a:rPr>
              <a:t>The </a:t>
            </a:r>
            <a:r>
              <a:rPr lang="en-US" b="1" dirty="0">
                <a:solidFill>
                  <a:schemeClr val="tx1"/>
                </a:solidFill>
              </a:rPr>
              <a:t>basal ganglia </a:t>
            </a:r>
            <a:r>
              <a:rPr lang="en-US" dirty="0">
                <a:solidFill>
                  <a:schemeClr val="tx1"/>
                </a:solidFill>
              </a:rPr>
              <a:t>(or </a:t>
            </a:r>
            <a:r>
              <a:rPr lang="en-US" b="1" dirty="0">
                <a:solidFill>
                  <a:schemeClr val="tx1"/>
                </a:solidFill>
              </a:rPr>
              <a:t>basal nuclei</a:t>
            </a:r>
            <a:r>
              <a:rPr lang="en-US" dirty="0">
                <a:solidFill>
                  <a:schemeClr val="tx1"/>
                </a:solidFill>
              </a:rPr>
              <a:t>):</a:t>
            </a:r>
          </a:p>
          <a:p>
            <a:pPr>
              <a:tabLst>
                <a:tab pos="461963" algn="l"/>
              </a:tabLst>
            </a:pPr>
            <a:r>
              <a:rPr lang="en-US" dirty="0">
                <a:solidFill>
                  <a:schemeClr val="tx1"/>
                </a:solidFill>
              </a:rPr>
              <a:t>Are interconnected brain areas</a:t>
            </a:r>
          </a:p>
          <a:p>
            <a:pPr>
              <a:tabLst>
                <a:tab pos="461963" algn="l"/>
              </a:tabLst>
            </a:pPr>
            <a:r>
              <a:rPr lang="en-US" sz="2800" dirty="0">
                <a:solidFill>
                  <a:schemeClr val="tx1"/>
                </a:solidFill>
              </a:rPr>
              <a:t>Play important roles in movement control and posture</a:t>
            </a:r>
          </a:p>
          <a:p>
            <a:pPr lvl="1">
              <a:tabLst>
                <a:tab pos="461963" algn="l"/>
              </a:tabLst>
            </a:pPr>
            <a:r>
              <a:rPr lang="en-US" dirty="0">
                <a:solidFill>
                  <a:schemeClr val="tx1"/>
                </a:solidFill>
              </a:rPr>
              <a:t>Damage to the basal ganglia (which occurs in Parkinson’s disease) leads to motor impairments like a shuffling gait.</a:t>
            </a:r>
          </a:p>
          <a:p>
            <a:pPr>
              <a:tabLst>
                <a:tab pos="461963" algn="l"/>
              </a:tabLst>
            </a:pPr>
            <a:r>
              <a:rPr lang="en-US" dirty="0"/>
              <a:t>Regulate motivation</a:t>
            </a:r>
          </a:p>
          <a:p>
            <a:pPr lvl="1">
              <a:tabLst>
                <a:tab pos="461963" algn="l"/>
              </a:tabLst>
            </a:pPr>
            <a:r>
              <a:rPr lang="en-US" dirty="0">
                <a:solidFill>
                  <a:schemeClr val="tx1"/>
                </a:solidFill>
              </a:rPr>
              <a:t>When a wasp sting caused bilateral basal ganglia damage in a 25-year-old businessman, he began spending all of his days in bed, but he could engage when externally stimulated.</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Brain Structure: Basal Ganglia</a:t>
            </a:r>
            <a:endParaRPr lang="en-US" sz="3200" dirty="0">
              <a:solidFill>
                <a:schemeClr val="accent1"/>
              </a:solidFill>
            </a:endParaRPr>
          </a:p>
        </p:txBody>
      </p:sp>
    </p:spTree>
    <p:extLst>
      <p:ext uri="{BB962C8B-B14F-4D97-AF65-F5344CB8AC3E}">
        <p14:creationId xmlns:p14="http://schemas.microsoft.com/office/powerpoint/2010/main" val="408927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7</a:t>
            </a:r>
            <a:endParaRPr lang="en-US" sz="3200" dirty="0">
              <a:solidFill>
                <a:schemeClr val="accent1"/>
              </a:solidFill>
            </a:endParaRPr>
          </a:p>
        </p:txBody>
      </p:sp>
      <p:sp>
        <p:nvSpPr>
          <p:cNvPr id="3" name="TextBox 2">
            <a:extLst>
              <a:ext uri="{FF2B5EF4-FFF2-40B4-BE49-F238E27FC236}">
                <a16:creationId xmlns:a16="http://schemas.microsoft.com/office/drawing/2014/main" id="{11717CD9-00BE-B725-2246-BEDDF9236181}"/>
              </a:ext>
            </a:extLst>
          </p:cNvPr>
          <p:cNvSpPr txBox="1"/>
          <p:nvPr/>
        </p:nvSpPr>
        <p:spPr>
          <a:xfrm>
            <a:off x="2286000" y="5791200"/>
            <a:ext cx="4572000" cy="215444"/>
          </a:xfrm>
          <a:prstGeom prst="rect">
            <a:avLst/>
          </a:prstGeom>
          <a:noFill/>
        </p:spPr>
        <p:txBody>
          <a:bodyPr wrap="square">
            <a:spAutoFit/>
          </a:bodyPr>
          <a:lstStyle/>
          <a:p>
            <a:pPr algn="ctr"/>
            <a:r>
              <a:rPr lang="en-US" sz="800" dirty="0"/>
              <a:t>BruceBlaus on Wikimedia Commons. "Basal ganglia."</a:t>
            </a:r>
          </a:p>
        </p:txBody>
      </p:sp>
      <p:pic>
        <p:nvPicPr>
          <p:cNvPr id="6" name="Content Placeholder 4" descr="A cross section of the brain depicting the basal ganglia region of the brain is shown. At the center is the caudate nucleus; below it is the globus pallidus and the putamen. Closer to the brain stem are the nucleus accumbens and amygdaloid complex. A cross section of the region next to the brain stem is shown called the tegmentum. It contains the red nucleus and the substantia nigra.">
            <a:extLst>
              <a:ext uri="{FF2B5EF4-FFF2-40B4-BE49-F238E27FC236}">
                <a16:creationId xmlns:a16="http://schemas.microsoft.com/office/drawing/2014/main" id="{C7DCA6CA-8896-9C0D-8EAE-5769B20A7788}"/>
              </a:ext>
            </a:extLst>
          </p:cNvPr>
          <p:cNvPicPr>
            <a:picLocks noGrp="1" noChangeAspect="1"/>
          </p:cNvPicPr>
          <p:nvPr>
            <p:ph idx="1"/>
          </p:nvPr>
        </p:nvPicPr>
        <p:blipFill>
          <a:blip r:embed="rId3"/>
          <a:srcRect l="6482" t="3667" r="8332" b="3000"/>
          <a:stretch/>
        </p:blipFill>
        <p:spPr>
          <a:xfrm>
            <a:off x="685800" y="1135380"/>
            <a:ext cx="7586254" cy="4617720"/>
          </a:xfrm>
        </p:spPr>
      </p:pic>
    </p:spTree>
    <p:extLst>
      <p:ext uri="{BB962C8B-B14F-4D97-AF65-F5344CB8AC3E}">
        <p14:creationId xmlns:p14="http://schemas.microsoft.com/office/powerpoint/2010/main" val="47710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1066800"/>
            <a:ext cx="8229600" cy="5181600"/>
          </a:xfrm>
          <a:prstGeom prst="rect">
            <a:avLst/>
          </a:prstGeom>
        </p:spPr>
        <p:txBody>
          <a:bodyPr>
            <a:normAutofit fontScale="92500" lnSpcReduction="10000"/>
          </a:bodyPr>
          <a:lstStyle/>
          <a:p>
            <a:pPr marL="0" indent="0">
              <a:buNone/>
              <a:tabLst>
                <a:tab pos="461963" algn="l"/>
              </a:tabLst>
            </a:pPr>
            <a:r>
              <a:rPr lang="en-US" dirty="0">
                <a:solidFill>
                  <a:schemeClr val="tx1"/>
                </a:solidFill>
              </a:rPr>
              <a:t>The </a:t>
            </a:r>
            <a:r>
              <a:rPr lang="en-US" b="1" dirty="0">
                <a:solidFill>
                  <a:schemeClr val="tx1"/>
                </a:solidFill>
              </a:rPr>
              <a:t>thalamus</a:t>
            </a:r>
            <a:r>
              <a:rPr lang="en-US" dirty="0">
                <a:solidFill>
                  <a:schemeClr val="tx1"/>
                </a:solidFill>
              </a:rPr>
              <a:t>:</a:t>
            </a:r>
          </a:p>
          <a:p>
            <a:pPr>
              <a:tabLst>
                <a:tab pos="461963" algn="l"/>
              </a:tabLst>
            </a:pPr>
            <a:r>
              <a:rPr lang="en-US" dirty="0">
                <a:solidFill>
                  <a:schemeClr val="tx1"/>
                </a:solidFill>
              </a:rPr>
              <a:t>Acts as a gateway to and from the cortex</a:t>
            </a:r>
          </a:p>
          <a:p>
            <a:pPr>
              <a:tabLst>
                <a:tab pos="461963" algn="l"/>
              </a:tabLst>
            </a:pPr>
            <a:r>
              <a:rPr lang="en-US" sz="2800" dirty="0">
                <a:solidFill>
                  <a:schemeClr val="tx1"/>
                </a:solidFill>
              </a:rPr>
              <a:t>Receives sensory and motor inputs from the body and receives feedback from the cortex</a:t>
            </a:r>
          </a:p>
          <a:p>
            <a:pPr lvl="1">
              <a:tabLst>
                <a:tab pos="461963" algn="l"/>
              </a:tabLst>
            </a:pPr>
            <a:r>
              <a:rPr lang="en-US" dirty="0">
                <a:solidFill>
                  <a:schemeClr val="tx1"/>
                </a:solidFill>
              </a:rPr>
              <a:t>This feedback mechanism can modulate conscious awareness of sensory and motor inputs depending on the attention and arousal state of the animal.</a:t>
            </a:r>
          </a:p>
          <a:p>
            <a:pPr>
              <a:tabLst>
                <a:tab pos="461963" algn="l"/>
              </a:tabLst>
            </a:pPr>
            <a:r>
              <a:rPr lang="en-US" dirty="0"/>
              <a:t>Helps regulate consciousness, arousal, and sleep states</a:t>
            </a:r>
          </a:p>
          <a:p>
            <a:pPr lvl="1">
              <a:tabLst>
                <a:tab pos="461963" algn="l"/>
              </a:tabLst>
            </a:pPr>
            <a:r>
              <a:rPr lang="en-US" dirty="0">
                <a:solidFill>
                  <a:schemeClr val="tx1"/>
                </a:solidFill>
              </a:rPr>
              <a:t>Fatal familial insomnia, a rare genetic disorder, causes degeneration of thalamic neurons and glia, preventing patients from being able to sleep and eventually resulting in death.</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Brain Structure: Thalamus</a:t>
            </a:r>
            <a:endParaRPr lang="en-US" sz="3200" dirty="0">
              <a:solidFill>
                <a:schemeClr val="accent1"/>
              </a:solidFill>
            </a:endParaRPr>
          </a:p>
        </p:txBody>
      </p:sp>
    </p:spTree>
    <p:extLst>
      <p:ext uri="{BB962C8B-B14F-4D97-AF65-F5344CB8AC3E}">
        <p14:creationId xmlns:p14="http://schemas.microsoft.com/office/powerpoint/2010/main" val="22680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1143000"/>
            <a:ext cx="8229600" cy="5181600"/>
          </a:xfrm>
          <a:prstGeom prst="rect">
            <a:avLst/>
          </a:prstGeom>
        </p:spPr>
        <p:txBody>
          <a:bodyPr>
            <a:normAutofit fontScale="92500" lnSpcReduction="20000"/>
          </a:bodyPr>
          <a:lstStyle/>
          <a:p>
            <a:pPr marL="0" indent="0">
              <a:buNone/>
              <a:tabLst>
                <a:tab pos="461963" algn="l"/>
              </a:tabLst>
            </a:pPr>
            <a:r>
              <a:rPr lang="en-US" dirty="0">
                <a:solidFill>
                  <a:schemeClr val="tx1"/>
                </a:solidFill>
              </a:rPr>
              <a:t>The </a:t>
            </a:r>
            <a:r>
              <a:rPr lang="en-US" b="1" dirty="0">
                <a:solidFill>
                  <a:schemeClr val="tx1"/>
                </a:solidFill>
              </a:rPr>
              <a:t>hypothalamus</a:t>
            </a:r>
            <a:r>
              <a:rPr lang="en-US" dirty="0">
                <a:solidFill>
                  <a:schemeClr val="tx1"/>
                </a:solidFill>
              </a:rPr>
              <a:t>:</a:t>
            </a:r>
          </a:p>
          <a:p>
            <a:pPr>
              <a:tabLst>
                <a:tab pos="461963" algn="l"/>
              </a:tabLst>
            </a:pPr>
            <a:r>
              <a:rPr lang="en-US" dirty="0">
                <a:solidFill>
                  <a:schemeClr val="tx1"/>
                </a:solidFill>
              </a:rPr>
              <a:t>Is located below the thalamus</a:t>
            </a:r>
          </a:p>
          <a:p>
            <a:pPr>
              <a:tabLst>
                <a:tab pos="461963" algn="l"/>
              </a:tabLst>
            </a:pPr>
            <a:r>
              <a:rPr lang="en-US" sz="2800" dirty="0">
                <a:solidFill>
                  <a:schemeClr val="tx1"/>
                </a:solidFill>
              </a:rPr>
              <a:t>Controls the endocrine system by sending signals to the </a:t>
            </a:r>
            <a:r>
              <a:rPr lang="en-US" sz="2800" i="1" dirty="0">
                <a:solidFill>
                  <a:schemeClr val="tx1"/>
                </a:solidFill>
              </a:rPr>
              <a:t>pituitary gland</a:t>
            </a:r>
            <a:r>
              <a:rPr lang="en-US" sz="2800" dirty="0">
                <a:solidFill>
                  <a:schemeClr val="tx1"/>
                </a:solidFill>
              </a:rPr>
              <a:t>, a pea-sized endocrine gland that releases several different hormones that affect other glands and other cells</a:t>
            </a:r>
          </a:p>
          <a:p>
            <a:pPr lvl="1">
              <a:tabLst>
                <a:tab pos="461963" algn="l"/>
              </a:tabLst>
            </a:pPr>
            <a:r>
              <a:rPr lang="en-US" dirty="0">
                <a:solidFill>
                  <a:schemeClr val="tx1"/>
                </a:solidFill>
              </a:rPr>
              <a:t>The hypothalamus thus regulates important behaviors controlled by these hormones.</a:t>
            </a:r>
          </a:p>
          <a:p>
            <a:pPr>
              <a:tabLst>
                <a:tab pos="461963" algn="l"/>
              </a:tabLst>
            </a:pPr>
            <a:r>
              <a:rPr lang="en-US" dirty="0"/>
              <a:t>Is the body’s thermostat</a:t>
            </a:r>
          </a:p>
          <a:p>
            <a:pPr lvl="1">
              <a:tabLst>
                <a:tab pos="461963" algn="l"/>
              </a:tabLst>
            </a:pPr>
            <a:r>
              <a:rPr lang="en-US" dirty="0">
                <a:solidFill>
                  <a:schemeClr val="tx1"/>
                </a:solidFill>
              </a:rPr>
              <a:t>The hypothalamus ensures that food and water intake, energy expenditure, and body temperature are all kept at appropriate levels.</a:t>
            </a:r>
          </a:p>
          <a:p>
            <a:pPr>
              <a:tabLst>
                <a:tab pos="461963" algn="l"/>
              </a:tabLst>
            </a:pPr>
            <a:r>
              <a:rPr lang="en-US" dirty="0">
                <a:solidFill>
                  <a:schemeClr val="tx1"/>
                </a:solidFill>
              </a:rPr>
              <a:t>Regulates </a:t>
            </a:r>
            <a:r>
              <a:rPr lang="en-US" i="1" dirty="0">
                <a:solidFill>
                  <a:schemeClr val="tx1"/>
                </a:solidFill>
              </a:rPr>
              <a:t>circadian rhythms </a:t>
            </a:r>
            <a:r>
              <a:rPr lang="en-US" dirty="0">
                <a:solidFill>
                  <a:schemeClr val="tx1"/>
                </a:solidFill>
              </a:rPr>
              <a:t>(sleep cycles)</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Brain Structure: Hypothalamus</a:t>
            </a:r>
            <a:endParaRPr lang="en-US" sz="3200" dirty="0">
              <a:solidFill>
                <a:schemeClr val="accent1"/>
              </a:solidFill>
            </a:endParaRPr>
          </a:p>
        </p:txBody>
      </p:sp>
    </p:spTree>
    <p:extLst>
      <p:ext uri="{BB962C8B-B14F-4D97-AF65-F5344CB8AC3E}">
        <p14:creationId xmlns:p14="http://schemas.microsoft.com/office/powerpoint/2010/main" val="28895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1143000"/>
            <a:ext cx="8229600" cy="5181600"/>
          </a:xfrm>
          <a:prstGeom prst="rect">
            <a:avLst/>
          </a:prstGeom>
        </p:spPr>
        <p:txBody>
          <a:bodyPr>
            <a:normAutofit fontScale="92500" lnSpcReduction="20000"/>
          </a:bodyPr>
          <a:lstStyle/>
          <a:p>
            <a:pPr marL="0" indent="0">
              <a:buNone/>
              <a:tabLst>
                <a:tab pos="461963" algn="l"/>
              </a:tabLst>
            </a:pPr>
            <a:r>
              <a:rPr lang="en-US" dirty="0">
                <a:solidFill>
                  <a:schemeClr val="tx1"/>
                </a:solidFill>
              </a:rPr>
              <a:t>The </a:t>
            </a:r>
            <a:r>
              <a:rPr lang="en-US" b="1" dirty="0">
                <a:solidFill>
                  <a:schemeClr val="tx1"/>
                </a:solidFill>
              </a:rPr>
              <a:t>limbic system</a:t>
            </a:r>
            <a:r>
              <a:rPr lang="en-US" dirty="0">
                <a:solidFill>
                  <a:schemeClr val="tx1"/>
                </a:solidFill>
              </a:rPr>
              <a:t>:</a:t>
            </a:r>
          </a:p>
          <a:p>
            <a:pPr>
              <a:tabLst>
                <a:tab pos="461963" algn="l"/>
              </a:tabLst>
            </a:pPr>
            <a:r>
              <a:rPr lang="en-US" dirty="0">
                <a:solidFill>
                  <a:schemeClr val="tx1"/>
                </a:solidFill>
              </a:rPr>
              <a:t>Is a connected set of structures that regulates emotion and behaviors related to fear and motivation</a:t>
            </a:r>
          </a:p>
          <a:p>
            <a:pPr>
              <a:tabLst>
                <a:tab pos="461963" algn="l"/>
              </a:tabLst>
            </a:pPr>
            <a:r>
              <a:rPr lang="en-US" sz="2800" dirty="0">
                <a:solidFill>
                  <a:schemeClr val="tx1"/>
                </a:solidFill>
              </a:rPr>
              <a:t>Plays a role in memory formation</a:t>
            </a:r>
          </a:p>
          <a:p>
            <a:pPr>
              <a:tabLst>
                <a:tab pos="461963" algn="l"/>
              </a:tabLst>
            </a:pPr>
            <a:r>
              <a:rPr lang="en-US" dirty="0"/>
              <a:t>Includes parts of</a:t>
            </a:r>
          </a:p>
          <a:p>
            <a:pPr lvl="1">
              <a:tabLst>
                <a:tab pos="461963" algn="l"/>
              </a:tabLst>
            </a:pPr>
            <a:r>
              <a:rPr lang="en-US" dirty="0">
                <a:solidFill>
                  <a:schemeClr val="tx1"/>
                </a:solidFill>
              </a:rPr>
              <a:t>The thalamus</a:t>
            </a:r>
          </a:p>
          <a:p>
            <a:pPr lvl="1">
              <a:tabLst>
                <a:tab pos="461963" algn="l"/>
              </a:tabLst>
            </a:pPr>
            <a:r>
              <a:rPr lang="en-US" dirty="0"/>
              <a:t>The hypothalamus</a:t>
            </a:r>
          </a:p>
          <a:p>
            <a:pPr lvl="1">
              <a:tabLst>
                <a:tab pos="461963" algn="l"/>
              </a:tabLst>
            </a:pPr>
            <a:r>
              <a:rPr lang="en-US" dirty="0">
                <a:solidFill>
                  <a:schemeClr val="tx1"/>
                </a:solidFill>
              </a:rPr>
              <a:t>The hippocampus</a:t>
            </a:r>
          </a:p>
          <a:p>
            <a:pPr>
              <a:tabLst>
                <a:tab pos="461963" algn="l"/>
              </a:tabLst>
            </a:pPr>
            <a:r>
              <a:rPr lang="en-US" dirty="0">
                <a:solidFill>
                  <a:schemeClr val="tx1"/>
                </a:solidFill>
              </a:rPr>
              <a:t>Contains the </a:t>
            </a:r>
            <a:r>
              <a:rPr lang="en-US" b="1" dirty="0">
                <a:solidFill>
                  <a:schemeClr val="tx1"/>
                </a:solidFill>
              </a:rPr>
              <a:t>amygdala</a:t>
            </a:r>
            <a:r>
              <a:rPr lang="en-US" dirty="0">
                <a:solidFill>
                  <a:schemeClr val="tx1"/>
                </a:solidFill>
              </a:rPr>
              <a:t>, a temporal lobe structure</a:t>
            </a:r>
          </a:p>
          <a:p>
            <a:pPr lvl="1">
              <a:tabLst>
                <a:tab pos="461963" algn="l"/>
              </a:tabLst>
            </a:pPr>
            <a:r>
              <a:rPr lang="en-US" dirty="0"/>
              <a:t>The 2 amygdalae are important for the sensation of fear and for recognizing fearful faces.</a:t>
            </a:r>
          </a:p>
          <a:p>
            <a:pPr>
              <a:tabLst>
                <a:tab pos="461963" algn="l"/>
              </a:tabLst>
            </a:pPr>
            <a:r>
              <a:rPr lang="en-US" dirty="0">
                <a:solidFill>
                  <a:schemeClr val="tx1"/>
                </a:solidFill>
              </a:rPr>
              <a:t>Contains the </a:t>
            </a:r>
            <a:r>
              <a:rPr lang="en-US" b="1" dirty="0">
                <a:solidFill>
                  <a:schemeClr val="tx1"/>
                </a:solidFill>
              </a:rPr>
              <a:t>cingulate gyrus</a:t>
            </a:r>
            <a:r>
              <a:rPr lang="en-US" dirty="0">
                <a:solidFill>
                  <a:schemeClr val="tx1"/>
                </a:solidFill>
              </a:rPr>
              <a:t>, which helps regulate emotions and pain</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Brain Structure: Limbic System</a:t>
            </a:r>
            <a:endParaRPr lang="en-US" sz="3200" dirty="0">
              <a:solidFill>
                <a:schemeClr val="accent1"/>
              </a:solidFill>
            </a:endParaRPr>
          </a:p>
        </p:txBody>
      </p:sp>
    </p:spTree>
    <p:extLst>
      <p:ext uri="{BB962C8B-B14F-4D97-AF65-F5344CB8AC3E}">
        <p14:creationId xmlns:p14="http://schemas.microsoft.com/office/powerpoint/2010/main" val="41187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8</a:t>
            </a:r>
            <a:endParaRPr lang="en-US" sz="3200" dirty="0">
              <a:solidFill>
                <a:schemeClr val="accent1"/>
              </a:solidFill>
            </a:endParaRPr>
          </a:p>
        </p:txBody>
      </p:sp>
      <p:sp>
        <p:nvSpPr>
          <p:cNvPr id="3" name="TextBox 2">
            <a:extLst>
              <a:ext uri="{FF2B5EF4-FFF2-40B4-BE49-F238E27FC236}">
                <a16:creationId xmlns:a16="http://schemas.microsoft.com/office/drawing/2014/main" id="{265F4306-613F-CABC-8F33-B333280A05CD}"/>
              </a:ext>
            </a:extLst>
          </p:cNvPr>
          <p:cNvSpPr txBox="1"/>
          <p:nvPr/>
        </p:nvSpPr>
        <p:spPr>
          <a:xfrm>
            <a:off x="2286000" y="5769930"/>
            <a:ext cx="4572000" cy="215444"/>
          </a:xfrm>
          <a:prstGeom prst="rect">
            <a:avLst/>
          </a:prstGeom>
          <a:noFill/>
        </p:spPr>
        <p:txBody>
          <a:bodyPr wrap="square">
            <a:spAutoFit/>
          </a:bodyPr>
          <a:lstStyle/>
          <a:p>
            <a:pPr algn="ctr"/>
            <a:r>
              <a:rPr lang="en-US" sz="800" dirty="0"/>
              <a:t>CNX OpenStax on Wikimedia Commons. "Limbic system."</a:t>
            </a:r>
          </a:p>
        </p:txBody>
      </p:sp>
      <p:pic>
        <p:nvPicPr>
          <p:cNvPr id="6" name="Content Placeholder 4" descr="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and sits beside the pituitary.">
            <a:extLst>
              <a:ext uri="{FF2B5EF4-FFF2-40B4-BE49-F238E27FC236}">
                <a16:creationId xmlns:a16="http://schemas.microsoft.com/office/drawing/2014/main" id="{1B8838E6-A7F5-523C-A841-4D7417079507}"/>
              </a:ext>
            </a:extLst>
          </p:cNvPr>
          <p:cNvPicPr>
            <a:picLocks noGrp="1" noChangeAspect="1"/>
          </p:cNvPicPr>
          <p:nvPr>
            <p:ph idx="1"/>
          </p:nvPr>
        </p:nvPicPr>
        <p:blipFill>
          <a:blip r:embed="rId3"/>
          <a:srcRect l="4630" t="3667" r="5555" b="3000"/>
          <a:stretch/>
        </p:blipFill>
        <p:spPr>
          <a:xfrm>
            <a:off x="572724" y="1136300"/>
            <a:ext cx="7998551" cy="4617720"/>
          </a:xfrm>
        </p:spPr>
      </p:pic>
    </p:spTree>
    <p:extLst>
      <p:ext uri="{BB962C8B-B14F-4D97-AF65-F5344CB8AC3E}">
        <p14:creationId xmlns:p14="http://schemas.microsoft.com/office/powerpoint/2010/main" val="85933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Central Nervous System (CNS) Structure</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1097280"/>
            <a:ext cx="8229600" cy="4754880"/>
          </a:xfrm>
          <a:prstGeom prst="rect">
            <a:avLst/>
          </a:prstGeom>
        </p:spPr>
        <p:txBody>
          <a:bodyPr>
            <a:normAutofit/>
          </a:bodyPr>
          <a:lstStyle/>
          <a:p>
            <a:pPr marL="0" indent="0">
              <a:buNone/>
              <a:tabLst>
                <a:tab pos="461963" algn="l"/>
              </a:tabLst>
            </a:pPr>
            <a:r>
              <a:rPr lang="en-US" dirty="0">
                <a:solidFill>
                  <a:schemeClr val="tx1"/>
                </a:solidFill>
              </a:rPr>
              <a:t>The central nervous system (CNS) is made up of: </a:t>
            </a:r>
          </a:p>
          <a:p>
            <a:pPr marL="457200" indent="-457200">
              <a:buFont typeface="Arial" panose="020B0604020202020204" pitchFamily="34" charset="0"/>
              <a:buChar char="•"/>
              <a:tabLst>
                <a:tab pos="461963" algn="l"/>
              </a:tabLst>
            </a:pPr>
            <a:r>
              <a:rPr lang="en-US" i="0" dirty="0">
                <a:solidFill>
                  <a:schemeClr val="tx1"/>
                </a:solidFill>
              </a:rPr>
              <a:t>The brain</a:t>
            </a:r>
          </a:p>
          <a:p>
            <a:pPr marL="457200" indent="-457200">
              <a:buFont typeface="Arial" panose="020B0604020202020204" pitchFamily="34" charset="0"/>
              <a:buChar char="•"/>
              <a:tabLst>
                <a:tab pos="461963" algn="l"/>
              </a:tabLst>
            </a:pPr>
            <a:r>
              <a:rPr lang="en-US" dirty="0">
                <a:solidFill>
                  <a:schemeClr val="tx1"/>
                </a:solidFill>
              </a:rPr>
              <a:t>The spinal cord</a:t>
            </a: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1143000"/>
            <a:ext cx="8229600" cy="51816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cerebellum</a:t>
            </a:r>
            <a:r>
              <a:rPr lang="en-US" dirty="0">
                <a:solidFill>
                  <a:schemeClr val="tx1"/>
                </a:solidFill>
              </a:rPr>
              <a:t>:</a:t>
            </a:r>
          </a:p>
          <a:p>
            <a:pPr>
              <a:tabLst>
                <a:tab pos="461963" algn="l"/>
              </a:tabLst>
            </a:pPr>
            <a:r>
              <a:rPr lang="en-US" dirty="0">
                <a:solidFill>
                  <a:schemeClr val="tx1"/>
                </a:solidFill>
              </a:rPr>
              <a:t>Sits at the base of the brain, on top of the brain stem</a:t>
            </a:r>
          </a:p>
          <a:p>
            <a:pPr>
              <a:tabLst>
                <a:tab pos="461963" algn="l"/>
              </a:tabLst>
            </a:pPr>
            <a:r>
              <a:rPr lang="en-US" sz="2800" dirty="0">
                <a:solidFill>
                  <a:schemeClr val="tx1"/>
                </a:solidFill>
              </a:rPr>
              <a:t>Controls balance</a:t>
            </a:r>
          </a:p>
          <a:p>
            <a:pPr>
              <a:tabLst>
                <a:tab pos="461963" algn="l"/>
              </a:tabLst>
            </a:pPr>
            <a:r>
              <a:rPr lang="en-US" dirty="0"/>
              <a:t>Aids in coordinating movement</a:t>
            </a:r>
          </a:p>
          <a:p>
            <a:pPr>
              <a:tabLst>
                <a:tab pos="461963" algn="l"/>
              </a:tabLst>
            </a:pPr>
            <a:r>
              <a:rPr lang="en-US" dirty="0"/>
              <a:t>Aids in learning new motor tasks</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Brain Structure: Cerebellum</a:t>
            </a:r>
            <a:endParaRPr lang="en-US" sz="3200" dirty="0">
              <a:solidFill>
                <a:schemeClr val="accent1"/>
              </a:solidFill>
            </a:endParaRPr>
          </a:p>
        </p:txBody>
      </p:sp>
    </p:spTree>
    <p:extLst>
      <p:ext uri="{BB962C8B-B14F-4D97-AF65-F5344CB8AC3E}">
        <p14:creationId xmlns:p14="http://schemas.microsoft.com/office/powerpoint/2010/main" val="146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990600"/>
            <a:ext cx="8229600" cy="5181600"/>
          </a:xfrm>
          <a:prstGeom prst="rect">
            <a:avLst/>
          </a:prstGeom>
        </p:spPr>
        <p:txBody>
          <a:bodyPr>
            <a:normAutofit fontScale="85000" lnSpcReduction="20000"/>
          </a:bodyPr>
          <a:lstStyle/>
          <a:p>
            <a:pPr marL="0" indent="0">
              <a:buNone/>
              <a:tabLst>
                <a:tab pos="461963" algn="l"/>
              </a:tabLst>
            </a:pPr>
            <a:r>
              <a:rPr lang="en-US" dirty="0">
                <a:solidFill>
                  <a:schemeClr val="tx1"/>
                </a:solidFill>
              </a:rPr>
              <a:t>The </a:t>
            </a:r>
            <a:r>
              <a:rPr lang="en-US" b="1" dirty="0">
                <a:solidFill>
                  <a:schemeClr val="tx1"/>
                </a:solidFill>
              </a:rPr>
              <a:t>brainstem</a:t>
            </a:r>
            <a:r>
              <a:rPr lang="en-US" dirty="0">
                <a:solidFill>
                  <a:schemeClr val="tx1"/>
                </a:solidFill>
              </a:rPr>
              <a:t>:</a:t>
            </a:r>
          </a:p>
          <a:p>
            <a:pPr>
              <a:tabLst>
                <a:tab pos="461963" algn="l"/>
              </a:tabLst>
            </a:pPr>
            <a:r>
              <a:rPr lang="en-US" dirty="0">
                <a:solidFill>
                  <a:schemeClr val="tx1"/>
                </a:solidFill>
              </a:rPr>
              <a:t>Consists of:</a:t>
            </a:r>
          </a:p>
          <a:p>
            <a:pPr lvl="1">
              <a:tabLst>
                <a:tab pos="461963" algn="l"/>
              </a:tabLst>
            </a:pPr>
            <a:r>
              <a:rPr lang="en-US" dirty="0"/>
              <a:t>The midbrain</a:t>
            </a:r>
          </a:p>
          <a:p>
            <a:pPr lvl="1">
              <a:tabLst>
                <a:tab pos="461963" algn="l"/>
              </a:tabLst>
            </a:pPr>
            <a:r>
              <a:rPr lang="en-US" dirty="0"/>
              <a:t>The medulla oblongata</a:t>
            </a:r>
          </a:p>
          <a:p>
            <a:pPr lvl="1">
              <a:tabLst>
                <a:tab pos="461963" algn="l"/>
              </a:tabLst>
            </a:pPr>
            <a:r>
              <a:rPr lang="en-US" dirty="0"/>
              <a:t>The pons</a:t>
            </a:r>
            <a:endParaRPr lang="en-US" dirty="0">
              <a:solidFill>
                <a:schemeClr val="tx1"/>
              </a:solidFill>
            </a:endParaRPr>
          </a:p>
          <a:p>
            <a:pPr>
              <a:tabLst>
                <a:tab pos="461963" algn="l"/>
              </a:tabLst>
            </a:pPr>
            <a:r>
              <a:rPr lang="en-US" dirty="0">
                <a:solidFill>
                  <a:schemeClr val="tx1"/>
                </a:solidFill>
              </a:rPr>
              <a:t>Connects the rest of the brain with the spinal cord via motor and sensory neurons that extend through it</a:t>
            </a:r>
          </a:p>
          <a:p>
            <a:pPr lvl="1">
              <a:tabLst>
                <a:tab pos="461963" algn="l"/>
              </a:tabLst>
            </a:pPr>
            <a:r>
              <a:rPr lang="en-US" dirty="0"/>
              <a:t>Ascending and descending neural pathways cross here, allowing the left hemisphere of the cerebrum to control the body’s right side, and vice versa.</a:t>
            </a:r>
            <a:endParaRPr lang="en-US" dirty="0">
              <a:solidFill>
                <a:schemeClr val="tx1"/>
              </a:solidFill>
            </a:endParaRPr>
          </a:p>
          <a:p>
            <a:pPr>
              <a:tabLst>
                <a:tab pos="461963" algn="l"/>
              </a:tabLst>
            </a:pPr>
            <a:r>
              <a:rPr lang="en-US" dirty="0"/>
              <a:t>Coordinates motor control signals sent from the brain to the body</a:t>
            </a:r>
            <a:endParaRPr lang="en-US" sz="2800" dirty="0">
              <a:solidFill>
                <a:schemeClr val="tx1"/>
              </a:solidFill>
            </a:endParaRPr>
          </a:p>
          <a:p>
            <a:pPr>
              <a:tabLst>
                <a:tab pos="461963" algn="l"/>
              </a:tabLst>
            </a:pPr>
            <a:r>
              <a:rPr lang="en-US" dirty="0"/>
              <a:t>Controls alertness, arousal, breathing, blood pressure, digestion, heart rate, swallowing, walking, and the integration of sensory and motor information</a:t>
            </a:r>
            <a:endParaRPr lang="en-US" sz="2800" dirty="0">
              <a:solidFill>
                <a:schemeClr val="tx1"/>
              </a:solidFill>
            </a:endParaRP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Connecting the Brain to the Spinal Cord: The Brain Stem</a:t>
            </a:r>
            <a:endParaRPr lang="en-US" sz="3200" dirty="0">
              <a:solidFill>
                <a:schemeClr val="accent1"/>
              </a:solidFill>
            </a:endParaRPr>
          </a:p>
        </p:txBody>
      </p:sp>
    </p:spTree>
    <p:extLst>
      <p:ext uri="{BB962C8B-B14F-4D97-AF65-F5344CB8AC3E}">
        <p14:creationId xmlns:p14="http://schemas.microsoft.com/office/powerpoint/2010/main" val="384641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139440"/>
          </a:xfrm>
        </p:spPr>
        <p:txBody>
          <a:bodyPr>
            <a:normAutofit/>
          </a:bodyPr>
          <a:lstStyle/>
          <a:p>
            <a:r>
              <a:rPr lang="en-US" sz="2400" dirty="0"/>
              <a:t>Identify the brain region associated with the function described.</a:t>
            </a:r>
          </a:p>
          <a:p>
            <a:pPr marL="342900" indent="-342900">
              <a:buFont typeface="Arial" panose="020B0604020202020204" pitchFamily="34" charset="0"/>
              <a:buChar char="•"/>
            </a:pPr>
            <a:r>
              <a:rPr lang="en-US" sz="2400" dirty="0"/>
              <a:t>Coordination of motor signals from cerebral cortex to muscles</a:t>
            </a:r>
          </a:p>
          <a:p>
            <a:pPr marL="342900" indent="-342900">
              <a:buFont typeface="Arial" panose="020B0604020202020204" pitchFamily="34" charset="0"/>
              <a:buChar char="•"/>
            </a:pPr>
            <a:r>
              <a:rPr lang="en-US" sz="2400" dirty="0"/>
              <a:t>Control of endocrine system</a:t>
            </a:r>
          </a:p>
          <a:p>
            <a:pPr marL="342900" indent="-342900">
              <a:buFont typeface="Arial" panose="020B0604020202020204" pitchFamily="34" charset="0"/>
              <a:buChar char="•"/>
            </a:pPr>
            <a:r>
              <a:rPr lang="en-US" sz="2400" dirty="0"/>
              <a:t>Gateway to and from cortical areas</a:t>
            </a:r>
          </a:p>
          <a:p>
            <a:pPr marL="342900" indent="-342900">
              <a:buFont typeface="Arial" panose="020B0604020202020204" pitchFamily="34" charset="0"/>
              <a:buChar char="•"/>
            </a:pPr>
            <a:r>
              <a:rPr lang="en-US" sz="2400" dirty="0"/>
              <a:t>Learning new motor tasks</a:t>
            </a:r>
          </a:p>
          <a:p>
            <a:pPr marL="342900" indent="-342900">
              <a:buFont typeface="Arial" panose="020B0604020202020204" pitchFamily="34" charset="0"/>
              <a:buChar char="•"/>
            </a:pPr>
            <a:r>
              <a:rPr lang="en-US" sz="2400" dirty="0"/>
              <a:t>Control of posture and movement</a:t>
            </a:r>
          </a:p>
          <a:p>
            <a:pPr marL="342900" indent="-342900">
              <a:buFont typeface="Arial" panose="020B0604020202020204" pitchFamily="34" charset="0"/>
              <a:buChar char="•"/>
            </a:pPr>
            <a:r>
              <a:rPr lang="en-US" sz="2400" dirty="0"/>
              <a:t>Experience and regulation of fear, emotion, and pain</a:t>
            </a:r>
          </a:p>
          <a:p>
            <a:pPr marL="342900" indent="-342900">
              <a:buFont typeface="Arial" panose="020B0604020202020204" pitchFamily="34" charset="0"/>
              <a:buChar char="•"/>
            </a:pPr>
            <a:endParaRPr lang="en-US" sz="2400" dirty="0"/>
          </a:p>
          <a:p>
            <a:endParaRPr lang="en-US" sz="1800" b="0" i="0" u="none" strike="noStrike" dirty="0">
              <a:effectLst/>
              <a:highlight>
                <a:srgbClr val="1F497D"/>
              </a:highlight>
              <a:latin typeface="Arial" panose="020B0604020202020204" pitchFamily="34" charset="0"/>
            </a:endParaRPr>
          </a:p>
          <a:p>
            <a:endParaRPr lang="en-US" dirty="0"/>
          </a:p>
          <a:p>
            <a:pPr marL="0" algn="l" rtl="0" eaLnBrk="1" fontAlgn="ctr" latinLnBrk="0" hangingPunct="1">
              <a:spcBef>
                <a:spcPts val="0"/>
              </a:spcBef>
              <a:spcAft>
                <a:spcPts val="0"/>
              </a:spcAft>
            </a:pPr>
            <a:endParaRPr lang="en-US" sz="1800" b="0" i="0" u="none" strike="noStrike" dirty="0">
              <a:effectLst/>
              <a:highlight>
                <a:srgbClr val="1F497D"/>
              </a:highlight>
              <a:latin typeface="Arial" panose="020B0604020202020204" pitchFamily="34" charset="0"/>
            </a:endParaRPr>
          </a:p>
          <a:p>
            <a:endParaRPr lang="en-US" sz="1800" b="0" i="0" u="none" strike="noStrike" dirty="0">
              <a:effectLst/>
              <a:highlight>
                <a:srgbClr val="1F497D"/>
              </a:highlight>
              <a:latin typeface="Arial" panose="020B0604020202020204" pitchFamily="34" charset="0"/>
            </a:endParaRPr>
          </a:p>
          <a:p>
            <a:endParaRPr lang="en-US" dirty="0"/>
          </a:p>
        </p:txBody>
      </p:sp>
    </p:spTree>
    <p:extLst>
      <p:ext uri="{BB962C8B-B14F-4D97-AF65-F5344CB8AC3E}">
        <p14:creationId xmlns:p14="http://schemas.microsoft.com/office/powerpoint/2010/main" val="2969983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990600"/>
            <a:ext cx="8229600" cy="5181600"/>
          </a:xfrm>
          <a:prstGeom prst="rect">
            <a:avLst/>
          </a:prstGeom>
        </p:spPr>
        <p:txBody>
          <a:bodyPr>
            <a:normAutofit/>
          </a:bodyPr>
          <a:lstStyle/>
          <a:p>
            <a:pPr marL="0" indent="0">
              <a:buNone/>
              <a:tabLst>
                <a:tab pos="461963" algn="l"/>
              </a:tabLst>
            </a:pPr>
            <a:r>
              <a:rPr lang="en-US" dirty="0">
                <a:solidFill>
                  <a:schemeClr val="tx1"/>
                </a:solidFill>
              </a:rPr>
              <a:t>The </a:t>
            </a:r>
            <a:r>
              <a:rPr lang="en-US" b="1" dirty="0">
                <a:solidFill>
                  <a:schemeClr val="tx1"/>
                </a:solidFill>
              </a:rPr>
              <a:t>spinal cord</a:t>
            </a:r>
            <a:r>
              <a:rPr lang="en-US" dirty="0">
                <a:solidFill>
                  <a:schemeClr val="tx1"/>
                </a:solidFill>
              </a:rPr>
              <a:t>:</a:t>
            </a:r>
          </a:p>
          <a:p>
            <a:pPr>
              <a:tabLst>
                <a:tab pos="461963" algn="l"/>
              </a:tabLst>
            </a:pPr>
            <a:r>
              <a:rPr lang="en-US" dirty="0">
                <a:solidFill>
                  <a:schemeClr val="tx1"/>
                </a:solidFill>
              </a:rPr>
              <a:t>Is a thick bundle of nerve tissue extending down the body through the spinal column that carries information</a:t>
            </a:r>
          </a:p>
          <a:p>
            <a:pPr lvl="1">
              <a:tabLst>
                <a:tab pos="461963" algn="l"/>
              </a:tabLst>
            </a:pPr>
            <a:r>
              <a:rPr lang="en-US" dirty="0">
                <a:solidFill>
                  <a:schemeClr val="tx1"/>
                </a:solidFill>
              </a:rPr>
              <a:t>From the body to the brain</a:t>
            </a:r>
          </a:p>
          <a:p>
            <a:pPr lvl="1">
              <a:tabLst>
                <a:tab pos="461963" algn="l"/>
              </a:tabLst>
            </a:pPr>
            <a:r>
              <a:rPr lang="en-US" dirty="0">
                <a:solidFill>
                  <a:schemeClr val="tx1"/>
                </a:solidFill>
              </a:rPr>
              <a:t>From the brain to the body</a:t>
            </a:r>
          </a:p>
          <a:p>
            <a:pPr>
              <a:tabLst>
                <a:tab pos="461963" algn="l"/>
              </a:tabLst>
            </a:pPr>
            <a:r>
              <a:rPr lang="en-US" dirty="0">
                <a:solidFill>
                  <a:schemeClr val="tx1"/>
                </a:solidFill>
              </a:rPr>
              <a:t>Is contained within the vertebrate column bones</a:t>
            </a:r>
          </a:p>
          <a:p>
            <a:pPr>
              <a:tabLst>
                <a:tab pos="461963" algn="l"/>
              </a:tabLst>
            </a:pPr>
            <a:r>
              <a:rPr lang="en-US" dirty="0">
                <a:solidFill>
                  <a:schemeClr val="tx1"/>
                </a:solidFill>
              </a:rPr>
              <a:t>Can communicate signals to and from the body through its connections with the spinal nerves of the PNS</a:t>
            </a: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The Spinal Cord</a:t>
            </a:r>
            <a:r>
              <a:rPr lang="en-US" sz="1400" baseline="-25000" dirty="0"/>
              <a:t>1</a:t>
            </a:r>
            <a:endParaRPr lang="en-US" sz="3200" dirty="0">
              <a:solidFill>
                <a:schemeClr val="accent1"/>
              </a:solidFill>
            </a:endParaRPr>
          </a:p>
        </p:txBody>
      </p:sp>
    </p:spTree>
    <p:extLst>
      <p:ext uri="{BB962C8B-B14F-4D97-AF65-F5344CB8AC3E}">
        <p14:creationId xmlns:p14="http://schemas.microsoft.com/office/powerpoint/2010/main" val="26618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457200" y="990600"/>
            <a:ext cx="8229600" cy="5105400"/>
          </a:xfrm>
          <a:prstGeom prst="rect">
            <a:avLst/>
          </a:prstGeom>
        </p:spPr>
        <p:txBody>
          <a:bodyPr>
            <a:normAutofit fontScale="92500" lnSpcReduction="10000"/>
          </a:bodyPr>
          <a:lstStyle/>
          <a:p>
            <a:pPr marL="0" indent="0">
              <a:buNone/>
              <a:tabLst>
                <a:tab pos="461963" algn="l"/>
              </a:tabLst>
            </a:pPr>
            <a:r>
              <a:rPr lang="en-US" dirty="0">
                <a:solidFill>
                  <a:schemeClr val="tx1"/>
                </a:solidFill>
              </a:rPr>
              <a:t>The </a:t>
            </a:r>
            <a:r>
              <a:rPr lang="en-US" b="1" dirty="0">
                <a:solidFill>
                  <a:schemeClr val="tx1"/>
                </a:solidFill>
              </a:rPr>
              <a:t>spinal cord</a:t>
            </a:r>
            <a:r>
              <a:rPr lang="en-US" dirty="0">
                <a:solidFill>
                  <a:schemeClr val="tx1"/>
                </a:solidFill>
              </a:rPr>
              <a:t>:</a:t>
            </a:r>
          </a:p>
          <a:p>
            <a:pPr>
              <a:tabLst>
                <a:tab pos="461963" algn="l"/>
              </a:tabLst>
            </a:pPr>
            <a:r>
              <a:rPr lang="en-US" dirty="0">
                <a:solidFill>
                  <a:schemeClr val="tx1"/>
                </a:solidFill>
              </a:rPr>
              <a:t>In cross sections it looks like a white oval containing a gray butterfly.</a:t>
            </a:r>
          </a:p>
          <a:p>
            <a:pPr lvl="1">
              <a:tabLst>
                <a:tab pos="461963" algn="l"/>
              </a:tabLst>
            </a:pPr>
            <a:r>
              <a:rPr lang="en-US" dirty="0"/>
              <a:t>"White matter" is made of myelinated axons.</a:t>
            </a:r>
          </a:p>
          <a:p>
            <a:pPr lvl="1">
              <a:tabLst>
                <a:tab pos="461963" algn="l"/>
              </a:tabLst>
            </a:pPr>
            <a:r>
              <a:rPr lang="en-US" dirty="0">
                <a:solidFill>
                  <a:schemeClr val="tx1"/>
                </a:solidFill>
              </a:rPr>
              <a:t>"Gray matter" is made of neuron and glial cell bodies and </a:t>
            </a:r>
            <a:r>
              <a:rPr lang="en-US" i="1" dirty="0">
                <a:solidFill>
                  <a:schemeClr val="tx1"/>
                </a:solidFill>
              </a:rPr>
              <a:t>interneurons</a:t>
            </a:r>
            <a:r>
              <a:rPr lang="en-US" dirty="0">
                <a:solidFill>
                  <a:schemeClr val="tx1"/>
                </a:solidFill>
              </a:rPr>
              <a:t> (neurons that connect 2 neurons located in different parts of the body).</a:t>
            </a:r>
          </a:p>
          <a:p>
            <a:pPr>
              <a:tabLst>
                <a:tab pos="461963" algn="l"/>
              </a:tabLst>
            </a:pPr>
            <a:r>
              <a:rPr lang="en-US" dirty="0">
                <a:solidFill>
                  <a:schemeClr val="tx1"/>
                </a:solidFill>
              </a:rPr>
              <a:t>The dorsal spinal cord’s axons and cell bodies mostly convey sensory information from the body to the brain.</a:t>
            </a:r>
          </a:p>
          <a:p>
            <a:pPr>
              <a:tabLst>
                <a:tab pos="461963" algn="l"/>
              </a:tabLst>
            </a:pPr>
            <a:r>
              <a:rPr lang="en-US" dirty="0">
                <a:solidFill>
                  <a:schemeClr val="tx1"/>
                </a:solidFill>
              </a:rPr>
              <a:t>The ventral spinal cord’s axons and cell bodies mostly transmit signals controlling movement from the brain to the body.</a:t>
            </a:r>
          </a:p>
          <a:p>
            <a:pPr>
              <a:tabLst>
                <a:tab pos="461963" algn="l"/>
              </a:tabLst>
            </a:pPr>
            <a:endParaRPr lang="en-US" dirty="0">
              <a:solidFill>
                <a:schemeClr val="tx1"/>
              </a:solidFill>
            </a:endParaRPr>
          </a:p>
          <a:p>
            <a:pPr>
              <a:tabLst>
                <a:tab pos="461963" algn="l"/>
              </a:tabLst>
            </a:pPr>
            <a:endParaRPr lang="en-US" dirty="0">
              <a:solidFill>
                <a:schemeClr val="tx1"/>
              </a:solidFill>
            </a:endParaRPr>
          </a:p>
        </p:txBody>
      </p:sp>
      <p:sp>
        <p:nvSpPr>
          <p:cNvPr id="4" name="Rectangle 2">
            <a:extLst>
              <a:ext uri="{FF2B5EF4-FFF2-40B4-BE49-F238E27FC236}">
                <a16:creationId xmlns:a16="http://schemas.microsoft.com/office/drawing/2014/main" id="{8099936B-783D-07BE-9445-4F2982AAB825}"/>
              </a:ext>
            </a:extLst>
          </p:cNvPr>
          <p:cNvSpPr>
            <a:spLocks noGrp="1"/>
          </p:cNvSpPr>
          <p:nvPr>
            <p:ph type="title"/>
          </p:nvPr>
        </p:nvSpPr>
        <p:spPr>
          <a:xfrm>
            <a:off x="457200" y="182563"/>
            <a:ext cx="8305800" cy="914400"/>
          </a:xfrm>
          <a:prstGeom prst="rect">
            <a:avLst/>
          </a:prstGeom>
        </p:spPr>
        <p:txBody>
          <a:bodyPr/>
          <a:lstStyle/>
          <a:p>
            <a:r>
              <a:rPr lang="en-US" dirty="0"/>
              <a:t>The Spinal Cord</a:t>
            </a:r>
            <a:r>
              <a:rPr lang="en-US" sz="1400" baseline="-25000" dirty="0"/>
              <a:t>2</a:t>
            </a:r>
            <a:endParaRPr lang="en-US" sz="3200" dirty="0">
              <a:solidFill>
                <a:schemeClr val="accent1"/>
              </a:solidFill>
            </a:endParaRPr>
          </a:p>
        </p:txBody>
      </p:sp>
    </p:spTree>
    <p:extLst>
      <p:ext uri="{BB962C8B-B14F-4D97-AF65-F5344CB8AC3E}">
        <p14:creationId xmlns:p14="http://schemas.microsoft.com/office/powerpoint/2010/main" val="36441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9</a:t>
            </a:r>
            <a:endParaRPr lang="en-US" sz="3200" dirty="0">
              <a:solidFill>
                <a:schemeClr val="accent1"/>
              </a:solidFill>
            </a:endParaRPr>
          </a:p>
        </p:txBody>
      </p:sp>
      <p:sp>
        <p:nvSpPr>
          <p:cNvPr id="3" name="TextBox 2">
            <a:extLst>
              <a:ext uri="{FF2B5EF4-FFF2-40B4-BE49-F238E27FC236}">
                <a16:creationId xmlns:a16="http://schemas.microsoft.com/office/drawing/2014/main" id="{947D1A99-1F59-CCD6-5269-F24FCEA91FBF}"/>
              </a:ext>
            </a:extLst>
          </p:cNvPr>
          <p:cNvSpPr txBox="1"/>
          <p:nvPr/>
        </p:nvSpPr>
        <p:spPr>
          <a:xfrm>
            <a:off x="2286000" y="5803425"/>
            <a:ext cx="4572000" cy="215444"/>
          </a:xfrm>
          <a:prstGeom prst="rect">
            <a:avLst/>
          </a:prstGeom>
          <a:noFill/>
        </p:spPr>
        <p:txBody>
          <a:bodyPr wrap="square">
            <a:spAutoFit/>
          </a:bodyPr>
          <a:lstStyle/>
          <a:p>
            <a:pPr algn="ctr"/>
            <a:r>
              <a:rPr lang="en-US" sz="800" dirty="0"/>
              <a:t>OpenStax on Wikimedia Commons. "Spinal cord cross section."</a:t>
            </a:r>
          </a:p>
        </p:txBody>
      </p:sp>
      <p:pic>
        <p:nvPicPr>
          <p:cNvPr id="2" name="Content Placeholder 4" descr="Two cross sections of the spinal cord are shown. They both show how gray matter forms an X inside the oval white matter. The legs of the X are thicker than the arms. Each leg is called a ventral horn, and each arm is called a dorsal horn. The center of the X is  called the centra canal.">
            <a:extLst>
              <a:ext uri="{FF2B5EF4-FFF2-40B4-BE49-F238E27FC236}">
                <a16:creationId xmlns:a16="http://schemas.microsoft.com/office/drawing/2014/main" id="{AD800801-CEA9-756F-C40E-0B1C2153231C}"/>
              </a:ext>
            </a:extLst>
          </p:cNvPr>
          <p:cNvPicPr>
            <a:picLocks noGrp="1" noChangeAspect="1"/>
          </p:cNvPicPr>
          <p:nvPr>
            <p:ph idx="1"/>
          </p:nvPr>
        </p:nvPicPr>
        <p:blipFill>
          <a:blip r:embed="rId3"/>
          <a:srcRect l="25000" t="3667" r="25926" b="3001"/>
          <a:stretch/>
        </p:blipFill>
        <p:spPr>
          <a:xfrm>
            <a:off x="2286000" y="1097280"/>
            <a:ext cx="4370342" cy="4617720"/>
          </a:xfrm>
        </p:spPr>
      </p:pic>
    </p:spTree>
    <p:extLst>
      <p:ext uri="{BB962C8B-B14F-4D97-AF65-F5344CB8AC3E}">
        <p14:creationId xmlns:p14="http://schemas.microsoft.com/office/powerpoint/2010/main" val="207832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E675-2E32-F8C1-1807-F4BAB8F3B7B2}"/>
              </a:ext>
            </a:extLst>
          </p:cNvPr>
          <p:cNvSpPr>
            <a:spLocks noGrp="1"/>
          </p:cNvSpPr>
          <p:nvPr>
            <p:ph type="title"/>
          </p:nvPr>
        </p:nvSpPr>
        <p:spPr/>
        <p:txBody>
          <a:bodyPr/>
          <a:lstStyle/>
          <a:p>
            <a:r>
              <a:rPr lang="en-US" dirty="0"/>
              <a:t>The Spinal Cord: Motor Reflexes</a:t>
            </a:r>
          </a:p>
        </p:txBody>
      </p:sp>
      <p:sp>
        <p:nvSpPr>
          <p:cNvPr id="3" name="Content Placeholder 2">
            <a:extLst>
              <a:ext uri="{FF2B5EF4-FFF2-40B4-BE49-F238E27FC236}">
                <a16:creationId xmlns:a16="http://schemas.microsoft.com/office/drawing/2014/main" id="{19400BD2-5649-ED80-7BBD-E70E23EF727B}"/>
              </a:ext>
            </a:extLst>
          </p:cNvPr>
          <p:cNvSpPr>
            <a:spLocks noGrp="1"/>
          </p:cNvSpPr>
          <p:nvPr>
            <p:ph idx="1"/>
          </p:nvPr>
        </p:nvSpPr>
        <p:spPr>
          <a:xfrm>
            <a:off x="457200" y="1097280"/>
            <a:ext cx="8229600" cy="4754880"/>
          </a:xfrm>
        </p:spPr>
        <p:txBody>
          <a:bodyPr>
            <a:normAutofit lnSpcReduction="10000"/>
          </a:bodyPr>
          <a:lstStyle/>
          <a:p>
            <a:pPr marL="0" indent="0">
              <a:buNone/>
            </a:pPr>
            <a:r>
              <a:rPr lang="en-US" dirty="0"/>
              <a:t>The spinal cord also controls motor reflexes, which are very quick unconscious movements that involve only local synaptic connections (and do not involve the brain).</a:t>
            </a:r>
          </a:p>
          <a:p>
            <a:r>
              <a:rPr lang="en-US" dirty="0"/>
              <a:t>Examples:</a:t>
            </a:r>
          </a:p>
          <a:p>
            <a:pPr lvl="1"/>
            <a:r>
              <a:rPr lang="en-US" dirty="0"/>
              <a:t>Automatically removing a hand from a hot object</a:t>
            </a:r>
          </a:p>
          <a:p>
            <a:pPr lvl="1"/>
            <a:r>
              <a:rPr lang="en-US" dirty="0"/>
              <a:t>Knee jerk reflex during a routine physical</a:t>
            </a:r>
          </a:p>
          <a:p>
            <a:r>
              <a:rPr lang="en-US" dirty="0"/>
              <a:t>While a reflex only involves 1 or 2 local synapses, synapses with interneurons in the spinal column transmit information to the brain to convey what happened.</a:t>
            </a:r>
          </a:p>
        </p:txBody>
      </p:sp>
    </p:spTree>
    <p:extLst>
      <p:ext uri="{BB962C8B-B14F-4D97-AF65-F5344CB8AC3E}">
        <p14:creationId xmlns:p14="http://schemas.microsoft.com/office/powerpoint/2010/main" val="376473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0A81-503E-B324-E685-CB7BFECCD607}"/>
              </a:ext>
            </a:extLst>
          </p:cNvPr>
          <p:cNvSpPr>
            <a:spLocks noGrp="1"/>
          </p:cNvSpPr>
          <p:nvPr>
            <p:ph type="title"/>
          </p:nvPr>
        </p:nvSpPr>
        <p:spPr/>
        <p:txBody>
          <a:bodyPr/>
          <a:lstStyle/>
          <a:p>
            <a:r>
              <a:rPr lang="en-US" dirty="0"/>
              <a:t>Spinal Cord Injuries</a:t>
            </a:r>
          </a:p>
        </p:txBody>
      </p:sp>
      <p:sp>
        <p:nvSpPr>
          <p:cNvPr id="3" name="Content Placeholder 2">
            <a:extLst>
              <a:ext uri="{FF2B5EF4-FFF2-40B4-BE49-F238E27FC236}">
                <a16:creationId xmlns:a16="http://schemas.microsoft.com/office/drawing/2014/main" id="{1A1EB698-FF32-C850-80A2-D3B4601131CD}"/>
              </a:ext>
            </a:extLst>
          </p:cNvPr>
          <p:cNvSpPr>
            <a:spLocks noGrp="1"/>
          </p:cNvSpPr>
          <p:nvPr>
            <p:ph idx="1"/>
          </p:nvPr>
        </p:nvSpPr>
        <p:spPr>
          <a:xfrm>
            <a:off x="304800" y="1143000"/>
            <a:ext cx="8534400" cy="4861560"/>
          </a:xfrm>
        </p:spPr>
        <p:txBody>
          <a:bodyPr>
            <a:normAutofit fontScale="77500" lnSpcReduction="20000"/>
          </a:bodyPr>
          <a:lstStyle/>
          <a:p>
            <a:r>
              <a:rPr lang="en-US" dirty="0"/>
              <a:t>There are about 18,000 spinal cord injuries in the U.S. annually.</a:t>
            </a:r>
          </a:p>
          <a:p>
            <a:r>
              <a:rPr lang="en-US" dirty="0"/>
              <a:t>Spinal cord injury can lead to paralysis, with the extent depending on:</a:t>
            </a:r>
          </a:p>
          <a:p>
            <a:pPr lvl="1"/>
            <a:r>
              <a:rPr lang="en-US" dirty="0"/>
              <a:t>The injury’s location </a:t>
            </a:r>
          </a:p>
          <a:p>
            <a:pPr lvl="2"/>
            <a:r>
              <a:rPr lang="en-US" sz="2800" dirty="0"/>
              <a:t>Injury at the neck can lead to paralysis from the neck down.</a:t>
            </a:r>
          </a:p>
          <a:p>
            <a:pPr lvl="2"/>
            <a:r>
              <a:rPr lang="en-US" sz="2800" dirty="0"/>
              <a:t>Injury of the spinal column further down may limit paralysis to the legs.</a:t>
            </a:r>
          </a:p>
          <a:p>
            <a:pPr lvl="1"/>
            <a:r>
              <a:rPr lang="en-US" dirty="0"/>
              <a:t>Whether the spinal cord was completed cut</a:t>
            </a:r>
          </a:p>
          <a:p>
            <a:r>
              <a:rPr lang="en-US" dirty="0"/>
              <a:t>Spinal cord injuries are difficult to treat because spinal nerves do not regenerate</a:t>
            </a:r>
          </a:p>
          <a:p>
            <a:pPr lvl="1"/>
            <a:r>
              <a:rPr lang="en-US" dirty="0"/>
              <a:t>Research suggests that stem cell transplants may reconnect severed nerves.</a:t>
            </a:r>
          </a:p>
          <a:p>
            <a:pPr lvl="1"/>
            <a:r>
              <a:rPr lang="en-US" dirty="0"/>
              <a:t>Inflammation following injury worsens nerve damage, so researchers are looking for how to prevent inflammation.</a:t>
            </a:r>
          </a:p>
          <a:p>
            <a:pPr lvl="2"/>
            <a:r>
              <a:rPr lang="en-US" sz="2800" dirty="0"/>
              <a:t>Induced hypothermia through injection of cold saline may prevent swelling.</a:t>
            </a:r>
          </a:p>
        </p:txBody>
      </p:sp>
    </p:spTree>
    <p:extLst>
      <p:ext uri="{BB962C8B-B14F-4D97-AF65-F5344CB8AC3E}">
        <p14:creationId xmlns:p14="http://schemas.microsoft.com/office/powerpoint/2010/main" val="549937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91E2-CB85-9FDB-151D-4CF2F085E18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8E6BA53-7323-890B-33E7-9AB41D95B412}"/>
              </a:ext>
            </a:extLst>
          </p:cNvPr>
          <p:cNvSpPr>
            <a:spLocks noGrp="1"/>
          </p:cNvSpPr>
          <p:nvPr>
            <p:ph idx="1"/>
          </p:nvPr>
        </p:nvSpPr>
        <p:spPr>
          <a:xfrm>
            <a:off x="457200" y="1097280"/>
            <a:ext cx="8229600" cy="5455920"/>
          </a:xfrm>
        </p:spPr>
        <p:txBody>
          <a:bodyPr>
            <a:normAutofit fontScale="77500" lnSpcReduction="20000"/>
          </a:bodyPr>
          <a:lstStyle/>
          <a:p>
            <a:r>
              <a:rPr lang="en-US" dirty="0"/>
              <a:t>The central nervous system contains the brain and the spinal cord which are covered and protected by 3 meninges.</a:t>
            </a:r>
          </a:p>
          <a:p>
            <a:r>
              <a:rPr lang="en-US" dirty="0"/>
              <a:t>The mammalian brain contains structurally and functionally defined regions including:</a:t>
            </a:r>
          </a:p>
          <a:p>
            <a:pPr lvl="1"/>
            <a:r>
              <a:rPr lang="en-US" dirty="0"/>
              <a:t>The cortex: the frontal, temporal, occipital, and parietal lobes</a:t>
            </a:r>
          </a:p>
          <a:p>
            <a:pPr lvl="1"/>
            <a:r>
              <a:rPr lang="en-US" dirty="0"/>
              <a:t>The basal ganglia</a:t>
            </a:r>
          </a:p>
          <a:p>
            <a:pPr lvl="1"/>
            <a:r>
              <a:rPr lang="en-US" dirty="0"/>
              <a:t>The thalamus</a:t>
            </a:r>
          </a:p>
          <a:p>
            <a:pPr lvl="1"/>
            <a:r>
              <a:rPr lang="en-US" dirty="0"/>
              <a:t>The hypothalamus</a:t>
            </a:r>
          </a:p>
          <a:p>
            <a:pPr lvl="1"/>
            <a:r>
              <a:rPr lang="en-US" dirty="0"/>
              <a:t>The limbic system</a:t>
            </a:r>
          </a:p>
          <a:p>
            <a:pPr lvl="1"/>
            <a:r>
              <a:rPr lang="en-US" dirty="0"/>
              <a:t>The cerebellum</a:t>
            </a:r>
          </a:p>
          <a:p>
            <a:pPr lvl="1"/>
            <a:r>
              <a:rPr lang="en-US" dirty="0"/>
              <a:t>The brainstem</a:t>
            </a:r>
          </a:p>
          <a:p>
            <a:r>
              <a:rPr lang="en-US" dirty="0"/>
              <a:t>While some functions are localized to one brain structure, complex functions (like language and sleep) involve multiple brain regions.</a:t>
            </a:r>
          </a:p>
          <a:p>
            <a:r>
              <a:rPr lang="en-US" dirty="0"/>
              <a:t>The spinal cord connects the brain with the rest of the body, transmits sensory and motor input and controls motor reflexes.</a:t>
            </a:r>
          </a:p>
        </p:txBody>
      </p:sp>
    </p:spTree>
    <p:extLst>
      <p:ext uri="{BB962C8B-B14F-4D97-AF65-F5344CB8AC3E}">
        <p14:creationId xmlns:p14="http://schemas.microsoft.com/office/powerpoint/2010/main" val="398652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Central Nervous System (CNS) Structure</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1143000"/>
            <a:ext cx="8229600" cy="5334000"/>
          </a:xfrm>
          <a:prstGeom prst="rect">
            <a:avLst/>
          </a:prstGeom>
        </p:spPr>
        <p:txBody>
          <a:bodyPr>
            <a:normAutofit fontScale="77500" lnSpcReduction="20000"/>
          </a:bodyPr>
          <a:lstStyle/>
          <a:p>
            <a:pPr marL="0" indent="0">
              <a:buNone/>
              <a:tabLst>
                <a:tab pos="461963" algn="l"/>
              </a:tabLst>
            </a:pPr>
            <a:r>
              <a:rPr lang="en-US" i="0" dirty="0">
                <a:solidFill>
                  <a:schemeClr val="tx1"/>
                </a:solidFill>
              </a:rPr>
              <a:t>The CNS is covered with 3 layers of protective layers called </a:t>
            </a:r>
            <a:r>
              <a:rPr lang="en-US" b="1" i="0" dirty="0">
                <a:solidFill>
                  <a:schemeClr val="tx1"/>
                </a:solidFill>
              </a:rPr>
              <a:t>meninges</a:t>
            </a:r>
            <a:r>
              <a:rPr lang="en-US" i="0" dirty="0">
                <a:solidFill>
                  <a:schemeClr val="tx1"/>
                </a:solidFill>
              </a:rPr>
              <a:t>.</a:t>
            </a:r>
          </a:p>
          <a:p>
            <a:pPr marL="457200" indent="-457200">
              <a:buFont typeface="Arial" panose="020B0604020202020204" pitchFamily="34" charset="0"/>
              <a:buChar char="•"/>
              <a:tabLst>
                <a:tab pos="461963" algn="l"/>
              </a:tabLst>
            </a:pPr>
            <a:r>
              <a:rPr lang="en-US" dirty="0">
                <a:solidFill>
                  <a:schemeClr val="tx1"/>
                </a:solidFill>
              </a:rPr>
              <a:t>The outermost is the </a:t>
            </a:r>
            <a:r>
              <a:rPr lang="en-US" b="1" dirty="0">
                <a:solidFill>
                  <a:schemeClr val="tx1"/>
                </a:solidFill>
              </a:rPr>
              <a:t>dura mater</a:t>
            </a:r>
            <a:r>
              <a:rPr lang="en-US" dirty="0">
                <a:solidFill>
                  <a:schemeClr val="tx1"/>
                </a:solidFill>
              </a:rPr>
              <a:t>, a thick protective layer with veinlike structures to carry blood from the brain back to the heart.</a:t>
            </a:r>
          </a:p>
          <a:p>
            <a:pPr marL="457200" indent="-457200">
              <a:buFont typeface="Arial" panose="020B0604020202020204" pitchFamily="34" charset="0"/>
              <a:buChar char="•"/>
              <a:tabLst>
                <a:tab pos="461963" algn="l"/>
              </a:tabLst>
            </a:pPr>
            <a:r>
              <a:rPr lang="en-US" dirty="0">
                <a:solidFill>
                  <a:schemeClr val="tx1"/>
                </a:solidFill>
              </a:rPr>
              <a:t>The middle layer is the </a:t>
            </a:r>
            <a:r>
              <a:rPr lang="en-US" b="1" dirty="0">
                <a:solidFill>
                  <a:schemeClr val="tx1"/>
                </a:solidFill>
              </a:rPr>
              <a:t>arachnoid mater</a:t>
            </a:r>
            <a:r>
              <a:rPr lang="en-US" dirty="0">
                <a:solidFill>
                  <a:schemeClr val="tx1"/>
                </a:solidFill>
              </a:rPr>
              <a:t>, which consists of thin elastic fibers that connect the outermost and innermost layers.</a:t>
            </a:r>
          </a:p>
          <a:p>
            <a:pPr marL="457200" indent="-457200">
              <a:buFont typeface="Arial" panose="020B0604020202020204" pitchFamily="34" charset="0"/>
              <a:buChar char="•"/>
              <a:tabLst>
                <a:tab pos="461963" algn="l"/>
              </a:tabLst>
            </a:pPr>
            <a:r>
              <a:rPr lang="en-US" dirty="0">
                <a:solidFill>
                  <a:schemeClr val="tx1"/>
                </a:solidFill>
              </a:rPr>
              <a:t>The innermost layer is the </a:t>
            </a:r>
            <a:r>
              <a:rPr lang="en-US" b="1" dirty="0">
                <a:solidFill>
                  <a:schemeClr val="tx1"/>
                </a:solidFill>
              </a:rPr>
              <a:t>pia mater</a:t>
            </a:r>
            <a:r>
              <a:rPr lang="en-US" dirty="0">
                <a:solidFill>
                  <a:schemeClr val="tx1"/>
                </a:solidFill>
              </a:rPr>
              <a:t>, which directly contacts and covers the brain and spinal cord like plastic wrap.</a:t>
            </a:r>
          </a:p>
          <a:p>
            <a:pPr marL="0" indent="0">
              <a:buNone/>
              <a:tabLst>
                <a:tab pos="461963" algn="l"/>
              </a:tabLst>
            </a:pPr>
            <a:r>
              <a:rPr lang="en-US" b="1" dirty="0">
                <a:solidFill>
                  <a:schemeClr val="tx1"/>
                </a:solidFill>
              </a:rPr>
              <a:t>Cerebrospinal fluid (CSF):</a:t>
            </a:r>
            <a:endParaRPr lang="en-US" dirty="0">
              <a:solidFill>
                <a:schemeClr val="tx1"/>
              </a:solidFill>
            </a:endParaRPr>
          </a:p>
          <a:p>
            <a:pPr>
              <a:tabLst>
                <a:tab pos="461963" algn="l"/>
              </a:tabLst>
            </a:pPr>
            <a:r>
              <a:rPr lang="en-US" dirty="0">
                <a:solidFill>
                  <a:schemeClr val="tx1"/>
                </a:solidFill>
              </a:rPr>
              <a:t>Fills the space between the arachnoid and pia maters </a:t>
            </a:r>
          </a:p>
          <a:p>
            <a:pPr>
              <a:tabLst>
                <a:tab pos="461963" algn="l"/>
              </a:tabLst>
            </a:pPr>
            <a:r>
              <a:rPr lang="en-US" dirty="0"/>
              <a:t>Is produced by </a:t>
            </a:r>
            <a:r>
              <a:rPr lang="en-US" b="1" dirty="0"/>
              <a:t>choroid plexus </a:t>
            </a:r>
            <a:r>
              <a:rPr lang="en-US" dirty="0"/>
              <a:t>tissue in fluid-filled CNS compartments called </a:t>
            </a:r>
            <a:r>
              <a:rPr lang="en-US" b="1" dirty="0"/>
              <a:t>ventricles</a:t>
            </a:r>
            <a:endParaRPr lang="en-US" dirty="0"/>
          </a:p>
          <a:p>
            <a:pPr>
              <a:tabLst>
                <a:tab pos="461963" algn="l"/>
              </a:tabLst>
            </a:pPr>
            <a:r>
              <a:rPr lang="en-US" dirty="0"/>
              <a:t>S</a:t>
            </a:r>
            <a:r>
              <a:rPr lang="en-US" dirty="0">
                <a:solidFill>
                  <a:schemeClr val="tx1"/>
                </a:solidFill>
              </a:rPr>
              <a:t>erves as a cushion for the brain, which floats in it</a:t>
            </a:r>
          </a:p>
          <a:p>
            <a:pPr>
              <a:tabLst>
                <a:tab pos="461963" algn="l"/>
              </a:tabLst>
            </a:pPr>
            <a:r>
              <a:rPr lang="en-US" dirty="0"/>
              <a:t>Circulates chemical substances throughout the brain and into the spinal cord</a:t>
            </a:r>
          </a:p>
        </p:txBody>
      </p:sp>
    </p:spTree>
    <p:extLst>
      <p:ext uri="{BB962C8B-B14F-4D97-AF65-F5344CB8AC3E}">
        <p14:creationId xmlns:p14="http://schemas.microsoft.com/office/powerpoint/2010/main" val="24121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1</a:t>
            </a:r>
            <a:endParaRPr lang="en-US" sz="3200" dirty="0">
              <a:solidFill>
                <a:schemeClr val="accent1"/>
              </a:solidFill>
            </a:endParaRPr>
          </a:p>
        </p:txBody>
      </p:sp>
      <p:sp>
        <p:nvSpPr>
          <p:cNvPr id="5" name="TextBox 4">
            <a:extLst>
              <a:ext uri="{FF2B5EF4-FFF2-40B4-BE49-F238E27FC236}">
                <a16:creationId xmlns:a16="http://schemas.microsoft.com/office/drawing/2014/main" id="{3231DE2C-8A35-CB16-7A4A-9878C40AEAC8}"/>
              </a:ext>
            </a:extLst>
          </p:cNvPr>
          <p:cNvSpPr txBox="1"/>
          <p:nvPr/>
        </p:nvSpPr>
        <p:spPr>
          <a:xfrm>
            <a:off x="2366745" y="5652995"/>
            <a:ext cx="4572000" cy="215444"/>
          </a:xfrm>
          <a:prstGeom prst="rect">
            <a:avLst/>
          </a:prstGeom>
          <a:noFill/>
        </p:spPr>
        <p:txBody>
          <a:bodyPr wrap="square">
            <a:spAutoFit/>
          </a:bodyPr>
          <a:lstStyle/>
          <a:p>
            <a:pPr algn="ctr"/>
            <a:r>
              <a:rPr lang="en-US" sz="800" dirty="0"/>
              <a:t>www.scientificanimations.com on Wikimedia Commons. "Meninges detail."</a:t>
            </a:r>
          </a:p>
        </p:txBody>
      </p:sp>
      <p:pic>
        <p:nvPicPr>
          <p:cNvPr id="7" name="Content Placeholder 4" descr="The first illustration depicts a cross section of the meninges, showing its three layers. The dura mater as the top layer, the arachnoid matter as the middle layer, and the pia mater as its innermost layer right against the brain.">
            <a:extLst>
              <a:ext uri="{FF2B5EF4-FFF2-40B4-BE49-F238E27FC236}">
                <a16:creationId xmlns:a16="http://schemas.microsoft.com/office/drawing/2014/main" id="{C3E2B6B8-F53C-4DE2-9BB0-5A9D87CC7A0F}"/>
              </a:ext>
            </a:extLst>
          </p:cNvPr>
          <p:cNvPicPr>
            <a:picLocks noGrp="1" noChangeAspect="1"/>
          </p:cNvPicPr>
          <p:nvPr>
            <p:ph idx="1"/>
          </p:nvPr>
        </p:nvPicPr>
        <p:blipFill>
          <a:blip r:embed="rId3"/>
          <a:srcRect l="29630" t="3667" r="29630" b="54666"/>
          <a:stretch/>
        </p:blipFill>
        <p:spPr>
          <a:xfrm>
            <a:off x="152400" y="2142128"/>
            <a:ext cx="4693920" cy="2667000"/>
          </a:xfrm>
        </p:spPr>
      </p:pic>
      <p:pic>
        <p:nvPicPr>
          <p:cNvPr id="8" name="Content Placeholder 4" descr="The second illustration highlights how the meninges traverses the cerebral cortex. The arachnoid matter stays close to the surface, while the dura mater and pia matter both form a channel directly into the brain to carry blood and cover the brain and spial cord like plastic wrap.">
            <a:extLst>
              <a:ext uri="{FF2B5EF4-FFF2-40B4-BE49-F238E27FC236}">
                <a16:creationId xmlns:a16="http://schemas.microsoft.com/office/drawing/2014/main" id="{5CFFA821-7D37-57C7-C112-1338121D3DD2}"/>
              </a:ext>
            </a:extLst>
          </p:cNvPr>
          <p:cNvPicPr>
            <a:picLocks noChangeAspect="1"/>
          </p:cNvPicPr>
          <p:nvPr/>
        </p:nvPicPr>
        <p:blipFill>
          <a:blip r:embed="rId3"/>
          <a:srcRect l="31482" t="45600" r="30555" b="2999"/>
          <a:stretch/>
        </p:blipFill>
        <p:spPr>
          <a:xfrm>
            <a:off x="4942302" y="1966832"/>
            <a:ext cx="3820698" cy="28739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Central Nervous System (CNS) Structure</a:t>
            </a:r>
            <a:r>
              <a:rPr lang="en-US" sz="1400" baseline="-25000" dirty="0"/>
              <a:t>3</a:t>
            </a:r>
            <a:endParaRPr lang="en-US" sz="3200" dirty="0">
              <a:solidFill>
                <a:schemeClr val="accent1"/>
              </a:solidFill>
            </a:endParaRPr>
          </a:p>
        </p:txBody>
      </p:sp>
      <p:sp>
        <p:nvSpPr>
          <p:cNvPr id="11267" name="Rectangle 3"/>
          <p:cNvSpPr>
            <a:spLocks noGrp="1"/>
          </p:cNvSpPr>
          <p:nvPr>
            <p:ph idx="1"/>
          </p:nvPr>
        </p:nvSpPr>
        <p:spPr>
          <a:xfrm>
            <a:off x="457200" y="1295400"/>
            <a:ext cx="8229600" cy="4267200"/>
          </a:xfrm>
          <a:prstGeom prst="rect">
            <a:avLst/>
          </a:prstGeom>
        </p:spPr>
        <p:txBody>
          <a:bodyPr>
            <a:normAutofit/>
          </a:bodyPr>
          <a:lstStyle/>
          <a:p>
            <a:pPr marL="0" indent="0">
              <a:buNone/>
              <a:tabLst>
                <a:tab pos="461963" algn="l"/>
              </a:tabLst>
            </a:pPr>
            <a:r>
              <a:rPr lang="en-US" dirty="0">
                <a:solidFill>
                  <a:schemeClr val="tx1"/>
                </a:solidFill>
              </a:rPr>
              <a:t>While the entire brain contains only 8.5 Tbsp of CSF, the ventricles constantly produce it.</a:t>
            </a:r>
          </a:p>
          <a:p>
            <a:pPr>
              <a:tabLst>
                <a:tab pos="461963" algn="l"/>
              </a:tabLst>
            </a:pPr>
            <a:r>
              <a:rPr lang="en-US" dirty="0"/>
              <a:t>If a ventricle is blocked, hydrocephalus (swelling) may occur, resulting in seizures, cognitive problems, and even death if a shunt is not inserted to remove fluid and pressure.</a:t>
            </a:r>
          </a:p>
        </p:txBody>
      </p:sp>
    </p:spTree>
    <p:extLst>
      <p:ext uri="{BB962C8B-B14F-4D97-AF65-F5344CB8AC3E}">
        <p14:creationId xmlns:p14="http://schemas.microsoft.com/office/powerpoint/2010/main" val="12735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Structure</a:t>
            </a:r>
            <a:endParaRPr lang="en-US" sz="3200" dirty="0">
              <a:solidFill>
                <a:schemeClr val="accent1"/>
              </a:solidFill>
            </a:endParaRPr>
          </a:p>
        </p:txBody>
      </p:sp>
      <p:sp>
        <p:nvSpPr>
          <p:cNvPr id="11267" name="Rectangle 3"/>
          <p:cNvSpPr>
            <a:spLocks noGrp="1"/>
          </p:cNvSpPr>
          <p:nvPr>
            <p:ph idx="1"/>
          </p:nvPr>
        </p:nvSpPr>
        <p:spPr>
          <a:xfrm>
            <a:off x="457200" y="990600"/>
            <a:ext cx="8229600" cy="5486400"/>
          </a:xfrm>
          <a:prstGeom prst="rect">
            <a:avLst/>
          </a:prstGeom>
        </p:spPr>
        <p:txBody>
          <a:bodyPr>
            <a:normAutofit/>
          </a:bodyPr>
          <a:lstStyle/>
          <a:p>
            <a:pPr>
              <a:tabLst>
                <a:tab pos="461963" algn="l"/>
              </a:tabLst>
            </a:pPr>
            <a:r>
              <a:rPr lang="en-US" dirty="0">
                <a:solidFill>
                  <a:schemeClr val="tx1"/>
                </a:solidFill>
              </a:rPr>
              <a:t>The brain is contained the cranial cavity of the skull.</a:t>
            </a:r>
          </a:p>
          <a:p>
            <a:pPr>
              <a:tabLst>
                <a:tab pos="461963" algn="l"/>
              </a:tabLst>
            </a:pPr>
            <a:r>
              <a:rPr lang="en-US" dirty="0">
                <a:solidFill>
                  <a:schemeClr val="tx1"/>
                </a:solidFill>
              </a:rPr>
              <a:t>The brain includes:</a:t>
            </a:r>
          </a:p>
          <a:p>
            <a:pPr lvl="1">
              <a:tabLst>
                <a:tab pos="461963" algn="l"/>
              </a:tabLst>
            </a:pPr>
            <a:r>
              <a:rPr lang="en-US" dirty="0"/>
              <a:t>The cerebral cortex</a:t>
            </a:r>
          </a:p>
          <a:p>
            <a:pPr lvl="1">
              <a:tabLst>
                <a:tab pos="461963" algn="l"/>
              </a:tabLst>
            </a:pPr>
            <a:r>
              <a:rPr lang="en-US" dirty="0"/>
              <a:t>The basal ganglia</a:t>
            </a:r>
          </a:p>
          <a:p>
            <a:pPr lvl="1">
              <a:tabLst>
                <a:tab pos="461963" algn="l"/>
              </a:tabLst>
            </a:pPr>
            <a:r>
              <a:rPr lang="en-US" dirty="0"/>
              <a:t>The thalamus</a:t>
            </a:r>
          </a:p>
          <a:p>
            <a:pPr lvl="1">
              <a:tabLst>
                <a:tab pos="461963" algn="l"/>
              </a:tabLst>
            </a:pPr>
            <a:r>
              <a:rPr lang="en-US" dirty="0"/>
              <a:t>The hypothalamus</a:t>
            </a:r>
          </a:p>
          <a:p>
            <a:pPr lvl="1">
              <a:tabLst>
                <a:tab pos="461963" algn="l"/>
              </a:tabLst>
            </a:pPr>
            <a:r>
              <a:rPr lang="en-US" dirty="0"/>
              <a:t>The limbic system</a:t>
            </a:r>
          </a:p>
          <a:p>
            <a:pPr lvl="1">
              <a:tabLst>
                <a:tab pos="461963" algn="l"/>
              </a:tabLst>
            </a:pPr>
            <a:r>
              <a:rPr lang="en-US" dirty="0"/>
              <a:t>The cerebellum</a:t>
            </a:r>
          </a:p>
        </p:txBody>
      </p:sp>
    </p:spTree>
    <p:extLst>
      <p:ext uri="{BB962C8B-B14F-4D97-AF65-F5344CB8AC3E}">
        <p14:creationId xmlns:p14="http://schemas.microsoft.com/office/powerpoint/2010/main" val="26798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Brain Sectioning</a:t>
            </a:r>
            <a:endParaRPr lang="en-US" sz="3200" dirty="0">
              <a:solidFill>
                <a:schemeClr val="accent1"/>
              </a:solidFill>
            </a:endParaRPr>
          </a:p>
        </p:txBody>
      </p:sp>
      <p:sp>
        <p:nvSpPr>
          <p:cNvPr id="11267" name="Rectangle 3"/>
          <p:cNvSpPr>
            <a:spLocks noGrp="1"/>
          </p:cNvSpPr>
          <p:nvPr>
            <p:ph idx="1"/>
          </p:nvPr>
        </p:nvSpPr>
        <p:spPr>
          <a:xfrm>
            <a:off x="457200" y="990600"/>
            <a:ext cx="8229600" cy="4724400"/>
          </a:xfrm>
          <a:prstGeom prst="rect">
            <a:avLst/>
          </a:prstGeom>
        </p:spPr>
        <p:txBody>
          <a:bodyPr>
            <a:normAutofit/>
          </a:bodyPr>
          <a:lstStyle/>
          <a:p>
            <a:pPr marL="0" indent="0">
              <a:buNone/>
              <a:tabLst>
                <a:tab pos="461963" algn="l"/>
              </a:tabLst>
            </a:pPr>
            <a:r>
              <a:rPr lang="en-US" dirty="0">
                <a:solidFill>
                  <a:schemeClr val="tx1"/>
                </a:solidFill>
              </a:rPr>
              <a:t>The brain can be sectioned to view internal structure in 3 different ways:</a:t>
            </a:r>
          </a:p>
          <a:p>
            <a:pPr>
              <a:tabLst>
                <a:tab pos="461963" algn="l"/>
              </a:tabLst>
            </a:pPr>
            <a:r>
              <a:rPr lang="en-US" dirty="0"/>
              <a:t>A coronal section cuts the brain from front to back.</a:t>
            </a:r>
          </a:p>
          <a:p>
            <a:pPr>
              <a:tabLst>
                <a:tab pos="461963" algn="l"/>
              </a:tabLst>
            </a:pPr>
            <a:r>
              <a:rPr lang="en-US" dirty="0"/>
              <a:t>A sagittal section cutes the brain left to right.</a:t>
            </a:r>
          </a:p>
          <a:p>
            <a:pPr>
              <a:tabLst>
                <a:tab pos="461963" algn="l"/>
              </a:tabLst>
            </a:pPr>
            <a:r>
              <a:rPr lang="en-US" dirty="0"/>
              <a:t>A horizontal section cuts the brain top to bottom.</a:t>
            </a:r>
          </a:p>
        </p:txBody>
      </p:sp>
    </p:spTree>
    <p:extLst>
      <p:ext uri="{BB962C8B-B14F-4D97-AF65-F5344CB8AC3E}">
        <p14:creationId xmlns:p14="http://schemas.microsoft.com/office/powerpoint/2010/main" val="37794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42.3 Figure 2</a:t>
            </a:r>
            <a:endParaRPr lang="en-US" sz="3200" dirty="0">
              <a:solidFill>
                <a:schemeClr val="accent1"/>
              </a:solidFill>
            </a:endParaRPr>
          </a:p>
        </p:txBody>
      </p:sp>
      <p:sp>
        <p:nvSpPr>
          <p:cNvPr id="3" name="TextBox 2">
            <a:extLst>
              <a:ext uri="{FF2B5EF4-FFF2-40B4-BE49-F238E27FC236}">
                <a16:creationId xmlns:a16="http://schemas.microsoft.com/office/drawing/2014/main" id="{057DD59F-12B1-541C-4C52-866DF49C8237}"/>
              </a:ext>
            </a:extLst>
          </p:cNvPr>
          <p:cNvSpPr txBox="1"/>
          <p:nvPr/>
        </p:nvSpPr>
        <p:spPr>
          <a:xfrm>
            <a:off x="2286000" y="5642003"/>
            <a:ext cx="4572000" cy="215444"/>
          </a:xfrm>
          <a:prstGeom prst="rect">
            <a:avLst/>
          </a:prstGeom>
          <a:noFill/>
        </p:spPr>
        <p:txBody>
          <a:bodyPr wrap="square">
            <a:spAutoFit/>
          </a:bodyPr>
          <a:lstStyle/>
          <a:p>
            <a:pPr algn="ctr"/>
            <a:r>
              <a:rPr lang="en-US" sz="800" dirty="0"/>
              <a:t>CNX OpenStax on Wikimedia Commons. "Coronal and saggital sections of the brain." Modified. </a:t>
            </a:r>
          </a:p>
        </p:txBody>
      </p:sp>
      <p:pic>
        <p:nvPicPr>
          <p:cNvPr id="5" name="Content Placeholder 4" descr="The illustration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of the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a:extLst>
              <a:ext uri="{FF2B5EF4-FFF2-40B4-BE49-F238E27FC236}">
                <a16:creationId xmlns:a16="http://schemas.microsoft.com/office/drawing/2014/main" id="{21E72723-AA45-C32C-835E-581ABE81EF74}"/>
              </a:ext>
            </a:extLst>
          </p:cNvPr>
          <p:cNvPicPr>
            <a:picLocks noGrp="1" noChangeAspect="1"/>
          </p:cNvPicPr>
          <p:nvPr>
            <p:ph idx="1"/>
          </p:nvPr>
        </p:nvPicPr>
        <p:blipFill>
          <a:blip r:embed="rId3"/>
          <a:srcRect t="3667" b="29667"/>
          <a:stretch/>
        </p:blipFill>
        <p:spPr>
          <a:xfrm>
            <a:off x="457200" y="1663244"/>
            <a:ext cx="8229600" cy="3048000"/>
          </a:xfrm>
        </p:spPr>
      </p:pic>
    </p:spTree>
    <p:extLst>
      <p:ext uri="{BB962C8B-B14F-4D97-AF65-F5344CB8AC3E}">
        <p14:creationId xmlns:p14="http://schemas.microsoft.com/office/powerpoint/2010/main" val="397120575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2639</Words>
  <Application>Microsoft Office PowerPoint</Application>
  <PresentationFormat>On-screen Show (4:3)</PresentationFormat>
  <Paragraphs>267</Paragraphs>
  <Slides>39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Century Gothic</vt:lpstr>
      <vt:lpstr>Open Sans</vt:lpstr>
      <vt:lpstr>Arial</vt:lpstr>
      <vt:lpstr>Courier New</vt:lpstr>
      <vt:lpstr>Office Theme</vt:lpstr>
      <vt:lpstr>Lesson 42.3</vt:lpstr>
      <vt:lpstr>Objectives</vt:lpstr>
      <vt:lpstr>Central Nervous System (CNS) Structure1</vt:lpstr>
      <vt:lpstr>Central Nervous System (CNS) Structure2</vt:lpstr>
      <vt:lpstr>42.3 Figure 1</vt:lpstr>
      <vt:lpstr>Central Nervous System (CNS) Structure3</vt:lpstr>
      <vt:lpstr>Brain Structure</vt:lpstr>
      <vt:lpstr>Brain Sectioning</vt:lpstr>
      <vt:lpstr>42.3 Figure 2</vt:lpstr>
      <vt:lpstr>Brain Structure: Cerebral Cortex1</vt:lpstr>
      <vt:lpstr>Brain Structure: Cerebral Cortex—Insights From Treating Epilepsy</vt:lpstr>
      <vt:lpstr>Brain Structure: Cerebral Cortex—Techniques for Determining Functions of Brain Areas1</vt:lpstr>
      <vt:lpstr>42.3 Figure 3</vt:lpstr>
      <vt:lpstr>Brain Structure: Cerebral Cortex—Techniques for Determining Functions of Brain Areas2</vt:lpstr>
      <vt:lpstr>Brain Structure: Cerebral Cortex2</vt:lpstr>
      <vt:lpstr>Brain Structure: Cerebral Cortex—Frontal Lobe</vt:lpstr>
      <vt:lpstr>42.3 Figure 5</vt:lpstr>
      <vt:lpstr>Brain Structure: Cerebral Cortex—Parietal Lobe</vt:lpstr>
      <vt:lpstr>Brain Structure: Cerebral Cortex—Occipital Lobe</vt:lpstr>
      <vt:lpstr>Brain Structure: Cerebral Cortex—Temporal Lobe</vt:lpstr>
      <vt:lpstr>Think It Through1</vt:lpstr>
      <vt:lpstr>Evolution Connection</vt:lpstr>
      <vt:lpstr>42.3 Figure 6</vt:lpstr>
      <vt:lpstr>Brain Structure: Basal Ganglia</vt:lpstr>
      <vt:lpstr>42.3 Figure 7</vt:lpstr>
      <vt:lpstr>Brain Structure: Thalamus</vt:lpstr>
      <vt:lpstr>Brain Structure: Hypothalamus</vt:lpstr>
      <vt:lpstr>Brain Structure: Limbic System</vt:lpstr>
      <vt:lpstr>42.3 Figure 8</vt:lpstr>
      <vt:lpstr>Brain Structure: Cerebellum</vt:lpstr>
      <vt:lpstr>Connecting the Brain to the Spinal Cord: The Brain Stem</vt:lpstr>
      <vt:lpstr>Think It Through2</vt:lpstr>
      <vt:lpstr>The Spinal Cord1</vt:lpstr>
      <vt:lpstr>The Spinal Cord2</vt:lpstr>
      <vt:lpstr>42.3 Figure 9</vt:lpstr>
      <vt:lpstr>The Spinal Cord: Motor Reflexes</vt:lpstr>
      <vt:lpstr>Spinal Cord Injuries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181</cp:revision>
  <dcterms:created xsi:type="dcterms:W3CDTF">2013-04-26T14:43:13Z</dcterms:created>
  <dcterms:modified xsi:type="dcterms:W3CDTF">2024-10-18T00:51:32Z</dcterms:modified>
</cp:coreProperties>
</file>