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264" r:id="rId3"/>
    <p:sldId id="265" r:id="rId4"/>
    <p:sldId id="267" r:id="rId5"/>
    <p:sldId id="277" r:id="rId6"/>
    <p:sldId id="278" r:id="rId7"/>
    <p:sldId id="279" r:id="rId8"/>
    <p:sldId id="281" r:id="rId9"/>
    <p:sldId id="280" r:id="rId10"/>
    <p:sldId id="282" r:id="rId11"/>
    <p:sldId id="283" r:id="rId12"/>
    <p:sldId id="284" r:id="rId13"/>
    <p:sldId id="285" r:id="rId14"/>
    <p:sldId id="271" r:id="rId15"/>
    <p:sldId id="286" r:id="rId16"/>
    <p:sldId id="287" r:id="rId17"/>
    <p:sldId id="288" r:id="rId18"/>
    <p:sldId id="289" r:id="rId19"/>
    <p:sldId id="290" r:id="rId20"/>
    <p:sldId id="291" r:id="rId21"/>
    <p:sldId id="292" r:id="rId22"/>
    <p:sldId id="274" r:id="rId23"/>
    <p:sldId id="293"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3" autoAdjust="0"/>
    <p:restoredTop sz="86385" autoAdjust="0"/>
  </p:normalViewPr>
  <p:slideViewPr>
    <p:cSldViewPr>
      <p:cViewPr varScale="1">
        <p:scale>
          <a:sx n="95" d="100"/>
          <a:sy n="95" d="100"/>
        </p:scale>
        <p:origin x="1410" y="96"/>
      </p:cViewPr>
      <p:guideLst>
        <p:guide orient="horz" pos="2160"/>
        <p:guide pos="2880"/>
      </p:guideLst>
    </p:cSldViewPr>
  </p:slideViewPr>
  <p:outlineViewPr>
    <p:cViewPr>
      <p:scale>
        <a:sx n="33" d="100"/>
        <a:sy n="33" d="100"/>
      </p:scale>
      <p:origin x="0" y="-1077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Figure 1: This diagram shows the interplay between the central and peripheral nervous systems. The central nervous system—the brain and spinal cord—experience the environment via sensory neurons and act on the environment via motor neurons.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35810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Figure 3: As soon as this zebra notices the lion, its sympathetic "fight-or-flight" response is activated, increasing its heart rate and facilitating blood flow to its muscles to allow it to escape.</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5645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Figure 4: The sympathetic and parasympathetic nervous systems often have opposing effects on target organs.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16641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Figure 5: The human brain contains 12 cranial nerves that receive sensory input and control motor output for the head and neck.</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855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Figure 6: Spinal nerves contain both sensory and motor axons. The somas of sensory neurons are in the dorsal root ganglia. The somas of motor neurons are found in the ventral portion of the gray matter of the spinal cord.</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156749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50343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96733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42.4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Peripheral Nervous System</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The Autonomic Nervous System: The Sympathetic Nervous System</a:t>
            </a:r>
            <a:r>
              <a:rPr lang="en-US" sz="1400" baseline="-25000" dirty="0"/>
              <a:t>3</a:t>
            </a:r>
            <a:endParaRPr lang="en-US" dirty="0"/>
          </a:p>
        </p:txBody>
      </p:sp>
      <p:sp>
        <p:nvSpPr>
          <p:cNvPr id="3" name="Content Placeholder 2">
            <a:extLst>
              <a:ext uri="{FF2B5EF4-FFF2-40B4-BE49-F238E27FC236}">
                <a16:creationId xmlns:a16="http://schemas.microsoft.com/office/drawing/2014/main" id="{6C855265-9194-EECB-58B5-2A938ECFF125}"/>
              </a:ext>
            </a:extLst>
          </p:cNvPr>
          <p:cNvSpPr>
            <a:spLocks noGrp="1"/>
          </p:cNvSpPr>
          <p:nvPr>
            <p:ph idx="1"/>
          </p:nvPr>
        </p:nvSpPr>
        <p:spPr>
          <a:xfrm>
            <a:off x="457200" y="1219200"/>
            <a:ext cx="8229600" cy="4800600"/>
          </a:xfrm>
        </p:spPr>
        <p:txBody>
          <a:bodyPr>
            <a:normAutofit fontScale="92500" lnSpcReduction="10000"/>
          </a:bodyPr>
          <a:lstStyle/>
          <a:p>
            <a:pPr marL="0" indent="0">
              <a:buNone/>
            </a:pPr>
            <a:r>
              <a:rPr lang="en-US" dirty="0"/>
              <a:t>The resulting effects are pervasive:</a:t>
            </a:r>
          </a:p>
          <a:p>
            <a:r>
              <a:rPr lang="en-US" dirty="0"/>
              <a:t>A single preganglionic neuron synapses on multiple postganglionic neurons, amplifying the effect.</a:t>
            </a:r>
          </a:p>
          <a:p>
            <a:r>
              <a:rPr lang="en-US" dirty="0"/>
              <a:t>The adrenal gland also releases norepinephrine and epinephrine into the bloodstream, resulting in:</a:t>
            </a:r>
          </a:p>
          <a:p>
            <a:pPr lvl="1"/>
            <a:r>
              <a:rPr lang="en-US" dirty="0"/>
              <a:t>Dilating the trachea and bronchi for easier breathing</a:t>
            </a:r>
          </a:p>
          <a:p>
            <a:pPr lvl="1"/>
            <a:r>
              <a:rPr lang="en-US" dirty="0"/>
              <a:t>Increasing the heart rate</a:t>
            </a:r>
          </a:p>
          <a:p>
            <a:pPr lvl="1"/>
            <a:r>
              <a:rPr lang="en-US" dirty="0"/>
              <a:t>Moving blood from the skin the heart, muscles, and brain for running and thinking</a:t>
            </a:r>
          </a:p>
          <a:p>
            <a:r>
              <a:rPr lang="en-US" dirty="0"/>
              <a:t>LTP may also be increased, allowing the animal to remember the danger and avoid it in the future.</a:t>
            </a:r>
          </a:p>
        </p:txBody>
      </p:sp>
    </p:spTree>
    <p:extLst>
      <p:ext uri="{BB962C8B-B14F-4D97-AF65-F5344CB8AC3E}">
        <p14:creationId xmlns:p14="http://schemas.microsoft.com/office/powerpoint/2010/main" val="311433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42.4 Figure 4</a:t>
            </a:r>
          </a:p>
        </p:txBody>
      </p:sp>
      <p:sp>
        <p:nvSpPr>
          <p:cNvPr id="5" name="TextBox 4">
            <a:extLst>
              <a:ext uri="{FF2B5EF4-FFF2-40B4-BE49-F238E27FC236}">
                <a16:creationId xmlns:a16="http://schemas.microsoft.com/office/drawing/2014/main" id="{82BEC049-6694-012C-6C60-4BC635CCA43C}"/>
              </a:ext>
            </a:extLst>
          </p:cNvPr>
          <p:cNvSpPr txBox="1"/>
          <p:nvPr/>
        </p:nvSpPr>
        <p:spPr>
          <a:xfrm>
            <a:off x="1752599" y="5798213"/>
            <a:ext cx="5638800" cy="215444"/>
          </a:xfrm>
          <a:prstGeom prst="rect">
            <a:avLst/>
          </a:prstGeom>
          <a:noFill/>
        </p:spPr>
        <p:txBody>
          <a:bodyPr wrap="square">
            <a:spAutoFit/>
          </a:bodyPr>
          <a:lstStyle/>
          <a:p>
            <a:pPr algn="ctr"/>
            <a:r>
              <a:rPr lang="en-US" sz="800" dirty="0"/>
              <a:t>CNX OpenStax on Wikimedia Commons. "Organs controlled by the parasympathetic and sympathetic nervous system."</a:t>
            </a:r>
          </a:p>
        </p:txBody>
      </p:sp>
      <p:pic>
        <p:nvPicPr>
          <p:cNvPr id="7" name="Content Placeholder 4" descr="The illustration shows the effects of the sympathetic and parasympathetic systems on target organs and the placement of the preganglionic neurons that mediate these effects. The parasympathetic system causes pupils and bronchi to constrict; slows the heart rate; and stimulates salivation, digestion, and bile secretion. Preganglionic neurons that mediate these effects are all located in the brain stem. Preganglionic neurons of the parasympathetic system that are located in the sacral region cause the bladder to contract. The sympathetic system causes pupils and bronchi to dilate, increases heart rate, inhibits digestion, stimulates the breakdown of glycogen and the secretion of adrenaline and noradrenaline, and inhibits contraction of the bladder. The preganglionic neurons that mediate these effects are all located in the spine.">
            <a:extLst>
              <a:ext uri="{FF2B5EF4-FFF2-40B4-BE49-F238E27FC236}">
                <a16:creationId xmlns:a16="http://schemas.microsoft.com/office/drawing/2014/main" id="{8184F41E-9EFC-5A75-E809-516166D76FA8}"/>
              </a:ext>
            </a:extLst>
          </p:cNvPr>
          <p:cNvPicPr>
            <a:picLocks noGrp="1" noChangeAspect="1"/>
          </p:cNvPicPr>
          <p:nvPr>
            <p:ph idx="1"/>
          </p:nvPr>
        </p:nvPicPr>
        <p:blipFill>
          <a:blip r:embed="rId3"/>
          <a:srcRect l="7407" t="3667" r="7407" b="3000"/>
          <a:stretch/>
        </p:blipFill>
        <p:spPr>
          <a:xfrm>
            <a:off x="914399" y="1130774"/>
            <a:ext cx="7531227" cy="4584225"/>
          </a:xfrm>
        </p:spPr>
      </p:pic>
    </p:spTree>
    <p:extLst>
      <p:ext uri="{BB962C8B-B14F-4D97-AF65-F5344CB8AC3E}">
        <p14:creationId xmlns:p14="http://schemas.microsoft.com/office/powerpoint/2010/main" val="328118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The Autonomic Nervous System: The Parasympathetic Nervous System</a:t>
            </a:r>
            <a:r>
              <a:rPr lang="en-US" sz="1400" baseline="-25000" dirty="0"/>
              <a:t>1</a:t>
            </a:r>
            <a:endParaRPr lang="en-US" dirty="0"/>
          </a:p>
        </p:txBody>
      </p:sp>
      <p:sp>
        <p:nvSpPr>
          <p:cNvPr id="3" name="Content Placeholder 2">
            <a:extLst>
              <a:ext uri="{FF2B5EF4-FFF2-40B4-BE49-F238E27FC236}">
                <a16:creationId xmlns:a16="http://schemas.microsoft.com/office/drawing/2014/main" id="{6C855265-9194-EECB-58B5-2A938ECFF125}"/>
              </a:ext>
            </a:extLst>
          </p:cNvPr>
          <p:cNvSpPr>
            <a:spLocks noGrp="1"/>
          </p:cNvSpPr>
          <p:nvPr>
            <p:ph idx="1"/>
          </p:nvPr>
        </p:nvSpPr>
        <p:spPr>
          <a:xfrm>
            <a:off x="457200" y="1219200"/>
            <a:ext cx="8229600" cy="4572000"/>
          </a:xfrm>
        </p:spPr>
        <p:txBody>
          <a:bodyPr>
            <a:normAutofit/>
          </a:bodyPr>
          <a:lstStyle/>
          <a:p>
            <a:r>
              <a:rPr lang="en-US" dirty="0"/>
              <a:t>The </a:t>
            </a:r>
            <a:r>
              <a:rPr lang="en-US" b="1" u="sng" dirty="0"/>
              <a:t>p</a:t>
            </a:r>
            <a:r>
              <a:rPr lang="en-US" b="1" dirty="0"/>
              <a:t>arasympathetic nervous system</a:t>
            </a:r>
            <a:r>
              <a:rPr lang="en-US" dirty="0"/>
              <a:t> allows an animal to "rest and digest" (as during a restful situation like a </a:t>
            </a:r>
            <a:r>
              <a:rPr lang="en-US" u="sng" dirty="0"/>
              <a:t>p</a:t>
            </a:r>
            <a:r>
              <a:rPr lang="en-US" dirty="0"/>
              <a:t>icnic).</a:t>
            </a:r>
          </a:p>
          <a:p>
            <a:r>
              <a:rPr lang="en-US" dirty="0"/>
              <a:t>Parasympathetic preganglionic neurons have cell bodies located in:</a:t>
            </a:r>
          </a:p>
          <a:p>
            <a:pPr lvl="1"/>
            <a:r>
              <a:rPr lang="en-US" dirty="0"/>
              <a:t>The brainstem</a:t>
            </a:r>
          </a:p>
          <a:p>
            <a:pPr lvl="1"/>
            <a:r>
              <a:rPr lang="en-US" dirty="0"/>
              <a:t>The sacral (bottom) spinal cord</a:t>
            </a:r>
          </a:p>
        </p:txBody>
      </p:sp>
    </p:spTree>
    <p:extLst>
      <p:ext uri="{BB962C8B-B14F-4D97-AF65-F5344CB8AC3E}">
        <p14:creationId xmlns:p14="http://schemas.microsoft.com/office/powerpoint/2010/main" val="190600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The Autonomic Nervous System: The Parasympathetic Nervous System</a:t>
            </a:r>
            <a:r>
              <a:rPr lang="en-US" sz="1400" baseline="-25000" dirty="0"/>
              <a:t>2</a:t>
            </a:r>
            <a:endParaRPr lang="en-US" dirty="0"/>
          </a:p>
        </p:txBody>
      </p:sp>
      <p:sp>
        <p:nvSpPr>
          <p:cNvPr id="3" name="Content Placeholder 2">
            <a:extLst>
              <a:ext uri="{FF2B5EF4-FFF2-40B4-BE49-F238E27FC236}">
                <a16:creationId xmlns:a16="http://schemas.microsoft.com/office/drawing/2014/main" id="{6C855265-9194-EECB-58B5-2A938ECFF125}"/>
              </a:ext>
            </a:extLst>
          </p:cNvPr>
          <p:cNvSpPr>
            <a:spLocks noGrp="1"/>
          </p:cNvSpPr>
          <p:nvPr>
            <p:ph idx="1"/>
          </p:nvPr>
        </p:nvSpPr>
        <p:spPr>
          <a:xfrm>
            <a:off x="457200" y="990600"/>
            <a:ext cx="8229600" cy="5334000"/>
          </a:xfrm>
        </p:spPr>
        <p:txBody>
          <a:bodyPr>
            <a:normAutofit fontScale="92500"/>
          </a:bodyPr>
          <a:lstStyle/>
          <a:p>
            <a:r>
              <a:rPr lang="en-US" dirty="0"/>
              <a:t>The axons of the preganglionic neurons release acetylcholine on the postganglionic neurons, which are located very near the target organs.</a:t>
            </a:r>
          </a:p>
          <a:p>
            <a:r>
              <a:rPr lang="en-US" dirty="0"/>
              <a:t>Most postganglionic neurons release acetylcholine onto target organs, although some release nitric oxide (NO).</a:t>
            </a:r>
          </a:p>
          <a:p>
            <a:pPr lvl="1"/>
            <a:r>
              <a:rPr lang="en-US" dirty="0"/>
              <a:t>The acetylcholine leads to:</a:t>
            </a:r>
          </a:p>
          <a:p>
            <a:pPr lvl="2"/>
            <a:r>
              <a:rPr lang="en-US" sz="2800" dirty="0"/>
              <a:t>Slowing down of the heart rate</a:t>
            </a:r>
          </a:p>
          <a:p>
            <a:pPr lvl="2"/>
            <a:r>
              <a:rPr lang="en-US" sz="2800" dirty="0"/>
              <a:t>Lowering blood pressure</a:t>
            </a:r>
          </a:p>
          <a:p>
            <a:pPr lvl="2"/>
            <a:r>
              <a:rPr lang="en-US" sz="2800" dirty="0"/>
              <a:t>Stimulation of digestion</a:t>
            </a:r>
          </a:p>
          <a:p>
            <a:r>
              <a:rPr lang="en-US" dirty="0"/>
              <a:t>The parasympathetic nervous system resets organ function after sympathetic nervous system activation.</a:t>
            </a:r>
          </a:p>
        </p:txBody>
      </p:sp>
    </p:spTree>
    <p:extLst>
      <p:ext uri="{BB962C8B-B14F-4D97-AF65-F5344CB8AC3E}">
        <p14:creationId xmlns:p14="http://schemas.microsoft.com/office/powerpoint/2010/main" val="328969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fontScale="77500" lnSpcReduction="20000"/>
          </a:bodyPr>
          <a:lstStyle/>
          <a:p>
            <a:r>
              <a:rPr lang="en-US" dirty="0"/>
              <a:t>Which of the following statements is </a:t>
            </a:r>
            <a:r>
              <a:rPr lang="en-US" b="1" dirty="0"/>
              <a:t>false</a:t>
            </a:r>
            <a:r>
              <a:rPr lang="en-US" dirty="0"/>
              <a:t> about the autonomic nervous system?</a:t>
            </a:r>
          </a:p>
          <a:p>
            <a:endParaRPr lang="en-US" dirty="0"/>
          </a:p>
          <a:p>
            <a:pPr marL="457200" indent="-457200">
              <a:buFont typeface="Arial" panose="020B0604020202020204" pitchFamily="34" charset="0"/>
              <a:buChar char="•"/>
            </a:pPr>
            <a:r>
              <a:rPr lang="en-US" dirty="0"/>
              <a:t>The parasympathetic pathway is responsible for resting the body, while the sympathetic pathway is responsible for preparing for an emergency.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Most preganglionic neurons in the sympathetic pathway originate in the spinal cord.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Slowing of the heartbeat is a parasympathetic response.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Parasympathetic neurons are responsible for releasing norepinephrine on the target organ, while sympathetic neurons are responsible for releasing acetylcholine.</a:t>
            </a:r>
          </a:p>
        </p:txBody>
      </p:sp>
    </p:spTree>
    <p:extLst>
      <p:ext uri="{BB962C8B-B14F-4D97-AF65-F5344CB8AC3E}">
        <p14:creationId xmlns:p14="http://schemas.microsoft.com/office/powerpoint/2010/main" val="193357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8B9-6E54-68A7-4D3E-EB4C7DBA6280}"/>
              </a:ext>
            </a:extLst>
          </p:cNvPr>
          <p:cNvSpPr>
            <a:spLocks noGrp="1"/>
          </p:cNvSpPr>
          <p:nvPr>
            <p:ph type="title"/>
          </p:nvPr>
        </p:nvSpPr>
        <p:spPr/>
        <p:txBody>
          <a:bodyPr/>
          <a:lstStyle/>
          <a:p>
            <a:r>
              <a:rPr lang="en-US" dirty="0"/>
              <a:t>The Sensory-Somatic Nervous System</a:t>
            </a:r>
          </a:p>
        </p:txBody>
      </p:sp>
      <p:sp>
        <p:nvSpPr>
          <p:cNvPr id="3" name="Content Placeholder 2">
            <a:extLst>
              <a:ext uri="{FF2B5EF4-FFF2-40B4-BE49-F238E27FC236}">
                <a16:creationId xmlns:a16="http://schemas.microsoft.com/office/drawing/2014/main" id="{D6B8F61F-F918-A0A5-30D8-FDD77618B926}"/>
              </a:ext>
            </a:extLst>
          </p:cNvPr>
          <p:cNvSpPr>
            <a:spLocks noGrp="1"/>
          </p:cNvSpPr>
          <p:nvPr>
            <p:ph idx="1"/>
          </p:nvPr>
        </p:nvSpPr>
        <p:spPr>
          <a:xfrm>
            <a:off x="457200" y="1097280"/>
            <a:ext cx="8229600" cy="5577840"/>
          </a:xfrm>
        </p:spPr>
        <p:txBody>
          <a:bodyPr>
            <a:normAutofit fontScale="77500" lnSpcReduction="20000"/>
          </a:bodyPr>
          <a:lstStyle/>
          <a:p>
            <a:pPr marL="0" indent="0">
              <a:buNone/>
            </a:pPr>
            <a:r>
              <a:rPr lang="en-US" dirty="0"/>
              <a:t>The sensory-somatic nervous system:</a:t>
            </a:r>
          </a:p>
          <a:p>
            <a:r>
              <a:rPr lang="en-US" dirty="0"/>
              <a:t>Is made up of cranial and spinal nerves</a:t>
            </a:r>
          </a:p>
          <a:p>
            <a:r>
              <a:rPr lang="en-US" dirty="0"/>
              <a:t>Contains both sensory and motor neurons</a:t>
            </a:r>
          </a:p>
          <a:p>
            <a:pPr lvl="1"/>
            <a:r>
              <a:rPr lang="en-US" dirty="0"/>
              <a:t>Sensory neurons transmit sensory information from the skin, skeletal muscle, and sensory organs to the CNS.</a:t>
            </a:r>
          </a:p>
          <a:p>
            <a:pPr lvl="1"/>
            <a:r>
              <a:rPr lang="en-US" dirty="0"/>
              <a:t>Motor neuron transmit messages about desired movement form the CNS to the muscles to make them contract.</a:t>
            </a:r>
          </a:p>
          <a:p>
            <a:r>
              <a:rPr lang="en-US" dirty="0"/>
              <a:t>Provides an animal the ability to process information about its environment (what it sees, feels, hears, etc.) and control motor movements</a:t>
            </a:r>
          </a:p>
          <a:p>
            <a:r>
              <a:rPr lang="en-US" dirty="0"/>
              <a:t>Involves only 1 synapse–1 ending of the neuron is at the organ and the other direct contacts a CNS neuron</a:t>
            </a:r>
          </a:p>
          <a:p>
            <a:pPr lvl="1"/>
            <a:r>
              <a:rPr lang="en-US" dirty="0"/>
              <a:t>NOTE that this is different from the autonomic nervous system.</a:t>
            </a:r>
          </a:p>
          <a:p>
            <a:r>
              <a:rPr lang="en-US" dirty="0"/>
              <a:t>Mainly used acetylcholine as the neurotransmitter released at its synapses.</a:t>
            </a:r>
          </a:p>
        </p:txBody>
      </p:sp>
    </p:spTree>
    <p:extLst>
      <p:ext uri="{BB962C8B-B14F-4D97-AF65-F5344CB8AC3E}">
        <p14:creationId xmlns:p14="http://schemas.microsoft.com/office/powerpoint/2010/main" val="199491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8B9-6E54-68A7-4D3E-EB4C7DBA6280}"/>
              </a:ext>
            </a:extLst>
          </p:cNvPr>
          <p:cNvSpPr>
            <a:spLocks noGrp="1"/>
          </p:cNvSpPr>
          <p:nvPr>
            <p:ph type="title"/>
          </p:nvPr>
        </p:nvSpPr>
        <p:spPr>
          <a:xfrm>
            <a:off x="0" y="182880"/>
            <a:ext cx="9144000" cy="914400"/>
          </a:xfrm>
        </p:spPr>
        <p:txBody>
          <a:bodyPr/>
          <a:lstStyle/>
          <a:p>
            <a:r>
              <a:rPr lang="en-US" dirty="0"/>
              <a:t>The Sensory-Somatic Nervous System: Cranial Nerves</a:t>
            </a:r>
          </a:p>
        </p:txBody>
      </p:sp>
      <p:sp>
        <p:nvSpPr>
          <p:cNvPr id="3" name="Content Placeholder 2">
            <a:extLst>
              <a:ext uri="{FF2B5EF4-FFF2-40B4-BE49-F238E27FC236}">
                <a16:creationId xmlns:a16="http://schemas.microsoft.com/office/drawing/2014/main" id="{D6B8F61F-F918-A0A5-30D8-FDD77618B926}"/>
              </a:ext>
            </a:extLst>
          </p:cNvPr>
          <p:cNvSpPr>
            <a:spLocks noGrp="1"/>
          </p:cNvSpPr>
          <p:nvPr>
            <p:ph idx="1"/>
          </p:nvPr>
        </p:nvSpPr>
        <p:spPr>
          <a:xfrm>
            <a:off x="457200" y="1066800"/>
            <a:ext cx="8229600" cy="4998720"/>
          </a:xfrm>
        </p:spPr>
        <p:txBody>
          <a:bodyPr>
            <a:normAutofit lnSpcReduction="10000"/>
          </a:bodyPr>
          <a:lstStyle/>
          <a:p>
            <a:pPr marL="0" indent="0">
              <a:buNone/>
            </a:pPr>
            <a:r>
              <a:rPr lang="en-US" dirty="0"/>
              <a:t>Humans have 12 </a:t>
            </a:r>
            <a:r>
              <a:rPr lang="en-US" b="1" dirty="0"/>
              <a:t>cranial nerves </a:t>
            </a:r>
            <a:r>
              <a:rPr lang="en-US" dirty="0"/>
              <a:t>emerging from or entering the skull (cranium).</a:t>
            </a:r>
          </a:p>
          <a:p>
            <a:r>
              <a:rPr lang="en-US" dirty="0"/>
              <a:t>Some transmit only sensory information.</a:t>
            </a:r>
          </a:p>
          <a:p>
            <a:pPr lvl="1"/>
            <a:r>
              <a:rPr lang="en-US" dirty="0"/>
              <a:t>The olfactory nerve transmits information about smells from the nose to the brainstem.</a:t>
            </a:r>
          </a:p>
          <a:p>
            <a:r>
              <a:rPr lang="en-US" dirty="0"/>
              <a:t>Others transmit solely motor information.</a:t>
            </a:r>
          </a:p>
          <a:p>
            <a:pPr lvl="1"/>
            <a:r>
              <a:rPr lang="en-US" dirty="0"/>
              <a:t>The oculomotor nerve controls the opening and closing of the eyelid and some eye movements.</a:t>
            </a:r>
          </a:p>
          <a:p>
            <a:r>
              <a:rPr lang="en-US" dirty="0"/>
              <a:t>Others contain a mix of sensory and motor fibers.</a:t>
            </a:r>
          </a:p>
          <a:p>
            <a:pPr lvl="1"/>
            <a:r>
              <a:rPr lang="en-US" dirty="0"/>
              <a:t>The glossopharyngeal nerve has a role in both taste (sensory) and swallowing (motor).</a:t>
            </a:r>
          </a:p>
        </p:txBody>
      </p:sp>
    </p:spTree>
    <p:extLst>
      <p:ext uri="{BB962C8B-B14F-4D97-AF65-F5344CB8AC3E}">
        <p14:creationId xmlns:p14="http://schemas.microsoft.com/office/powerpoint/2010/main" val="329058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42.4 Figure 5</a:t>
            </a:r>
          </a:p>
        </p:txBody>
      </p:sp>
      <p:sp>
        <p:nvSpPr>
          <p:cNvPr id="4" name="TextBox 3">
            <a:extLst>
              <a:ext uri="{FF2B5EF4-FFF2-40B4-BE49-F238E27FC236}">
                <a16:creationId xmlns:a16="http://schemas.microsoft.com/office/drawing/2014/main" id="{33BE5FBD-1BC6-F933-E6CC-815D32A1128F}"/>
              </a:ext>
            </a:extLst>
          </p:cNvPr>
          <p:cNvSpPr txBox="1"/>
          <p:nvPr/>
        </p:nvSpPr>
        <p:spPr>
          <a:xfrm>
            <a:off x="2324100" y="5760719"/>
            <a:ext cx="4572000" cy="215444"/>
          </a:xfrm>
          <a:prstGeom prst="rect">
            <a:avLst/>
          </a:prstGeom>
          <a:noFill/>
        </p:spPr>
        <p:txBody>
          <a:bodyPr wrap="square">
            <a:spAutoFit/>
          </a:bodyPr>
          <a:lstStyle/>
          <a:p>
            <a:pPr algn="ctr"/>
            <a:r>
              <a:rPr lang="en-US" sz="800" dirty="0"/>
              <a:t>BruceBlaus on Wikimedia Commons. "Cranial nerves."</a:t>
            </a:r>
          </a:p>
        </p:txBody>
      </p:sp>
      <p:pic>
        <p:nvPicPr>
          <p:cNvPr id="7" name="Content Placeholder 6" descr="The illustration shows the underside of the brain. The twelve cranial nerves cluster around the brain stem and are symmetrically located on each side. The olfactory nerve is short, lobe-like, and is located closest to the front. Directly behind this is the optic nerve, then the oculomotor nerve. All these nerves are located in front of the brain stem. The trigeminal nerve, which is the thickest, is located on either side of the brain stem. It forms three branches shortly after leaving the brain. The trochlear nerve is a small nerve in front of the trigeminal nerve. Behind the brain stem are the smaller facial, vestibulocochlear, glossopharyngeal, and hypoglossal nerves. The nerve furthest back is the accessory nerve.">
            <a:extLst>
              <a:ext uri="{FF2B5EF4-FFF2-40B4-BE49-F238E27FC236}">
                <a16:creationId xmlns:a16="http://schemas.microsoft.com/office/drawing/2014/main" id="{7CAC7AF3-5916-7505-FEFC-240C38C077CF}"/>
              </a:ext>
            </a:extLst>
          </p:cNvPr>
          <p:cNvPicPr>
            <a:picLocks noGrp="1" noChangeAspect="1"/>
          </p:cNvPicPr>
          <p:nvPr>
            <p:ph idx="1"/>
          </p:nvPr>
        </p:nvPicPr>
        <p:blipFill>
          <a:blip r:embed="rId3"/>
          <a:srcRect t="3681" b="2987"/>
          <a:stretch/>
        </p:blipFill>
        <p:spPr>
          <a:xfrm>
            <a:off x="1142999" y="1097280"/>
            <a:ext cx="7314935" cy="4663439"/>
          </a:xfrm>
        </p:spPr>
      </p:pic>
    </p:spTree>
    <p:extLst>
      <p:ext uri="{BB962C8B-B14F-4D97-AF65-F5344CB8AC3E}">
        <p14:creationId xmlns:p14="http://schemas.microsoft.com/office/powerpoint/2010/main" val="347635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8B9-6E54-68A7-4D3E-EB4C7DBA6280}"/>
              </a:ext>
            </a:extLst>
          </p:cNvPr>
          <p:cNvSpPr>
            <a:spLocks noGrp="1"/>
          </p:cNvSpPr>
          <p:nvPr>
            <p:ph type="title"/>
          </p:nvPr>
        </p:nvSpPr>
        <p:spPr/>
        <p:txBody>
          <a:bodyPr/>
          <a:lstStyle/>
          <a:p>
            <a:r>
              <a:rPr lang="en-US" dirty="0"/>
              <a:t>The Sensory-Somatic Nervous System: Spinal Nerves</a:t>
            </a:r>
            <a:r>
              <a:rPr lang="en-US" sz="1400" baseline="-25000" dirty="0"/>
              <a:t>1</a:t>
            </a:r>
            <a:endParaRPr lang="en-US" dirty="0"/>
          </a:p>
        </p:txBody>
      </p:sp>
      <p:sp>
        <p:nvSpPr>
          <p:cNvPr id="3" name="Content Placeholder 2">
            <a:extLst>
              <a:ext uri="{FF2B5EF4-FFF2-40B4-BE49-F238E27FC236}">
                <a16:creationId xmlns:a16="http://schemas.microsoft.com/office/drawing/2014/main" id="{D6B8F61F-F918-A0A5-30D8-FDD77618B926}"/>
              </a:ext>
            </a:extLst>
          </p:cNvPr>
          <p:cNvSpPr>
            <a:spLocks noGrp="1"/>
          </p:cNvSpPr>
          <p:nvPr>
            <p:ph idx="1"/>
          </p:nvPr>
        </p:nvSpPr>
        <p:spPr>
          <a:xfrm>
            <a:off x="457200" y="1219200"/>
            <a:ext cx="8229600" cy="4846320"/>
          </a:xfrm>
        </p:spPr>
        <p:txBody>
          <a:bodyPr>
            <a:normAutofit/>
          </a:bodyPr>
          <a:lstStyle/>
          <a:p>
            <a:r>
              <a:rPr lang="en-US" dirty="0"/>
              <a:t>Spinal nerves:</a:t>
            </a:r>
          </a:p>
          <a:p>
            <a:pPr lvl="1"/>
            <a:r>
              <a:rPr lang="en-US" dirty="0"/>
              <a:t>Emerge from the vertebral column </a:t>
            </a:r>
          </a:p>
          <a:p>
            <a:pPr lvl="1"/>
            <a:r>
              <a:rPr lang="en-US" dirty="0"/>
              <a:t>Transmit sensory and motor information between the spinal cord and the rest of the body</a:t>
            </a:r>
          </a:p>
          <a:p>
            <a:r>
              <a:rPr lang="en-US" dirty="0"/>
              <a:t>There are 31 spinal nerves containing both sensory and motor axons in humans.</a:t>
            </a:r>
          </a:p>
        </p:txBody>
      </p:sp>
    </p:spTree>
    <p:extLst>
      <p:ext uri="{BB962C8B-B14F-4D97-AF65-F5344CB8AC3E}">
        <p14:creationId xmlns:p14="http://schemas.microsoft.com/office/powerpoint/2010/main" val="276737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8B9-6E54-68A7-4D3E-EB4C7DBA6280}"/>
              </a:ext>
            </a:extLst>
          </p:cNvPr>
          <p:cNvSpPr>
            <a:spLocks noGrp="1"/>
          </p:cNvSpPr>
          <p:nvPr>
            <p:ph type="title"/>
          </p:nvPr>
        </p:nvSpPr>
        <p:spPr>
          <a:xfrm>
            <a:off x="0" y="182880"/>
            <a:ext cx="9144000" cy="914400"/>
          </a:xfrm>
        </p:spPr>
        <p:txBody>
          <a:bodyPr/>
          <a:lstStyle/>
          <a:p>
            <a:r>
              <a:rPr lang="en-US" dirty="0"/>
              <a:t>The Sensory-Somatic Nervous System: Spinal Nerves</a:t>
            </a:r>
            <a:r>
              <a:rPr lang="en-US" sz="1400" baseline="-25000" dirty="0"/>
              <a:t>2</a:t>
            </a:r>
            <a:endParaRPr lang="en-US" dirty="0"/>
          </a:p>
        </p:txBody>
      </p:sp>
      <p:sp>
        <p:nvSpPr>
          <p:cNvPr id="3" name="Content Placeholder 2">
            <a:extLst>
              <a:ext uri="{FF2B5EF4-FFF2-40B4-BE49-F238E27FC236}">
                <a16:creationId xmlns:a16="http://schemas.microsoft.com/office/drawing/2014/main" id="{D6B8F61F-F918-A0A5-30D8-FDD77618B926}"/>
              </a:ext>
            </a:extLst>
          </p:cNvPr>
          <p:cNvSpPr>
            <a:spLocks noGrp="1"/>
          </p:cNvSpPr>
          <p:nvPr>
            <p:ph idx="1"/>
          </p:nvPr>
        </p:nvSpPr>
        <p:spPr>
          <a:xfrm>
            <a:off x="457200" y="990600"/>
            <a:ext cx="8229600" cy="5181600"/>
          </a:xfrm>
        </p:spPr>
        <p:txBody>
          <a:bodyPr>
            <a:normAutofit fontScale="92500" lnSpcReduction="20000"/>
          </a:bodyPr>
          <a:lstStyle/>
          <a:p>
            <a:pPr marL="0" indent="0">
              <a:buNone/>
            </a:pPr>
            <a:r>
              <a:rPr lang="en-US" dirty="0"/>
              <a:t>The sensory neuron cell bodies are grouped into </a:t>
            </a:r>
            <a:r>
              <a:rPr lang="en-US" i="1" dirty="0"/>
              <a:t>dorsal root ganglia.</a:t>
            </a:r>
          </a:p>
          <a:p>
            <a:r>
              <a:rPr lang="en-US" dirty="0"/>
              <a:t>Each sensory neuron has:</a:t>
            </a:r>
          </a:p>
          <a:p>
            <a:pPr lvl="1"/>
            <a:r>
              <a:rPr lang="en-US" dirty="0"/>
              <a:t>A projection with a sensory receptor ending in skin, muscle, or sensory organs</a:t>
            </a:r>
          </a:p>
          <a:p>
            <a:pPr lvl="1"/>
            <a:r>
              <a:rPr lang="en-US" dirty="0"/>
              <a:t>Another projection that synapses with a neuron in the dorsal spinal cord</a:t>
            </a:r>
          </a:p>
          <a:p>
            <a:r>
              <a:rPr lang="en-US" dirty="0"/>
              <a:t>Motor neurons have cell bodies in the ventral gray matter of the spinal cord that project to muscle through the ventral root.</a:t>
            </a:r>
          </a:p>
          <a:p>
            <a:pPr lvl="1"/>
            <a:r>
              <a:rPr lang="en-US" dirty="0"/>
              <a:t>These neurons are usually stimulated by interneurons within the spinal cord.</a:t>
            </a:r>
          </a:p>
          <a:p>
            <a:pPr lvl="1"/>
            <a:r>
              <a:rPr lang="en-US" dirty="0"/>
              <a:t>These neurons are sometimes directly stimulated by sensory neurons.</a:t>
            </a:r>
          </a:p>
        </p:txBody>
      </p:sp>
    </p:spTree>
    <p:extLst>
      <p:ext uri="{BB962C8B-B14F-4D97-AF65-F5344CB8AC3E}">
        <p14:creationId xmlns:p14="http://schemas.microsoft.com/office/powerpoint/2010/main" val="249040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0205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organization and functions of the sympathetic and parasympathetic nervous systems.</a:t>
            </a:r>
          </a:p>
          <a:p>
            <a:pPr marL="457200" indent="-457200">
              <a:buFont typeface="Arial" panose="020B0604020202020204" pitchFamily="34" charset="0"/>
              <a:buChar char="•"/>
              <a:tabLst>
                <a:tab pos="457200" algn="l"/>
              </a:tabLst>
            </a:pPr>
            <a:r>
              <a:rPr lang="en-US" b="1" dirty="0"/>
              <a:t>Describe</a:t>
            </a:r>
            <a:r>
              <a:rPr lang="en-US" dirty="0"/>
              <a:t> the organization and function of the sensory-somatic nervous system.</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42.4 Figure 6</a:t>
            </a:r>
          </a:p>
        </p:txBody>
      </p:sp>
      <p:pic>
        <p:nvPicPr>
          <p:cNvPr id="6" name="Content Placeholder 4" descr="The illustration shows a cross section of the spinal cord. The gray matter forms an X inside the white matter. A spinal nerve extends from the left arm of the X, and another extends from the left leg of the X. The two nerves join together to the left of the spine. The right arm and leg of the X form a symmetrical nerve. The part of the nerve that exits from the leg of the X is called the ventral root, and the part that exits from the arm of the X is called the dorsal root. The ventral root is on the belly side, and the dorsal root is on the back side. The dorsal root ganglion is a bulge halfway between where the nerve leaves the spine and where the dorsal and ventral roots join. Sensory neuron somas cluster in the dorsal root. Motor neuron somas cluster in the gray matter in the leg of the X. Motor neuron axons are bundled in the ventral root.">
            <a:extLst>
              <a:ext uri="{FF2B5EF4-FFF2-40B4-BE49-F238E27FC236}">
                <a16:creationId xmlns:a16="http://schemas.microsoft.com/office/drawing/2014/main" id="{16FB6DFC-3745-3F66-482A-8ED1A97FD5D4}"/>
              </a:ext>
            </a:extLst>
          </p:cNvPr>
          <p:cNvPicPr>
            <a:picLocks noGrp="1" noChangeAspect="1"/>
          </p:cNvPicPr>
          <p:nvPr>
            <p:ph idx="1"/>
          </p:nvPr>
        </p:nvPicPr>
        <p:blipFill>
          <a:blip r:embed="rId3"/>
          <a:srcRect l="13889" t="3667" r="14816" b="3000"/>
          <a:stretch/>
        </p:blipFill>
        <p:spPr>
          <a:xfrm>
            <a:off x="1295400" y="1097280"/>
            <a:ext cx="6705600" cy="4876800"/>
          </a:xfrm>
        </p:spPr>
      </p:pic>
    </p:spTree>
    <p:extLst>
      <p:ext uri="{BB962C8B-B14F-4D97-AF65-F5344CB8AC3E}">
        <p14:creationId xmlns:p14="http://schemas.microsoft.com/office/powerpoint/2010/main" val="348821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lnSpcReduction="10000"/>
          </a:bodyPr>
          <a:lstStyle/>
          <a:p>
            <a:r>
              <a:rPr lang="en-US" dirty="0"/>
              <a:t>Which of the following is </a:t>
            </a:r>
            <a:r>
              <a:rPr lang="en-US" b="1" dirty="0"/>
              <a:t>not</a:t>
            </a:r>
            <a:r>
              <a:rPr lang="en-US" dirty="0"/>
              <a:t> the name of a cranial nerve?</a:t>
            </a:r>
          </a:p>
          <a:p>
            <a:endParaRPr lang="en-US" dirty="0"/>
          </a:p>
          <a:p>
            <a:pPr marL="457200" indent="-457200">
              <a:buFont typeface="Arial" panose="020B0604020202020204" pitchFamily="34" charset="0"/>
              <a:buChar char="•"/>
            </a:pPr>
            <a:r>
              <a:rPr lang="en-US" dirty="0"/>
              <a:t>oculomotor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trigeminal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vulgaris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vestibulocochlear</a:t>
            </a:r>
          </a:p>
        </p:txBody>
      </p:sp>
    </p:spTree>
    <p:extLst>
      <p:ext uri="{BB962C8B-B14F-4D97-AF65-F5344CB8AC3E}">
        <p14:creationId xmlns:p14="http://schemas.microsoft.com/office/powerpoint/2010/main" val="603400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990600"/>
            <a:ext cx="8458200" cy="5257800"/>
          </a:xfrm>
        </p:spPr>
        <p:txBody>
          <a:bodyPr>
            <a:normAutofit fontScale="85000" lnSpcReduction="20000"/>
          </a:bodyPr>
          <a:lstStyle/>
          <a:p>
            <a:pPr marL="457200" indent="-457200">
              <a:buFont typeface="Arial" panose="020B0604020202020204" pitchFamily="34" charset="0"/>
              <a:buChar char="•"/>
            </a:pPr>
            <a:r>
              <a:rPr lang="en-US" dirty="0"/>
              <a:t>The peripheral nervous system contains:</a:t>
            </a:r>
          </a:p>
          <a:p>
            <a:pPr marL="1200150" lvl="1" indent="-457200">
              <a:buFont typeface="Arial" panose="020B0604020202020204" pitchFamily="34" charset="0"/>
              <a:buChar char="•"/>
            </a:pPr>
            <a:r>
              <a:rPr lang="en-US" dirty="0"/>
              <a:t>The autonomic nervous system</a:t>
            </a:r>
          </a:p>
          <a:p>
            <a:pPr marL="1200150" lvl="1" indent="-457200">
              <a:buFont typeface="Arial" panose="020B0604020202020204" pitchFamily="34" charset="0"/>
              <a:buChar char="•"/>
            </a:pPr>
            <a:r>
              <a:rPr lang="en-US" dirty="0"/>
              <a:t>The sensory-somatic nervous system</a:t>
            </a:r>
          </a:p>
          <a:p>
            <a:pPr marL="457200" indent="-457200">
              <a:buFont typeface="Arial" panose="020B0604020202020204" pitchFamily="34" charset="0"/>
              <a:buChar char="•"/>
            </a:pPr>
            <a:r>
              <a:rPr lang="en-US" dirty="0"/>
              <a:t>The autonomic nervous system provides unconscious control over visceral functions and has 2 divisions:</a:t>
            </a:r>
          </a:p>
          <a:p>
            <a:pPr marL="1200150" lvl="1" indent="-457200">
              <a:buFont typeface="Arial" panose="020B0604020202020204" pitchFamily="34" charset="0"/>
              <a:buChar char="•"/>
            </a:pPr>
            <a:r>
              <a:rPr lang="en-US" dirty="0"/>
              <a:t>The sympathetic nervous system, which is activated during stressful situations to prepare an animal for "fight-or-flight"</a:t>
            </a:r>
          </a:p>
          <a:p>
            <a:pPr marL="1200150" lvl="1" indent="-457200">
              <a:buFont typeface="Arial" panose="020B0604020202020204" pitchFamily="34" charset="0"/>
              <a:buChar char="•"/>
            </a:pPr>
            <a:r>
              <a:rPr lang="en-US" dirty="0"/>
              <a:t>The parasympathetic nervous system, which is is active during restful periods ("rest-and-digest")</a:t>
            </a:r>
          </a:p>
          <a:p>
            <a:pPr marL="457200" indent="-457200">
              <a:buFont typeface="Arial" panose="020B0604020202020204" pitchFamily="34" charset="0"/>
              <a:buChar char="•"/>
            </a:pPr>
            <a:r>
              <a:rPr lang="en-US" dirty="0"/>
              <a:t>The sensory-somatic nervous system is made of cranial and spinal nerves that transmit:</a:t>
            </a:r>
          </a:p>
          <a:p>
            <a:pPr marL="1200150" lvl="1" indent="-457200">
              <a:buFont typeface="Arial" panose="020B0604020202020204" pitchFamily="34" charset="0"/>
              <a:buChar char="•"/>
            </a:pPr>
            <a:r>
              <a:rPr lang="en-US" dirty="0"/>
              <a:t>Sensory information from the skin and muscle to the CNS</a:t>
            </a:r>
          </a:p>
          <a:p>
            <a:pPr marL="1200150" lvl="1" indent="-457200">
              <a:buFont typeface="Arial" panose="020B0604020202020204" pitchFamily="34" charset="0"/>
              <a:buChar char="•"/>
            </a:pPr>
            <a:r>
              <a:rPr lang="en-US" dirty="0"/>
              <a:t>Motor commands from the CNS to muscles</a:t>
            </a:r>
          </a:p>
        </p:txBody>
      </p:sp>
    </p:spTree>
    <p:extLst>
      <p:ext uri="{BB962C8B-B14F-4D97-AF65-F5344CB8AC3E}">
        <p14:creationId xmlns:p14="http://schemas.microsoft.com/office/powerpoint/2010/main" val="290095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Peripheral Nervous System (PNS) Structure and Function</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fontScale="85000" lnSpcReduction="20000"/>
          </a:bodyPr>
          <a:lstStyle/>
          <a:p>
            <a:pPr>
              <a:tabLst>
                <a:tab pos="461963" algn="l"/>
              </a:tabLst>
            </a:pPr>
            <a:r>
              <a:rPr lang="en-US" sz="3100" dirty="0">
                <a:solidFill>
                  <a:schemeClr val="tx1"/>
                </a:solidFill>
              </a:rPr>
              <a:t>The peripheral nervous system (PNS):</a:t>
            </a:r>
          </a:p>
          <a:p>
            <a:pPr lvl="1">
              <a:tabLst>
                <a:tab pos="461963" algn="l"/>
              </a:tabLst>
            </a:pPr>
            <a:r>
              <a:rPr lang="en-US" sz="3100" i="0" dirty="0">
                <a:solidFill>
                  <a:schemeClr val="tx1"/>
                </a:solidFill>
              </a:rPr>
              <a:t>Connects the CNS to the rest of the body</a:t>
            </a:r>
          </a:p>
          <a:p>
            <a:pPr>
              <a:tabLst>
                <a:tab pos="461963" algn="l"/>
              </a:tabLst>
            </a:pPr>
            <a:r>
              <a:rPr lang="en-US" sz="3100" i="0" dirty="0">
                <a:solidFill>
                  <a:schemeClr val="tx1"/>
                </a:solidFill>
              </a:rPr>
              <a:t>If the CNS is like the power plant of the nervous system, creating signals that control body functions, then the PNS is like the wires that go to individual houses.</a:t>
            </a:r>
          </a:p>
          <a:p>
            <a:pPr>
              <a:tabLst>
                <a:tab pos="461963" algn="l"/>
              </a:tabLst>
            </a:pPr>
            <a:r>
              <a:rPr lang="en-US" sz="3100" i="0" dirty="0">
                <a:solidFill>
                  <a:schemeClr val="tx1"/>
                </a:solidFill>
              </a:rPr>
              <a:t>The PNS can be broken into:</a:t>
            </a:r>
          </a:p>
          <a:p>
            <a:pPr lvl="1">
              <a:tabLst>
                <a:tab pos="461963" algn="l"/>
              </a:tabLst>
            </a:pPr>
            <a:r>
              <a:rPr lang="en-US" sz="3100" dirty="0">
                <a:solidFill>
                  <a:schemeClr val="tx1"/>
                </a:solidFill>
              </a:rPr>
              <a:t>The </a:t>
            </a:r>
            <a:r>
              <a:rPr lang="en-US" sz="3100" b="1" dirty="0">
                <a:solidFill>
                  <a:schemeClr val="tx1"/>
                </a:solidFill>
              </a:rPr>
              <a:t>autonomic nervous system</a:t>
            </a:r>
            <a:endParaRPr lang="en-US" sz="3100" dirty="0"/>
          </a:p>
          <a:p>
            <a:pPr lvl="2">
              <a:tabLst>
                <a:tab pos="461963" algn="l"/>
              </a:tabLst>
            </a:pPr>
            <a:r>
              <a:rPr lang="en-US" sz="3100" dirty="0">
                <a:solidFill>
                  <a:schemeClr val="tx1"/>
                </a:solidFill>
              </a:rPr>
              <a:t>Controls </a:t>
            </a:r>
            <a:r>
              <a:rPr lang="en-US" sz="3100" dirty="0"/>
              <a:t>bodily functions without conscious control</a:t>
            </a:r>
          </a:p>
          <a:p>
            <a:pPr lvl="1">
              <a:tabLst>
                <a:tab pos="461963" algn="l"/>
              </a:tabLst>
            </a:pPr>
            <a:r>
              <a:rPr lang="en-US" sz="3100" dirty="0">
                <a:solidFill>
                  <a:schemeClr val="tx1"/>
                </a:solidFill>
              </a:rPr>
              <a:t>The </a:t>
            </a:r>
            <a:r>
              <a:rPr lang="en-US" sz="3100" b="1" dirty="0">
                <a:solidFill>
                  <a:schemeClr val="tx1"/>
                </a:solidFill>
              </a:rPr>
              <a:t>sensory-somatic nervous system</a:t>
            </a:r>
          </a:p>
          <a:p>
            <a:pPr lvl="2">
              <a:tabLst>
                <a:tab pos="461963" algn="l"/>
              </a:tabLst>
            </a:pPr>
            <a:r>
              <a:rPr lang="en-US" sz="3100" dirty="0">
                <a:solidFill>
                  <a:schemeClr val="tx1"/>
                </a:solidFill>
              </a:rPr>
              <a:t>Transmits sensory information from the skin, muscles, and sensory organs to the CNS</a:t>
            </a:r>
          </a:p>
          <a:p>
            <a:pPr lvl="2">
              <a:tabLst>
                <a:tab pos="461963" algn="l"/>
              </a:tabLst>
            </a:pPr>
            <a:r>
              <a:rPr lang="en-US" sz="3100" dirty="0">
                <a:solidFill>
                  <a:schemeClr val="tx1"/>
                </a:solidFill>
              </a:rPr>
              <a:t>Sends motor commands from the CNS to the muscles</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42.4 Figure 1</a:t>
            </a:r>
            <a:endParaRPr lang="en-US" sz="3200" dirty="0">
              <a:solidFill>
                <a:schemeClr val="accent1"/>
              </a:solidFill>
            </a:endParaRPr>
          </a:p>
        </p:txBody>
      </p:sp>
      <p:sp>
        <p:nvSpPr>
          <p:cNvPr id="4" name="TextBox 3">
            <a:extLst>
              <a:ext uri="{FF2B5EF4-FFF2-40B4-BE49-F238E27FC236}">
                <a16:creationId xmlns:a16="http://schemas.microsoft.com/office/drawing/2014/main" id="{953524A8-F7C8-B326-4C28-22C75F619AD7}"/>
              </a:ext>
            </a:extLst>
          </p:cNvPr>
          <p:cNvSpPr txBox="1"/>
          <p:nvPr/>
        </p:nvSpPr>
        <p:spPr>
          <a:xfrm>
            <a:off x="2286000" y="5621476"/>
            <a:ext cx="4572000" cy="215444"/>
          </a:xfrm>
          <a:prstGeom prst="rect">
            <a:avLst/>
          </a:prstGeom>
          <a:noFill/>
        </p:spPr>
        <p:txBody>
          <a:bodyPr wrap="square">
            <a:spAutoFit/>
          </a:bodyPr>
          <a:lstStyle/>
          <a:p>
            <a:pPr algn="ctr"/>
            <a:r>
              <a:rPr lang="en-US" sz="800" dirty="0"/>
              <a:t>Christinelmiller on Wikimedia Commons. "Autonomic and somatic nervous system."</a:t>
            </a:r>
          </a:p>
        </p:txBody>
      </p:sp>
      <p:pic>
        <p:nvPicPr>
          <p:cNvPr id="6" name="Content Placeholder 4" descr="The motor neurons from the central nervous system experience either the internal environment (autonomic nervous system) or the external environment (somatic nervous system), when both send sensory neurons back to the central nervous system.">
            <a:extLst>
              <a:ext uri="{FF2B5EF4-FFF2-40B4-BE49-F238E27FC236}">
                <a16:creationId xmlns:a16="http://schemas.microsoft.com/office/drawing/2014/main" id="{7E82FC48-38D4-9CD8-E0EE-141A42E7F01B}"/>
              </a:ext>
            </a:extLst>
          </p:cNvPr>
          <p:cNvPicPr>
            <a:picLocks noGrp="1" noChangeAspect="1"/>
          </p:cNvPicPr>
          <p:nvPr>
            <p:ph idx="1"/>
          </p:nvPr>
        </p:nvPicPr>
        <p:blipFill>
          <a:blip r:embed="rId3"/>
          <a:srcRect t="3667" b="11334"/>
          <a:stretch/>
        </p:blipFill>
        <p:spPr>
          <a:xfrm>
            <a:off x="215153" y="1301978"/>
            <a:ext cx="8713694"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388-AFDD-7DD0-0577-0538EC8D31C3}"/>
              </a:ext>
            </a:extLst>
          </p:cNvPr>
          <p:cNvSpPr>
            <a:spLocks noGrp="1"/>
          </p:cNvSpPr>
          <p:nvPr>
            <p:ph type="title"/>
          </p:nvPr>
        </p:nvSpPr>
        <p:spPr/>
        <p:txBody>
          <a:bodyPr/>
          <a:lstStyle/>
          <a:p>
            <a:r>
              <a:rPr lang="en-US" dirty="0"/>
              <a:t>The Autonomic Nervous System</a:t>
            </a:r>
            <a:r>
              <a:rPr lang="en-US" sz="1400" baseline="-25000" dirty="0"/>
              <a:t>1</a:t>
            </a:r>
            <a:endParaRPr lang="en-US" dirty="0"/>
          </a:p>
        </p:txBody>
      </p:sp>
      <p:sp>
        <p:nvSpPr>
          <p:cNvPr id="3" name="Content Placeholder 2">
            <a:extLst>
              <a:ext uri="{FF2B5EF4-FFF2-40B4-BE49-F238E27FC236}">
                <a16:creationId xmlns:a16="http://schemas.microsoft.com/office/drawing/2014/main" id="{9E2E67E8-4E74-11EF-82FF-1A0278870B81}"/>
              </a:ext>
            </a:extLst>
          </p:cNvPr>
          <p:cNvSpPr>
            <a:spLocks noGrp="1"/>
          </p:cNvSpPr>
          <p:nvPr>
            <p:ph idx="1"/>
          </p:nvPr>
        </p:nvSpPr>
        <p:spPr>
          <a:xfrm>
            <a:off x="457200" y="990600"/>
            <a:ext cx="8229600" cy="5074920"/>
          </a:xfrm>
        </p:spPr>
        <p:txBody>
          <a:bodyPr>
            <a:normAutofit fontScale="92500" lnSpcReduction="20000"/>
          </a:bodyPr>
          <a:lstStyle/>
          <a:p>
            <a:pPr marL="0" indent="0">
              <a:buNone/>
            </a:pPr>
            <a:r>
              <a:rPr lang="en-US" dirty="0"/>
              <a:t>The autonomic nervous system:</a:t>
            </a:r>
          </a:p>
          <a:p>
            <a:r>
              <a:rPr lang="en-US" dirty="0"/>
              <a:t>Serves as the relay between the CNS and the internal organs</a:t>
            </a:r>
          </a:p>
          <a:p>
            <a:r>
              <a:rPr lang="en-US" dirty="0"/>
              <a:t>Controls the lungs, heart, smooth muscle, and exocrine and endocrine glands largely without conscious control through continuously monitoring conditions and implementing needed changes </a:t>
            </a:r>
          </a:p>
          <a:p>
            <a:pPr marL="0" indent="0">
              <a:buNone/>
            </a:pPr>
            <a:r>
              <a:rPr lang="en-US" dirty="0"/>
              <a:t>Signaling to target tissue involves 2 synapses.</a:t>
            </a:r>
          </a:p>
          <a:p>
            <a:r>
              <a:rPr lang="en-US" dirty="0"/>
              <a:t>A </a:t>
            </a:r>
            <a:r>
              <a:rPr lang="en-US" i="1" dirty="0"/>
              <a:t>preganglionic neuron </a:t>
            </a:r>
            <a:r>
              <a:rPr lang="en-US" dirty="0"/>
              <a:t>originating in the CNS synapses to a neuron in a ganglion.</a:t>
            </a:r>
          </a:p>
          <a:p>
            <a:r>
              <a:rPr lang="en-US" dirty="0"/>
              <a:t>The </a:t>
            </a:r>
            <a:r>
              <a:rPr lang="en-US" i="1" dirty="0"/>
              <a:t>postganglionic neuron </a:t>
            </a:r>
            <a:r>
              <a:rPr lang="en-US" dirty="0"/>
              <a:t>is the PNS neuron in the ganglion that then synapses on the target organ.</a:t>
            </a:r>
          </a:p>
          <a:p>
            <a:pPr marL="0" indent="0">
              <a:buNone/>
            </a:pPr>
            <a:r>
              <a:rPr lang="en-US" dirty="0"/>
              <a:t>NOTE: A </a:t>
            </a:r>
            <a:r>
              <a:rPr lang="en-US" i="1" dirty="0"/>
              <a:t>ganglion </a:t>
            </a:r>
            <a:r>
              <a:rPr lang="en-US" dirty="0"/>
              <a:t>(plural </a:t>
            </a:r>
            <a:r>
              <a:rPr lang="en-US" i="1" dirty="0"/>
              <a:t>ganglia</a:t>
            </a:r>
            <a:r>
              <a:rPr lang="en-US" dirty="0"/>
              <a:t>) is a collection of neuron cell bodies that act as a synaptic relay station.</a:t>
            </a:r>
          </a:p>
        </p:txBody>
      </p:sp>
    </p:spTree>
    <p:extLst>
      <p:ext uri="{BB962C8B-B14F-4D97-AF65-F5344CB8AC3E}">
        <p14:creationId xmlns:p14="http://schemas.microsoft.com/office/powerpoint/2010/main" val="428605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388-AFDD-7DD0-0577-0538EC8D31C3}"/>
              </a:ext>
            </a:extLst>
          </p:cNvPr>
          <p:cNvSpPr>
            <a:spLocks noGrp="1"/>
          </p:cNvSpPr>
          <p:nvPr>
            <p:ph type="title"/>
          </p:nvPr>
        </p:nvSpPr>
        <p:spPr/>
        <p:txBody>
          <a:bodyPr/>
          <a:lstStyle/>
          <a:p>
            <a:r>
              <a:rPr lang="en-US" dirty="0"/>
              <a:t>The Autonomic Nervous System</a:t>
            </a:r>
            <a:r>
              <a:rPr lang="en-US" sz="1400" baseline="-25000" dirty="0"/>
              <a:t>2</a:t>
            </a:r>
            <a:endParaRPr lang="en-US" dirty="0"/>
          </a:p>
        </p:txBody>
      </p:sp>
      <p:sp>
        <p:nvSpPr>
          <p:cNvPr id="3" name="Content Placeholder 2">
            <a:extLst>
              <a:ext uri="{FF2B5EF4-FFF2-40B4-BE49-F238E27FC236}">
                <a16:creationId xmlns:a16="http://schemas.microsoft.com/office/drawing/2014/main" id="{9E2E67E8-4E74-11EF-82FF-1A0278870B81}"/>
              </a:ext>
            </a:extLst>
          </p:cNvPr>
          <p:cNvSpPr>
            <a:spLocks noGrp="1"/>
          </p:cNvSpPr>
          <p:nvPr>
            <p:ph idx="1"/>
          </p:nvPr>
        </p:nvSpPr>
        <p:spPr>
          <a:xfrm>
            <a:off x="457199" y="990600"/>
            <a:ext cx="4078309" cy="5074920"/>
          </a:xfrm>
        </p:spPr>
        <p:txBody>
          <a:bodyPr>
            <a:normAutofit/>
          </a:bodyPr>
          <a:lstStyle/>
          <a:p>
            <a:pPr marL="0" indent="0">
              <a:buNone/>
            </a:pPr>
            <a:r>
              <a:rPr lang="en-US" dirty="0"/>
              <a:t>The 2 divisions of the autonomic nervous system have opposing effects:</a:t>
            </a:r>
          </a:p>
          <a:p>
            <a:r>
              <a:rPr lang="en-US" dirty="0"/>
              <a:t>The sympathetic nervous system </a:t>
            </a:r>
          </a:p>
          <a:p>
            <a:r>
              <a:rPr lang="en-US" dirty="0"/>
              <a:t>The parasympathetic nervous system</a:t>
            </a:r>
          </a:p>
        </p:txBody>
      </p:sp>
      <p:sp>
        <p:nvSpPr>
          <p:cNvPr id="5" name="Rectangle 3">
            <a:extLst>
              <a:ext uri="{FF2B5EF4-FFF2-40B4-BE49-F238E27FC236}">
                <a16:creationId xmlns:a16="http://schemas.microsoft.com/office/drawing/2014/main" id="{DFAE3F87-9009-1273-8982-FD7A9F3BBE10}"/>
              </a:ext>
            </a:extLst>
          </p:cNvPr>
          <p:cNvSpPr txBox="1">
            <a:spLocks/>
          </p:cNvSpPr>
          <p:nvPr/>
        </p:nvSpPr>
        <p:spPr>
          <a:xfrm>
            <a:off x="5867400" y="967847"/>
            <a:ext cx="1660629" cy="380786"/>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tabLst>
                <a:tab pos="461963" algn="l"/>
              </a:tabLst>
            </a:pPr>
            <a:r>
              <a:rPr lang="en-US" sz="1400" b="1" dirty="0">
                <a:solidFill>
                  <a:schemeClr val="tx1"/>
                </a:solidFill>
              </a:rPr>
              <a:t>42.4 Figure 2</a:t>
            </a:r>
          </a:p>
        </p:txBody>
      </p:sp>
      <p:sp>
        <p:nvSpPr>
          <p:cNvPr id="8" name="TextBox 7">
            <a:extLst>
              <a:ext uri="{FF2B5EF4-FFF2-40B4-BE49-F238E27FC236}">
                <a16:creationId xmlns:a16="http://schemas.microsoft.com/office/drawing/2014/main" id="{AAFECB3B-0269-86DE-6509-5410A82591F2}"/>
              </a:ext>
            </a:extLst>
          </p:cNvPr>
          <p:cNvSpPr txBox="1"/>
          <p:nvPr/>
        </p:nvSpPr>
        <p:spPr>
          <a:xfrm>
            <a:off x="4411714" y="5805398"/>
            <a:ext cx="4572000" cy="215444"/>
          </a:xfrm>
          <a:prstGeom prst="rect">
            <a:avLst/>
          </a:prstGeom>
          <a:noFill/>
        </p:spPr>
        <p:txBody>
          <a:bodyPr wrap="square">
            <a:spAutoFit/>
          </a:bodyPr>
          <a:lstStyle/>
          <a:p>
            <a:pPr algn="ctr"/>
            <a:r>
              <a:rPr lang="en-US" sz="800" dirty="0"/>
              <a:t>OpenStax. "Autonomic nervous system." Modified. </a:t>
            </a:r>
          </a:p>
        </p:txBody>
      </p:sp>
      <p:pic>
        <p:nvPicPr>
          <p:cNvPr id="6" name="Content Placeholder 4" descr="The parasympathetic nervous system has preganglionic neurons, where the soma is usually in the brainstem or sacral (toward the bottom) spinal cord. The neurotransmitter released from the preganglionic synapse is acetylcholine. The postganglionic neuron is shown next, where the soma is usually in a ganglion near the target organ. Acetylcholine and nitric oxide are the neurotransmitters released from postganglionic synapses to the target organ to activate the &quot;rest-or-digest&quot; response. The sympathetic nervous system has preganglionic neurons, where the soma is usually in the spine. The neurotransmitter released from the preganglionic synapse is acetylocholine. The postganglionic neuron is shown next, where the soma is in a sympathetic ganglion, located next to the spinal cord. Norepinephrine is the neurotransmitter released from the postganglionic synapses to the target organ to activate the &quot;fight-or-flight&quot; response.">
            <a:extLst>
              <a:ext uri="{FF2B5EF4-FFF2-40B4-BE49-F238E27FC236}">
                <a16:creationId xmlns:a16="http://schemas.microsoft.com/office/drawing/2014/main" id="{B25260BB-79A8-D0A2-A37A-62D7BB3F3B5D}"/>
              </a:ext>
            </a:extLst>
          </p:cNvPr>
          <p:cNvPicPr>
            <a:picLocks noChangeAspect="1"/>
          </p:cNvPicPr>
          <p:nvPr/>
        </p:nvPicPr>
        <p:blipFill>
          <a:blip r:embed="rId2"/>
          <a:srcRect l="30508" t="4782" r="29951" b="2708"/>
          <a:stretch/>
        </p:blipFill>
        <p:spPr>
          <a:xfrm>
            <a:off x="5061023" y="1299677"/>
            <a:ext cx="3429000" cy="4456765"/>
          </a:xfrm>
          <a:prstGeom prst="rect">
            <a:avLst/>
          </a:prstGeom>
        </p:spPr>
      </p:pic>
    </p:spTree>
    <p:extLst>
      <p:ext uri="{BB962C8B-B14F-4D97-AF65-F5344CB8AC3E}">
        <p14:creationId xmlns:p14="http://schemas.microsoft.com/office/powerpoint/2010/main" val="29396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The Autonomic Nervous System: The Sympathetic Nervous System</a:t>
            </a:r>
            <a:r>
              <a:rPr lang="en-US" sz="1400" baseline="-25000" dirty="0"/>
              <a:t>1</a:t>
            </a:r>
            <a:endParaRPr lang="en-US" dirty="0"/>
          </a:p>
        </p:txBody>
      </p:sp>
      <p:sp>
        <p:nvSpPr>
          <p:cNvPr id="3" name="Content Placeholder 2">
            <a:extLst>
              <a:ext uri="{FF2B5EF4-FFF2-40B4-BE49-F238E27FC236}">
                <a16:creationId xmlns:a16="http://schemas.microsoft.com/office/drawing/2014/main" id="{6C855265-9194-EECB-58B5-2A938ECFF125}"/>
              </a:ext>
            </a:extLst>
          </p:cNvPr>
          <p:cNvSpPr>
            <a:spLocks noGrp="1"/>
          </p:cNvSpPr>
          <p:nvPr>
            <p:ph idx="1"/>
          </p:nvPr>
        </p:nvSpPr>
        <p:spPr>
          <a:xfrm>
            <a:off x="457200" y="1219200"/>
            <a:ext cx="8229600" cy="4526280"/>
          </a:xfrm>
        </p:spPr>
        <p:txBody>
          <a:bodyPr>
            <a:normAutofit fontScale="92500"/>
          </a:bodyPr>
          <a:lstStyle/>
          <a:p>
            <a:r>
              <a:rPr lang="en-US" dirty="0"/>
              <a:t>The </a:t>
            </a:r>
            <a:r>
              <a:rPr lang="en-US" b="1" u="sng" dirty="0"/>
              <a:t>s</a:t>
            </a:r>
            <a:r>
              <a:rPr lang="en-US" b="1" dirty="0"/>
              <a:t>ympathetic nervous system</a:t>
            </a:r>
            <a:r>
              <a:rPr lang="en-US" dirty="0"/>
              <a:t> is responsible for the "fight-or-flight" response that occurs when an animal encounters danger (like a </a:t>
            </a:r>
            <a:r>
              <a:rPr lang="en-US" u="sng" dirty="0"/>
              <a:t>s</a:t>
            </a:r>
            <a:r>
              <a:rPr lang="en-US" dirty="0"/>
              <a:t>urprise encountering of a </a:t>
            </a:r>
            <a:r>
              <a:rPr lang="en-US" u="sng" dirty="0"/>
              <a:t>s</a:t>
            </a:r>
            <a:r>
              <a:rPr lang="en-US" dirty="0"/>
              <a:t>nake).</a:t>
            </a:r>
          </a:p>
          <a:p>
            <a:r>
              <a:rPr lang="en-US" dirty="0"/>
              <a:t>Examples of functions controlled by the sympathetic nervous system include:</a:t>
            </a:r>
          </a:p>
          <a:p>
            <a:pPr lvl="1"/>
            <a:r>
              <a:rPr lang="en-US" dirty="0"/>
              <a:t>An accelerated heart rate</a:t>
            </a:r>
          </a:p>
          <a:p>
            <a:pPr lvl="1"/>
            <a:r>
              <a:rPr lang="en-US" dirty="0"/>
              <a:t>Inhibited digestion</a:t>
            </a:r>
          </a:p>
          <a:p>
            <a:r>
              <a:rPr lang="en-US" dirty="0"/>
              <a:t>These functions prepare an organism’s body for physical strain needed to escape danger or fend off a predator.</a:t>
            </a:r>
          </a:p>
          <a:p>
            <a:endParaRPr lang="en-US" dirty="0"/>
          </a:p>
          <a:p>
            <a:endParaRPr lang="en-US" dirty="0"/>
          </a:p>
        </p:txBody>
      </p:sp>
    </p:spTree>
    <p:extLst>
      <p:ext uri="{BB962C8B-B14F-4D97-AF65-F5344CB8AC3E}">
        <p14:creationId xmlns:p14="http://schemas.microsoft.com/office/powerpoint/2010/main" val="254661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42.4 Figure 3</a:t>
            </a:r>
          </a:p>
        </p:txBody>
      </p:sp>
      <p:pic>
        <p:nvPicPr>
          <p:cNvPr id="3" name="Content Placeholder 6" descr="A photograph of a zebra running from a lion">
            <a:extLst>
              <a:ext uri="{FF2B5EF4-FFF2-40B4-BE49-F238E27FC236}">
                <a16:creationId xmlns:a16="http://schemas.microsoft.com/office/drawing/2014/main" id="{74C82F7E-72FA-B99A-AB68-242E3D9CF9E8}"/>
              </a:ext>
            </a:extLst>
          </p:cNvPr>
          <p:cNvPicPr>
            <a:picLocks noGrp="1" noChangeAspect="1"/>
          </p:cNvPicPr>
          <p:nvPr>
            <p:ph idx="1"/>
          </p:nvPr>
        </p:nvPicPr>
        <p:blipFill>
          <a:blip r:embed="rId3"/>
          <a:srcRect t="3681" b="4653"/>
          <a:stretch/>
        </p:blipFill>
        <p:spPr>
          <a:xfrm>
            <a:off x="1090076" y="1104900"/>
            <a:ext cx="6963847" cy="4648200"/>
          </a:xfrm>
        </p:spPr>
      </p:pic>
    </p:spTree>
    <p:extLst>
      <p:ext uri="{BB962C8B-B14F-4D97-AF65-F5344CB8AC3E}">
        <p14:creationId xmlns:p14="http://schemas.microsoft.com/office/powerpoint/2010/main" val="103216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0F87-5CA5-D9CF-D31B-48E09C3B28DC}"/>
              </a:ext>
            </a:extLst>
          </p:cNvPr>
          <p:cNvSpPr>
            <a:spLocks noGrp="1"/>
          </p:cNvSpPr>
          <p:nvPr>
            <p:ph type="title"/>
          </p:nvPr>
        </p:nvSpPr>
        <p:spPr/>
        <p:txBody>
          <a:bodyPr/>
          <a:lstStyle/>
          <a:p>
            <a:r>
              <a:rPr lang="en-US" dirty="0"/>
              <a:t>The Autonomic Nervous System: The Sympathetic Nervous System</a:t>
            </a:r>
            <a:r>
              <a:rPr lang="en-US" sz="1400" baseline="-25000" dirty="0"/>
              <a:t>2</a:t>
            </a:r>
            <a:endParaRPr lang="en-US" dirty="0"/>
          </a:p>
        </p:txBody>
      </p:sp>
      <p:sp>
        <p:nvSpPr>
          <p:cNvPr id="3" name="Content Placeholder 2">
            <a:extLst>
              <a:ext uri="{FF2B5EF4-FFF2-40B4-BE49-F238E27FC236}">
                <a16:creationId xmlns:a16="http://schemas.microsoft.com/office/drawing/2014/main" id="{6C855265-9194-EECB-58B5-2A938ECFF125}"/>
              </a:ext>
            </a:extLst>
          </p:cNvPr>
          <p:cNvSpPr>
            <a:spLocks noGrp="1"/>
          </p:cNvSpPr>
          <p:nvPr>
            <p:ph idx="1"/>
          </p:nvPr>
        </p:nvSpPr>
        <p:spPr>
          <a:xfrm>
            <a:off x="457200" y="1219200"/>
            <a:ext cx="8229600" cy="5105400"/>
          </a:xfrm>
        </p:spPr>
        <p:txBody>
          <a:bodyPr>
            <a:normAutofit/>
          </a:bodyPr>
          <a:lstStyle/>
          <a:p>
            <a:pPr marL="0" indent="0">
              <a:buNone/>
            </a:pPr>
            <a:r>
              <a:rPr lang="en-US" dirty="0"/>
              <a:t>Most preganglionic neurons in the sympathetic nervous system originate in the spinal cord.</a:t>
            </a:r>
          </a:p>
          <a:p>
            <a:r>
              <a:rPr lang="en-US" dirty="0"/>
              <a:t>Their axons release </a:t>
            </a:r>
            <a:r>
              <a:rPr lang="en-US" b="1" dirty="0"/>
              <a:t>acetylcholine</a:t>
            </a:r>
            <a:r>
              <a:rPr lang="en-US" dirty="0"/>
              <a:t> on postganglionic neurons, activating these neurons, within sympathetic ganglia.</a:t>
            </a:r>
          </a:p>
          <a:p>
            <a:r>
              <a:rPr lang="en-US" dirty="0"/>
              <a:t>The postganglionic neurons then release </a:t>
            </a:r>
            <a:r>
              <a:rPr lang="en-US" b="1" dirty="0"/>
              <a:t>norepinephrine</a:t>
            </a:r>
            <a:r>
              <a:rPr lang="en-US" dirty="0"/>
              <a:t> onto target organs.</a:t>
            </a:r>
          </a:p>
        </p:txBody>
      </p:sp>
    </p:spTree>
    <p:extLst>
      <p:ext uri="{BB962C8B-B14F-4D97-AF65-F5344CB8AC3E}">
        <p14:creationId xmlns:p14="http://schemas.microsoft.com/office/powerpoint/2010/main" val="75209658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1457</Words>
  <Application>Microsoft Office PowerPoint</Application>
  <PresentationFormat>On-screen Show (4:3)</PresentationFormat>
  <Paragraphs>144</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Arial</vt:lpstr>
      <vt:lpstr>Courier New</vt:lpstr>
      <vt:lpstr>Office Theme</vt:lpstr>
      <vt:lpstr>Lesson 42.4</vt:lpstr>
      <vt:lpstr>Objectives</vt:lpstr>
      <vt:lpstr>Peripheral Nervous System (PNS) Structure and Function</vt:lpstr>
      <vt:lpstr>42.4 Figure 1</vt:lpstr>
      <vt:lpstr>The Autonomic Nervous System1</vt:lpstr>
      <vt:lpstr>The Autonomic Nervous System2</vt:lpstr>
      <vt:lpstr>The Autonomic Nervous System: The Sympathetic Nervous System1</vt:lpstr>
      <vt:lpstr>42.4 Figure 3</vt:lpstr>
      <vt:lpstr>The Autonomic Nervous System: The Sympathetic Nervous System2</vt:lpstr>
      <vt:lpstr>The Autonomic Nervous System: The Sympathetic Nervous System3</vt:lpstr>
      <vt:lpstr>42.4 Figure 4</vt:lpstr>
      <vt:lpstr>The Autonomic Nervous System: The Parasympathetic Nervous System1</vt:lpstr>
      <vt:lpstr>The Autonomic Nervous System: The Parasympathetic Nervous System2</vt:lpstr>
      <vt:lpstr>Think It Through1</vt:lpstr>
      <vt:lpstr>The Sensory-Somatic Nervous System</vt:lpstr>
      <vt:lpstr>The Sensory-Somatic Nervous System: Cranial Nerves</vt:lpstr>
      <vt:lpstr>42.4 Figure 5</vt:lpstr>
      <vt:lpstr>The Sensory-Somatic Nervous System: Spinal Nerves1</vt:lpstr>
      <vt:lpstr>The Sensory-Somatic Nervous System: Spinal Nerves2</vt:lpstr>
      <vt:lpstr>42.4 Figure 6</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178</cp:revision>
  <dcterms:created xsi:type="dcterms:W3CDTF">2013-04-26T14:43:13Z</dcterms:created>
  <dcterms:modified xsi:type="dcterms:W3CDTF">2024-10-18T00:55:20Z</dcterms:modified>
</cp:coreProperties>
</file>