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6"/>
  </p:notesMasterIdLst>
  <p:handoutMasterIdLst>
    <p:handoutMasterId r:id="rId47"/>
  </p:handoutMasterIdLst>
  <p:sldIdLst>
    <p:sldId id="272" r:id="rId2"/>
    <p:sldId id="264" r:id="rId3"/>
    <p:sldId id="265" r:id="rId4"/>
    <p:sldId id="277" r:id="rId5"/>
    <p:sldId id="278" r:id="rId6"/>
    <p:sldId id="279" r:id="rId7"/>
    <p:sldId id="280" r:id="rId8"/>
    <p:sldId id="267" r:id="rId9"/>
    <p:sldId id="281" r:id="rId10"/>
    <p:sldId id="282" r:id="rId11"/>
    <p:sldId id="271"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76" r:id="rId29"/>
    <p:sldId id="299" r:id="rId30"/>
    <p:sldId id="300" r:id="rId31"/>
    <p:sldId id="301" r:id="rId32"/>
    <p:sldId id="302" r:id="rId33"/>
    <p:sldId id="303" r:id="rId34"/>
    <p:sldId id="304" r:id="rId35"/>
    <p:sldId id="305" r:id="rId36"/>
    <p:sldId id="306" r:id="rId37"/>
    <p:sldId id="307" r:id="rId38"/>
    <p:sldId id="311" r:id="rId39"/>
    <p:sldId id="308" r:id="rId40"/>
    <p:sldId id="309" r:id="rId41"/>
    <p:sldId id="310" r:id="rId42"/>
    <p:sldId id="270" r:id="rId43"/>
    <p:sldId id="274" r:id="rId44"/>
    <p:sldId id="312" r:id="rId45"/>
  </p:sldIdLst>
  <p:sldSz cx="9144000" cy="6858000" type="screen4x3"/>
  <p:notesSz cx="6858000" cy="9144000"/>
  <p:embeddedFontLst>
    <p:embeddedFont>
      <p:font typeface="Century Gothic" panose="020B050202020202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3" autoAdjust="0"/>
    <p:restoredTop sz="86385" autoAdjust="0"/>
  </p:normalViewPr>
  <p:slideViewPr>
    <p:cSldViewPr>
      <p:cViewPr varScale="1">
        <p:scale>
          <a:sx n="95" d="100"/>
          <a:sy n="95" d="100"/>
        </p:scale>
        <p:origin x="1410" y="96"/>
      </p:cViewPr>
      <p:guideLst>
        <p:guide orient="horz" pos="2160"/>
        <p:guide pos="2880"/>
      </p:guideLst>
    </p:cSldViewPr>
  </p:slideViewPr>
  <p:outlineViewPr>
    <p:cViewPr>
      <p:scale>
        <a:sx n="33" d="100"/>
        <a:sy n="33" d="100"/>
      </p:scale>
      <p:origin x="0" y="-1629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42.5 Figure 1: Compared to a healthy brain (left), the brain from a patient with Alzheimer's disease (right) shows dramatic neurodegeneration, particularly within the ventricles and hippocampus.</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19120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42.5 Figure 2: Parkinson's patients often have a characteristic hunched walk.</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408395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251977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42.5 Figure 4: English artist Louis William Wain (1860–1939) is alleged to have suffered from schizophrenia, though his diagnosis was never clinically validated. These images of cats were drawn over many years and may reflect a change in Wain's mental health over time.</a:t>
            </a:r>
          </a:p>
        </p:txBody>
      </p:sp>
      <p:sp>
        <p:nvSpPr>
          <p:cNvPr id="4" name="Slide Number Placeholder 3"/>
          <p:cNvSpPr>
            <a:spLocks noGrp="1"/>
          </p:cNvSpPr>
          <p:nvPr>
            <p:ph type="sldNum" sz="quarter" idx="5"/>
          </p:nvPr>
        </p:nvSpPr>
        <p:spPr/>
        <p:txBody>
          <a:bodyPr/>
          <a:lstStyle/>
          <a:p>
            <a:fld id="{7115ED13-301A-4C0A-8C7F-A4982DED9D67}" type="slidenum">
              <a:rPr lang="en-US" smtClean="0"/>
              <a:pPr/>
              <a:t>31</a:t>
            </a:fld>
            <a:endParaRPr lang="en-US" dirty="0"/>
          </a:p>
        </p:txBody>
      </p:sp>
    </p:spTree>
    <p:extLst>
      <p:ext uri="{BB962C8B-B14F-4D97-AF65-F5344CB8AC3E}">
        <p14:creationId xmlns:p14="http://schemas.microsoft.com/office/powerpoint/2010/main" val="13184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35</a:t>
            </a:fld>
            <a:endParaRPr lang="en-US" dirty="0"/>
          </a:p>
        </p:txBody>
      </p:sp>
    </p:spTree>
    <p:extLst>
      <p:ext uri="{BB962C8B-B14F-4D97-AF65-F5344CB8AC3E}">
        <p14:creationId xmlns:p14="http://schemas.microsoft.com/office/powerpoint/2010/main" val="425541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42.5 Figure 5: The narrowing of blood vessels due to the deposition of cholesterol can prevent blood flow and result in blockage of the artery. If this blocked blood vessel is in the brain, it can result in a stroke.</a:t>
            </a:r>
          </a:p>
        </p:txBody>
      </p:sp>
      <p:sp>
        <p:nvSpPr>
          <p:cNvPr id="4" name="Slide Number Placeholder 3"/>
          <p:cNvSpPr>
            <a:spLocks noGrp="1"/>
          </p:cNvSpPr>
          <p:nvPr>
            <p:ph type="sldNum" sz="quarter" idx="5"/>
          </p:nvPr>
        </p:nvSpPr>
        <p:spPr/>
        <p:txBody>
          <a:bodyPr/>
          <a:lstStyle/>
          <a:p>
            <a:fld id="{7115ED13-301A-4C0A-8C7F-A4982DED9D67}" type="slidenum">
              <a:rPr lang="en-US" smtClean="0"/>
              <a:pPr/>
              <a:t>40</a:t>
            </a:fld>
            <a:endParaRPr lang="en-US" dirty="0"/>
          </a:p>
        </p:txBody>
      </p:sp>
    </p:spTree>
    <p:extLst>
      <p:ext uri="{BB962C8B-B14F-4D97-AF65-F5344CB8AC3E}">
        <p14:creationId xmlns:p14="http://schemas.microsoft.com/office/powerpoint/2010/main" val="75444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42</a:t>
            </a:fld>
            <a:endParaRPr lang="en-US" dirty="0"/>
          </a:p>
        </p:txBody>
      </p:sp>
    </p:spTree>
    <p:extLst>
      <p:ext uri="{BB962C8B-B14F-4D97-AF65-F5344CB8AC3E}">
        <p14:creationId xmlns:p14="http://schemas.microsoft.com/office/powerpoint/2010/main" val="1119693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04734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42.5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Nervous System Disorders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80B7-BAF3-3E9B-F6C9-E40E1E7A5D6D}"/>
              </a:ext>
            </a:extLst>
          </p:cNvPr>
          <p:cNvSpPr>
            <a:spLocks noGrp="1"/>
          </p:cNvSpPr>
          <p:nvPr>
            <p:ph type="title"/>
          </p:nvPr>
        </p:nvSpPr>
        <p:spPr/>
        <p:txBody>
          <a:bodyPr/>
          <a:lstStyle/>
          <a:p>
            <a:r>
              <a:rPr lang="en-US" dirty="0"/>
              <a:t>Neurodegenerative Disorders: Alzheimer’s Disease–Treatment and Prevention</a:t>
            </a:r>
          </a:p>
        </p:txBody>
      </p:sp>
      <p:sp>
        <p:nvSpPr>
          <p:cNvPr id="3" name="Content Placeholder 2">
            <a:extLst>
              <a:ext uri="{FF2B5EF4-FFF2-40B4-BE49-F238E27FC236}">
                <a16:creationId xmlns:a16="http://schemas.microsoft.com/office/drawing/2014/main" id="{C9A22785-BA43-D742-C0A2-10AB3EF3E476}"/>
              </a:ext>
            </a:extLst>
          </p:cNvPr>
          <p:cNvSpPr>
            <a:spLocks noGrp="1"/>
          </p:cNvSpPr>
          <p:nvPr>
            <p:ph idx="1"/>
          </p:nvPr>
        </p:nvSpPr>
        <p:spPr>
          <a:xfrm>
            <a:off x="457200" y="1021080"/>
            <a:ext cx="8229600" cy="5151120"/>
          </a:xfrm>
        </p:spPr>
        <p:txBody>
          <a:bodyPr>
            <a:normAutofit fontScale="85000" lnSpcReduction="20000"/>
          </a:bodyPr>
          <a:lstStyle/>
          <a:p>
            <a:pPr marL="0" indent="0">
              <a:buNone/>
            </a:pPr>
            <a:r>
              <a:rPr lang="en-US" dirty="0"/>
              <a:t>There is no cure for Alzheimer’s disease, so current treatments focus on disease management.</a:t>
            </a:r>
          </a:p>
          <a:p>
            <a:r>
              <a:rPr lang="en-US" dirty="0"/>
              <a:t>Because the activity of cholinergic neurons (ones that use acetylcholine) decreases in Alzheimer’s disease, several drugs increase acetylcholine neurotransmission, often by inhibiting acetylcholinesterase breakdown of the neurotransmitter in the synaptic cleft.</a:t>
            </a:r>
          </a:p>
          <a:p>
            <a:r>
              <a:rPr lang="en-US" dirty="0"/>
              <a:t>Behavioral therapies include psychotherapy, sensory therapy, and cognitive exercises.</a:t>
            </a:r>
          </a:p>
          <a:p>
            <a:pPr marL="0" indent="0">
              <a:buNone/>
            </a:pPr>
            <a:r>
              <a:rPr lang="en-US" dirty="0"/>
              <a:t>Research into prevention is prevalent.</a:t>
            </a:r>
          </a:p>
          <a:p>
            <a:r>
              <a:rPr lang="en-US" dirty="0"/>
              <a:t>Smoking, obesity, and cardiovascular problems are risk factors, so treating those may help to prevent the disease.</a:t>
            </a:r>
          </a:p>
          <a:p>
            <a:r>
              <a:rPr lang="en-US" dirty="0"/>
              <a:t>Remaining intellectually active by playing games, reading, playing musical instruments, and being socially active reduce the risk of developing the disease.</a:t>
            </a:r>
          </a:p>
          <a:p>
            <a:pPr marL="0" indent="0">
              <a:buNone/>
            </a:pPr>
            <a:endParaRPr lang="en-US" dirty="0"/>
          </a:p>
        </p:txBody>
      </p:sp>
    </p:spTree>
    <p:extLst>
      <p:ext uri="{BB962C8B-B14F-4D97-AF65-F5344CB8AC3E}">
        <p14:creationId xmlns:p14="http://schemas.microsoft.com/office/powerpoint/2010/main" val="103777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normAutofit fontScale="92500" lnSpcReduction="20000"/>
          </a:bodyPr>
          <a:lstStyle/>
          <a:p>
            <a:r>
              <a:rPr lang="en-US" dirty="0"/>
              <a:t>Which of the following is </a:t>
            </a:r>
            <a:r>
              <a:rPr lang="en-US" b="1" dirty="0"/>
              <a:t>false</a:t>
            </a:r>
            <a:r>
              <a:rPr lang="en-US" dirty="0"/>
              <a:t> about Alzheimer's disease?</a:t>
            </a:r>
          </a:p>
          <a:p>
            <a:endParaRPr lang="en-US" dirty="0"/>
          </a:p>
          <a:p>
            <a:pPr marL="457200" indent="-457200">
              <a:buFont typeface="Arial" panose="020B0604020202020204" pitchFamily="34" charset="0"/>
              <a:buChar char="•"/>
            </a:pPr>
            <a:r>
              <a:rPr lang="en-US" dirty="0"/>
              <a:t>There is currently no cure for the disease.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disease was discovered in the early twentieth century.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An initial symptom is an observable tremor in the affected individual's hand.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It is associated with the presence of amyloid plaque and neurofibrillary tangles in the brain.</a:t>
            </a:r>
          </a:p>
        </p:txBody>
      </p:sp>
    </p:spTree>
    <p:extLst>
      <p:ext uri="{BB962C8B-B14F-4D97-AF65-F5344CB8AC3E}">
        <p14:creationId xmlns:p14="http://schemas.microsoft.com/office/powerpoint/2010/main" val="19335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lstStyle/>
          <a:p>
            <a:r>
              <a:rPr lang="en-US" dirty="0"/>
              <a:t>Neurodegenerative Disorders: Parkinson’s Disease–Prevalence Statistics</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229600" cy="4754880"/>
          </a:xfrm>
        </p:spPr>
        <p:txBody>
          <a:bodyPr/>
          <a:lstStyle/>
          <a:p>
            <a:pPr marL="0" indent="0">
              <a:buNone/>
            </a:pPr>
            <a:r>
              <a:rPr lang="en-US" b="1" dirty="0"/>
              <a:t>Parkinson’s disease</a:t>
            </a:r>
            <a:r>
              <a:rPr lang="en-US" dirty="0"/>
              <a:t>:</a:t>
            </a:r>
          </a:p>
          <a:p>
            <a:r>
              <a:rPr lang="en-US" dirty="0"/>
              <a:t>Was first characterized by James Parkinson in 1817</a:t>
            </a:r>
          </a:p>
          <a:p>
            <a:r>
              <a:rPr lang="en-US" dirty="0"/>
              <a:t>Is diagnosed in 50,000–60,000 people annually in the United States</a:t>
            </a:r>
          </a:p>
          <a:p>
            <a:pPr marL="0" indent="0">
              <a:buNone/>
            </a:pPr>
            <a:endParaRPr lang="en-US" dirty="0"/>
          </a:p>
        </p:txBody>
      </p:sp>
    </p:spTree>
    <p:extLst>
      <p:ext uri="{BB962C8B-B14F-4D97-AF65-F5344CB8AC3E}">
        <p14:creationId xmlns:p14="http://schemas.microsoft.com/office/powerpoint/2010/main" val="245209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normAutofit/>
          </a:bodyPr>
          <a:lstStyle/>
          <a:p>
            <a:r>
              <a:rPr lang="en-US" dirty="0"/>
              <a:t>Neurodegenerative Disorders: Parkinson’s Disease–Symptoms</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305800" cy="4754880"/>
          </a:xfrm>
        </p:spPr>
        <p:txBody>
          <a:bodyPr>
            <a:normAutofit fontScale="85000" lnSpcReduction="10000"/>
          </a:bodyPr>
          <a:lstStyle/>
          <a:p>
            <a:pPr marL="0" indent="0">
              <a:buNone/>
            </a:pPr>
            <a:r>
              <a:rPr lang="en-US" dirty="0"/>
              <a:t>Parkinson’s disease:</a:t>
            </a:r>
          </a:p>
          <a:p>
            <a:r>
              <a:rPr lang="en-US" dirty="0"/>
              <a:t>Causes the loss of dopamine neurons in the </a:t>
            </a:r>
            <a:r>
              <a:rPr lang="en-US" i="1" dirty="0"/>
              <a:t>substantia nigra</a:t>
            </a:r>
            <a:r>
              <a:rPr lang="en-US" dirty="0"/>
              <a:t>, a midbrain structure regulating movement, leading to the disease’s many symptoms</a:t>
            </a:r>
          </a:p>
          <a:p>
            <a:pPr marL="0" indent="0">
              <a:buNone/>
            </a:pPr>
            <a:r>
              <a:rPr lang="en-US" dirty="0"/>
              <a:t> Parkinson’s disease symptoms include:</a:t>
            </a:r>
          </a:p>
          <a:p>
            <a:r>
              <a:rPr lang="en-US" dirty="0"/>
              <a:t>Tremors (shaking of fingers or a limb)</a:t>
            </a:r>
          </a:p>
          <a:p>
            <a:r>
              <a:rPr lang="en-US" dirty="0"/>
              <a:t>Slowed movement</a:t>
            </a:r>
          </a:p>
          <a:p>
            <a:r>
              <a:rPr lang="en-US" dirty="0"/>
              <a:t>Speech changes</a:t>
            </a:r>
          </a:p>
          <a:p>
            <a:r>
              <a:rPr lang="en-US" dirty="0"/>
              <a:t>Balance and posture problems</a:t>
            </a:r>
          </a:p>
          <a:p>
            <a:r>
              <a:rPr lang="en-US" dirty="0"/>
              <a:t>Rigid muscles</a:t>
            </a:r>
          </a:p>
          <a:p>
            <a:r>
              <a:rPr lang="en-US" dirty="0"/>
              <a:t>A slow, hunched, shuffling walk</a:t>
            </a:r>
          </a:p>
          <a:p>
            <a:r>
              <a:rPr lang="en-US" dirty="0"/>
              <a:t>Psychological symptoms (dementia or emotional problems)</a:t>
            </a:r>
          </a:p>
          <a:p>
            <a:pPr marL="0" indent="0">
              <a:buNone/>
            </a:pPr>
            <a:endParaRPr lang="en-US" dirty="0"/>
          </a:p>
        </p:txBody>
      </p:sp>
    </p:spTree>
    <p:extLst>
      <p:ext uri="{BB962C8B-B14F-4D97-AF65-F5344CB8AC3E}">
        <p14:creationId xmlns:p14="http://schemas.microsoft.com/office/powerpoint/2010/main" val="87300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42.5 Figure 2</a:t>
            </a:r>
            <a:endParaRPr lang="en-US" sz="3200" dirty="0">
              <a:solidFill>
                <a:schemeClr val="accent1"/>
              </a:solidFill>
            </a:endParaRPr>
          </a:p>
        </p:txBody>
      </p:sp>
      <p:sp>
        <p:nvSpPr>
          <p:cNvPr id="3" name="TextBox 2">
            <a:extLst>
              <a:ext uri="{FF2B5EF4-FFF2-40B4-BE49-F238E27FC236}">
                <a16:creationId xmlns:a16="http://schemas.microsoft.com/office/drawing/2014/main" id="{682B22DE-570A-43A4-86C9-F99F9D01C313}"/>
              </a:ext>
            </a:extLst>
          </p:cNvPr>
          <p:cNvSpPr txBox="1"/>
          <p:nvPr/>
        </p:nvSpPr>
        <p:spPr>
          <a:xfrm>
            <a:off x="2286000" y="5744682"/>
            <a:ext cx="4572000" cy="215444"/>
          </a:xfrm>
          <a:prstGeom prst="rect">
            <a:avLst/>
          </a:prstGeom>
          <a:noFill/>
        </p:spPr>
        <p:txBody>
          <a:bodyPr wrap="square">
            <a:spAutoFit/>
          </a:bodyPr>
          <a:lstStyle/>
          <a:p>
            <a:pPr algn="ctr"/>
            <a:r>
              <a:rPr lang="en-US" sz="800" dirty="0"/>
              <a:t>OpenStax. "Parkinson's patient." Modified.</a:t>
            </a:r>
          </a:p>
        </p:txBody>
      </p:sp>
      <p:pic>
        <p:nvPicPr>
          <p:cNvPr id="6" name="Content Placeholder 4" descr="An illustration of two views of a man hunched over at the waist">
            <a:extLst>
              <a:ext uri="{FF2B5EF4-FFF2-40B4-BE49-F238E27FC236}">
                <a16:creationId xmlns:a16="http://schemas.microsoft.com/office/drawing/2014/main" id="{F52A315C-51AE-D2AC-3B82-DD3E9FD45BB4}"/>
              </a:ext>
            </a:extLst>
          </p:cNvPr>
          <p:cNvPicPr>
            <a:picLocks noGrp="1" noChangeAspect="1"/>
          </p:cNvPicPr>
          <p:nvPr>
            <p:ph idx="1"/>
          </p:nvPr>
        </p:nvPicPr>
        <p:blipFill>
          <a:blip r:embed="rId3"/>
          <a:srcRect l="26852" t="5333" r="27778" b="2352"/>
          <a:stretch/>
        </p:blipFill>
        <p:spPr>
          <a:xfrm>
            <a:off x="2289505" y="1097280"/>
            <a:ext cx="4111295" cy="4647402"/>
          </a:xfrm>
        </p:spPr>
      </p:pic>
    </p:spTree>
    <p:extLst>
      <p:ext uri="{BB962C8B-B14F-4D97-AF65-F5344CB8AC3E}">
        <p14:creationId xmlns:p14="http://schemas.microsoft.com/office/powerpoint/2010/main" val="116374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lstStyle/>
          <a:p>
            <a:r>
              <a:rPr lang="en-US" dirty="0"/>
              <a:t>Neurodegenerative Disorders: Parkinson’s Disease–Possible Causes</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305800" cy="5074920"/>
          </a:xfrm>
        </p:spPr>
        <p:txBody>
          <a:bodyPr>
            <a:normAutofit lnSpcReduction="10000"/>
          </a:bodyPr>
          <a:lstStyle/>
          <a:p>
            <a:r>
              <a:rPr lang="en-US" dirty="0"/>
              <a:t>Some patients have a form of the disease caused by a single mutation.</a:t>
            </a:r>
          </a:p>
          <a:p>
            <a:r>
              <a:rPr lang="en-US" dirty="0"/>
              <a:t>For most patients, the exact causes of the disease are unknown.</a:t>
            </a:r>
          </a:p>
          <a:p>
            <a:pPr lvl="1"/>
            <a:r>
              <a:rPr lang="en-US" dirty="0"/>
              <a:t>The disease likely results from a combination of genetic and environmental factors.</a:t>
            </a:r>
          </a:p>
          <a:p>
            <a:r>
              <a:rPr lang="en-US" dirty="0"/>
              <a:t>Postmortem analysis of brains from Parkinson’s patients show the presence of </a:t>
            </a:r>
            <a:r>
              <a:rPr lang="en-US" i="1" dirty="0"/>
              <a:t>Lewy bodies </a:t>
            </a:r>
            <a:r>
              <a:rPr lang="en-US" dirty="0"/>
              <a:t>(abnormal protein clumps) in dopaminergic neurons.</a:t>
            </a:r>
          </a:p>
          <a:p>
            <a:pPr lvl="1"/>
            <a:r>
              <a:rPr lang="en-US" dirty="0"/>
              <a:t>The prevalence of Lewy bodies often correlates with disease severity.</a:t>
            </a:r>
          </a:p>
        </p:txBody>
      </p:sp>
    </p:spTree>
    <p:extLst>
      <p:ext uri="{BB962C8B-B14F-4D97-AF65-F5344CB8AC3E}">
        <p14:creationId xmlns:p14="http://schemas.microsoft.com/office/powerpoint/2010/main" val="294960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80B7-BAF3-3E9B-F6C9-E40E1E7A5D6D}"/>
              </a:ext>
            </a:extLst>
          </p:cNvPr>
          <p:cNvSpPr>
            <a:spLocks noGrp="1"/>
          </p:cNvSpPr>
          <p:nvPr>
            <p:ph type="title"/>
          </p:nvPr>
        </p:nvSpPr>
        <p:spPr/>
        <p:txBody>
          <a:bodyPr/>
          <a:lstStyle/>
          <a:p>
            <a:r>
              <a:rPr lang="en-US" dirty="0"/>
              <a:t>Neurodegenerative Disorders: Parkinson’s Disease–Treatment and Prevention</a:t>
            </a:r>
          </a:p>
        </p:txBody>
      </p:sp>
      <p:sp>
        <p:nvSpPr>
          <p:cNvPr id="3" name="Content Placeholder 2">
            <a:extLst>
              <a:ext uri="{FF2B5EF4-FFF2-40B4-BE49-F238E27FC236}">
                <a16:creationId xmlns:a16="http://schemas.microsoft.com/office/drawing/2014/main" id="{C9A22785-BA43-D742-C0A2-10AB3EF3E476}"/>
              </a:ext>
            </a:extLst>
          </p:cNvPr>
          <p:cNvSpPr>
            <a:spLocks noGrp="1"/>
          </p:cNvSpPr>
          <p:nvPr>
            <p:ph idx="1"/>
          </p:nvPr>
        </p:nvSpPr>
        <p:spPr>
          <a:xfrm>
            <a:off x="457200" y="1021080"/>
            <a:ext cx="8229600" cy="5151120"/>
          </a:xfrm>
        </p:spPr>
        <p:txBody>
          <a:bodyPr>
            <a:normAutofit/>
          </a:bodyPr>
          <a:lstStyle/>
          <a:p>
            <a:pPr marL="0" indent="0">
              <a:buNone/>
            </a:pPr>
            <a:r>
              <a:rPr lang="en-US" dirty="0"/>
              <a:t>There is no cure for Parkinson’s disease, so current treatments focus on disease management.</a:t>
            </a:r>
          </a:p>
          <a:p>
            <a:r>
              <a:rPr lang="en-US" dirty="0"/>
              <a:t>L-DOPA, a chemical that is converted into dopamine by neurons in the brain, is commonly prescribed.</a:t>
            </a:r>
          </a:p>
          <a:p>
            <a:pPr lvl="1"/>
            <a:r>
              <a:rPr lang="en-US" dirty="0"/>
              <a:t>This conversion increases the overall level of dopamine transmission to help compensate for the loss of dopaminergic neurons in the substantia nigra.</a:t>
            </a:r>
          </a:p>
          <a:p>
            <a:r>
              <a:rPr lang="en-US" dirty="0"/>
              <a:t>Other drugs inhibit the enzyme that breaks down dopamine.</a:t>
            </a:r>
          </a:p>
          <a:p>
            <a:pPr marL="0" indent="0">
              <a:buNone/>
            </a:pPr>
            <a:endParaRPr lang="en-US" dirty="0"/>
          </a:p>
        </p:txBody>
      </p:sp>
    </p:spTree>
    <p:extLst>
      <p:ext uri="{BB962C8B-B14F-4D97-AF65-F5344CB8AC3E}">
        <p14:creationId xmlns:p14="http://schemas.microsoft.com/office/powerpoint/2010/main" val="2652410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4262-A6C8-47F8-3502-5C186B6EB8F7}"/>
              </a:ext>
            </a:extLst>
          </p:cNvPr>
          <p:cNvSpPr>
            <a:spLocks noGrp="1"/>
          </p:cNvSpPr>
          <p:nvPr>
            <p:ph type="title"/>
          </p:nvPr>
        </p:nvSpPr>
        <p:spPr/>
        <p:txBody>
          <a:bodyPr/>
          <a:lstStyle/>
          <a:p>
            <a:r>
              <a:rPr lang="en-US" dirty="0"/>
              <a:t>Neurodevelopmental Disorders</a:t>
            </a:r>
          </a:p>
        </p:txBody>
      </p:sp>
      <p:sp>
        <p:nvSpPr>
          <p:cNvPr id="3" name="Content Placeholder 2">
            <a:extLst>
              <a:ext uri="{FF2B5EF4-FFF2-40B4-BE49-F238E27FC236}">
                <a16:creationId xmlns:a16="http://schemas.microsoft.com/office/drawing/2014/main" id="{1E356ACE-2011-A07D-A60A-3EF7CA3F854A}"/>
              </a:ext>
            </a:extLst>
          </p:cNvPr>
          <p:cNvSpPr>
            <a:spLocks noGrp="1"/>
          </p:cNvSpPr>
          <p:nvPr>
            <p:ph idx="1"/>
          </p:nvPr>
        </p:nvSpPr>
        <p:spPr>
          <a:xfrm>
            <a:off x="457200" y="1097280"/>
            <a:ext cx="8229600" cy="4754880"/>
          </a:xfrm>
        </p:spPr>
        <p:txBody>
          <a:bodyPr>
            <a:normAutofit/>
          </a:bodyPr>
          <a:lstStyle/>
          <a:p>
            <a:r>
              <a:rPr lang="en-US" dirty="0"/>
              <a:t>Neurodevelopmental disorders occur when the development of the nervous system occurs.</a:t>
            </a:r>
          </a:p>
          <a:p>
            <a:r>
              <a:rPr lang="en-US" dirty="0"/>
              <a:t>There are several classes:</a:t>
            </a:r>
          </a:p>
          <a:p>
            <a:pPr lvl="1"/>
            <a:r>
              <a:rPr lang="en-US" dirty="0"/>
              <a:t>Some (example: Down syndrome) cause intellectual deficits.</a:t>
            </a:r>
          </a:p>
          <a:p>
            <a:pPr lvl="1"/>
            <a:r>
              <a:rPr lang="en-US" dirty="0"/>
              <a:t>Others affect communication, learning, or the motor system.</a:t>
            </a:r>
          </a:p>
          <a:p>
            <a:pPr lvl="1"/>
            <a:r>
              <a:rPr lang="en-US" dirty="0"/>
              <a:t>Some (examples: autism spectrum disorder, attention-deficit/hyperactivity disorder) have complex symptoms.</a:t>
            </a:r>
          </a:p>
        </p:txBody>
      </p:sp>
    </p:spTree>
    <p:extLst>
      <p:ext uri="{BB962C8B-B14F-4D97-AF65-F5344CB8AC3E}">
        <p14:creationId xmlns:p14="http://schemas.microsoft.com/office/powerpoint/2010/main" val="419222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4262-A6C8-47F8-3502-5C186B6EB8F7}"/>
              </a:ext>
            </a:extLst>
          </p:cNvPr>
          <p:cNvSpPr>
            <a:spLocks noGrp="1"/>
          </p:cNvSpPr>
          <p:nvPr>
            <p:ph type="title"/>
          </p:nvPr>
        </p:nvSpPr>
        <p:spPr/>
        <p:txBody>
          <a:bodyPr/>
          <a:lstStyle/>
          <a:p>
            <a:r>
              <a:rPr lang="en-US" dirty="0"/>
              <a:t>Neurodevelopmental Disorders: ASD–Prevalence Statistics</a:t>
            </a:r>
          </a:p>
        </p:txBody>
      </p:sp>
      <p:sp>
        <p:nvSpPr>
          <p:cNvPr id="3" name="Content Placeholder 2">
            <a:extLst>
              <a:ext uri="{FF2B5EF4-FFF2-40B4-BE49-F238E27FC236}">
                <a16:creationId xmlns:a16="http://schemas.microsoft.com/office/drawing/2014/main" id="{1E356ACE-2011-A07D-A60A-3EF7CA3F854A}"/>
              </a:ext>
            </a:extLst>
          </p:cNvPr>
          <p:cNvSpPr>
            <a:spLocks noGrp="1"/>
          </p:cNvSpPr>
          <p:nvPr>
            <p:ph idx="1"/>
          </p:nvPr>
        </p:nvSpPr>
        <p:spPr>
          <a:xfrm>
            <a:off x="457200" y="1097280"/>
            <a:ext cx="8229600" cy="4754880"/>
          </a:xfrm>
        </p:spPr>
        <p:txBody>
          <a:bodyPr>
            <a:normAutofit/>
          </a:bodyPr>
          <a:lstStyle/>
          <a:p>
            <a:pPr marL="0" indent="0">
              <a:buNone/>
            </a:pPr>
            <a:r>
              <a:rPr lang="en-US" b="1" dirty="0"/>
              <a:t>Autism spectrum disorder (ASD) </a:t>
            </a:r>
          </a:p>
          <a:p>
            <a:r>
              <a:rPr lang="en-US" dirty="0"/>
              <a:t>Differs in severity from person to person</a:t>
            </a:r>
          </a:p>
          <a:p>
            <a:r>
              <a:rPr lang="en-US" dirty="0"/>
              <a:t>Is estimated to be found in 1 in 44 children (2018)</a:t>
            </a:r>
          </a:p>
          <a:p>
            <a:r>
              <a:rPr lang="en-US" dirty="0"/>
              <a:t>Is 4X more prevalent in males than females</a:t>
            </a:r>
          </a:p>
          <a:p>
            <a:pPr marL="0" indent="0">
              <a:buNone/>
            </a:pPr>
            <a:endParaRPr lang="en-US" dirty="0"/>
          </a:p>
        </p:txBody>
      </p:sp>
    </p:spTree>
    <p:extLst>
      <p:ext uri="{BB962C8B-B14F-4D97-AF65-F5344CB8AC3E}">
        <p14:creationId xmlns:p14="http://schemas.microsoft.com/office/powerpoint/2010/main" val="331295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normAutofit/>
          </a:bodyPr>
          <a:lstStyle/>
          <a:p>
            <a:r>
              <a:rPr lang="en-US" dirty="0"/>
              <a:t>Neurodevelopmental Disorders: ASD–Symptoms</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305800" cy="5227320"/>
          </a:xfrm>
        </p:spPr>
        <p:txBody>
          <a:bodyPr>
            <a:normAutofit fontScale="85000" lnSpcReduction="20000"/>
          </a:bodyPr>
          <a:lstStyle/>
          <a:p>
            <a:r>
              <a:rPr lang="en-US" dirty="0"/>
              <a:t>ASD symptoms include:</a:t>
            </a:r>
          </a:p>
          <a:p>
            <a:pPr lvl="1"/>
            <a:r>
              <a:rPr lang="en-US" dirty="0"/>
              <a:t>Impaired social skills</a:t>
            </a:r>
          </a:p>
          <a:p>
            <a:pPr lvl="1"/>
            <a:r>
              <a:rPr lang="en-US" dirty="0"/>
              <a:t>Difficulty making and maintaining eye contact</a:t>
            </a:r>
          </a:p>
          <a:p>
            <a:pPr lvl="1"/>
            <a:r>
              <a:rPr lang="en-US" dirty="0"/>
              <a:t>Difficulty reading social cues</a:t>
            </a:r>
          </a:p>
          <a:p>
            <a:pPr lvl="1"/>
            <a:r>
              <a:rPr lang="en-US" dirty="0"/>
              <a:t>Problems feeling empathy or others</a:t>
            </a:r>
          </a:p>
          <a:p>
            <a:pPr lvl="1"/>
            <a:r>
              <a:rPr lang="en-US" dirty="0"/>
              <a:t>Repetitive motor behaviors (rocking back and forth)</a:t>
            </a:r>
          </a:p>
          <a:p>
            <a:pPr lvl="1"/>
            <a:r>
              <a:rPr lang="en-US" dirty="0"/>
              <a:t>Preoccupation with specific subjects</a:t>
            </a:r>
          </a:p>
          <a:p>
            <a:pPr lvl="1"/>
            <a:r>
              <a:rPr lang="en-US" dirty="0"/>
              <a:t>Strict adherence to certain rituals</a:t>
            </a:r>
          </a:p>
          <a:p>
            <a:pPr lvl="1"/>
            <a:r>
              <a:rPr lang="en-US" dirty="0"/>
              <a:t>Use of unusual language</a:t>
            </a:r>
          </a:p>
          <a:p>
            <a:pPr lvl="1"/>
            <a:r>
              <a:rPr lang="en-US" dirty="0"/>
              <a:t>Epilepsy (in up to 30% of patients)</a:t>
            </a:r>
          </a:p>
          <a:p>
            <a:pPr lvl="1"/>
            <a:r>
              <a:rPr lang="en-US" dirty="0"/>
              <a:t>Intellectual disability (in some forms like Fragile X)</a:t>
            </a:r>
          </a:p>
          <a:p>
            <a:r>
              <a:rPr lang="en-US" dirty="0"/>
              <a:t>Because it is a spectrum disorder, many ASD patients are very functional with good-to-excellent language skills and do not feel they have a disorder.</a:t>
            </a:r>
          </a:p>
        </p:txBody>
      </p:sp>
    </p:spTree>
    <p:extLst>
      <p:ext uri="{BB962C8B-B14F-4D97-AF65-F5344CB8AC3E}">
        <p14:creationId xmlns:p14="http://schemas.microsoft.com/office/powerpoint/2010/main" val="166856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954107"/>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symptoms, potential causes, and treatment of nervous system disorders.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lstStyle/>
          <a:p>
            <a:r>
              <a:rPr lang="en-US" dirty="0"/>
              <a:t>Neurodevelopmental Disorders: ASD–Possible Causes</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305800" cy="5074920"/>
          </a:xfrm>
        </p:spPr>
        <p:txBody>
          <a:bodyPr>
            <a:normAutofit fontScale="85000" lnSpcReduction="10000"/>
          </a:bodyPr>
          <a:lstStyle/>
          <a:p>
            <a:r>
              <a:rPr lang="en-US" dirty="0"/>
              <a:t>Some forms of ASD are clearly genetic:</a:t>
            </a:r>
          </a:p>
          <a:p>
            <a:pPr lvl="1"/>
            <a:r>
              <a:rPr lang="en-US" dirty="0"/>
              <a:t>Fragile X</a:t>
            </a:r>
          </a:p>
          <a:p>
            <a:pPr lvl="1"/>
            <a:r>
              <a:rPr lang="en-US" dirty="0"/>
              <a:t>Rett syndrome</a:t>
            </a:r>
          </a:p>
          <a:p>
            <a:r>
              <a:rPr lang="en-US" dirty="0"/>
              <a:t>Beyond these, the causes of ASD are largely unknown.</a:t>
            </a:r>
          </a:p>
          <a:p>
            <a:pPr lvl="1"/>
            <a:r>
              <a:rPr lang="en-US" dirty="0"/>
              <a:t>Variants of several genes correlate to the presence of ASD, but many different mutations in different genes may be required for disease development.</a:t>
            </a:r>
          </a:p>
          <a:p>
            <a:r>
              <a:rPr lang="en-US" dirty="0"/>
              <a:t>ASD is thought to be a disease of atypical wiring.</a:t>
            </a:r>
          </a:p>
          <a:p>
            <a:pPr lvl="1"/>
            <a:r>
              <a:rPr lang="en-US" dirty="0"/>
              <a:t>The brains of some ASD patients lack the same level of synaptic pruning as in unaffected people.</a:t>
            </a:r>
          </a:p>
          <a:p>
            <a:r>
              <a:rPr lang="en-US" dirty="0"/>
              <a:t>While a research paper from the 1990s linked autism to a common vaccine, the paper was later retracted.</a:t>
            </a:r>
          </a:p>
          <a:p>
            <a:pPr lvl="1"/>
            <a:r>
              <a:rPr lang="en-US" dirty="0"/>
              <a:t>There is NO connection between vaccines and autism.</a:t>
            </a:r>
          </a:p>
        </p:txBody>
      </p:sp>
    </p:spTree>
    <p:extLst>
      <p:ext uri="{BB962C8B-B14F-4D97-AF65-F5344CB8AC3E}">
        <p14:creationId xmlns:p14="http://schemas.microsoft.com/office/powerpoint/2010/main" val="362553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980B7-BAF3-3E9B-F6C9-E40E1E7A5D6D}"/>
              </a:ext>
            </a:extLst>
          </p:cNvPr>
          <p:cNvSpPr>
            <a:spLocks noGrp="1"/>
          </p:cNvSpPr>
          <p:nvPr>
            <p:ph type="title"/>
          </p:nvPr>
        </p:nvSpPr>
        <p:spPr/>
        <p:txBody>
          <a:bodyPr/>
          <a:lstStyle/>
          <a:p>
            <a:r>
              <a:rPr lang="en-US" dirty="0"/>
              <a:t>Neurodevelopmental Disorders: ASD–Treatment</a:t>
            </a:r>
          </a:p>
        </p:txBody>
      </p:sp>
      <p:sp>
        <p:nvSpPr>
          <p:cNvPr id="3" name="Content Placeholder 2">
            <a:extLst>
              <a:ext uri="{FF2B5EF4-FFF2-40B4-BE49-F238E27FC236}">
                <a16:creationId xmlns:a16="http://schemas.microsoft.com/office/drawing/2014/main" id="{C9A22785-BA43-D742-C0A2-10AB3EF3E476}"/>
              </a:ext>
            </a:extLst>
          </p:cNvPr>
          <p:cNvSpPr>
            <a:spLocks noGrp="1"/>
          </p:cNvSpPr>
          <p:nvPr>
            <p:ph idx="1"/>
          </p:nvPr>
        </p:nvSpPr>
        <p:spPr>
          <a:xfrm>
            <a:off x="457200" y="1021080"/>
            <a:ext cx="8229600" cy="5151120"/>
          </a:xfrm>
        </p:spPr>
        <p:txBody>
          <a:bodyPr>
            <a:normAutofit/>
          </a:bodyPr>
          <a:lstStyle/>
          <a:p>
            <a:pPr marL="0" indent="0">
              <a:buNone/>
            </a:pPr>
            <a:r>
              <a:rPr lang="en-US" dirty="0"/>
              <a:t>Treatment for autism usually combines:</a:t>
            </a:r>
          </a:p>
          <a:p>
            <a:r>
              <a:rPr lang="en-US" dirty="0"/>
              <a:t>Behavioral therapies and interventions</a:t>
            </a:r>
          </a:p>
          <a:p>
            <a:r>
              <a:rPr lang="en-US" dirty="0"/>
              <a:t>Medications to treat other disorders common to people with autism</a:t>
            </a:r>
          </a:p>
          <a:p>
            <a:pPr lvl="1"/>
            <a:r>
              <a:rPr lang="en-US" dirty="0"/>
              <a:t>Depression</a:t>
            </a:r>
          </a:p>
          <a:p>
            <a:pPr lvl="1"/>
            <a:r>
              <a:rPr lang="en-US" dirty="0"/>
              <a:t>Anxiety</a:t>
            </a:r>
          </a:p>
          <a:p>
            <a:pPr lvl="1"/>
            <a:r>
              <a:rPr lang="en-US" dirty="0"/>
              <a:t>Obsessive-compulsive disorder</a:t>
            </a:r>
          </a:p>
          <a:p>
            <a:r>
              <a:rPr lang="en-US" dirty="0"/>
              <a:t>While early interventions can help mitigate the disease’s effects, there is currently no cure.</a:t>
            </a:r>
          </a:p>
          <a:p>
            <a:pPr marL="0" indent="0">
              <a:buNone/>
            </a:pPr>
            <a:endParaRPr lang="en-US" dirty="0"/>
          </a:p>
        </p:txBody>
      </p:sp>
    </p:spTree>
    <p:extLst>
      <p:ext uri="{BB962C8B-B14F-4D97-AF65-F5344CB8AC3E}">
        <p14:creationId xmlns:p14="http://schemas.microsoft.com/office/powerpoint/2010/main" val="120810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4262-A6C8-47F8-3502-5C186B6EB8F7}"/>
              </a:ext>
            </a:extLst>
          </p:cNvPr>
          <p:cNvSpPr>
            <a:spLocks noGrp="1"/>
          </p:cNvSpPr>
          <p:nvPr>
            <p:ph type="title"/>
          </p:nvPr>
        </p:nvSpPr>
        <p:spPr/>
        <p:txBody>
          <a:bodyPr>
            <a:normAutofit/>
          </a:bodyPr>
          <a:lstStyle/>
          <a:p>
            <a:r>
              <a:rPr lang="en-US" dirty="0"/>
              <a:t>Neurodevelopmental Disorders: ADHD–Prevalence Statistics</a:t>
            </a:r>
          </a:p>
        </p:txBody>
      </p:sp>
      <p:sp>
        <p:nvSpPr>
          <p:cNvPr id="3" name="Content Placeholder 2">
            <a:extLst>
              <a:ext uri="{FF2B5EF4-FFF2-40B4-BE49-F238E27FC236}">
                <a16:creationId xmlns:a16="http://schemas.microsoft.com/office/drawing/2014/main" id="{1E356ACE-2011-A07D-A60A-3EF7CA3F854A}"/>
              </a:ext>
            </a:extLst>
          </p:cNvPr>
          <p:cNvSpPr>
            <a:spLocks noGrp="1"/>
          </p:cNvSpPr>
          <p:nvPr>
            <p:ph idx="1"/>
          </p:nvPr>
        </p:nvSpPr>
        <p:spPr>
          <a:xfrm>
            <a:off x="457200" y="1097280"/>
            <a:ext cx="8229600" cy="4754880"/>
          </a:xfrm>
        </p:spPr>
        <p:txBody>
          <a:bodyPr>
            <a:normAutofit/>
          </a:bodyPr>
          <a:lstStyle/>
          <a:p>
            <a:pPr marL="0" indent="0">
              <a:buNone/>
            </a:pPr>
            <a:r>
              <a:rPr lang="en-US" b="1" dirty="0"/>
              <a:t>Attention-deficit/hyperactivity disorder (ADHD) </a:t>
            </a:r>
          </a:p>
          <a:p>
            <a:r>
              <a:rPr lang="en-US" dirty="0"/>
              <a:t>Affects ~3–5% of children and adults</a:t>
            </a:r>
          </a:p>
          <a:p>
            <a:r>
              <a:rPr lang="en-US" dirty="0"/>
              <a:t>Is more prevalent in males than females</a:t>
            </a:r>
          </a:p>
          <a:p>
            <a:pPr marL="0" indent="0">
              <a:buNone/>
            </a:pPr>
            <a:endParaRPr lang="en-US" dirty="0"/>
          </a:p>
        </p:txBody>
      </p:sp>
    </p:spTree>
    <p:extLst>
      <p:ext uri="{BB962C8B-B14F-4D97-AF65-F5344CB8AC3E}">
        <p14:creationId xmlns:p14="http://schemas.microsoft.com/office/powerpoint/2010/main" val="481009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normAutofit/>
          </a:bodyPr>
          <a:lstStyle/>
          <a:p>
            <a:r>
              <a:rPr lang="en-US" dirty="0"/>
              <a:t>Neurodevelopmental Disorders: ADHD–Symptoms</a:t>
            </a:r>
            <a:r>
              <a:rPr lang="en-US" sz="1400" baseline="-25000" dirty="0"/>
              <a:t>1</a:t>
            </a:r>
            <a:endParaRPr lang="en-US" dirty="0"/>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305800" cy="4998720"/>
          </a:xfrm>
        </p:spPr>
        <p:txBody>
          <a:bodyPr>
            <a:normAutofit/>
          </a:bodyPr>
          <a:lstStyle/>
          <a:p>
            <a:r>
              <a:rPr lang="en-US" dirty="0"/>
              <a:t>ADHD symptoms include:</a:t>
            </a:r>
          </a:p>
          <a:p>
            <a:pPr lvl="1"/>
            <a:r>
              <a:rPr lang="en-US" dirty="0"/>
              <a:t>Inattention (lack of focus)</a:t>
            </a:r>
          </a:p>
          <a:p>
            <a:pPr lvl="1"/>
            <a:r>
              <a:rPr lang="en-US" dirty="0"/>
              <a:t>Executive functioning difficulties</a:t>
            </a:r>
          </a:p>
          <a:p>
            <a:pPr lvl="1"/>
            <a:r>
              <a:rPr lang="en-US" dirty="0"/>
              <a:t>Impulsivity</a:t>
            </a:r>
          </a:p>
          <a:p>
            <a:pPr lvl="1"/>
            <a:r>
              <a:rPr lang="en-US" dirty="0"/>
              <a:t>Hyperactivity beyond what is developmentally normal</a:t>
            </a:r>
          </a:p>
          <a:p>
            <a:r>
              <a:rPr lang="en-US" dirty="0"/>
              <a:t>Some patients who lack the hyperactive symptoms are diagnosed with attention deficit disorder (ADD), a subtype of ADHD.</a:t>
            </a:r>
          </a:p>
        </p:txBody>
      </p:sp>
    </p:spTree>
    <p:extLst>
      <p:ext uri="{BB962C8B-B14F-4D97-AF65-F5344CB8AC3E}">
        <p14:creationId xmlns:p14="http://schemas.microsoft.com/office/powerpoint/2010/main" val="276221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Neurodevelopmental Disorders: ADHD–Symptoms</a:t>
            </a:r>
            <a:r>
              <a:rPr lang="en-US" sz="1400" baseline="-25000" dirty="0"/>
              <a:t>2</a:t>
            </a:r>
            <a:endParaRPr lang="en-US" sz="3200" dirty="0">
              <a:solidFill>
                <a:schemeClr val="accent1"/>
              </a:solidFill>
            </a:endParaRPr>
          </a:p>
        </p:txBody>
      </p:sp>
      <p:sp>
        <p:nvSpPr>
          <p:cNvPr id="8" name="Content Placeholder 2">
            <a:extLst>
              <a:ext uri="{FF2B5EF4-FFF2-40B4-BE49-F238E27FC236}">
                <a16:creationId xmlns:a16="http://schemas.microsoft.com/office/drawing/2014/main" id="{6027815D-740F-A75E-7F45-C7487597D309}"/>
              </a:ext>
            </a:extLst>
          </p:cNvPr>
          <p:cNvSpPr txBox="1">
            <a:spLocks/>
          </p:cNvSpPr>
          <p:nvPr/>
        </p:nvSpPr>
        <p:spPr>
          <a:xfrm>
            <a:off x="457200" y="1021080"/>
            <a:ext cx="8305800" cy="1490543"/>
          </a:xfrm>
          <a:prstGeom prst="rect">
            <a:avLst/>
          </a:prstGeom>
        </p:spPr>
        <p:txBody>
          <a:bodyPr>
            <a:normAutofit/>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a:t>Many people with ADHD show </a:t>
            </a:r>
            <a:r>
              <a:rPr lang="en-US" sz="2600" i="1" dirty="0"/>
              <a:t>comorbidity</a:t>
            </a:r>
            <a:r>
              <a:rPr lang="en-US" sz="2600" dirty="0"/>
              <a:t>, meaning that they develop secondary disorders like obsessive-compulsive disorder (OCD) along with ADHD.</a:t>
            </a:r>
          </a:p>
        </p:txBody>
      </p:sp>
      <p:sp>
        <p:nvSpPr>
          <p:cNvPr id="9" name="TextBox 8">
            <a:extLst>
              <a:ext uri="{FF2B5EF4-FFF2-40B4-BE49-F238E27FC236}">
                <a16:creationId xmlns:a16="http://schemas.microsoft.com/office/drawing/2014/main" id="{969B960E-E017-6AF8-6CB2-36ABDAB04C04}"/>
              </a:ext>
            </a:extLst>
          </p:cNvPr>
          <p:cNvSpPr txBox="1"/>
          <p:nvPr/>
        </p:nvSpPr>
        <p:spPr>
          <a:xfrm>
            <a:off x="4002625" y="2511623"/>
            <a:ext cx="1138068" cy="307777"/>
          </a:xfrm>
          <a:prstGeom prst="rect">
            <a:avLst/>
          </a:prstGeom>
          <a:noFill/>
        </p:spPr>
        <p:txBody>
          <a:bodyPr wrap="none" rtlCol="0">
            <a:spAutoFit/>
          </a:bodyPr>
          <a:lstStyle/>
          <a:p>
            <a:pPr algn="ctr"/>
            <a:r>
              <a:rPr lang="en-US" sz="1400" b="1" dirty="0"/>
              <a:t>42.5 Figure 3</a:t>
            </a:r>
          </a:p>
        </p:txBody>
      </p:sp>
      <p:pic>
        <p:nvPicPr>
          <p:cNvPr id="6" name="Content Placeholder 4" descr="A D H D alone has a 49 percent incidence rate. A D H D  plus a conduct disorder has a 7 percent incidence rate. A D H D  plus depression has an 11 percent incidence rate. A D H D plus an anxiety disorder has an 11 percent incidence rate. A D H D plus the combine disorders (depression, anxiety, and conduct) has a 24 percent incidence rate.">
            <a:extLst>
              <a:ext uri="{FF2B5EF4-FFF2-40B4-BE49-F238E27FC236}">
                <a16:creationId xmlns:a16="http://schemas.microsoft.com/office/drawing/2014/main" id="{F50AD5F1-CBBC-BFF0-82C4-6DFB83DFF130}"/>
              </a:ext>
            </a:extLst>
          </p:cNvPr>
          <p:cNvPicPr>
            <a:picLocks noGrp="1" noChangeAspect="1"/>
          </p:cNvPicPr>
          <p:nvPr>
            <p:ph idx="1"/>
          </p:nvPr>
        </p:nvPicPr>
        <p:blipFill>
          <a:blip r:embed="rId3"/>
          <a:srcRect t="5333" b="29667"/>
          <a:stretch/>
        </p:blipFill>
        <p:spPr>
          <a:xfrm>
            <a:off x="914400" y="2984303"/>
            <a:ext cx="7543800" cy="2724150"/>
          </a:xfrm>
        </p:spPr>
      </p:pic>
      <p:sp>
        <p:nvSpPr>
          <p:cNvPr id="3" name="TextBox 2">
            <a:extLst>
              <a:ext uri="{FF2B5EF4-FFF2-40B4-BE49-F238E27FC236}">
                <a16:creationId xmlns:a16="http://schemas.microsoft.com/office/drawing/2014/main" id="{F130F42D-C048-1DCA-61AE-2480B45A921C}"/>
              </a:ext>
            </a:extLst>
          </p:cNvPr>
          <p:cNvSpPr txBox="1"/>
          <p:nvPr/>
        </p:nvSpPr>
        <p:spPr>
          <a:xfrm>
            <a:off x="2324100" y="5791200"/>
            <a:ext cx="4572000" cy="215444"/>
          </a:xfrm>
          <a:prstGeom prst="rect">
            <a:avLst/>
          </a:prstGeom>
          <a:noFill/>
        </p:spPr>
        <p:txBody>
          <a:bodyPr wrap="square">
            <a:spAutoFit/>
          </a:bodyPr>
          <a:lstStyle/>
          <a:p>
            <a:pPr algn="ctr"/>
            <a:r>
              <a:rPr lang="en-US" sz="800" dirty="0"/>
              <a:t>CNX OpenStax on Wikimedia Commons. “ADHD chart.” Modified. </a:t>
            </a:r>
          </a:p>
        </p:txBody>
      </p:sp>
    </p:spTree>
    <p:extLst>
      <p:ext uri="{BB962C8B-B14F-4D97-AF65-F5344CB8AC3E}">
        <p14:creationId xmlns:p14="http://schemas.microsoft.com/office/powerpoint/2010/main" val="145018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2CC286-249E-7F06-ED1D-1A4D71AA75D0}"/>
              </a:ext>
            </a:extLst>
          </p:cNvPr>
          <p:cNvSpPr>
            <a:spLocks noGrp="1"/>
          </p:cNvSpPr>
          <p:nvPr>
            <p:ph type="title"/>
          </p:nvPr>
        </p:nvSpPr>
        <p:spPr/>
        <p:txBody>
          <a:bodyPr>
            <a:normAutofit/>
          </a:bodyPr>
          <a:lstStyle/>
          <a:p>
            <a:r>
              <a:rPr lang="en-US" dirty="0"/>
              <a:t>Neurodevelopmental Disorders: ADHD–Possible Causes and Treatment</a:t>
            </a:r>
          </a:p>
        </p:txBody>
      </p:sp>
      <p:sp>
        <p:nvSpPr>
          <p:cNvPr id="3" name="Content Placeholder 2">
            <a:extLst>
              <a:ext uri="{FF2B5EF4-FFF2-40B4-BE49-F238E27FC236}">
                <a16:creationId xmlns:a16="http://schemas.microsoft.com/office/drawing/2014/main" id="{9013FDB0-E076-BB77-D0B1-D3AEB37B83EF}"/>
              </a:ext>
            </a:extLst>
          </p:cNvPr>
          <p:cNvSpPr>
            <a:spLocks noGrp="1"/>
          </p:cNvSpPr>
          <p:nvPr>
            <p:ph idx="1"/>
          </p:nvPr>
        </p:nvSpPr>
        <p:spPr>
          <a:xfrm>
            <a:off x="457200" y="1097280"/>
            <a:ext cx="8229600" cy="4922520"/>
          </a:xfrm>
        </p:spPr>
        <p:txBody>
          <a:bodyPr>
            <a:normAutofit fontScale="92500" lnSpcReduction="20000"/>
          </a:bodyPr>
          <a:lstStyle/>
          <a:p>
            <a:pPr marL="0" indent="0">
              <a:buNone/>
            </a:pPr>
            <a:r>
              <a:rPr lang="en-US" dirty="0"/>
              <a:t>The cause of ADHD is unknown.</a:t>
            </a:r>
          </a:p>
          <a:p>
            <a:r>
              <a:rPr lang="en-US" dirty="0"/>
              <a:t>Research suggests a delay and dysfunction in the development of the prefrontal cortex and disturbances in neurotransmission.</a:t>
            </a:r>
          </a:p>
          <a:p>
            <a:r>
              <a:rPr lang="en-US" dirty="0"/>
              <a:t>Studies of twins suggest a strong genetic component.</a:t>
            </a:r>
          </a:p>
          <a:p>
            <a:pPr lvl="1"/>
            <a:r>
              <a:rPr lang="en-US" dirty="0"/>
              <a:t>While several candidate genes have been identified, no definitive links have been discovered.</a:t>
            </a:r>
          </a:p>
          <a:p>
            <a:r>
              <a:rPr lang="en-US" dirty="0"/>
              <a:t>Environmental factors (including pesticide exposure) may contribute to ADHD development.</a:t>
            </a:r>
          </a:p>
          <a:p>
            <a:pPr marL="0" indent="0">
              <a:buNone/>
            </a:pPr>
            <a:r>
              <a:rPr lang="en-US" dirty="0"/>
              <a:t>Treatment for ADHD includes:</a:t>
            </a:r>
          </a:p>
          <a:p>
            <a:r>
              <a:rPr lang="en-US" dirty="0"/>
              <a:t>Behavioral therapies</a:t>
            </a:r>
          </a:p>
          <a:p>
            <a:r>
              <a:rPr lang="en-US" dirty="0"/>
              <a:t>Prescription of stimulant medications, which cause calming in these patients</a:t>
            </a:r>
          </a:p>
        </p:txBody>
      </p:sp>
    </p:spTree>
    <p:extLst>
      <p:ext uri="{BB962C8B-B14F-4D97-AF65-F5344CB8AC3E}">
        <p14:creationId xmlns:p14="http://schemas.microsoft.com/office/powerpoint/2010/main" val="235185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2D3A-1D6E-EDD8-3743-17B5799F21EF}"/>
              </a:ext>
            </a:extLst>
          </p:cNvPr>
          <p:cNvSpPr>
            <a:spLocks noGrp="1"/>
          </p:cNvSpPr>
          <p:nvPr>
            <p:ph type="title"/>
          </p:nvPr>
        </p:nvSpPr>
        <p:spPr/>
        <p:txBody>
          <a:bodyPr/>
          <a:lstStyle/>
          <a:p>
            <a:r>
              <a:rPr lang="en-US" dirty="0"/>
              <a:t>Mental Illnesses</a:t>
            </a:r>
            <a:r>
              <a:rPr lang="en-US" sz="1400" baseline="-25000" dirty="0"/>
              <a:t>1</a:t>
            </a:r>
            <a:endParaRPr lang="en-US" dirty="0"/>
          </a:p>
        </p:txBody>
      </p:sp>
      <p:sp>
        <p:nvSpPr>
          <p:cNvPr id="3" name="Content Placeholder 2">
            <a:extLst>
              <a:ext uri="{FF2B5EF4-FFF2-40B4-BE49-F238E27FC236}">
                <a16:creationId xmlns:a16="http://schemas.microsoft.com/office/drawing/2014/main" id="{4A8C3050-D273-C143-307D-7644FB8822C9}"/>
              </a:ext>
            </a:extLst>
          </p:cNvPr>
          <p:cNvSpPr>
            <a:spLocks noGrp="1"/>
          </p:cNvSpPr>
          <p:nvPr>
            <p:ph idx="1"/>
          </p:nvPr>
        </p:nvSpPr>
        <p:spPr/>
        <p:txBody>
          <a:bodyPr>
            <a:normAutofit/>
          </a:bodyPr>
          <a:lstStyle/>
          <a:p>
            <a:r>
              <a:rPr lang="en-US" dirty="0"/>
              <a:t>Mental illnesses are nervous system disorders that result in problems with thinking, mood, or relating to others.</a:t>
            </a:r>
          </a:p>
          <a:p>
            <a:r>
              <a:rPr lang="en-US" dirty="0"/>
              <a:t>These affect a person’s quality of life and make performing daily tasks difficult.</a:t>
            </a:r>
          </a:p>
          <a:p>
            <a:r>
              <a:rPr lang="en-US" dirty="0"/>
              <a:t>It is estimated that 52.9 million Americans (1 in 5 people) have a mental illness (2020).</a:t>
            </a:r>
          </a:p>
        </p:txBody>
      </p:sp>
    </p:spTree>
    <p:extLst>
      <p:ext uri="{BB962C8B-B14F-4D97-AF65-F5344CB8AC3E}">
        <p14:creationId xmlns:p14="http://schemas.microsoft.com/office/powerpoint/2010/main" val="4018668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2D3A-1D6E-EDD8-3743-17B5799F21EF}"/>
              </a:ext>
            </a:extLst>
          </p:cNvPr>
          <p:cNvSpPr>
            <a:spLocks noGrp="1"/>
          </p:cNvSpPr>
          <p:nvPr>
            <p:ph type="title"/>
          </p:nvPr>
        </p:nvSpPr>
        <p:spPr/>
        <p:txBody>
          <a:bodyPr/>
          <a:lstStyle/>
          <a:p>
            <a:r>
              <a:rPr lang="en-US" dirty="0"/>
              <a:t>Mental Illnesses</a:t>
            </a:r>
            <a:r>
              <a:rPr lang="en-US" sz="1400" baseline="-25000" dirty="0"/>
              <a:t>2</a:t>
            </a:r>
            <a:endParaRPr lang="en-US" dirty="0"/>
          </a:p>
        </p:txBody>
      </p:sp>
      <p:sp>
        <p:nvSpPr>
          <p:cNvPr id="3" name="Content Placeholder 2">
            <a:extLst>
              <a:ext uri="{FF2B5EF4-FFF2-40B4-BE49-F238E27FC236}">
                <a16:creationId xmlns:a16="http://schemas.microsoft.com/office/drawing/2014/main" id="{4A8C3050-D273-C143-307D-7644FB8822C9}"/>
              </a:ext>
            </a:extLst>
          </p:cNvPr>
          <p:cNvSpPr>
            <a:spLocks noGrp="1"/>
          </p:cNvSpPr>
          <p:nvPr>
            <p:ph idx="1"/>
          </p:nvPr>
        </p:nvSpPr>
        <p:spPr>
          <a:xfrm>
            <a:off x="457200" y="1066800"/>
            <a:ext cx="8229600" cy="5074920"/>
          </a:xfrm>
        </p:spPr>
        <p:txBody>
          <a:bodyPr>
            <a:normAutofit fontScale="92500" lnSpcReduction="10000"/>
          </a:bodyPr>
          <a:lstStyle/>
          <a:p>
            <a:r>
              <a:rPr lang="en-US" dirty="0"/>
              <a:t>There are several types of mental disorders:</a:t>
            </a:r>
          </a:p>
          <a:p>
            <a:pPr lvl="1"/>
            <a:r>
              <a:rPr lang="en-US" dirty="0"/>
              <a:t>Schizophrenia</a:t>
            </a:r>
          </a:p>
          <a:p>
            <a:pPr lvl="1"/>
            <a:r>
              <a:rPr lang="en-US" dirty="0"/>
              <a:t>Major depression</a:t>
            </a:r>
          </a:p>
          <a:p>
            <a:pPr lvl="1"/>
            <a:r>
              <a:rPr lang="en-US" dirty="0"/>
              <a:t>Bipolar disorder</a:t>
            </a:r>
          </a:p>
          <a:p>
            <a:pPr lvl="1"/>
            <a:r>
              <a:rPr lang="en-US" dirty="0"/>
              <a:t>Anxiety disorders and phobias</a:t>
            </a:r>
          </a:p>
          <a:p>
            <a:pPr lvl="1"/>
            <a:r>
              <a:rPr lang="en-US" dirty="0"/>
              <a:t>Post-traumatic stress disorders</a:t>
            </a:r>
          </a:p>
          <a:p>
            <a:pPr lvl="1"/>
            <a:r>
              <a:rPr lang="en-US" dirty="0"/>
              <a:t>Obsessive-compulsive disorder (OCD)</a:t>
            </a:r>
          </a:p>
          <a:p>
            <a:r>
              <a:rPr lang="en-US" dirty="0"/>
              <a:t>The APA published the </a:t>
            </a:r>
            <a:r>
              <a:rPr lang="en-US" i="1" dirty="0"/>
              <a:t>Diagnostic and Statistical Manual of Mental Disorders </a:t>
            </a:r>
            <a:r>
              <a:rPr lang="en-US" dirty="0"/>
              <a:t>(DSM) which describes the symptoms required for diagnosis.</a:t>
            </a:r>
          </a:p>
          <a:p>
            <a:pPr lvl="1"/>
            <a:r>
              <a:rPr lang="en-US" dirty="0"/>
              <a:t>Each revision updates the symptoms and classifications.</a:t>
            </a:r>
          </a:p>
        </p:txBody>
      </p:sp>
    </p:spTree>
    <p:extLst>
      <p:ext uri="{BB962C8B-B14F-4D97-AF65-F5344CB8AC3E}">
        <p14:creationId xmlns:p14="http://schemas.microsoft.com/office/powerpoint/2010/main" val="111130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66800"/>
            <a:ext cx="8229600" cy="4876800"/>
          </a:xfrm>
        </p:spPr>
        <p:txBody>
          <a:bodyPr>
            <a:normAutofit fontScale="85000" lnSpcReduction="20000"/>
          </a:bodyPr>
          <a:lstStyle/>
          <a:p>
            <a:r>
              <a:rPr lang="en-US" dirty="0"/>
              <a:t>Career: Neurologist</a:t>
            </a:r>
          </a:p>
          <a:p>
            <a:pPr marL="457200" indent="-457200">
              <a:buFont typeface="Arial" panose="020B0604020202020204" pitchFamily="34" charset="0"/>
              <a:buChar char="•"/>
            </a:pPr>
            <a:r>
              <a:rPr lang="en-US" dirty="0"/>
              <a:t>Neurologists:</a:t>
            </a:r>
          </a:p>
          <a:p>
            <a:pPr marL="1200150" lvl="1" indent="-457200">
              <a:buFont typeface="Arial" panose="020B0604020202020204" pitchFamily="34" charset="0"/>
              <a:buChar char="•"/>
            </a:pPr>
            <a:r>
              <a:rPr lang="en-US" dirty="0">
                <a:solidFill>
                  <a:schemeClr val="bg1"/>
                </a:solidFill>
              </a:rPr>
              <a:t>Are physicians who specialize in (diagnose and treat) nervous system disorders</a:t>
            </a:r>
          </a:p>
          <a:p>
            <a:pPr marL="1200150" lvl="1" indent="-457200">
              <a:buFont typeface="Arial" panose="020B0604020202020204" pitchFamily="34" charset="0"/>
              <a:buChar char="•"/>
            </a:pPr>
            <a:r>
              <a:rPr lang="en-US" dirty="0">
                <a:solidFill>
                  <a:schemeClr val="bg1"/>
                </a:solidFill>
              </a:rPr>
              <a:t>Are medical doctors who have attended college and medical school and have completed a 3–4 year neurology residency</a:t>
            </a:r>
          </a:p>
          <a:p>
            <a:pPr marL="1200150" lvl="1" indent="-457200">
              <a:buFont typeface="Arial" panose="020B0604020202020204" pitchFamily="34" charset="0"/>
              <a:buChar char="•"/>
            </a:pPr>
            <a:r>
              <a:rPr lang="en-US" dirty="0">
                <a:solidFill>
                  <a:schemeClr val="bg1"/>
                </a:solidFill>
              </a:rPr>
              <a:t>Take full medical histories and perform complete physical exams to determine what areas of the nervous system may be damaged in patients</a:t>
            </a:r>
          </a:p>
          <a:p>
            <a:pPr marL="1200150" lvl="1" indent="-457200">
              <a:buFont typeface="Arial" panose="020B0604020202020204" pitchFamily="34" charset="0"/>
              <a:buChar char="•"/>
            </a:pPr>
            <a:r>
              <a:rPr lang="en-US" dirty="0">
                <a:solidFill>
                  <a:schemeClr val="bg1"/>
                </a:solidFill>
              </a:rPr>
              <a:t>Use the techniques of electroencephalography (EEG) and computerized topography (CT) for diagnosis</a:t>
            </a:r>
          </a:p>
          <a:p>
            <a:pPr marL="1200150" lvl="1" indent="-457200">
              <a:buFont typeface="Arial" panose="020B0604020202020204" pitchFamily="34" charset="0"/>
              <a:buChar char="•"/>
            </a:pPr>
            <a:r>
              <a:rPr lang="en-US" dirty="0">
                <a:solidFill>
                  <a:schemeClr val="bg1"/>
                </a:solidFill>
              </a:rPr>
              <a:t>May prescribe medications for treatment or refer a patient to a neurosurgeon for surgery</a:t>
            </a:r>
          </a:p>
        </p:txBody>
      </p:sp>
    </p:spTree>
    <p:extLst>
      <p:ext uri="{BB962C8B-B14F-4D97-AF65-F5344CB8AC3E}">
        <p14:creationId xmlns:p14="http://schemas.microsoft.com/office/powerpoint/2010/main" val="114602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6F8B-AA2E-61F4-E75D-80677891FB16}"/>
              </a:ext>
            </a:extLst>
          </p:cNvPr>
          <p:cNvSpPr>
            <a:spLocks noGrp="1"/>
          </p:cNvSpPr>
          <p:nvPr>
            <p:ph type="title"/>
          </p:nvPr>
        </p:nvSpPr>
        <p:spPr/>
        <p:txBody>
          <a:bodyPr/>
          <a:lstStyle/>
          <a:p>
            <a:r>
              <a:rPr lang="en-US" dirty="0"/>
              <a:t>Mental Illnesses: Schizophrenia–Prevalence Statistics and Symptoms</a:t>
            </a:r>
          </a:p>
        </p:txBody>
      </p:sp>
      <p:sp>
        <p:nvSpPr>
          <p:cNvPr id="3" name="Content Placeholder 2">
            <a:extLst>
              <a:ext uri="{FF2B5EF4-FFF2-40B4-BE49-F238E27FC236}">
                <a16:creationId xmlns:a16="http://schemas.microsoft.com/office/drawing/2014/main" id="{B14032ED-56BB-F940-6B52-0644CBDEFDBC}"/>
              </a:ext>
            </a:extLst>
          </p:cNvPr>
          <p:cNvSpPr>
            <a:spLocks noGrp="1"/>
          </p:cNvSpPr>
          <p:nvPr>
            <p:ph idx="1"/>
          </p:nvPr>
        </p:nvSpPr>
        <p:spPr>
          <a:xfrm>
            <a:off x="457200" y="1097280"/>
            <a:ext cx="8229600" cy="4846320"/>
          </a:xfrm>
        </p:spPr>
        <p:txBody>
          <a:bodyPr>
            <a:normAutofit fontScale="92500" lnSpcReduction="20000"/>
          </a:bodyPr>
          <a:lstStyle/>
          <a:p>
            <a:pPr marL="0" indent="0">
              <a:buNone/>
            </a:pPr>
            <a:r>
              <a:rPr lang="en-US" b="1" dirty="0"/>
              <a:t>Schizophrenia</a:t>
            </a:r>
            <a:r>
              <a:rPr lang="en-US" dirty="0"/>
              <a:t>:</a:t>
            </a:r>
          </a:p>
          <a:p>
            <a:r>
              <a:rPr lang="en-US" dirty="0"/>
              <a:t>Affects ~1% of people in the United States</a:t>
            </a:r>
          </a:p>
          <a:p>
            <a:pPr marL="0" indent="0">
              <a:buNone/>
            </a:pPr>
            <a:r>
              <a:rPr lang="en-US" dirty="0"/>
              <a:t>Symptoms include:</a:t>
            </a:r>
          </a:p>
          <a:p>
            <a:r>
              <a:rPr lang="en-US" dirty="0"/>
              <a:t>The inability to differentiate between reality and imagination</a:t>
            </a:r>
          </a:p>
          <a:p>
            <a:r>
              <a:rPr lang="en-US" dirty="0"/>
              <a:t>Inappropriate and unregulated emotional responses</a:t>
            </a:r>
          </a:p>
          <a:p>
            <a:r>
              <a:rPr lang="en-US" dirty="0"/>
              <a:t>Difficulty thinking</a:t>
            </a:r>
          </a:p>
          <a:p>
            <a:r>
              <a:rPr lang="en-US" dirty="0"/>
              <a:t>Problems with social situations</a:t>
            </a:r>
          </a:p>
          <a:p>
            <a:r>
              <a:rPr lang="en-US" dirty="0"/>
              <a:t>Hallucinations and delusions</a:t>
            </a:r>
          </a:p>
          <a:p>
            <a:r>
              <a:rPr lang="en-US" dirty="0"/>
              <a:t>Hearing voices</a:t>
            </a:r>
          </a:p>
          <a:p>
            <a:r>
              <a:rPr lang="en-US" dirty="0"/>
              <a:t>“Negative” symptoms like a flattened emotional state, loss of pleasure, and loss of basic drives</a:t>
            </a:r>
          </a:p>
          <a:p>
            <a:endParaRPr lang="en-US" dirty="0"/>
          </a:p>
        </p:txBody>
      </p:sp>
    </p:spTree>
    <p:extLst>
      <p:ext uri="{BB962C8B-B14F-4D97-AF65-F5344CB8AC3E}">
        <p14:creationId xmlns:p14="http://schemas.microsoft.com/office/powerpoint/2010/main" val="281694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Nervous System Disorders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tabLst>
                <a:tab pos="461963" algn="l"/>
              </a:tabLst>
            </a:pPr>
            <a:r>
              <a:rPr lang="en-US" dirty="0">
                <a:solidFill>
                  <a:schemeClr val="tx1"/>
                </a:solidFill>
              </a:rPr>
              <a:t>Nervous system disorders can be categorized as:</a:t>
            </a:r>
          </a:p>
          <a:p>
            <a:pPr marL="457200" indent="-457200">
              <a:buFont typeface="Arial" panose="020B0604020202020204" pitchFamily="34" charset="0"/>
              <a:buChar char="•"/>
              <a:tabLst>
                <a:tab pos="461963" algn="l"/>
              </a:tabLst>
            </a:pPr>
            <a:r>
              <a:rPr lang="en-US" i="0" dirty="0">
                <a:solidFill>
                  <a:schemeClr val="tx1"/>
                </a:solidFill>
              </a:rPr>
              <a:t>Neurodegenerative disorders</a:t>
            </a:r>
          </a:p>
          <a:p>
            <a:pPr marL="457200" indent="-457200">
              <a:buFont typeface="Arial" panose="020B0604020202020204" pitchFamily="34" charset="0"/>
              <a:buChar char="•"/>
              <a:tabLst>
                <a:tab pos="461963" algn="l"/>
              </a:tabLst>
            </a:pPr>
            <a:r>
              <a:rPr lang="en-US" dirty="0">
                <a:solidFill>
                  <a:schemeClr val="tx1"/>
                </a:solidFill>
              </a:rPr>
              <a:t>Neurodevelopmental disorders</a:t>
            </a:r>
          </a:p>
          <a:p>
            <a:pPr marL="457200" indent="-457200">
              <a:buFont typeface="Arial" panose="020B0604020202020204" pitchFamily="34" charset="0"/>
              <a:buChar char="•"/>
              <a:tabLst>
                <a:tab pos="461963" algn="l"/>
              </a:tabLst>
            </a:pPr>
            <a:r>
              <a:rPr lang="en-US" dirty="0">
                <a:solidFill>
                  <a:schemeClr val="tx1"/>
                </a:solidFill>
              </a:rPr>
              <a:t>Mental illnesses</a:t>
            </a:r>
          </a:p>
          <a:p>
            <a:pPr marL="457200" indent="-457200">
              <a:buFont typeface="Arial" panose="020B0604020202020204" pitchFamily="34" charset="0"/>
              <a:buChar char="•"/>
              <a:tabLst>
                <a:tab pos="461963" algn="l"/>
              </a:tabLst>
            </a:pPr>
            <a:r>
              <a:rPr lang="en-US" dirty="0">
                <a:solidFill>
                  <a:schemeClr val="tx1"/>
                </a:solidFill>
              </a:rPr>
              <a:t>Other neurological disorders</a:t>
            </a: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6F8B-AA2E-61F4-E75D-80677891FB16}"/>
              </a:ext>
            </a:extLst>
          </p:cNvPr>
          <p:cNvSpPr>
            <a:spLocks noGrp="1"/>
          </p:cNvSpPr>
          <p:nvPr>
            <p:ph type="title"/>
          </p:nvPr>
        </p:nvSpPr>
        <p:spPr/>
        <p:txBody>
          <a:bodyPr/>
          <a:lstStyle/>
          <a:p>
            <a:r>
              <a:rPr lang="en-US" dirty="0"/>
              <a:t>Mental Illnesses: Schizophrenia–Diagnosis, Possible Causes, and Treatment</a:t>
            </a:r>
          </a:p>
        </p:txBody>
      </p:sp>
      <p:sp>
        <p:nvSpPr>
          <p:cNvPr id="3" name="Content Placeholder 2">
            <a:extLst>
              <a:ext uri="{FF2B5EF4-FFF2-40B4-BE49-F238E27FC236}">
                <a16:creationId xmlns:a16="http://schemas.microsoft.com/office/drawing/2014/main" id="{B14032ED-56BB-F940-6B52-0644CBDEFDBC}"/>
              </a:ext>
            </a:extLst>
          </p:cNvPr>
          <p:cNvSpPr>
            <a:spLocks noGrp="1"/>
          </p:cNvSpPr>
          <p:nvPr>
            <p:ph idx="1"/>
          </p:nvPr>
        </p:nvSpPr>
        <p:spPr>
          <a:xfrm>
            <a:off x="457200" y="1097280"/>
            <a:ext cx="8229600" cy="4846320"/>
          </a:xfrm>
        </p:spPr>
        <p:txBody>
          <a:bodyPr>
            <a:normAutofit fontScale="92500"/>
          </a:bodyPr>
          <a:lstStyle/>
          <a:p>
            <a:r>
              <a:rPr lang="en-US" dirty="0"/>
              <a:t>Most schizophrenics are diagnosed in their late adolescence or early 20s.</a:t>
            </a:r>
          </a:p>
          <a:p>
            <a:r>
              <a:rPr lang="en-US" dirty="0"/>
              <a:t>Schizophrenia may be caused by malfunctioning dopaminergic neurons and/or glutamate signaling.</a:t>
            </a:r>
          </a:p>
          <a:p>
            <a:r>
              <a:rPr lang="en-US" dirty="0"/>
              <a:t>Treatment usually requires antipsychotic medications that block dopamine receptors, thereby decreasing dopamine neurotransmission in the brain.</a:t>
            </a:r>
          </a:p>
          <a:p>
            <a:pPr lvl="1"/>
            <a:r>
              <a:rPr lang="en-US" dirty="0"/>
              <a:t>Treatment may cause Parkinson’s-like symptoms in some patients.</a:t>
            </a:r>
          </a:p>
          <a:p>
            <a:r>
              <a:rPr lang="en-US" dirty="0"/>
              <a:t>There is no cure, most patients must remain medicated for the rest of their lives.</a:t>
            </a:r>
          </a:p>
        </p:txBody>
      </p:sp>
    </p:spTree>
    <p:extLst>
      <p:ext uri="{BB962C8B-B14F-4D97-AF65-F5344CB8AC3E}">
        <p14:creationId xmlns:p14="http://schemas.microsoft.com/office/powerpoint/2010/main" val="552364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42.5 Figure 4</a:t>
            </a:r>
            <a:endParaRPr lang="en-US" sz="3200" dirty="0">
              <a:solidFill>
                <a:schemeClr val="accent1"/>
              </a:solidFill>
            </a:endParaRPr>
          </a:p>
        </p:txBody>
      </p:sp>
      <p:sp>
        <p:nvSpPr>
          <p:cNvPr id="3" name="TextBox 2">
            <a:extLst>
              <a:ext uri="{FF2B5EF4-FFF2-40B4-BE49-F238E27FC236}">
                <a16:creationId xmlns:a16="http://schemas.microsoft.com/office/drawing/2014/main" id="{15BCE2AB-A02B-C549-A4ED-3FBA90B0E877}"/>
              </a:ext>
            </a:extLst>
          </p:cNvPr>
          <p:cNvSpPr txBox="1"/>
          <p:nvPr/>
        </p:nvSpPr>
        <p:spPr>
          <a:xfrm>
            <a:off x="2286000" y="5798127"/>
            <a:ext cx="4572000" cy="215444"/>
          </a:xfrm>
          <a:prstGeom prst="rect">
            <a:avLst/>
          </a:prstGeom>
          <a:noFill/>
        </p:spPr>
        <p:txBody>
          <a:bodyPr wrap="square">
            <a:spAutoFit/>
          </a:bodyPr>
          <a:lstStyle/>
          <a:p>
            <a:pPr algn="ctr"/>
            <a:r>
              <a:rPr lang="en-US" sz="800" dirty="0"/>
              <a:t>Louis Wain on Wikimedia Commons. "Schizophrenia drawings."</a:t>
            </a:r>
          </a:p>
        </p:txBody>
      </p:sp>
      <p:pic>
        <p:nvPicPr>
          <p:cNvPr id="6" name="Content Placeholder 6" descr="Six drawings of cats are shown, with progressively higher levels of colors and abstractness.">
            <a:extLst>
              <a:ext uri="{FF2B5EF4-FFF2-40B4-BE49-F238E27FC236}">
                <a16:creationId xmlns:a16="http://schemas.microsoft.com/office/drawing/2014/main" id="{EFBD4305-B737-2B90-EC3C-5A55315FE445}"/>
              </a:ext>
            </a:extLst>
          </p:cNvPr>
          <p:cNvPicPr>
            <a:picLocks noGrp="1" noChangeAspect="1"/>
          </p:cNvPicPr>
          <p:nvPr>
            <p:ph idx="1"/>
          </p:nvPr>
        </p:nvPicPr>
        <p:blipFill>
          <a:blip r:embed="rId3"/>
          <a:srcRect l="19444" t="3667" r="18519" b="3000"/>
          <a:stretch/>
        </p:blipFill>
        <p:spPr>
          <a:xfrm>
            <a:off x="1809614" y="1097280"/>
            <a:ext cx="5524772" cy="4617720"/>
          </a:xfrm>
        </p:spPr>
      </p:pic>
    </p:spTree>
    <p:extLst>
      <p:ext uri="{BB962C8B-B14F-4D97-AF65-F5344CB8AC3E}">
        <p14:creationId xmlns:p14="http://schemas.microsoft.com/office/powerpoint/2010/main" val="2931242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6F8B-AA2E-61F4-E75D-80677891FB16}"/>
              </a:ext>
            </a:extLst>
          </p:cNvPr>
          <p:cNvSpPr>
            <a:spLocks noGrp="1"/>
          </p:cNvSpPr>
          <p:nvPr>
            <p:ph type="title"/>
          </p:nvPr>
        </p:nvSpPr>
        <p:spPr/>
        <p:txBody>
          <a:bodyPr/>
          <a:lstStyle/>
          <a:p>
            <a:r>
              <a:rPr lang="en-US" dirty="0"/>
              <a:t>Mental Illnesses: Depression–Prevalence Statistics, Diagnosis, and Symptoms</a:t>
            </a:r>
          </a:p>
        </p:txBody>
      </p:sp>
      <p:sp>
        <p:nvSpPr>
          <p:cNvPr id="3" name="Content Placeholder 2">
            <a:extLst>
              <a:ext uri="{FF2B5EF4-FFF2-40B4-BE49-F238E27FC236}">
                <a16:creationId xmlns:a16="http://schemas.microsoft.com/office/drawing/2014/main" id="{B14032ED-56BB-F940-6B52-0644CBDEFDBC}"/>
              </a:ext>
            </a:extLst>
          </p:cNvPr>
          <p:cNvSpPr>
            <a:spLocks noGrp="1"/>
          </p:cNvSpPr>
          <p:nvPr>
            <p:ph idx="1"/>
          </p:nvPr>
        </p:nvSpPr>
        <p:spPr>
          <a:xfrm>
            <a:off x="457200" y="1097280"/>
            <a:ext cx="8229600" cy="4922520"/>
          </a:xfrm>
        </p:spPr>
        <p:txBody>
          <a:bodyPr>
            <a:normAutofit fontScale="92500" lnSpcReduction="20000"/>
          </a:bodyPr>
          <a:lstStyle/>
          <a:p>
            <a:r>
              <a:rPr lang="en-US" b="1" dirty="0"/>
              <a:t>Major depression</a:t>
            </a:r>
            <a:r>
              <a:rPr lang="en-US" dirty="0"/>
              <a:t>:</a:t>
            </a:r>
          </a:p>
          <a:p>
            <a:pPr lvl="1"/>
            <a:r>
              <a:rPr lang="en-US" dirty="0"/>
              <a:t>Affects ~8.4% of adults in the United States</a:t>
            </a:r>
          </a:p>
          <a:p>
            <a:pPr lvl="1"/>
            <a:r>
              <a:rPr lang="en-US" dirty="0"/>
              <a:t>Is one of the most common mental disorders</a:t>
            </a:r>
          </a:p>
          <a:p>
            <a:r>
              <a:rPr lang="en-US" dirty="0"/>
              <a:t>To be diagnosed with a major depressive disorder, a person must have experienced a severely depressed mood lasting longer than 2 weeks along with other symptoms, including:</a:t>
            </a:r>
          </a:p>
          <a:p>
            <a:pPr lvl="1"/>
            <a:r>
              <a:rPr lang="en-US" dirty="0"/>
              <a:t>A loss of enjoyment in activities that were previously enjoyed</a:t>
            </a:r>
          </a:p>
          <a:p>
            <a:pPr lvl="1"/>
            <a:r>
              <a:rPr lang="en-US" dirty="0"/>
              <a:t>Changes in appetite and sleep schedules</a:t>
            </a:r>
          </a:p>
          <a:p>
            <a:pPr lvl="1"/>
            <a:r>
              <a:rPr lang="en-US" dirty="0"/>
              <a:t>Difficulty concentrating</a:t>
            </a:r>
          </a:p>
          <a:p>
            <a:pPr lvl="1"/>
            <a:r>
              <a:rPr lang="en-US" dirty="0"/>
              <a:t>Feelings of worthlessness</a:t>
            </a:r>
          </a:p>
          <a:p>
            <a:pPr lvl="1"/>
            <a:r>
              <a:rPr lang="en-US" dirty="0"/>
              <a:t>Suicidal thoughts</a:t>
            </a:r>
          </a:p>
        </p:txBody>
      </p:sp>
    </p:spTree>
    <p:extLst>
      <p:ext uri="{BB962C8B-B14F-4D97-AF65-F5344CB8AC3E}">
        <p14:creationId xmlns:p14="http://schemas.microsoft.com/office/powerpoint/2010/main" val="3676193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6F8B-AA2E-61F4-E75D-80677891FB16}"/>
              </a:ext>
            </a:extLst>
          </p:cNvPr>
          <p:cNvSpPr>
            <a:spLocks noGrp="1"/>
          </p:cNvSpPr>
          <p:nvPr>
            <p:ph type="title"/>
          </p:nvPr>
        </p:nvSpPr>
        <p:spPr/>
        <p:txBody>
          <a:bodyPr/>
          <a:lstStyle/>
          <a:p>
            <a:r>
              <a:rPr lang="en-US" dirty="0"/>
              <a:t>Mental Illnesses: Depression–Possible Causes</a:t>
            </a:r>
          </a:p>
        </p:txBody>
      </p:sp>
      <p:sp>
        <p:nvSpPr>
          <p:cNvPr id="3" name="Content Placeholder 2">
            <a:extLst>
              <a:ext uri="{FF2B5EF4-FFF2-40B4-BE49-F238E27FC236}">
                <a16:creationId xmlns:a16="http://schemas.microsoft.com/office/drawing/2014/main" id="{B14032ED-56BB-F940-6B52-0644CBDEFDBC}"/>
              </a:ext>
            </a:extLst>
          </p:cNvPr>
          <p:cNvSpPr>
            <a:spLocks noGrp="1"/>
          </p:cNvSpPr>
          <p:nvPr>
            <p:ph idx="1"/>
          </p:nvPr>
        </p:nvSpPr>
        <p:spPr>
          <a:xfrm>
            <a:off x="457200" y="1173480"/>
            <a:ext cx="8229600" cy="5684520"/>
          </a:xfrm>
        </p:spPr>
        <p:txBody>
          <a:bodyPr>
            <a:normAutofit fontScale="77500" lnSpcReduction="20000"/>
          </a:bodyPr>
          <a:lstStyle/>
          <a:p>
            <a:pPr marL="0" indent="0">
              <a:buNone/>
            </a:pPr>
            <a:r>
              <a:rPr lang="en-US" dirty="0"/>
              <a:t>While exact causes are unknown, major depression is likely caused by both genetic and environmental risk factors.</a:t>
            </a:r>
          </a:p>
          <a:p>
            <a:r>
              <a:rPr lang="en-US" dirty="0"/>
              <a:t>The "classic monoamine hypothesis" suggests that depression is caused by low brain levels of norepinephrine, dopamine, and/or serotonin (monoamine neurotransmitters).</a:t>
            </a:r>
          </a:p>
          <a:p>
            <a:pPr lvl="1"/>
            <a:r>
              <a:rPr lang="en-US" dirty="0"/>
              <a:t>While some antidepressants increase monoamine availability within a few hours, clinical results are not seen for weeks.</a:t>
            </a:r>
          </a:p>
          <a:p>
            <a:pPr lvl="1"/>
            <a:r>
              <a:rPr lang="en-US" dirty="0"/>
              <a:t>These monoamine-based antidepressants induce physical changes in neurons that alter their response to monoamines.</a:t>
            </a:r>
          </a:p>
          <a:p>
            <a:pPr lvl="1"/>
            <a:r>
              <a:rPr lang="en-US" dirty="0"/>
              <a:t>Not all patients taking these antidepressants respond.</a:t>
            </a:r>
          </a:p>
          <a:p>
            <a:r>
              <a:rPr lang="en-US" dirty="0"/>
              <a:t>The "glutamate" hypothesis suggests that depression is caused by a dysfunction in glutamate signaling, leading to a glutamate excess.</a:t>
            </a:r>
          </a:p>
          <a:p>
            <a:pPr lvl="1"/>
            <a:r>
              <a:rPr lang="en-US" dirty="0"/>
              <a:t>Because glutamate is involved in synapse formation (LTP and LTD), this explains why neural plasticity is disrupted during depression.</a:t>
            </a:r>
          </a:p>
        </p:txBody>
      </p:sp>
    </p:spTree>
    <p:extLst>
      <p:ext uri="{BB962C8B-B14F-4D97-AF65-F5344CB8AC3E}">
        <p14:creationId xmlns:p14="http://schemas.microsoft.com/office/powerpoint/2010/main" val="3759750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6F8B-AA2E-61F4-E75D-80677891FB16}"/>
              </a:ext>
            </a:extLst>
          </p:cNvPr>
          <p:cNvSpPr>
            <a:spLocks noGrp="1"/>
          </p:cNvSpPr>
          <p:nvPr>
            <p:ph type="title"/>
          </p:nvPr>
        </p:nvSpPr>
        <p:spPr/>
        <p:txBody>
          <a:bodyPr/>
          <a:lstStyle/>
          <a:p>
            <a:r>
              <a:rPr lang="en-US" dirty="0"/>
              <a:t>Mental Illnesses: Depression–Treatments</a:t>
            </a:r>
          </a:p>
        </p:txBody>
      </p:sp>
      <p:sp>
        <p:nvSpPr>
          <p:cNvPr id="3" name="Content Placeholder 2">
            <a:extLst>
              <a:ext uri="{FF2B5EF4-FFF2-40B4-BE49-F238E27FC236}">
                <a16:creationId xmlns:a16="http://schemas.microsoft.com/office/drawing/2014/main" id="{B14032ED-56BB-F940-6B52-0644CBDEFDBC}"/>
              </a:ext>
            </a:extLst>
          </p:cNvPr>
          <p:cNvSpPr>
            <a:spLocks noGrp="1"/>
          </p:cNvSpPr>
          <p:nvPr>
            <p:ph idx="1"/>
          </p:nvPr>
        </p:nvSpPr>
        <p:spPr>
          <a:xfrm>
            <a:off x="381000" y="990600"/>
            <a:ext cx="8534400" cy="4922520"/>
          </a:xfrm>
        </p:spPr>
        <p:txBody>
          <a:bodyPr>
            <a:normAutofit fontScale="85000" lnSpcReduction="20000"/>
          </a:bodyPr>
          <a:lstStyle/>
          <a:p>
            <a:pPr marL="0" indent="0">
              <a:buNone/>
            </a:pPr>
            <a:r>
              <a:rPr lang="en-US" dirty="0"/>
              <a:t>Treatments for depression include:</a:t>
            </a:r>
          </a:p>
          <a:p>
            <a:r>
              <a:rPr lang="en-US" dirty="0"/>
              <a:t>Psychotherapy</a:t>
            </a:r>
          </a:p>
          <a:p>
            <a:r>
              <a:rPr lang="en-US" dirty="0"/>
              <a:t>Electroconvulsive therapy</a:t>
            </a:r>
          </a:p>
          <a:p>
            <a:r>
              <a:rPr lang="en-US" dirty="0"/>
              <a:t>Deep-brain stimulation</a:t>
            </a:r>
          </a:p>
          <a:p>
            <a:r>
              <a:rPr lang="en-US" dirty="0"/>
              <a:t>Prescription medications</a:t>
            </a:r>
          </a:p>
          <a:p>
            <a:pPr lvl="1"/>
            <a:r>
              <a:rPr lang="en-US" dirty="0"/>
              <a:t>Monoamine oxidase inhibitors (MAO) block the enzyme that degrades many neurotransmitters, resulting in increased transmitters in the synaptic cleft.</a:t>
            </a:r>
          </a:p>
          <a:p>
            <a:pPr lvl="1"/>
            <a:r>
              <a:rPr lang="en-US" dirty="0"/>
              <a:t>Selective serotonin reuptake inhibitors (SSRIs) block the reuptake of serotonin into the presynaptic neuron, resulting in increased serotonin in the synaptic cleft.</a:t>
            </a:r>
          </a:p>
          <a:p>
            <a:pPr lvl="1"/>
            <a:r>
              <a:rPr lang="en-US" dirty="0"/>
              <a:t>Norepinephrine-dopamine reuptake inhibitors and norepinephrine-serotonin reuptake inhibitors work similarly.</a:t>
            </a:r>
          </a:p>
          <a:p>
            <a:pPr lvl="1"/>
            <a:endParaRPr lang="en-US" dirty="0"/>
          </a:p>
          <a:p>
            <a:pPr lvl="1"/>
            <a:endParaRPr lang="en-US" dirty="0"/>
          </a:p>
        </p:txBody>
      </p:sp>
    </p:spTree>
    <p:extLst>
      <p:ext uri="{BB962C8B-B14F-4D97-AF65-F5344CB8AC3E}">
        <p14:creationId xmlns:p14="http://schemas.microsoft.com/office/powerpoint/2010/main" val="3360019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754880"/>
          </a:xfrm>
        </p:spPr>
        <p:txBody>
          <a:bodyPr>
            <a:normAutofit/>
          </a:bodyPr>
          <a:lstStyle/>
          <a:p>
            <a:r>
              <a:rPr lang="en-US" dirty="0"/>
              <a:t>Identify the appropriate neurodegenerative or neurodevelopmental disorder based on the salient symptom described.</a:t>
            </a:r>
          </a:p>
          <a:p>
            <a:pPr marL="457200" indent="-457200">
              <a:buFont typeface="Arial" panose="020B0604020202020204" pitchFamily="34" charset="0"/>
              <a:buChar char="•"/>
            </a:pPr>
            <a:r>
              <a:rPr lang="en-US" dirty="0"/>
              <a:t>Loss of memory</a:t>
            </a:r>
          </a:p>
          <a:p>
            <a:pPr marL="457200" indent="-457200">
              <a:buFont typeface="Arial" panose="020B0604020202020204" pitchFamily="34" charset="0"/>
              <a:buChar char="•"/>
            </a:pPr>
            <a:r>
              <a:rPr lang="en-US" dirty="0"/>
              <a:t>Loss of memory</a:t>
            </a:r>
          </a:p>
          <a:p>
            <a:pPr marL="457200" indent="-457200">
              <a:buFont typeface="Arial" panose="020B0604020202020204" pitchFamily="34" charset="0"/>
              <a:buChar char="•"/>
            </a:pPr>
            <a:r>
              <a:rPr lang="en-US" dirty="0"/>
              <a:t>Difficulty focusing on a task</a:t>
            </a:r>
          </a:p>
          <a:p>
            <a:pPr marL="457200" indent="-457200">
              <a:buFont typeface="Arial" panose="020B0604020202020204" pitchFamily="34" charset="0"/>
              <a:buChar char="•"/>
            </a:pPr>
            <a:r>
              <a:rPr lang="en-US" dirty="0"/>
              <a:t>Tremor and gait abnormalities</a:t>
            </a:r>
          </a:p>
          <a:p>
            <a:pPr marL="457200" indent="-457200">
              <a:buFont typeface="Arial" panose="020B0604020202020204" pitchFamily="34" charset="0"/>
              <a:buChar char="•"/>
            </a:pPr>
            <a:endParaRPr lang="en-US" dirty="0"/>
          </a:p>
          <a:p>
            <a:endParaRPr lang="en-US" sz="1800" b="0" i="0" u="none" strike="noStrike" dirty="0">
              <a:effectLst/>
              <a:highlight>
                <a:srgbClr val="1F497D"/>
              </a:highlight>
              <a:latin typeface="Arial" panose="020B0604020202020204" pitchFamily="34" charset="0"/>
            </a:endParaRPr>
          </a:p>
        </p:txBody>
      </p:sp>
    </p:spTree>
    <p:extLst>
      <p:ext uri="{BB962C8B-B14F-4D97-AF65-F5344CB8AC3E}">
        <p14:creationId xmlns:p14="http://schemas.microsoft.com/office/powerpoint/2010/main" val="4061281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7191-9E70-7B4B-C296-86284D397946}"/>
              </a:ext>
            </a:extLst>
          </p:cNvPr>
          <p:cNvSpPr>
            <a:spLocks noGrp="1"/>
          </p:cNvSpPr>
          <p:nvPr>
            <p:ph type="title"/>
          </p:nvPr>
        </p:nvSpPr>
        <p:spPr/>
        <p:txBody>
          <a:bodyPr/>
          <a:lstStyle/>
          <a:p>
            <a:r>
              <a:rPr lang="en-US" dirty="0"/>
              <a:t>Other Neurological Disorders</a:t>
            </a:r>
          </a:p>
        </p:txBody>
      </p:sp>
      <p:sp>
        <p:nvSpPr>
          <p:cNvPr id="3" name="Content Placeholder 2">
            <a:extLst>
              <a:ext uri="{FF2B5EF4-FFF2-40B4-BE49-F238E27FC236}">
                <a16:creationId xmlns:a16="http://schemas.microsoft.com/office/drawing/2014/main" id="{665ABCEC-534C-9D33-571F-F483F4D7011F}"/>
              </a:ext>
            </a:extLst>
          </p:cNvPr>
          <p:cNvSpPr>
            <a:spLocks noGrp="1"/>
          </p:cNvSpPr>
          <p:nvPr>
            <p:ph idx="1"/>
          </p:nvPr>
        </p:nvSpPr>
        <p:spPr>
          <a:xfrm>
            <a:off x="457200" y="1143000"/>
            <a:ext cx="8229600" cy="4572000"/>
          </a:xfrm>
        </p:spPr>
        <p:txBody>
          <a:bodyPr/>
          <a:lstStyle/>
          <a:p>
            <a:pPr marL="0" indent="0">
              <a:buNone/>
            </a:pPr>
            <a:r>
              <a:rPr lang="en-US" dirty="0"/>
              <a:t>Other neurological disorders that cannot be placed into other categories include:</a:t>
            </a:r>
          </a:p>
          <a:p>
            <a:r>
              <a:rPr lang="en-US" dirty="0"/>
              <a:t>Chronic pain conditions</a:t>
            </a:r>
          </a:p>
          <a:p>
            <a:r>
              <a:rPr lang="en-US" dirty="0"/>
              <a:t>Cancers of the nervous system</a:t>
            </a:r>
          </a:p>
          <a:p>
            <a:r>
              <a:rPr lang="en-US" dirty="0"/>
              <a:t>Epilepsy disorders</a:t>
            </a:r>
          </a:p>
          <a:p>
            <a:r>
              <a:rPr lang="en-US" dirty="0"/>
              <a:t>Stroke</a:t>
            </a:r>
          </a:p>
        </p:txBody>
      </p:sp>
    </p:spTree>
    <p:extLst>
      <p:ext uri="{BB962C8B-B14F-4D97-AF65-F5344CB8AC3E}">
        <p14:creationId xmlns:p14="http://schemas.microsoft.com/office/powerpoint/2010/main" val="1171681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7191-9E70-7B4B-C296-86284D397946}"/>
              </a:ext>
            </a:extLst>
          </p:cNvPr>
          <p:cNvSpPr>
            <a:spLocks noGrp="1"/>
          </p:cNvSpPr>
          <p:nvPr>
            <p:ph type="title"/>
          </p:nvPr>
        </p:nvSpPr>
        <p:spPr/>
        <p:txBody>
          <a:bodyPr/>
          <a:lstStyle/>
          <a:p>
            <a:r>
              <a:rPr lang="en-US" dirty="0"/>
              <a:t>Other Neurological Disorders: Epilepsy</a:t>
            </a:r>
          </a:p>
        </p:txBody>
      </p:sp>
      <p:sp>
        <p:nvSpPr>
          <p:cNvPr id="3" name="Content Placeholder 2">
            <a:extLst>
              <a:ext uri="{FF2B5EF4-FFF2-40B4-BE49-F238E27FC236}">
                <a16:creationId xmlns:a16="http://schemas.microsoft.com/office/drawing/2014/main" id="{665ABCEC-534C-9D33-571F-F483F4D7011F}"/>
              </a:ext>
            </a:extLst>
          </p:cNvPr>
          <p:cNvSpPr>
            <a:spLocks noGrp="1"/>
          </p:cNvSpPr>
          <p:nvPr>
            <p:ph idx="1"/>
          </p:nvPr>
        </p:nvSpPr>
        <p:spPr>
          <a:xfrm>
            <a:off x="457200" y="990600"/>
            <a:ext cx="8229600" cy="5029200"/>
          </a:xfrm>
        </p:spPr>
        <p:txBody>
          <a:bodyPr>
            <a:normAutofit fontScale="85000" lnSpcReduction="10000"/>
          </a:bodyPr>
          <a:lstStyle/>
          <a:p>
            <a:pPr marL="0" indent="0">
              <a:buNone/>
            </a:pPr>
            <a:r>
              <a:rPr lang="en-US" b="1" dirty="0"/>
              <a:t>Epilepsy</a:t>
            </a:r>
            <a:r>
              <a:rPr lang="en-US" dirty="0"/>
              <a:t>:</a:t>
            </a:r>
          </a:p>
          <a:p>
            <a:r>
              <a:rPr lang="en-US" dirty="0"/>
              <a:t>Affects ~1.2% of people in the United States (2015)</a:t>
            </a:r>
          </a:p>
          <a:p>
            <a:r>
              <a:rPr lang="en-US" dirty="0"/>
              <a:t>Comes in several different types</a:t>
            </a:r>
          </a:p>
          <a:p>
            <a:r>
              <a:rPr lang="en-US" dirty="0"/>
              <a:t>Is characterized by recurrent seizures</a:t>
            </a:r>
          </a:p>
          <a:p>
            <a:r>
              <a:rPr lang="en-US" dirty="0"/>
              <a:t>Can be a symptom of brain injury, disease, or other illness</a:t>
            </a:r>
          </a:p>
          <a:p>
            <a:pPr lvl="1"/>
            <a:r>
              <a:rPr lang="en-US" dirty="0"/>
              <a:t>Those with an intellectual disability or ASD can experience seizures.</a:t>
            </a:r>
          </a:p>
          <a:p>
            <a:r>
              <a:rPr lang="en-US" dirty="0"/>
              <a:t>Often has no identified cause</a:t>
            </a:r>
          </a:p>
          <a:p>
            <a:r>
              <a:rPr lang="en-US" dirty="0"/>
              <a:t>Likely results from a combination of genetic and environmental factors</a:t>
            </a:r>
          </a:p>
          <a:p>
            <a:r>
              <a:rPr lang="en-US" dirty="0"/>
              <a:t>Is controlled by anticonvulsant medications (to limit seizures)</a:t>
            </a:r>
          </a:p>
          <a:p>
            <a:r>
              <a:rPr lang="en-US" dirty="0"/>
              <a:t>May require brains surgery in very severe cases to remove the brain area where seizures originate</a:t>
            </a:r>
          </a:p>
        </p:txBody>
      </p:sp>
    </p:spTree>
    <p:extLst>
      <p:ext uri="{BB962C8B-B14F-4D97-AF65-F5344CB8AC3E}">
        <p14:creationId xmlns:p14="http://schemas.microsoft.com/office/powerpoint/2010/main" val="2883535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7191-9E70-7B4B-C296-86284D397946}"/>
              </a:ext>
            </a:extLst>
          </p:cNvPr>
          <p:cNvSpPr>
            <a:spLocks noGrp="1"/>
          </p:cNvSpPr>
          <p:nvPr>
            <p:ph type="title"/>
          </p:nvPr>
        </p:nvSpPr>
        <p:spPr/>
        <p:txBody>
          <a:bodyPr/>
          <a:lstStyle/>
          <a:p>
            <a:r>
              <a:rPr lang="en-US" dirty="0"/>
              <a:t>Other Neurological Disorders: Stroke–Prevalence Statistics</a:t>
            </a:r>
          </a:p>
        </p:txBody>
      </p:sp>
      <p:sp>
        <p:nvSpPr>
          <p:cNvPr id="3" name="Content Placeholder 2">
            <a:extLst>
              <a:ext uri="{FF2B5EF4-FFF2-40B4-BE49-F238E27FC236}">
                <a16:creationId xmlns:a16="http://schemas.microsoft.com/office/drawing/2014/main" id="{665ABCEC-534C-9D33-571F-F483F4D7011F}"/>
              </a:ext>
            </a:extLst>
          </p:cNvPr>
          <p:cNvSpPr>
            <a:spLocks noGrp="1"/>
          </p:cNvSpPr>
          <p:nvPr>
            <p:ph idx="1"/>
          </p:nvPr>
        </p:nvSpPr>
        <p:spPr>
          <a:xfrm>
            <a:off x="457200" y="990600"/>
            <a:ext cx="8229600" cy="5029200"/>
          </a:xfrm>
        </p:spPr>
        <p:txBody>
          <a:bodyPr>
            <a:normAutofit fontScale="92500" lnSpcReduction="10000"/>
          </a:bodyPr>
          <a:lstStyle/>
          <a:p>
            <a:r>
              <a:rPr lang="en-US" dirty="0"/>
              <a:t>Strokes are the 3</a:t>
            </a:r>
            <a:r>
              <a:rPr lang="en-US" baseline="30000" dirty="0"/>
              <a:t>rd</a:t>
            </a:r>
            <a:r>
              <a:rPr lang="en-US" dirty="0"/>
              <a:t> most common cause of death in the United States.</a:t>
            </a:r>
          </a:p>
          <a:p>
            <a:r>
              <a:rPr lang="en-US" dirty="0"/>
              <a:t>On average, 1 person experiences a stroke every 40 seconds in the United States.</a:t>
            </a:r>
          </a:p>
          <a:p>
            <a:r>
              <a:rPr lang="en-US" dirty="0"/>
              <a:t>~75% of strokes occur in people older than 65 years of age.</a:t>
            </a:r>
          </a:p>
          <a:p>
            <a:r>
              <a:rPr lang="en-US" dirty="0"/>
              <a:t>Risk factors for stroke include:</a:t>
            </a:r>
          </a:p>
          <a:p>
            <a:pPr lvl="1"/>
            <a:r>
              <a:rPr lang="en-US" dirty="0"/>
              <a:t>High blood pressure</a:t>
            </a:r>
          </a:p>
          <a:p>
            <a:pPr lvl="1"/>
            <a:r>
              <a:rPr lang="en-US" dirty="0"/>
              <a:t>Diabetes</a:t>
            </a:r>
          </a:p>
          <a:p>
            <a:pPr lvl="1"/>
            <a:r>
              <a:rPr lang="en-US" dirty="0"/>
              <a:t>High cholesterol</a:t>
            </a:r>
          </a:p>
          <a:p>
            <a:pPr lvl="1"/>
            <a:r>
              <a:rPr lang="en-US" dirty="0"/>
              <a:t>A family history of stroke</a:t>
            </a:r>
          </a:p>
          <a:p>
            <a:pPr lvl="1"/>
            <a:r>
              <a:rPr lang="en-US" dirty="0"/>
              <a:t>Smoking (which doubles the risk of stroke)</a:t>
            </a:r>
          </a:p>
        </p:txBody>
      </p:sp>
    </p:spTree>
    <p:extLst>
      <p:ext uri="{BB962C8B-B14F-4D97-AF65-F5344CB8AC3E}">
        <p14:creationId xmlns:p14="http://schemas.microsoft.com/office/powerpoint/2010/main" val="2374658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7191-9E70-7B4B-C296-86284D397946}"/>
              </a:ext>
            </a:extLst>
          </p:cNvPr>
          <p:cNvSpPr>
            <a:spLocks noGrp="1"/>
          </p:cNvSpPr>
          <p:nvPr>
            <p:ph type="title"/>
          </p:nvPr>
        </p:nvSpPr>
        <p:spPr/>
        <p:txBody>
          <a:bodyPr/>
          <a:lstStyle/>
          <a:p>
            <a:r>
              <a:rPr lang="en-US" dirty="0"/>
              <a:t>Other Neurological Disorders: Stroke–Causes and Symptoms</a:t>
            </a:r>
          </a:p>
        </p:txBody>
      </p:sp>
      <p:sp>
        <p:nvSpPr>
          <p:cNvPr id="3" name="Content Placeholder 2">
            <a:extLst>
              <a:ext uri="{FF2B5EF4-FFF2-40B4-BE49-F238E27FC236}">
                <a16:creationId xmlns:a16="http://schemas.microsoft.com/office/drawing/2014/main" id="{665ABCEC-534C-9D33-571F-F483F4D7011F}"/>
              </a:ext>
            </a:extLst>
          </p:cNvPr>
          <p:cNvSpPr>
            <a:spLocks noGrp="1"/>
          </p:cNvSpPr>
          <p:nvPr>
            <p:ph idx="1"/>
          </p:nvPr>
        </p:nvSpPr>
        <p:spPr>
          <a:xfrm>
            <a:off x="457200" y="1066800"/>
            <a:ext cx="8229600" cy="5029200"/>
          </a:xfrm>
        </p:spPr>
        <p:txBody>
          <a:bodyPr>
            <a:normAutofit fontScale="85000" lnSpcReduction="20000"/>
          </a:bodyPr>
          <a:lstStyle/>
          <a:p>
            <a:r>
              <a:rPr lang="en-US" dirty="0"/>
              <a:t>A stroke results when blood fails to reach a portion of the brain for a long enough time to cause damage (neuronal death).</a:t>
            </a:r>
          </a:p>
          <a:p>
            <a:r>
              <a:rPr lang="en-US" dirty="0"/>
              <a:t>Stroke is often caused by:</a:t>
            </a:r>
          </a:p>
          <a:p>
            <a:pPr lvl="1"/>
            <a:r>
              <a:rPr lang="en-US" dirty="0"/>
              <a:t>Blood clots</a:t>
            </a:r>
          </a:p>
          <a:p>
            <a:pPr lvl="1"/>
            <a:r>
              <a:rPr lang="en-US" dirty="0"/>
              <a:t>Bursting of a weak blood vessel</a:t>
            </a:r>
          </a:p>
          <a:p>
            <a:r>
              <a:rPr lang="en-US" dirty="0"/>
              <a:t>Symptoms may include (depending on the brain area affected):</a:t>
            </a:r>
          </a:p>
          <a:p>
            <a:pPr lvl="1"/>
            <a:r>
              <a:rPr lang="en-US" dirty="0"/>
              <a:t>Headache</a:t>
            </a:r>
          </a:p>
          <a:p>
            <a:pPr lvl="1"/>
            <a:r>
              <a:rPr lang="en-US" dirty="0"/>
              <a:t>Muscle weakness or paralysis</a:t>
            </a:r>
          </a:p>
          <a:p>
            <a:pPr lvl="1"/>
            <a:r>
              <a:rPr lang="en-US" dirty="0"/>
              <a:t>Speech disturbances</a:t>
            </a:r>
          </a:p>
          <a:p>
            <a:pPr lvl="1"/>
            <a:r>
              <a:rPr lang="en-US" dirty="0"/>
              <a:t>Sensory problems</a:t>
            </a:r>
          </a:p>
          <a:p>
            <a:pPr lvl="1"/>
            <a:r>
              <a:rPr lang="en-US" dirty="0"/>
              <a:t>Memory loss</a:t>
            </a:r>
          </a:p>
          <a:p>
            <a:pPr lvl="1"/>
            <a:r>
              <a:rPr lang="en-US" dirty="0"/>
              <a:t>Confusion</a:t>
            </a:r>
          </a:p>
        </p:txBody>
      </p:sp>
    </p:spTree>
    <p:extLst>
      <p:ext uri="{BB962C8B-B14F-4D97-AF65-F5344CB8AC3E}">
        <p14:creationId xmlns:p14="http://schemas.microsoft.com/office/powerpoint/2010/main" val="30683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8100-4AF6-0BC1-6801-2E229928EFBF}"/>
              </a:ext>
            </a:extLst>
          </p:cNvPr>
          <p:cNvSpPr>
            <a:spLocks noGrp="1"/>
          </p:cNvSpPr>
          <p:nvPr>
            <p:ph type="title"/>
          </p:nvPr>
        </p:nvSpPr>
        <p:spPr/>
        <p:txBody>
          <a:bodyPr/>
          <a:lstStyle/>
          <a:p>
            <a:r>
              <a:rPr lang="en-US" dirty="0"/>
              <a:t>Neurodegenerative Disorders</a:t>
            </a:r>
          </a:p>
        </p:txBody>
      </p:sp>
      <p:sp>
        <p:nvSpPr>
          <p:cNvPr id="3" name="Content Placeholder 2">
            <a:extLst>
              <a:ext uri="{FF2B5EF4-FFF2-40B4-BE49-F238E27FC236}">
                <a16:creationId xmlns:a16="http://schemas.microsoft.com/office/drawing/2014/main" id="{E480C0C0-1808-420E-F7FD-37D6D262813D}"/>
              </a:ext>
            </a:extLst>
          </p:cNvPr>
          <p:cNvSpPr>
            <a:spLocks noGrp="1"/>
          </p:cNvSpPr>
          <p:nvPr>
            <p:ph idx="1"/>
          </p:nvPr>
        </p:nvSpPr>
        <p:spPr>
          <a:xfrm>
            <a:off x="457200" y="1097280"/>
            <a:ext cx="8229600" cy="4922520"/>
          </a:xfrm>
        </p:spPr>
        <p:txBody>
          <a:bodyPr>
            <a:normAutofit fontScale="92500" lnSpcReduction="10000"/>
          </a:bodyPr>
          <a:lstStyle/>
          <a:p>
            <a:pPr marL="0" indent="0">
              <a:buNone/>
            </a:pPr>
            <a:r>
              <a:rPr lang="en-US" b="1" dirty="0"/>
              <a:t>Neurodegenerative disorders </a:t>
            </a:r>
            <a:r>
              <a:rPr lang="en-US" dirty="0"/>
              <a:t>are illnesses characterized by a loss of nervous system functioning that are usually caused by neuronal death.</a:t>
            </a:r>
          </a:p>
          <a:p>
            <a:r>
              <a:rPr lang="en-US" dirty="0"/>
              <a:t>These worsen over time as more neurons die.</a:t>
            </a:r>
          </a:p>
          <a:p>
            <a:r>
              <a:rPr lang="en-US" dirty="0"/>
              <a:t>The symptoms are related to the location where neuronal death occurs.</a:t>
            </a:r>
          </a:p>
          <a:p>
            <a:pPr lvl="1"/>
            <a:r>
              <a:rPr lang="en-US" dirty="0"/>
              <a:t>Spinocerebellar ataxia leads to neuronal death in the cerebellum, which causes problems with balance and walking.</a:t>
            </a:r>
          </a:p>
          <a:p>
            <a:r>
              <a:rPr lang="en-US" dirty="0"/>
              <a:t>Examples include Huntington’s disease, amyotrophic lateral sclerosis (ALS), Alzheimer’s disease, and Parkinson’s disease</a:t>
            </a:r>
          </a:p>
        </p:txBody>
      </p:sp>
    </p:spTree>
    <p:extLst>
      <p:ext uri="{BB962C8B-B14F-4D97-AF65-F5344CB8AC3E}">
        <p14:creationId xmlns:p14="http://schemas.microsoft.com/office/powerpoint/2010/main" val="364266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42.5 Figure 5</a:t>
            </a:r>
            <a:endParaRPr lang="en-US" sz="3200" dirty="0">
              <a:solidFill>
                <a:schemeClr val="accent1"/>
              </a:solidFill>
            </a:endParaRPr>
          </a:p>
        </p:txBody>
      </p:sp>
      <p:pic>
        <p:nvPicPr>
          <p:cNvPr id="4" name="Content Placeholder 4" descr="A simulation of a blood vessel shows cholesterol building up on the insides, preventing blood flow.">
            <a:extLst>
              <a:ext uri="{FF2B5EF4-FFF2-40B4-BE49-F238E27FC236}">
                <a16:creationId xmlns:a16="http://schemas.microsoft.com/office/drawing/2014/main" id="{2A8E6A99-A2C7-32CB-EB22-51F8D53890D9}"/>
              </a:ext>
            </a:extLst>
          </p:cNvPr>
          <p:cNvPicPr>
            <a:picLocks noGrp="1" noChangeAspect="1"/>
          </p:cNvPicPr>
          <p:nvPr>
            <p:ph idx="1"/>
          </p:nvPr>
        </p:nvPicPr>
        <p:blipFill>
          <a:blip r:embed="rId3"/>
          <a:srcRect l="2778" t="3667" r="2778" b="1333"/>
          <a:stretch/>
        </p:blipFill>
        <p:spPr>
          <a:xfrm>
            <a:off x="372177" y="1149531"/>
            <a:ext cx="8399646" cy="4693920"/>
          </a:xfrm>
        </p:spPr>
      </p:pic>
    </p:spTree>
    <p:extLst>
      <p:ext uri="{BB962C8B-B14F-4D97-AF65-F5344CB8AC3E}">
        <p14:creationId xmlns:p14="http://schemas.microsoft.com/office/powerpoint/2010/main" val="484432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7191-9E70-7B4B-C296-86284D397946}"/>
              </a:ext>
            </a:extLst>
          </p:cNvPr>
          <p:cNvSpPr>
            <a:spLocks noGrp="1"/>
          </p:cNvSpPr>
          <p:nvPr>
            <p:ph type="title"/>
          </p:nvPr>
        </p:nvSpPr>
        <p:spPr/>
        <p:txBody>
          <a:bodyPr/>
          <a:lstStyle/>
          <a:p>
            <a:r>
              <a:rPr lang="en-US" dirty="0"/>
              <a:t>Other Neurological Disorders: Stroke–Treatment</a:t>
            </a:r>
          </a:p>
        </p:txBody>
      </p:sp>
      <p:sp>
        <p:nvSpPr>
          <p:cNvPr id="3" name="Content Placeholder 2">
            <a:extLst>
              <a:ext uri="{FF2B5EF4-FFF2-40B4-BE49-F238E27FC236}">
                <a16:creationId xmlns:a16="http://schemas.microsoft.com/office/drawing/2014/main" id="{665ABCEC-534C-9D33-571F-F483F4D7011F}"/>
              </a:ext>
            </a:extLst>
          </p:cNvPr>
          <p:cNvSpPr>
            <a:spLocks noGrp="1"/>
          </p:cNvSpPr>
          <p:nvPr>
            <p:ph idx="1"/>
          </p:nvPr>
        </p:nvSpPr>
        <p:spPr>
          <a:xfrm>
            <a:off x="457200" y="990600"/>
            <a:ext cx="8229600" cy="5029200"/>
          </a:xfrm>
        </p:spPr>
        <p:txBody>
          <a:bodyPr>
            <a:normAutofit/>
          </a:bodyPr>
          <a:lstStyle/>
          <a:p>
            <a:pPr marL="0" indent="0">
              <a:buNone/>
            </a:pPr>
            <a:r>
              <a:rPr lang="en-US" dirty="0"/>
              <a:t>A stroke is a medical emergency.</a:t>
            </a:r>
          </a:p>
          <a:p>
            <a:pPr lvl="1"/>
            <a:r>
              <a:rPr lang="en-US" dirty="0"/>
              <a:t>Immediate (within 3 hours) administration of drug(s) to dissolve any clots is important.</a:t>
            </a:r>
          </a:p>
          <a:p>
            <a:pPr lvl="1"/>
            <a:r>
              <a:rPr lang="en-US" dirty="0"/>
              <a:t>These drugs do not work if:</a:t>
            </a:r>
          </a:p>
          <a:p>
            <a:pPr lvl="2"/>
            <a:r>
              <a:rPr lang="en-US" sz="2800" dirty="0"/>
              <a:t>The stroke was caused by a burst blood vessel, or the stroke occurred more than 3 hours ago</a:t>
            </a:r>
          </a:p>
          <a:p>
            <a:pPr marL="0" indent="0">
              <a:buNone/>
            </a:pPr>
            <a:r>
              <a:rPr lang="en-US" dirty="0"/>
              <a:t>Subsequent treatment includes:</a:t>
            </a:r>
          </a:p>
          <a:p>
            <a:r>
              <a:rPr lang="en-US" dirty="0"/>
              <a:t>Blood pressure medication (to prevent future strokes)</a:t>
            </a:r>
          </a:p>
          <a:p>
            <a:r>
              <a:rPr lang="en-US" dirty="0"/>
              <a:t>Physical therapy (which may be intense)</a:t>
            </a:r>
          </a:p>
        </p:txBody>
      </p:sp>
    </p:spTree>
    <p:extLst>
      <p:ext uri="{BB962C8B-B14F-4D97-AF65-F5344CB8AC3E}">
        <p14:creationId xmlns:p14="http://schemas.microsoft.com/office/powerpoint/2010/main" val="3160335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What are some behaviors that can lower the onset of a stroke?</a:t>
            </a:r>
          </a:p>
        </p:txBody>
      </p:sp>
    </p:spTree>
    <p:extLst>
      <p:ext uri="{BB962C8B-B14F-4D97-AF65-F5344CB8AC3E}">
        <p14:creationId xmlns:p14="http://schemas.microsoft.com/office/powerpoint/2010/main" val="3029162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4846320"/>
          </a:xfrm>
        </p:spPr>
        <p:txBody>
          <a:bodyPr/>
          <a:lstStyle/>
          <a:p>
            <a:r>
              <a:rPr lang="en-US" dirty="0"/>
              <a:t>Some general themes emerge from studying nervous system disorders.</a:t>
            </a:r>
          </a:p>
          <a:p>
            <a:pPr marL="457200" indent="-457200">
              <a:buFont typeface="Arial" panose="020B0604020202020204" pitchFamily="34" charset="0"/>
              <a:buChar char="•"/>
            </a:pPr>
            <a:r>
              <a:rPr lang="en-US" dirty="0"/>
              <a:t>The causes for most disorders are not fully understood, at least for all patients.</a:t>
            </a:r>
          </a:p>
          <a:p>
            <a:pPr marL="457200" indent="-457200">
              <a:buFont typeface="Arial" panose="020B0604020202020204" pitchFamily="34" charset="0"/>
              <a:buChar char="•"/>
            </a:pPr>
            <a:r>
              <a:rPr lang="en-US" dirty="0"/>
              <a:t>The causes often likely involve a combination of nature (genetics) and nurture (environmental factors including emotional trauma, stress, hazardous chemical exposure).</a:t>
            </a:r>
          </a:p>
          <a:p>
            <a:pPr marL="457200" indent="-457200">
              <a:buFont typeface="Arial" panose="020B0604020202020204" pitchFamily="34" charset="0"/>
              <a:buChar char="•"/>
            </a:pPr>
            <a:r>
              <a:rPr lang="en-US" dirty="0"/>
              <a:t>Treatment options are lacking and often only address symptoms, not causes.</a:t>
            </a:r>
          </a:p>
        </p:txBody>
      </p:sp>
    </p:spTree>
    <p:extLst>
      <p:ext uri="{BB962C8B-B14F-4D97-AF65-F5344CB8AC3E}">
        <p14:creationId xmlns:p14="http://schemas.microsoft.com/office/powerpoint/2010/main" val="2900955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lstStyle/>
          <a:p>
            <a:r>
              <a:rPr lang="en-US" dirty="0"/>
              <a:t>Neurodegenerative Disorders: Alzheimer’s Disease–Prevalence Statistics</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229600" cy="4754880"/>
          </a:xfrm>
        </p:spPr>
        <p:txBody>
          <a:bodyPr/>
          <a:lstStyle/>
          <a:p>
            <a:pPr marL="0" indent="0">
              <a:buNone/>
            </a:pPr>
            <a:r>
              <a:rPr lang="en-US" b="1" dirty="0"/>
              <a:t>Alzheimer’s disease</a:t>
            </a:r>
            <a:r>
              <a:rPr lang="en-US" dirty="0"/>
              <a:t>:</a:t>
            </a:r>
          </a:p>
          <a:p>
            <a:r>
              <a:rPr lang="en-US" dirty="0"/>
              <a:t>Is the most common cause of dementia in the elderly</a:t>
            </a:r>
          </a:p>
          <a:p>
            <a:r>
              <a:rPr lang="en-US" dirty="0"/>
              <a:t>Affected 5.8 million Americans in 2020, costing them $305 billion</a:t>
            </a:r>
          </a:p>
          <a:p>
            <a:r>
              <a:rPr lang="en-US" dirty="0"/>
              <a:t>Affects 1 in 9 people over 65 years of age</a:t>
            </a:r>
          </a:p>
          <a:p>
            <a:r>
              <a:rPr lang="en-US" dirty="0"/>
              <a:t>Is projected to affect up to 14 million Americans in 2060</a:t>
            </a:r>
          </a:p>
          <a:p>
            <a:pPr marL="0" indent="0">
              <a:buNone/>
            </a:pPr>
            <a:endParaRPr lang="en-US" dirty="0"/>
          </a:p>
        </p:txBody>
      </p:sp>
    </p:spTree>
    <p:extLst>
      <p:ext uri="{BB962C8B-B14F-4D97-AF65-F5344CB8AC3E}">
        <p14:creationId xmlns:p14="http://schemas.microsoft.com/office/powerpoint/2010/main" val="245075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normAutofit/>
          </a:bodyPr>
          <a:lstStyle/>
          <a:p>
            <a:r>
              <a:rPr lang="en-US" dirty="0"/>
              <a:t>Neurodegenerative Disorders: Alzheimer’s Disease–Symptoms</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305800" cy="4754880"/>
          </a:xfrm>
        </p:spPr>
        <p:txBody>
          <a:bodyPr>
            <a:normAutofit lnSpcReduction="10000"/>
          </a:bodyPr>
          <a:lstStyle/>
          <a:p>
            <a:pPr marL="0" indent="0">
              <a:buNone/>
            </a:pPr>
            <a:r>
              <a:rPr lang="en-US" dirty="0"/>
              <a:t>Alzheimer’s disease symptoms include:</a:t>
            </a:r>
          </a:p>
          <a:p>
            <a:r>
              <a:rPr lang="en-US" dirty="0"/>
              <a:t>Disruptive memory loss</a:t>
            </a:r>
          </a:p>
          <a:p>
            <a:r>
              <a:rPr lang="en-US" dirty="0"/>
              <a:t>Confusion about time or place</a:t>
            </a:r>
          </a:p>
          <a:p>
            <a:r>
              <a:rPr lang="en-US" dirty="0"/>
              <a:t>Difficulty planning or executing tasks</a:t>
            </a:r>
          </a:p>
          <a:p>
            <a:r>
              <a:rPr lang="en-US" dirty="0"/>
              <a:t>Poor judgment</a:t>
            </a:r>
          </a:p>
          <a:p>
            <a:r>
              <a:rPr lang="en-US" dirty="0"/>
              <a:t>Personality changes</a:t>
            </a:r>
          </a:p>
          <a:p>
            <a:r>
              <a:rPr lang="en-US" dirty="0"/>
              <a:t>Problems smelling certain scents (early warning sign)</a:t>
            </a:r>
          </a:p>
          <a:p>
            <a:pPr marL="0" indent="0">
              <a:buNone/>
            </a:pPr>
            <a:r>
              <a:rPr lang="en-US" dirty="0"/>
              <a:t>These symptoms are also common in those aging normally, so it is their severity and longevity that distinguishes Alzheimer’s.</a:t>
            </a:r>
          </a:p>
          <a:p>
            <a:pPr marL="0" indent="0">
              <a:buNone/>
            </a:pPr>
            <a:endParaRPr lang="en-US" dirty="0"/>
          </a:p>
        </p:txBody>
      </p:sp>
    </p:spTree>
    <p:extLst>
      <p:ext uri="{BB962C8B-B14F-4D97-AF65-F5344CB8AC3E}">
        <p14:creationId xmlns:p14="http://schemas.microsoft.com/office/powerpoint/2010/main" val="121364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lstStyle/>
          <a:p>
            <a:r>
              <a:rPr lang="en-US" dirty="0"/>
              <a:t>Neurodegenerative Disorders: Alzheimer’s Disease–Changes to the Brain</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305800" cy="5074920"/>
          </a:xfrm>
        </p:spPr>
        <p:txBody>
          <a:bodyPr>
            <a:normAutofit fontScale="92500" lnSpcReduction="10000"/>
          </a:bodyPr>
          <a:lstStyle/>
          <a:p>
            <a:pPr marL="0" indent="0">
              <a:buNone/>
            </a:pPr>
            <a:r>
              <a:rPr lang="en-US" dirty="0"/>
              <a:t>Alzheimer’s disease is named for Alois Alzheimer, a German psychiatrist who published a report in 1911 about a woman suffering from the disease.</a:t>
            </a:r>
          </a:p>
          <a:p>
            <a:r>
              <a:rPr lang="en-US" dirty="0"/>
              <a:t>Upon examining her brain after death, he found abnormal clumps, now called </a:t>
            </a:r>
            <a:r>
              <a:rPr lang="en-US" i="1" dirty="0"/>
              <a:t>amyloid plaques</a:t>
            </a:r>
            <a:r>
              <a:rPr lang="en-US" dirty="0"/>
              <a:t>, and </a:t>
            </a:r>
            <a:r>
              <a:rPr lang="en-US" i="1" dirty="0"/>
              <a:t>neurofibrillary tangles.</a:t>
            </a:r>
          </a:p>
          <a:p>
            <a:pPr marL="0" indent="0">
              <a:buNone/>
            </a:pPr>
            <a:r>
              <a:rPr lang="en-US" dirty="0"/>
              <a:t>Today, common structural changes seen in the postmortem analyses of the brains of Alzheimer’s patients include:</a:t>
            </a:r>
          </a:p>
          <a:p>
            <a:r>
              <a:rPr lang="en-US" dirty="0"/>
              <a:t>Amyloid plaques</a:t>
            </a:r>
          </a:p>
          <a:p>
            <a:r>
              <a:rPr lang="en-US" dirty="0"/>
              <a:t>Neurofibrillary tangles</a:t>
            </a:r>
          </a:p>
          <a:p>
            <a:r>
              <a:rPr lang="en-US" dirty="0"/>
              <a:t>Overall shrinkage of brain volume</a:t>
            </a:r>
          </a:p>
          <a:p>
            <a:r>
              <a:rPr lang="en-US" dirty="0"/>
              <a:t>Loss of neurons in the hippocampus (in advanced cases)</a:t>
            </a:r>
          </a:p>
          <a:p>
            <a:pPr marL="0" indent="0">
              <a:buNone/>
            </a:pPr>
            <a:endParaRPr lang="en-US" dirty="0"/>
          </a:p>
        </p:txBody>
      </p:sp>
    </p:spTree>
    <p:extLst>
      <p:ext uri="{BB962C8B-B14F-4D97-AF65-F5344CB8AC3E}">
        <p14:creationId xmlns:p14="http://schemas.microsoft.com/office/powerpoint/2010/main" val="285559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42.5 Figure 1</a:t>
            </a:r>
            <a:endParaRPr lang="en-US" sz="3200" dirty="0">
              <a:solidFill>
                <a:schemeClr val="accent1"/>
              </a:solidFill>
            </a:endParaRPr>
          </a:p>
        </p:txBody>
      </p:sp>
      <p:pic>
        <p:nvPicPr>
          <p:cNvPr id="5" name="Content Placeholder 4" descr="A cross section of a normal brain and the brain of an Alzheimer's patient are compared. In the Alzheimer's brain, the cerebral cortex is greatly shrunken in size as is the hippocampus. Ventricles, holes in the center and bottom right and left parts of the brain, are also enlarged and filled with cerebrospinal fluid.">
            <a:extLst>
              <a:ext uri="{FF2B5EF4-FFF2-40B4-BE49-F238E27FC236}">
                <a16:creationId xmlns:a16="http://schemas.microsoft.com/office/drawing/2014/main" id="{8C5B7BC6-7FFB-8F7B-C1A1-5BF3A6790241}"/>
              </a:ext>
            </a:extLst>
          </p:cNvPr>
          <p:cNvPicPr>
            <a:picLocks noGrp="1" noChangeAspect="1"/>
          </p:cNvPicPr>
          <p:nvPr>
            <p:ph idx="1"/>
          </p:nvPr>
        </p:nvPicPr>
        <p:blipFill>
          <a:blip r:embed="rId3"/>
          <a:srcRect l="2778" t="3667" r="2778"/>
          <a:stretch/>
        </p:blipFill>
        <p:spPr>
          <a:xfrm>
            <a:off x="303371" y="1099290"/>
            <a:ext cx="8390965" cy="475488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54D6-DF79-594F-5B9F-BF2D526216EE}"/>
              </a:ext>
            </a:extLst>
          </p:cNvPr>
          <p:cNvSpPr>
            <a:spLocks noGrp="1"/>
          </p:cNvSpPr>
          <p:nvPr>
            <p:ph type="title"/>
          </p:nvPr>
        </p:nvSpPr>
        <p:spPr/>
        <p:txBody>
          <a:bodyPr/>
          <a:lstStyle/>
          <a:p>
            <a:r>
              <a:rPr lang="en-US" dirty="0"/>
              <a:t>Neurodegenerative Disorders: Alzheimer’s Disease–Genetics</a:t>
            </a:r>
          </a:p>
        </p:txBody>
      </p:sp>
      <p:sp>
        <p:nvSpPr>
          <p:cNvPr id="3" name="Content Placeholder 2">
            <a:extLst>
              <a:ext uri="{FF2B5EF4-FFF2-40B4-BE49-F238E27FC236}">
                <a16:creationId xmlns:a16="http://schemas.microsoft.com/office/drawing/2014/main" id="{ADADA8EB-74C9-B160-8B1A-1CEE800EF5E4}"/>
              </a:ext>
            </a:extLst>
          </p:cNvPr>
          <p:cNvSpPr>
            <a:spLocks noGrp="1"/>
          </p:cNvSpPr>
          <p:nvPr>
            <p:ph idx="1"/>
          </p:nvPr>
        </p:nvSpPr>
        <p:spPr>
          <a:xfrm>
            <a:off x="457200" y="1097280"/>
            <a:ext cx="8305800" cy="5074920"/>
          </a:xfrm>
        </p:spPr>
        <p:txBody>
          <a:bodyPr>
            <a:normAutofit lnSpcReduction="10000"/>
          </a:bodyPr>
          <a:lstStyle/>
          <a:p>
            <a:pPr marL="0" indent="0">
              <a:buNone/>
            </a:pPr>
            <a:r>
              <a:rPr lang="en-US" dirty="0"/>
              <a:t>One form of Alzheimer’s is caused by mutations in 1 of 3 known genes.</a:t>
            </a:r>
          </a:p>
          <a:p>
            <a:r>
              <a:rPr lang="en-US" dirty="0"/>
              <a:t>This affects &lt;5% of Alzheimer’s patients.</a:t>
            </a:r>
          </a:p>
          <a:p>
            <a:r>
              <a:rPr lang="en-US" dirty="0"/>
              <a:t>This causes dementia beginning between 30–60 of age.</a:t>
            </a:r>
          </a:p>
          <a:p>
            <a:pPr marL="0" indent="0">
              <a:buNone/>
            </a:pPr>
            <a:r>
              <a:rPr lang="en-US" dirty="0"/>
              <a:t>The more prevalent late-onset form also has a genetic component</a:t>
            </a:r>
          </a:p>
          <a:p>
            <a:r>
              <a:rPr lang="en-US" dirty="0"/>
              <a:t>The apolipoprotein epsilon (APOE) gene has a variant (</a:t>
            </a:r>
            <a:r>
              <a:rPr lang="el-GR" dirty="0"/>
              <a:t>ε4</a:t>
            </a:r>
            <a:r>
              <a:rPr lang="en-US" dirty="0"/>
              <a:t>) that increases the likelihood of getting the disease.</a:t>
            </a:r>
          </a:p>
          <a:p>
            <a:r>
              <a:rPr lang="en-US" dirty="0"/>
              <a:t>There are also many other genes implicated.</a:t>
            </a:r>
          </a:p>
          <a:p>
            <a:pPr marL="0" indent="0">
              <a:buNone/>
            </a:pPr>
            <a:endParaRPr lang="en-US" dirty="0"/>
          </a:p>
        </p:txBody>
      </p:sp>
    </p:spTree>
    <p:extLst>
      <p:ext uri="{BB962C8B-B14F-4D97-AF65-F5344CB8AC3E}">
        <p14:creationId xmlns:p14="http://schemas.microsoft.com/office/powerpoint/2010/main" val="52201659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2125</TotalTime>
  <Words>2795</Words>
  <Application>Microsoft Office PowerPoint</Application>
  <PresentationFormat>On-screen Show (4:3)</PresentationFormat>
  <Paragraphs>306</Paragraphs>
  <Slides>44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Calibri</vt:lpstr>
      <vt:lpstr>Century Gothic</vt:lpstr>
      <vt:lpstr>Aptos</vt:lpstr>
      <vt:lpstr>Arial</vt:lpstr>
      <vt:lpstr>Courier New</vt:lpstr>
      <vt:lpstr>Office Theme</vt:lpstr>
      <vt:lpstr>Lesson 42.5</vt:lpstr>
      <vt:lpstr>Objectives</vt:lpstr>
      <vt:lpstr>Nervous System Disorders</vt:lpstr>
      <vt:lpstr>Neurodegenerative Disorders</vt:lpstr>
      <vt:lpstr>Neurodegenerative Disorders: Alzheimer’s Disease–Prevalence Statistics</vt:lpstr>
      <vt:lpstr>Neurodegenerative Disorders: Alzheimer’s Disease–Symptoms</vt:lpstr>
      <vt:lpstr>Neurodegenerative Disorders: Alzheimer’s Disease–Changes to the Brain</vt:lpstr>
      <vt:lpstr>42.5 Figure 1</vt:lpstr>
      <vt:lpstr>Neurodegenerative Disorders: Alzheimer’s Disease–Genetics</vt:lpstr>
      <vt:lpstr>Neurodegenerative Disorders: Alzheimer’s Disease–Treatment and Prevention</vt:lpstr>
      <vt:lpstr>Think It Through1</vt:lpstr>
      <vt:lpstr>Neurodegenerative Disorders: Parkinson’s Disease–Prevalence Statistics</vt:lpstr>
      <vt:lpstr>Neurodegenerative Disorders: Parkinson’s Disease–Symptoms</vt:lpstr>
      <vt:lpstr>42.5 Figure 2</vt:lpstr>
      <vt:lpstr>Neurodegenerative Disorders: Parkinson’s Disease–Possible Causes</vt:lpstr>
      <vt:lpstr>Neurodegenerative Disorders: Parkinson’s Disease–Treatment and Prevention</vt:lpstr>
      <vt:lpstr>Neurodevelopmental Disorders</vt:lpstr>
      <vt:lpstr>Neurodevelopmental Disorders: ASD–Prevalence Statistics</vt:lpstr>
      <vt:lpstr>Neurodevelopmental Disorders: ASD–Symptoms</vt:lpstr>
      <vt:lpstr>Neurodevelopmental Disorders: ASD–Possible Causes</vt:lpstr>
      <vt:lpstr>Neurodevelopmental Disorders: ASD–Treatment</vt:lpstr>
      <vt:lpstr>Neurodevelopmental Disorders: ADHD–Prevalence Statistics</vt:lpstr>
      <vt:lpstr>Neurodevelopmental Disorders: ADHD–Symptoms1</vt:lpstr>
      <vt:lpstr>Neurodevelopmental Disorders: ADHD–Symptoms2</vt:lpstr>
      <vt:lpstr>Neurodevelopmental Disorders: ADHD–Possible Causes and Treatment</vt:lpstr>
      <vt:lpstr>Mental Illnesses1</vt:lpstr>
      <vt:lpstr>Mental Illnesses2</vt:lpstr>
      <vt:lpstr>Science and You</vt:lpstr>
      <vt:lpstr>Mental Illnesses: Schizophrenia–Prevalence Statistics and Symptoms</vt:lpstr>
      <vt:lpstr>Mental Illnesses: Schizophrenia–Diagnosis, Possible Causes, and Treatment</vt:lpstr>
      <vt:lpstr>42.5 Figure 4</vt:lpstr>
      <vt:lpstr>Mental Illnesses: Depression–Prevalence Statistics, Diagnosis, and Symptoms</vt:lpstr>
      <vt:lpstr>Mental Illnesses: Depression–Possible Causes</vt:lpstr>
      <vt:lpstr>Mental Illnesses: Depression–Treatments</vt:lpstr>
      <vt:lpstr>Think It Through2</vt:lpstr>
      <vt:lpstr>Other Neurological Disorders</vt:lpstr>
      <vt:lpstr>Other Neurological Disorders: Epilepsy</vt:lpstr>
      <vt:lpstr>Other Neurological Disorders: Stroke–Prevalence Statistics</vt:lpstr>
      <vt:lpstr>Other Neurological Disorders: Stroke–Causes and Symptoms</vt:lpstr>
      <vt:lpstr>42.5 Figure 5</vt:lpstr>
      <vt:lpstr>Other Neurological Disorders: Stroke–Treatment</vt:lpstr>
      <vt:lpstr>Reflection Question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186</cp:revision>
  <dcterms:created xsi:type="dcterms:W3CDTF">2013-04-26T14:43:13Z</dcterms:created>
  <dcterms:modified xsi:type="dcterms:W3CDTF">2024-10-18T00:58:36Z</dcterms:modified>
</cp:coreProperties>
</file>