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7"/>
  </p:notesMasterIdLst>
  <p:handoutMasterIdLst>
    <p:handoutMasterId r:id="rId58"/>
  </p:handoutMasterIdLst>
  <p:sldIdLst>
    <p:sldId id="272" r:id="rId2"/>
    <p:sldId id="264" r:id="rId3"/>
    <p:sldId id="265" r:id="rId4"/>
    <p:sldId id="277" r:id="rId5"/>
    <p:sldId id="267" r:id="rId6"/>
    <p:sldId id="278" r:id="rId7"/>
    <p:sldId id="279" r:id="rId8"/>
    <p:sldId id="280" r:id="rId9"/>
    <p:sldId id="268"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71" r:id="rId27"/>
    <p:sldId id="297" r:id="rId28"/>
    <p:sldId id="298" r:id="rId29"/>
    <p:sldId id="299" r:id="rId30"/>
    <p:sldId id="300" r:id="rId31"/>
    <p:sldId id="301" r:id="rId32"/>
    <p:sldId id="302" r:id="rId33"/>
    <p:sldId id="303" r:id="rId34"/>
    <p:sldId id="304" r:id="rId35"/>
    <p:sldId id="305" r:id="rId36"/>
    <p:sldId id="306" r:id="rId37"/>
    <p:sldId id="307" r:id="rId38"/>
    <p:sldId id="309" r:id="rId39"/>
    <p:sldId id="308" r:id="rId40"/>
    <p:sldId id="310" r:id="rId41"/>
    <p:sldId id="311" r:id="rId42"/>
    <p:sldId id="312" r:id="rId43"/>
    <p:sldId id="313" r:id="rId44"/>
    <p:sldId id="314" r:id="rId45"/>
    <p:sldId id="315" r:id="rId46"/>
    <p:sldId id="316" r:id="rId47"/>
    <p:sldId id="318" r:id="rId48"/>
    <p:sldId id="317" r:id="rId49"/>
    <p:sldId id="319" r:id="rId50"/>
    <p:sldId id="320" r:id="rId51"/>
    <p:sldId id="276" r:id="rId52"/>
    <p:sldId id="321" r:id="rId53"/>
    <p:sldId id="322" r:id="rId54"/>
    <p:sldId id="323" r:id="rId55"/>
    <p:sldId id="324" r:id="rId56"/>
  </p:sldIdLst>
  <p:sldSz cx="9144000" cy="6858000" type="screen4x3"/>
  <p:notesSz cx="6858000" cy="9144000"/>
  <p:embeddedFontLst>
    <p:embeddedFont>
      <p:font typeface="Century Gothic" panose="020B0502020202020204" pitchFamily="34"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86462" autoAdjust="0"/>
  </p:normalViewPr>
  <p:slideViewPr>
    <p:cSldViewPr>
      <p:cViewPr varScale="1">
        <p:scale>
          <a:sx n="95" d="100"/>
          <a:sy n="95" d="100"/>
        </p:scale>
        <p:origin x="1410" y="96"/>
      </p:cViewPr>
      <p:guideLst>
        <p:guide orient="horz" pos="2160"/>
        <p:guide pos="2880"/>
      </p:guideLst>
    </p:cSldViewPr>
  </p:slideViewPr>
  <p:outlineViewPr>
    <p:cViewPr>
      <p:scale>
        <a:sx n="33" d="100"/>
        <a:sy n="33" d="100"/>
      </p:scale>
      <p:origin x="0" y="-41669"/>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1: Improvements in the design of prostheses have allowed for a wider range of activities in recipients.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293383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9: The sport of pole vaulting displays the strength, flexibility, and shock-absorbing abilities of the human vertebral column.</a:t>
            </a:r>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303275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10: The thoracic cage, or rib cage, protects the heart and the lungs.</a:t>
            </a:r>
          </a:p>
        </p:txBody>
      </p:sp>
      <p:sp>
        <p:nvSpPr>
          <p:cNvPr id="4" name="Slide Number Placeholder 3"/>
          <p:cNvSpPr>
            <a:spLocks noGrp="1"/>
          </p:cNvSpPr>
          <p:nvPr>
            <p:ph type="sldNum" sz="quarter" idx="5"/>
          </p:nvPr>
        </p:nvSpPr>
        <p:spPr/>
        <p:txBody>
          <a:bodyPr/>
          <a:lstStyle/>
          <a:p>
            <a:fld id="{7115ED13-301A-4C0A-8C7F-A4982DED9D67}" type="slidenum">
              <a:rPr lang="en-US" smtClean="0"/>
              <a:pPr/>
              <a:t>34</a:t>
            </a:fld>
            <a:endParaRPr lang="en-US" dirty="0"/>
          </a:p>
        </p:txBody>
      </p:sp>
    </p:spTree>
    <p:extLst>
      <p:ext uri="{BB962C8B-B14F-4D97-AF65-F5344CB8AC3E}">
        <p14:creationId xmlns:p14="http://schemas.microsoft.com/office/powerpoint/2010/main" val="141615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38</a:t>
            </a:fld>
            <a:endParaRPr lang="en-US" dirty="0"/>
          </a:p>
        </p:txBody>
      </p:sp>
    </p:spTree>
    <p:extLst>
      <p:ext uri="{BB962C8B-B14F-4D97-AF65-F5344CB8AC3E}">
        <p14:creationId xmlns:p14="http://schemas.microsoft.com/office/powerpoint/2010/main" val="3863227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14: X-rays are helpful for examining bones and their structure. In this image, each finger consists of three phalanges, except for the thumb, which has only two.</a:t>
            </a:r>
          </a:p>
        </p:txBody>
      </p:sp>
      <p:sp>
        <p:nvSpPr>
          <p:cNvPr id="4" name="Slide Number Placeholder 3"/>
          <p:cNvSpPr>
            <a:spLocks noGrp="1"/>
          </p:cNvSpPr>
          <p:nvPr>
            <p:ph type="sldNum" sz="quarter" idx="5"/>
          </p:nvPr>
        </p:nvSpPr>
        <p:spPr/>
        <p:txBody>
          <a:bodyPr/>
          <a:lstStyle/>
          <a:p>
            <a:fld id="{7115ED13-301A-4C0A-8C7F-A4982DED9D67}" type="slidenum">
              <a:rPr lang="en-US" smtClean="0"/>
              <a:pPr/>
              <a:t>44</a:t>
            </a:fld>
            <a:endParaRPr lang="en-US" dirty="0"/>
          </a:p>
        </p:txBody>
      </p:sp>
    </p:spTree>
    <p:extLst>
      <p:ext uri="{BB962C8B-B14F-4D97-AF65-F5344CB8AC3E}">
        <p14:creationId xmlns:p14="http://schemas.microsoft.com/office/powerpoint/2010/main" val="304282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51</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1</a:t>
            </a:r>
            <a:r>
              <a:rPr lang="en-US" b="0" i="0" u="none" strike="noStrike" dirty="0">
                <a:solidFill>
                  <a:srgbClr val="4D4D4D"/>
                </a:solidFill>
                <a:effectLst/>
                <a:latin typeface="Open Sans" panose="020B0606030504020204" pitchFamily="34" charset="0"/>
              </a:rPr>
              <a:t>7: Unlike other great apes, human femurs angle inward toward the knee, as seen in this image. However, notice that the feet position of the human skeleton is a wide-leg stance and not a natural walking position. A natural walking position would show the feet closer inward. These are great ape skeletons from the Museum of Zoology, University of Cambridge. From left to right: Bornean orangutan, western gorilla, western gorilla, chimpanzee, human.</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52</a:t>
            </a:fld>
            <a:endParaRPr lang="en-US" dirty="0"/>
          </a:p>
        </p:txBody>
      </p:sp>
    </p:spTree>
    <p:extLst>
      <p:ext uri="{BB962C8B-B14F-4D97-AF65-F5344CB8AC3E}">
        <p14:creationId xmlns:p14="http://schemas.microsoft.com/office/powerpoint/2010/main" val="219139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2: The skeleton of the red-knobbed sea star (</a:t>
            </a:r>
            <a:r>
              <a:rPr lang="en-US" i="1" dirty="0"/>
              <a:t>Protoreaster linckii</a:t>
            </a:r>
            <a:r>
              <a:rPr lang="en-US" dirty="0"/>
              <a:t>) is an example of a hydrostatic skeleton.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95621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3: Muscles attached to the exoskeleton of the Sally Lightfoot crab (</a:t>
            </a:r>
            <a:r>
              <a:rPr lang="en-US" i="1" dirty="0"/>
              <a:t>Grapsus grapsus</a:t>
            </a:r>
            <a:r>
              <a:rPr lang="en-US" dirty="0"/>
              <a:t>) allow the crab to move.</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95585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4: The skeletons of (a) humans and (b) horses are examples of endoskeletons.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206456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6: The bones of the skull support the structures of the face and protect the brain.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54075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7: The cranial bones, including the frontal, parietal, and sphenoid bones, cover the top of the head. The facial bones of the skull form the face and provide cavities for the eyes, nose, and mouth.</a:t>
            </a:r>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3119725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43.1 Figure 8: (a) The vertebral column consists of 7 cervical vertebrae (C1–7), 12 thoracic vertebrae (Th1–12), 5 lumbar vertebrae (L1–5), the os sacrum, and the coccyx. (b) Spinal curves increase the strength and flexibility of the spine.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771779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03710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43.1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Skeletal Systems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EC69-C7A5-9B9C-10F1-9536CCDE0014}"/>
              </a:ext>
            </a:extLst>
          </p:cNvPr>
          <p:cNvSpPr>
            <a:spLocks noGrp="1"/>
          </p:cNvSpPr>
          <p:nvPr>
            <p:ph type="title"/>
          </p:nvPr>
        </p:nvSpPr>
        <p:spPr/>
        <p:txBody>
          <a:bodyPr/>
          <a:lstStyle/>
          <a:p>
            <a:r>
              <a:rPr lang="en-US" dirty="0"/>
              <a:t>Skeletal System Design: Exoskeleton</a:t>
            </a:r>
            <a:r>
              <a:rPr lang="en-US" sz="1400" baseline="-25000" dirty="0"/>
              <a:t>1</a:t>
            </a:r>
            <a:endParaRPr lang="en-US" dirty="0"/>
          </a:p>
        </p:txBody>
      </p:sp>
      <p:sp>
        <p:nvSpPr>
          <p:cNvPr id="3" name="Content Placeholder 2">
            <a:extLst>
              <a:ext uri="{FF2B5EF4-FFF2-40B4-BE49-F238E27FC236}">
                <a16:creationId xmlns:a16="http://schemas.microsoft.com/office/drawing/2014/main" id="{D3E16FB8-0FEB-D3B8-01E3-2CEBDDB7D0EF}"/>
              </a:ext>
            </a:extLst>
          </p:cNvPr>
          <p:cNvSpPr>
            <a:spLocks noGrp="1"/>
          </p:cNvSpPr>
          <p:nvPr>
            <p:ph idx="1"/>
          </p:nvPr>
        </p:nvSpPr>
        <p:spPr>
          <a:xfrm>
            <a:off x="457200" y="1097280"/>
            <a:ext cx="8229600" cy="4754880"/>
          </a:xfrm>
        </p:spPr>
        <p:txBody>
          <a:bodyPr>
            <a:normAutofit fontScale="92500" lnSpcReduction="10000"/>
          </a:bodyPr>
          <a:lstStyle/>
          <a:p>
            <a:pPr marL="0" indent="0">
              <a:buNone/>
            </a:pPr>
            <a:r>
              <a:rPr lang="en-US" dirty="0"/>
              <a:t>An </a:t>
            </a:r>
            <a:r>
              <a:rPr lang="en-US" b="1" dirty="0"/>
              <a:t>exoskeleton</a:t>
            </a:r>
            <a:r>
              <a:rPr lang="en-US" dirty="0"/>
              <a:t>:</a:t>
            </a:r>
            <a:endParaRPr lang="en-US" b="1" dirty="0"/>
          </a:p>
          <a:p>
            <a:r>
              <a:rPr lang="en-US" dirty="0"/>
              <a:t>Is an external skeleton that consists of a hard covering on an organism’s surface</a:t>
            </a:r>
          </a:p>
          <a:p>
            <a:r>
              <a:rPr lang="en-US" dirty="0"/>
              <a:t>Provides defense against predators</a:t>
            </a:r>
          </a:p>
          <a:p>
            <a:r>
              <a:rPr lang="en-US" dirty="0"/>
              <a:t>Supports the body</a:t>
            </a:r>
          </a:p>
          <a:p>
            <a:r>
              <a:rPr lang="en-US" dirty="0"/>
              <a:t>Allows for movement through the contraction of attached muscles</a:t>
            </a:r>
          </a:p>
          <a:p>
            <a:pPr lvl="1"/>
            <a:r>
              <a:rPr lang="en-US" dirty="0"/>
              <a:t>These muscle must cross joints (points where two skeletal segments join) inside the exoskeleton.</a:t>
            </a:r>
          </a:p>
          <a:p>
            <a:pPr lvl="1"/>
            <a:r>
              <a:rPr lang="en-US" dirty="0"/>
              <a:t>Muscle shortening changes the relationship between the 2 exoskeleton segments.</a:t>
            </a:r>
          </a:p>
        </p:txBody>
      </p:sp>
    </p:spTree>
    <p:extLst>
      <p:ext uri="{BB962C8B-B14F-4D97-AF65-F5344CB8AC3E}">
        <p14:creationId xmlns:p14="http://schemas.microsoft.com/office/powerpoint/2010/main" val="2835549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EC69-C7A5-9B9C-10F1-9536CCDE0014}"/>
              </a:ext>
            </a:extLst>
          </p:cNvPr>
          <p:cNvSpPr>
            <a:spLocks noGrp="1"/>
          </p:cNvSpPr>
          <p:nvPr>
            <p:ph type="title"/>
          </p:nvPr>
        </p:nvSpPr>
        <p:spPr/>
        <p:txBody>
          <a:bodyPr/>
          <a:lstStyle/>
          <a:p>
            <a:r>
              <a:rPr lang="en-US" dirty="0"/>
              <a:t>Skeletal System Design: Exoskeleton</a:t>
            </a:r>
            <a:r>
              <a:rPr lang="en-US" sz="1400" baseline="-25000" dirty="0"/>
              <a:t>2</a:t>
            </a:r>
            <a:endParaRPr lang="en-US" dirty="0"/>
          </a:p>
        </p:txBody>
      </p:sp>
      <p:sp>
        <p:nvSpPr>
          <p:cNvPr id="3" name="Content Placeholder 2">
            <a:extLst>
              <a:ext uri="{FF2B5EF4-FFF2-40B4-BE49-F238E27FC236}">
                <a16:creationId xmlns:a16="http://schemas.microsoft.com/office/drawing/2014/main" id="{D3E16FB8-0FEB-D3B8-01E3-2CEBDDB7D0EF}"/>
              </a:ext>
            </a:extLst>
          </p:cNvPr>
          <p:cNvSpPr>
            <a:spLocks noGrp="1"/>
          </p:cNvSpPr>
          <p:nvPr>
            <p:ph idx="1"/>
          </p:nvPr>
        </p:nvSpPr>
        <p:spPr>
          <a:xfrm>
            <a:off x="457200" y="1066800"/>
            <a:ext cx="8229600" cy="5029200"/>
          </a:xfrm>
        </p:spPr>
        <p:txBody>
          <a:bodyPr>
            <a:normAutofit fontScale="92500" lnSpcReduction="10000"/>
          </a:bodyPr>
          <a:lstStyle/>
          <a:p>
            <a:r>
              <a:rPr lang="en-US" dirty="0"/>
              <a:t>Examples of animals with exoskeletons include the shells of crabs and insects.</a:t>
            </a:r>
          </a:p>
          <a:p>
            <a:r>
              <a:rPr lang="en-US" dirty="0"/>
              <a:t>Arthropods (such as crabs and lobsters) have exoskeletons that are 30–50% chitin, a strong and flexible modified glucose polysaccharide.</a:t>
            </a:r>
          </a:p>
          <a:p>
            <a:pPr lvl="1"/>
            <a:r>
              <a:rPr lang="en-US" dirty="0"/>
              <a:t>Chitin is secreted by epidermal cells that line the body’s surface.</a:t>
            </a:r>
          </a:p>
          <a:p>
            <a:pPr lvl="1"/>
            <a:r>
              <a:rPr lang="en-US" dirty="0"/>
              <a:t>The exoskeleton is strengthened by CaCO</a:t>
            </a:r>
            <a:r>
              <a:rPr lang="en-US" baseline="-25000" dirty="0"/>
              <a:t>3</a:t>
            </a:r>
            <a:r>
              <a:rPr lang="en-US" dirty="0"/>
              <a:t> in organisms such as the lobster.</a:t>
            </a:r>
          </a:p>
          <a:p>
            <a:pPr lvl="1"/>
            <a:r>
              <a:rPr lang="en-US" dirty="0"/>
              <a:t>The exoskeleton does not grow, so an organism periodically sheds its exoskeleton and secretes a new one as it grows larger.</a:t>
            </a:r>
          </a:p>
        </p:txBody>
      </p:sp>
    </p:spTree>
    <p:extLst>
      <p:ext uri="{BB962C8B-B14F-4D97-AF65-F5344CB8AC3E}">
        <p14:creationId xmlns:p14="http://schemas.microsoft.com/office/powerpoint/2010/main" val="363815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43.1 Figure 3</a:t>
            </a:r>
            <a:endParaRPr lang="en-US" sz="3200" dirty="0">
              <a:solidFill>
                <a:schemeClr val="accent1"/>
              </a:solidFill>
            </a:endParaRPr>
          </a:p>
        </p:txBody>
      </p:sp>
      <p:sp>
        <p:nvSpPr>
          <p:cNvPr id="3" name="TextBox 2">
            <a:extLst>
              <a:ext uri="{FF2B5EF4-FFF2-40B4-BE49-F238E27FC236}">
                <a16:creationId xmlns:a16="http://schemas.microsoft.com/office/drawing/2014/main" id="{3EF1006C-ECF2-770A-1BF3-505B2BA4A53A}"/>
              </a:ext>
            </a:extLst>
          </p:cNvPr>
          <p:cNvSpPr txBox="1"/>
          <p:nvPr/>
        </p:nvSpPr>
        <p:spPr>
          <a:xfrm>
            <a:off x="2286000" y="5793120"/>
            <a:ext cx="4572000" cy="215444"/>
          </a:xfrm>
          <a:prstGeom prst="rect">
            <a:avLst/>
          </a:prstGeom>
          <a:noFill/>
        </p:spPr>
        <p:txBody>
          <a:bodyPr wrap="square">
            <a:spAutoFit/>
          </a:bodyPr>
          <a:lstStyle/>
          <a:p>
            <a:pPr algn="ctr"/>
            <a:r>
              <a:rPr lang="en-US" sz="800" dirty="0"/>
              <a:t>Kirkby on Pixabay. "Sally lightfoot crab."</a:t>
            </a:r>
          </a:p>
        </p:txBody>
      </p:sp>
      <p:pic>
        <p:nvPicPr>
          <p:cNvPr id="5" name="Content Placeholder 5" descr="A photograph of a Sally Lightfoot crab">
            <a:extLst>
              <a:ext uri="{FF2B5EF4-FFF2-40B4-BE49-F238E27FC236}">
                <a16:creationId xmlns:a16="http://schemas.microsoft.com/office/drawing/2014/main" id="{6479D91B-9BC0-6EED-7065-0605FDE48EF8}"/>
              </a:ext>
            </a:extLst>
          </p:cNvPr>
          <p:cNvPicPr>
            <a:picLocks noGrp="1" noChangeAspect="1"/>
          </p:cNvPicPr>
          <p:nvPr>
            <p:ph idx="1"/>
          </p:nvPr>
        </p:nvPicPr>
        <p:blipFill>
          <a:blip r:embed="rId3"/>
          <a:srcRect l="12037" t="5334" r="12037" b="3000"/>
          <a:stretch/>
        </p:blipFill>
        <p:spPr>
          <a:xfrm>
            <a:off x="1295400" y="1106491"/>
            <a:ext cx="6884601" cy="4617720"/>
          </a:xfrm>
        </p:spPr>
      </p:pic>
    </p:spTree>
    <p:extLst>
      <p:ext uri="{BB962C8B-B14F-4D97-AF65-F5344CB8AC3E}">
        <p14:creationId xmlns:p14="http://schemas.microsoft.com/office/powerpoint/2010/main" val="2454853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C5397-F79D-D22C-477C-9CD064B84C58}"/>
              </a:ext>
            </a:extLst>
          </p:cNvPr>
          <p:cNvSpPr>
            <a:spLocks noGrp="1"/>
          </p:cNvSpPr>
          <p:nvPr>
            <p:ph type="title"/>
          </p:nvPr>
        </p:nvSpPr>
        <p:spPr/>
        <p:txBody>
          <a:bodyPr/>
          <a:lstStyle/>
          <a:p>
            <a:r>
              <a:rPr lang="en-US" dirty="0"/>
              <a:t>Skeletal System Design: Endoskeleton</a:t>
            </a:r>
          </a:p>
        </p:txBody>
      </p:sp>
      <p:sp>
        <p:nvSpPr>
          <p:cNvPr id="3" name="Content Placeholder 2">
            <a:extLst>
              <a:ext uri="{FF2B5EF4-FFF2-40B4-BE49-F238E27FC236}">
                <a16:creationId xmlns:a16="http://schemas.microsoft.com/office/drawing/2014/main" id="{56C1CA0C-D993-7EEE-00BD-6DED50A0DCF9}"/>
              </a:ext>
            </a:extLst>
          </p:cNvPr>
          <p:cNvSpPr>
            <a:spLocks noGrp="1"/>
          </p:cNvSpPr>
          <p:nvPr>
            <p:ph idx="1"/>
          </p:nvPr>
        </p:nvSpPr>
        <p:spPr>
          <a:xfrm>
            <a:off x="457200" y="1097280"/>
            <a:ext cx="8229600" cy="4922520"/>
          </a:xfrm>
        </p:spPr>
        <p:txBody>
          <a:bodyPr>
            <a:normAutofit fontScale="92500" lnSpcReduction="20000"/>
          </a:bodyPr>
          <a:lstStyle/>
          <a:p>
            <a:pPr marL="0" indent="0">
              <a:buNone/>
            </a:pPr>
            <a:r>
              <a:rPr lang="en-US" dirty="0"/>
              <a:t>An </a:t>
            </a:r>
            <a:r>
              <a:rPr lang="en-US" b="1" dirty="0"/>
              <a:t>endoskeleton</a:t>
            </a:r>
            <a:r>
              <a:rPr lang="en-US" dirty="0"/>
              <a:t>:</a:t>
            </a:r>
          </a:p>
          <a:p>
            <a:r>
              <a:rPr lang="en-US" dirty="0"/>
              <a:t>Is a skeleton that consists of hard, mineralized structures located within the soft tissue (muscle and fat) of an organism</a:t>
            </a:r>
          </a:p>
          <a:p>
            <a:r>
              <a:rPr lang="en-US" dirty="0"/>
              <a:t>Provides support for the body</a:t>
            </a:r>
          </a:p>
          <a:p>
            <a:r>
              <a:rPr lang="en-US" dirty="0"/>
              <a:t>Protects internal organs</a:t>
            </a:r>
          </a:p>
          <a:p>
            <a:r>
              <a:rPr lang="en-US" dirty="0"/>
              <a:t>Allows for movement through contraction of muscles attached to the skeleton</a:t>
            </a:r>
          </a:p>
          <a:p>
            <a:pPr marL="0" indent="0">
              <a:buNone/>
            </a:pPr>
            <a:r>
              <a:rPr lang="en-US" dirty="0"/>
              <a:t>Examples of endoskeletons include:</a:t>
            </a:r>
          </a:p>
          <a:p>
            <a:r>
              <a:rPr lang="en-US" dirty="0"/>
              <a:t>The spicules of sponges (a primitive endoskeleton), although sponges have no true tissues</a:t>
            </a:r>
          </a:p>
          <a:p>
            <a:r>
              <a:rPr lang="en-US" dirty="0"/>
              <a:t>The vertebral skeletons, whose bones are composed of tissues</a:t>
            </a:r>
          </a:p>
          <a:p>
            <a:endParaRPr lang="en-US" dirty="0"/>
          </a:p>
          <a:p>
            <a:endParaRPr lang="en-US" dirty="0"/>
          </a:p>
        </p:txBody>
      </p:sp>
    </p:spTree>
    <p:extLst>
      <p:ext uri="{BB962C8B-B14F-4D97-AF65-F5344CB8AC3E}">
        <p14:creationId xmlns:p14="http://schemas.microsoft.com/office/powerpoint/2010/main" val="4057562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43.1 Figure 4</a:t>
            </a:r>
            <a:endParaRPr lang="en-US" sz="3200" dirty="0">
              <a:solidFill>
                <a:schemeClr val="accent1"/>
              </a:solidFill>
            </a:endParaRPr>
          </a:p>
        </p:txBody>
      </p:sp>
      <p:sp>
        <p:nvSpPr>
          <p:cNvPr id="3" name="TextBox 2">
            <a:extLst>
              <a:ext uri="{FF2B5EF4-FFF2-40B4-BE49-F238E27FC236}">
                <a16:creationId xmlns:a16="http://schemas.microsoft.com/office/drawing/2014/main" id="{E03407A6-F67C-262D-235D-E694FDCA07C1}"/>
              </a:ext>
            </a:extLst>
          </p:cNvPr>
          <p:cNvSpPr txBox="1"/>
          <p:nvPr/>
        </p:nvSpPr>
        <p:spPr>
          <a:xfrm>
            <a:off x="2286000" y="5638800"/>
            <a:ext cx="4572000" cy="338554"/>
          </a:xfrm>
          <a:prstGeom prst="rect">
            <a:avLst/>
          </a:prstGeom>
          <a:noFill/>
        </p:spPr>
        <p:txBody>
          <a:bodyPr wrap="square">
            <a:spAutoFit/>
          </a:bodyPr>
          <a:lstStyle/>
          <a:p>
            <a:pPr algn="ctr"/>
            <a:r>
              <a:rPr lang="en-US" sz="800" dirty="0"/>
              <a:t>Tima Miroshnichenko on Pexels. "Human skeleton."</a:t>
            </a:r>
          </a:p>
          <a:p>
            <a:pPr algn="ctr"/>
            <a:r>
              <a:rPr lang="en-US" sz="800" dirty="0"/>
              <a:t>Andrea Piacquadio on Pexels. "Horse skeleton."</a:t>
            </a:r>
          </a:p>
        </p:txBody>
      </p:sp>
      <p:pic>
        <p:nvPicPr>
          <p:cNvPr id="6" name="Content Placeholder 5" descr="Two images: (a) shows a human skeleton; (b) shows a horse skeleton.">
            <a:extLst>
              <a:ext uri="{FF2B5EF4-FFF2-40B4-BE49-F238E27FC236}">
                <a16:creationId xmlns:a16="http://schemas.microsoft.com/office/drawing/2014/main" id="{C2962600-74E9-4E50-B501-BC93E5FB4E2C}"/>
              </a:ext>
            </a:extLst>
          </p:cNvPr>
          <p:cNvPicPr>
            <a:picLocks noGrp="1" noChangeAspect="1"/>
          </p:cNvPicPr>
          <p:nvPr>
            <p:ph idx="1"/>
          </p:nvPr>
        </p:nvPicPr>
        <p:blipFill>
          <a:blip r:embed="rId3"/>
          <a:srcRect t="5333" b="4667"/>
          <a:stretch/>
        </p:blipFill>
        <p:spPr>
          <a:xfrm>
            <a:off x="327660" y="1306830"/>
            <a:ext cx="8488680" cy="4244340"/>
          </a:xfrm>
        </p:spPr>
      </p:pic>
    </p:spTree>
    <p:extLst>
      <p:ext uri="{BB962C8B-B14F-4D97-AF65-F5344CB8AC3E}">
        <p14:creationId xmlns:p14="http://schemas.microsoft.com/office/powerpoint/2010/main" val="3699048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044B-F5C8-1E8B-8F2D-D2D56A6A7126}"/>
              </a:ext>
            </a:extLst>
          </p:cNvPr>
          <p:cNvSpPr>
            <a:spLocks noGrp="1"/>
          </p:cNvSpPr>
          <p:nvPr>
            <p:ph type="title"/>
          </p:nvPr>
        </p:nvSpPr>
        <p:spPr/>
        <p:txBody>
          <a:bodyPr/>
          <a:lstStyle/>
          <a:p>
            <a:r>
              <a:rPr lang="en-US" dirty="0"/>
              <a:t>The Human Endoskeleton</a:t>
            </a:r>
            <a:r>
              <a:rPr lang="en-US" sz="1400" baseline="-25000" dirty="0"/>
              <a:t>1</a:t>
            </a:r>
            <a:endParaRPr lang="en-US" dirty="0"/>
          </a:p>
        </p:txBody>
      </p:sp>
      <p:sp>
        <p:nvSpPr>
          <p:cNvPr id="3" name="Content Placeholder 2">
            <a:extLst>
              <a:ext uri="{FF2B5EF4-FFF2-40B4-BE49-F238E27FC236}">
                <a16:creationId xmlns:a16="http://schemas.microsoft.com/office/drawing/2014/main" id="{B1D1FEEF-A288-2EE6-1D32-5327FEBEB335}"/>
              </a:ext>
            </a:extLst>
          </p:cNvPr>
          <p:cNvSpPr>
            <a:spLocks noGrp="1"/>
          </p:cNvSpPr>
          <p:nvPr>
            <p:ph idx="1"/>
          </p:nvPr>
        </p:nvSpPr>
        <p:spPr>
          <a:xfrm>
            <a:off x="457200" y="1097280"/>
            <a:ext cx="8229600" cy="4754880"/>
          </a:xfrm>
        </p:spPr>
        <p:txBody>
          <a:bodyPr/>
          <a:lstStyle/>
          <a:p>
            <a:pPr marL="0" indent="0">
              <a:buNone/>
            </a:pPr>
            <a:r>
              <a:rPr lang="en-US" dirty="0"/>
              <a:t>The adult human endoskeleton:</a:t>
            </a:r>
          </a:p>
          <a:p>
            <a:r>
              <a:rPr lang="en-US" dirty="0"/>
              <a:t>Consists of 206 bones </a:t>
            </a:r>
          </a:p>
          <a:p>
            <a:r>
              <a:rPr lang="en-US" dirty="0"/>
              <a:t>Has 5 main functions:</a:t>
            </a:r>
          </a:p>
          <a:p>
            <a:pPr lvl="1"/>
            <a:r>
              <a:rPr lang="en-US" dirty="0"/>
              <a:t>Providing support to the body</a:t>
            </a:r>
          </a:p>
          <a:p>
            <a:pPr lvl="1"/>
            <a:r>
              <a:rPr lang="en-US" dirty="0"/>
              <a:t>Storing mineral and lipids</a:t>
            </a:r>
          </a:p>
          <a:p>
            <a:pPr lvl="1"/>
            <a:r>
              <a:rPr lang="en-US" dirty="0"/>
              <a:t>Producing blood cells</a:t>
            </a:r>
          </a:p>
          <a:p>
            <a:pPr lvl="1"/>
            <a:r>
              <a:rPr lang="en-US" dirty="0"/>
              <a:t>Protecting internal organs</a:t>
            </a:r>
          </a:p>
          <a:p>
            <a:pPr lvl="1"/>
            <a:r>
              <a:rPr lang="en-US" dirty="0"/>
              <a:t>Allowing for movement</a:t>
            </a:r>
          </a:p>
        </p:txBody>
      </p:sp>
    </p:spTree>
    <p:extLst>
      <p:ext uri="{BB962C8B-B14F-4D97-AF65-F5344CB8AC3E}">
        <p14:creationId xmlns:p14="http://schemas.microsoft.com/office/powerpoint/2010/main" val="2622899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044B-F5C8-1E8B-8F2D-D2D56A6A7126}"/>
              </a:ext>
            </a:extLst>
          </p:cNvPr>
          <p:cNvSpPr>
            <a:spLocks noGrp="1"/>
          </p:cNvSpPr>
          <p:nvPr>
            <p:ph type="title"/>
          </p:nvPr>
        </p:nvSpPr>
        <p:spPr/>
        <p:txBody>
          <a:bodyPr/>
          <a:lstStyle/>
          <a:p>
            <a:r>
              <a:rPr lang="en-US" dirty="0"/>
              <a:t>The Human Endoskeleton</a:t>
            </a:r>
            <a:r>
              <a:rPr lang="en-US" sz="1400" baseline="-25000" dirty="0"/>
              <a:t>2</a:t>
            </a:r>
            <a:endParaRPr lang="en-US" dirty="0"/>
          </a:p>
        </p:txBody>
      </p:sp>
      <p:sp>
        <p:nvSpPr>
          <p:cNvPr id="3" name="Content Placeholder 2">
            <a:extLst>
              <a:ext uri="{FF2B5EF4-FFF2-40B4-BE49-F238E27FC236}">
                <a16:creationId xmlns:a16="http://schemas.microsoft.com/office/drawing/2014/main" id="{B1D1FEEF-A288-2EE6-1D32-5327FEBEB335}"/>
              </a:ext>
            </a:extLst>
          </p:cNvPr>
          <p:cNvSpPr>
            <a:spLocks noGrp="1"/>
          </p:cNvSpPr>
          <p:nvPr>
            <p:ph idx="1"/>
          </p:nvPr>
        </p:nvSpPr>
        <p:spPr>
          <a:xfrm>
            <a:off x="457200" y="1097280"/>
            <a:ext cx="8229600" cy="4754880"/>
          </a:xfrm>
        </p:spPr>
        <p:txBody>
          <a:bodyPr>
            <a:normAutofit lnSpcReduction="10000"/>
          </a:bodyPr>
          <a:lstStyle/>
          <a:p>
            <a:pPr marL="0" indent="0">
              <a:buNone/>
            </a:pPr>
            <a:r>
              <a:rPr lang="en-US" dirty="0"/>
              <a:t>The adult human endoskeleton is divided into 2 parts:</a:t>
            </a:r>
          </a:p>
          <a:p>
            <a:r>
              <a:rPr lang="en-US" dirty="0"/>
              <a:t>The axial skeleton:</a:t>
            </a:r>
          </a:p>
          <a:p>
            <a:pPr lvl="1"/>
            <a:r>
              <a:rPr lang="en-US" dirty="0"/>
              <a:t>Skull</a:t>
            </a:r>
          </a:p>
          <a:p>
            <a:pPr lvl="1"/>
            <a:r>
              <a:rPr lang="en-US" dirty="0"/>
              <a:t>Vertebral column</a:t>
            </a:r>
          </a:p>
          <a:p>
            <a:pPr lvl="1"/>
            <a:r>
              <a:rPr lang="en-US" dirty="0"/>
              <a:t>Rib cage</a:t>
            </a:r>
          </a:p>
          <a:p>
            <a:r>
              <a:rPr lang="en-US" dirty="0"/>
              <a:t>The appendicular skeleton</a:t>
            </a:r>
          </a:p>
          <a:p>
            <a:pPr lvl="1"/>
            <a:r>
              <a:rPr lang="en-US" dirty="0"/>
              <a:t>Shoulders</a:t>
            </a:r>
          </a:p>
          <a:p>
            <a:pPr lvl="1"/>
            <a:r>
              <a:rPr lang="en-US" dirty="0"/>
              <a:t>Limb bones</a:t>
            </a:r>
          </a:p>
          <a:p>
            <a:pPr lvl="1"/>
            <a:r>
              <a:rPr lang="en-US" dirty="0"/>
              <a:t>Pectoral girdle</a:t>
            </a:r>
          </a:p>
          <a:p>
            <a:pPr lvl="1"/>
            <a:r>
              <a:rPr lang="en-US" dirty="0"/>
              <a:t>Pelvic girdle</a:t>
            </a:r>
          </a:p>
        </p:txBody>
      </p:sp>
    </p:spTree>
    <p:extLst>
      <p:ext uri="{BB962C8B-B14F-4D97-AF65-F5344CB8AC3E}">
        <p14:creationId xmlns:p14="http://schemas.microsoft.com/office/powerpoint/2010/main" val="926878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F1421-E08B-E4B8-A6A9-EDA95A105406}"/>
              </a:ext>
            </a:extLst>
          </p:cNvPr>
          <p:cNvSpPr>
            <a:spLocks noGrp="1"/>
          </p:cNvSpPr>
          <p:nvPr>
            <p:ph type="title"/>
          </p:nvPr>
        </p:nvSpPr>
        <p:spPr/>
        <p:txBody>
          <a:bodyPr/>
          <a:lstStyle/>
          <a:p>
            <a:r>
              <a:rPr lang="en-US" dirty="0"/>
              <a:t>The Human Endoskeleton: Axial Skeleton Structure</a:t>
            </a:r>
          </a:p>
        </p:txBody>
      </p:sp>
      <p:sp>
        <p:nvSpPr>
          <p:cNvPr id="3" name="Content Placeholder 2">
            <a:extLst>
              <a:ext uri="{FF2B5EF4-FFF2-40B4-BE49-F238E27FC236}">
                <a16:creationId xmlns:a16="http://schemas.microsoft.com/office/drawing/2014/main" id="{068CCD61-1EF2-F42D-4C87-D5FF4F300692}"/>
              </a:ext>
            </a:extLst>
          </p:cNvPr>
          <p:cNvSpPr>
            <a:spLocks noGrp="1"/>
          </p:cNvSpPr>
          <p:nvPr>
            <p:ph idx="1"/>
          </p:nvPr>
        </p:nvSpPr>
        <p:spPr>
          <a:xfrm>
            <a:off x="457200" y="1097280"/>
            <a:ext cx="4724400" cy="4754880"/>
          </a:xfrm>
        </p:spPr>
        <p:txBody>
          <a:bodyPr>
            <a:normAutofit lnSpcReduction="10000"/>
          </a:bodyPr>
          <a:lstStyle/>
          <a:p>
            <a:pPr marL="0" indent="0">
              <a:buNone/>
            </a:pPr>
            <a:r>
              <a:rPr lang="en-US" dirty="0"/>
              <a:t>The </a:t>
            </a:r>
            <a:r>
              <a:rPr lang="en-US" b="1" dirty="0"/>
              <a:t>axial skeleton</a:t>
            </a:r>
            <a:r>
              <a:rPr lang="en-US" dirty="0"/>
              <a:t>:</a:t>
            </a:r>
          </a:p>
          <a:p>
            <a:r>
              <a:rPr lang="en-US" dirty="0"/>
              <a:t>Forms the central axis of the body</a:t>
            </a:r>
          </a:p>
          <a:p>
            <a:r>
              <a:rPr lang="en-US" dirty="0"/>
              <a:t>Includes:</a:t>
            </a:r>
          </a:p>
          <a:p>
            <a:pPr lvl="1"/>
            <a:r>
              <a:rPr lang="en-US" dirty="0"/>
              <a:t>Bones of the skull</a:t>
            </a:r>
          </a:p>
          <a:p>
            <a:pPr lvl="1"/>
            <a:r>
              <a:rPr lang="en-US" dirty="0"/>
              <a:t>Ossicles (small bones) of the middle ear</a:t>
            </a:r>
          </a:p>
          <a:p>
            <a:pPr lvl="1"/>
            <a:r>
              <a:rPr lang="en-US" dirty="0"/>
              <a:t>Hyoid bone of the throat</a:t>
            </a:r>
          </a:p>
          <a:p>
            <a:pPr lvl="1"/>
            <a:r>
              <a:rPr lang="en-US" dirty="0"/>
              <a:t>Vertebral column</a:t>
            </a:r>
          </a:p>
          <a:p>
            <a:pPr lvl="1"/>
            <a:r>
              <a:rPr lang="en-US" dirty="0"/>
              <a:t>Thoracic cage (rib cage)</a:t>
            </a:r>
          </a:p>
          <a:p>
            <a:pPr lvl="1"/>
            <a:endParaRPr lang="en-US" dirty="0"/>
          </a:p>
        </p:txBody>
      </p:sp>
      <p:sp>
        <p:nvSpPr>
          <p:cNvPr id="5" name="TextBox 4">
            <a:extLst>
              <a:ext uri="{FF2B5EF4-FFF2-40B4-BE49-F238E27FC236}">
                <a16:creationId xmlns:a16="http://schemas.microsoft.com/office/drawing/2014/main" id="{6E4A98EA-5AA1-42F8-2394-50AEC1909B0E}"/>
              </a:ext>
            </a:extLst>
          </p:cNvPr>
          <p:cNvSpPr txBox="1"/>
          <p:nvPr/>
        </p:nvSpPr>
        <p:spPr>
          <a:xfrm>
            <a:off x="6860466" y="991739"/>
            <a:ext cx="1138068" cy="307777"/>
          </a:xfrm>
          <a:prstGeom prst="rect">
            <a:avLst/>
          </a:prstGeom>
          <a:noFill/>
        </p:spPr>
        <p:txBody>
          <a:bodyPr wrap="none" rtlCol="0">
            <a:spAutoFit/>
          </a:bodyPr>
          <a:lstStyle/>
          <a:p>
            <a:r>
              <a:rPr lang="en-US" sz="1400" b="1" dirty="0"/>
              <a:t>43.1 Figure 5</a:t>
            </a:r>
          </a:p>
        </p:txBody>
      </p:sp>
      <p:pic>
        <p:nvPicPr>
          <p:cNvPr id="6" name="Content Placeholder 6" descr="An illustration of a human skeleton with the parts of the axial skeleton labeled">
            <a:extLst>
              <a:ext uri="{FF2B5EF4-FFF2-40B4-BE49-F238E27FC236}">
                <a16:creationId xmlns:a16="http://schemas.microsoft.com/office/drawing/2014/main" id="{1D23A4A7-DC0C-6720-AFA8-CA4EB5EA1FA0}"/>
              </a:ext>
            </a:extLst>
          </p:cNvPr>
          <p:cNvPicPr>
            <a:picLocks noChangeAspect="1"/>
          </p:cNvPicPr>
          <p:nvPr/>
        </p:nvPicPr>
        <p:blipFill>
          <a:blip r:embed="rId2"/>
          <a:srcRect l="35185" t="3666" r="36111"/>
          <a:stretch/>
        </p:blipFill>
        <p:spPr>
          <a:xfrm>
            <a:off x="6324600" y="1447800"/>
            <a:ext cx="2362200" cy="4404360"/>
          </a:xfrm>
          <a:prstGeom prst="rect">
            <a:avLst/>
          </a:prstGeom>
        </p:spPr>
      </p:pic>
    </p:spTree>
    <p:extLst>
      <p:ext uri="{BB962C8B-B14F-4D97-AF65-F5344CB8AC3E}">
        <p14:creationId xmlns:p14="http://schemas.microsoft.com/office/powerpoint/2010/main" val="636367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F1421-E08B-E4B8-A6A9-EDA95A105406}"/>
              </a:ext>
            </a:extLst>
          </p:cNvPr>
          <p:cNvSpPr>
            <a:spLocks noGrp="1"/>
          </p:cNvSpPr>
          <p:nvPr>
            <p:ph type="title"/>
          </p:nvPr>
        </p:nvSpPr>
        <p:spPr/>
        <p:txBody>
          <a:bodyPr/>
          <a:lstStyle/>
          <a:p>
            <a:r>
              <a:rPr lang="en-US" dirty="0"/>
              <a:t>The Human Endoskeleton: Axial Skeleton Function</a:t>
            </a:r>
          </a:p>
        </p:txBody>
      </p:sp>
      <p:sp>
        <p:nvSpPr>
          <p:cNvPr id="3" name="Content Placeholder 2">
            <a:extLst>
              <a:ext uri="{FF2B5EF4-FFF2-40B4-BE49-F238E27FC236}">
                <a16:creationId xmlns:a16="http://schemas.microsoft.com/office/drawing/2014/main" id="{068CCD61-1EF2-F42D-4C87-D5FF4F300692}"/>
              </a:ext>
            </a:extLst>
          </p:cNvPr>
          <p:cNvSpPr>
            <a:spLocks noGrp="1"/>
          </p:cNvSpPr>
          <p:nvPr>
            <p:ph idx="1"/>
          </p:nvPr>
        </p:nvSpPr>
        <p:spPr>
          <a:xfrm>
            <a:off x="457200" y="1097280"/>
            <a:ext cx="8229600" cy="4754880"/>
          </a:xfrm>
        </p:spPr>
        <p:txBody>
          <a:bodyPr>
            <a:normAutofit fontScale="92500"/>
          </a:bodyPr>
          <a:lstStyle/>
          <a:p>
            <a:pPr marL="0" indent="0">
              <a:buNone/>
            </a:pPr>
            <a:r>
              <a:rPr lang="en-US" dirty="0"/>
              <a:t>The axial skeleton functions to:</a:t>
            </a:r>
          </a:p>
          <a:p>
            <a:r>
              <a:rPr lang="en-US" dirty="0"/>
              <a:t>Provide support and protection for</a:t>
            </a:r>
          </a:p>
          <a:p>
            <a:pPr lvl="1"/>
            <a:r>
              <a:rPr lang="en-US" dirty="0"/>
              <a:t>The brain</a:t>
            </a:r>
          </a:p>
          <a:p>
            <a:pPr lvl="1"/>
            <a:r>
              <a:rPr lang="en-US" dirty="0"/>
              <a:t>The spinal cord</a:t>
            </a:r>
          </a:p>
          <a:p>
            <a:pPr lvl="1"/>
            <a:r>
              <a:rPr lang="en-US" dirty="0"/>
              <a:t>The organs in the ventral body cavity (which contains the lungs, heart, stomach, and intestines)</a:t>
            </a:r>
          </a:p>
          <a:p>
            <a:r>
              <a:rPr lang="en-US" dirty="0"/>
              <a:t>Provide a surface for the attachment of muscles that move the head, neck, and trunk, which also help to</a:t>
            </a:r>
          </a:p>
          <a:p>
            <a:pPr lvl="1"/>
            <a:r>
              <a:rPr lang="en-US" dirty="0"/>
              <a:t>Perform respiratory movements</a:t>
            </a:r>
          </a:p>
          <a:p>
            <a:pPr lvl="1"/>
            <a:r>
              <a:rPr lang="en-US" dirty="0"/>
              <a:t>Stabilize parts of the appendicular skeleton</a:t>
            </a:r>
          </a:p>
          <a:p>
            <a:pPr lvl="1"/>
            <a:endParaRPr lang="en-US" dirty="0"/>
          </a:p>
        </p:txBody>
      </p:sp>
    </p:spTree>
    <p:extLst>
      <p:ext uri="{BB962C8B-B14F-4D97-AF65-F5344CB8AC3E}">
        <p14:creationId xmlns:p14="http://schemas.microsoft.com/office/powerpoint/2010/main" val="43882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D937-BFAB-8DCD-4C3D-D89B062356BB}"/>
              </a:ext>
            </a:extLst>
          </p:cNvPr>
          <p:cNvSpPr>
            <a:spLocks noGrp="1"/>
          </p:cNvSpPr>
          <p:nvPr>
            <p:ph type="title"/>
          </p:nvPr>
        </p:nvSpPr>
        <p:spPr/>
        <p:txBody>
          <a:bodyPr/>
          <a:lstStyle/>
          <a:p>
            <a:r>
              <a:rPr lang="en-US" dirty="0"/>
              <a:t>The Axial Skeleton: The Skull</a:t>
            </a:r>
          </a:p>
        </p:txBody>
      </p:sp>
      <p:sp>
        <p:nvSpPr>
          <p:cNvPr id="3" name="Content Placeholder 2">
            <a:extLst>
              <a:ext uri="{FF2B5EF4-FFF2-40B4-BE49-F238E27FC236}">
                <a16:creationId xmlns:a16="http://schemas.microsoft.com/office/drawing/2014/main" id="{825DBC2D-4C36-CB5D-396A-3802310D649C}"/>
              </a:ext>
            </a:extLst>
          </p:cNvPr>
          <p:cNvSpPr>
            <a:spLocks noGrp="1"/>
          </p:cNvSpPr>
          <p:nvPr>
            <p:ph idx="1"/>
          </p:nvPr>
        </p:nvSpPr>
        <p:spPr/>
        <p:txBody>
          <a:bodyPr/>
          <a:lstStyle/>
          <a:p>
            <a:pPr marL="0" indent="0">
              <a:buNone/>
            </a:pPr>
            <a:r>
              <a:rPr lang="en-US" dirty="0"/>
              <a:t>The </a:t>
            </a:r>
            <a:r>
              <a:rPr lang="en-US" b="1" dirty="0"/>
              <a:t>skull</a:t>
            </a:r>
            <a:r>
              <a:rPr lang="en-US" dirty="0"/>
              <a:t>:</a:t>
            </a:r>
          </a:p>
          <a:p>
            <a:r>
              <a:rPr lang="en-US" dirty="0"/>
              <a:t>Supports structures of the face</a:t>
            </a:r>
          </a:p>
          <a:p>
            <a:r>
              <a:rPr lang="en-US" dirty="0"/>
              <a:t>Protects the brain</a:t>
            </a:r>
          </a:p>
          <a:p>
            <a:r>
              <a:rPr lang="en-US" dirty="0"/>
              <a:t>Consists of 22 bones, divided into 2 categories:</a:t>
            </a:r>
          </a:p>
          <a:p>
            <a:pPr lvl="1"/>
            <a:r>
              <a:rPr lang="en-US" dirty="0"/>
              <a:t>Cranial bones</a:t>
            </a:r>
          </a:p>
          <a:p>
            <a:pPr lvl="1"/>
            <a:r>
              <a:rPr lang="en-US" dirty="0"/>
              <a:t>Facial bones</a:t>
            </a:r>
          </a:p>
        </p:txBody>
      </p:sp>
    </p:spTree>
    <p:extLst>
      <p:ext uri="{BB962C8B-B14F-4D97-AF65-F5344CB8AC3E}">
        <p14:creationId xmlns:p14="http://schemas.microsoft.com/office/powerpoint/2010/main" val="4095471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557349"/>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Discuss</a:t>
            </a:r>
            <a:r>
              <a:rPr lang="en-US" dirty="0"/>
              <a:t> the different types of skeletal systems.</a:t>
            </a:r>
          </a:p>
          <a:p>
            <a:pPr marL="457200" indent="-457200">
              <a:buFont typeface="Arial" panose="020B0604020202020204" pitchFamily="34" charset="0"/>
              <a:buChar char="•"/>
              <a:tabLst>
                <a:tab pos="457200" algn="l"/>
              </a:tabLst>
            </a:pPr>
            <a:r>
              <a:rPr lang="en-US" b="1" dirty="0"/>
              <a:t>Explain</a:t>
            </a:r>
            <a:r>
              <a:rPr lang="en-US" dirty="0"/>
              <a:t> the role of the human skeletal system.</a:t>
            </a:r>
          </a:p>
          <a:p>
            <a:pPr marL="457200" indent="-457200">
              <a:buFont typeface="Arial" panose="020B0604020202020204" pitchFamily="34" charset="0"/>
              <a:buChar char="•"/>
              <a:tabLst>
                <a:tab pos="457200" algn="l"/>
              </a:tabLst>
            </a:pPr>
            <a:r>
              <a:rPr lang="en-US" b="1" dirty="0"/>
              <a:t>Compare</a:t>
            </a:r>
            <a:r>
              <a:rPr lang="en-US" dirty="0"/>
              <a:t> and </a:t>
            </a:r>
            <a:r>
              <a:rPr lang="en-US" b="1" dirty="0"/>
              <a:t>contrast</a:t>
            </a:r>
            <a:r>
              <a:rPr lang="en-US" dirty="0"/>
              <a:t> different skeletal systems.</a:t>
            </a: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D937-BFAB-8DCD-4C3D-D89B062356BB}"/>
              </a:ext>
            </a:extLst>
          </p:cNvPr>
          <p:cNvSpPr>
            <a:spLocks noGrp="1"/>
          </p:cNvSpPr>
          <p:nvPr>
            <p:ph type="title"/>
          </p:nvPr>
        </p:nvSpPr>
        <p:spPr/>
        <p:txBody>
          <a:bodyPr/>
          <a:lstStyle/>
          <a:p>
            <a:r>
              <a:rPr lang="en-US" dirty="0"/>
              <a:t>The Axial Skeleton: The Skull’s Cranial Bones</a:t>
            </a:r>
          </a:p>
        </p:txBody>
      </p:sp>
      <p:sp>
        <p:nvSpPr>
          <p:cNvPr id="3" name="Content Placeholder 2">
            <a:extLst>
              <a:ext uri="{FF2B5EF4-FFF2-40B4-BE49-F238E27FC236}">
                <a16:creationId xmlns:a16="http://schemas.microsoft.com/office/drawing/2014/main" id="{825DBC2D-4C36-CB5D-396A-3802310D649C}"/>
              </a:ext>
            </a:extLst>
          </p:cNvPr>
          <p:cNvSpPr>
            <a:spLocks noGrp="1"/>
          </p:cNvSpPr>
          <p:nvPr>
            <p:ph idx="1"/>
          </p:nvPr>
        </p:nvSpPr>
        <p:spPr>
          <a:xfrm>
            <a:off x="457200" y="1097280"/>
            <a:ext cx="8229600" cy="5151120"/>
          </a:xfrm>
        </p:spPr>
        <p:txBody>
          <a:bodyPr>
            <a:normAutofit fontScale="92500" lnSpcReduction="20000"/>
          </a:bodyPr>
          <a:lstStyle/>
          <a:p>
            <a:pPr marL="0" indent="0">
              <a:buNone/>
            </a:pPr>
            <a:r>
              <a:rPr lang="en-US" dirty="0"/>
              <a:t>The </a:t>
            </a:r>
            <a:r>
              <a:rPr lang="en-US" b="1" dirty="0"/>
              <a:t>cranial bones</a:t>
            </a:r>
            <a:r>
              <a:rPr lang="en-US" dirty="0"/>
              <a:t>:</a:t>
            </a:r>
          </a:p>
          <a:p>
            <a:r>
              <a:rPr lang="en-US" dirty="0"/>
              <a:t>Are 8 bones that form the cranial cavity, which enclose the brain and serve as attachment sites for the muscles of the head and neck</a:t>
            </a:r>
          </a:p>
          <a:p>
            <a:pPr lvl="1"/>
            <a:r>
              <a:rPr lang="en-US" dirty="0"/>
              <a:t>1 frontal bone</a:t>
            </a:r>
          </a:p>
          <a:p>
            <a:pPr lvl="1"/>
            <a:r>
              <a:rPr lang="en-US" dirty="0"/>
              <a:t>2 parietal bones</a:t>
            </a:r>
          </a:p>
          <a:p>
            <a:pPr lvl="1"/>
            <a:r>
              <a:rPr lang="en-US" dirty="0"/>
              <a:t>2 temporal bones</a:t>
            </a:r>
          </a:p>
          <a:p>
            <a:pPr lvl="1"/>
            <a:r>
              <a:rPr lang="en-US" dirty="0"/>
              <a:t>1 occipital bone</a:t>
            </a:r>
          </a:p>
          <a:p>
            <a:pPr lvl="1"/>
            <a:r>
              <a:rPr lang="en-US" dirty="0"/>
              <a:t>1 sphenoid bone</a:t>
            </a:r>
          </a:p>
          <a:p>
            <a:pPr lvl="1"/>
            <a:r>
              <a:rPr lang="en-US" dirty="0"/>
              <a:t>1 ethmoid bone</a:t>
            </a:r>
          </a:p>
          <a:p>
            <a:r>
              <a:rPr lang="en-US" dirty="0"/>
              <a:t>While the bones develop separately in the embryo and fetus, they are tightly fused with connective tissue in an adult and do not move.</a:t>
            </a:r>
          </a:p>
        </p:txBody>
      </p:sp>
    </p:spTree>
    <p:extLst>
      <p:ext uri="{BB962C8B-B14F-4D97-AF65-F5344CB8AC3E}">
        <p14:creationId xmlns:p14="http://schemas.microsoft.com/office/powerpoint/2010/main" val="143437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43.1 Figure 6</a:t>
            </a:r>
            <a:endParaRPr lang="en-US" sz="3200" dirty="0">
              <a:solidFill>
                <a:schemeClr val="accent1"/>
              </a:solidFill>
            </a:endParaRPr>
          </a:p>
        </p:txBody>
      </p:sp>
      <p:sp>
        <p:nvSpPr>
          <p:cNvPr id="3" name="TextBox 2">
            <a:extLst>
              <a:ext uri="{FF2B5EF4-FFF2-40B4-BE49-F238E27FC236}">
                <a16:creationId xmlns:a16="http://schemas.microsoft.com/office/drawing/2014/main" id="{808E81A2-15AD-0124-5475-2CE2137E87B1}"/>
              </a:ext>
            </a:extLst>
          </p:cNvPr>
          <p:cNvSpPr txBox="1"/>
          <p:nvPr/>
        </p:nvSpPr>
        <p:spPr>
          <a:xfrm>
            <a:off x="2286000" y="5772912"/>
            <a:ext cx="4572000" cy="215444"/>
          </a:xfrm>
          <a:prstGeom prst="rect">
            <a:avLst/>
          </a:prstGeom>
          <a:noFill/>
        </p:spPr>
        <p:txBody>
          <a:bodyPr wrap="square">
            <a:spAutoFit/>
          </a:bodyPr>
          <a:lstStyle/>
          <a:p>
            <a:pPr algn="ctr"/>
            <a:r>
              <a:rPr lang="en-US" sz="800" dirty="0"/>
              <a:t>Mariana Ruiz Villarreal on Wikimedia Commons. "Skull bones."</a:t>
            </a:r>
          </a:p>
        </p:txBody>
      </p:sp>
      <p:pic>
        <p:nvPicPr>
          <p:cNvPr id="6" name="Content Placeholder 6" descr="The skull consists of the following: the mandible (which is the lower jaw), the maxilla (which is the upper jaw and face), the nasal (which is the nose), the lacrimal (which is the outer portion of the eye socket), the ethmoid (which is the inner portion of the eye socket), the frontal (which is the forehead), the zygomatic (which is the cheek bones), the sphenoid (which is the temples), the temporal (which is both sides of the skull behind the sphenoid), the parietal (which is the top and crown of the head), and the occipital (which is the bottom and part of the back of the head).">
            <a:extLst>
              <a:ext uri="{FF2B5EF4-FFF2-40B4-BE49-F238E27FC236}">
                <a16:creationId xmlns:a16="http://schemas.microsoft.com/office/drawing/2014/main" id="{02DEBBA6-4BC3-A84B-0798-24C20BA5EC8E}"/>
              </a:ext>
            </a:extLst>
          </p:cNvPr>
          <p:cNvPicPr>
            <a:picLocks noGrp="1" noChangeAspect="1"/>
          </p:cNvPicPr>
          <p:nvPr>
            <p:ph idx="1"/>
          </p:nvPr>
        </p:nvPicPr>
        <p:blipFill>
          <a:blip r:embed="rId3"/>
          <a:srcRect l="14815" t="3666" r="14815" b="4667"/>
          <a:stretch/>
        </p:blipFill>
        <p:spPr>
          <a:xfrm>
            <a:off x="1371600" y="1097280"/>
            <a:ext cx="6400800" cy="4632158"/>
          </a:xfrm>
        </p:spPr>
      </p:pic>
    </p:spTree>
    <p:extLst>
      <p:ext uri="{BB962C8B-B14F-4D97-AF65-F5344CB8AC3E}">
        <p14:creationId xmlns:p14="http://schemas.microsoft.com/office/powerpoint/2010/main" val="3419397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D937-BFAB-8DCD-4C3D-D89B062356BB}"/>
              </a:ext>
            </a:extLst>
          </p:cNvPr>
          <p:cNvSpPr>
            <a:spLocks noGrp="1"/>
          </p:cNvSpPr>
          <p:nvPr>
            <p:ph type="title"/>
          </p:nvPr>
        </p:nvSpPr>
        <p:spPr/>
        <p:txBody>
          <a:bodyPr/>
          <a:lstStyle/>
          <a:p>
            <a:r>
              <a:rPr lang="en-US" dirty="0"/>
              <a:t>The Axial Skeleton: The Auditory Ossicles</a:t>
            </a:r>
          </a:p>
        </p:txBody>
      </p:sp>
      <p:sp>
        <p:nvSpPr>
          <p:cNvPr id="3" name="Content Placeholder 2">
            <a:extLst>
              <a:ext uri="{FF2B5EF4-FFF2-40B4-BE49-F238E27FC236}">
                <a16:creationId xmlns:a16="http://schemas.microsoft.com/office/drawing/2014/main" id="{825DBC2D-4C36-CB5D-396A-3802310D649C}"/>
              </a:ext>
            </a:extLst>
          </p:cNvPr>
          <p:cNvSpPr>
            <a:spLocks noGrp="1"/>
          </p:cNvSpPr>
          <p:nvPr>
            <p:ph idx="1"/>
          </p:nvPr>
        </p:nvSpPr>
        <p:spPr>
          <a:xfrm>
            <a:off x="457200" y="1097280"/>
            <a:ext cx="8229600" cy="5151120"/>
          </a:xfrm>
        </p:spPr>
        <p:txBody>
          <a:bodyPr>
            <a:normAutofit fontScale="92500" lnSpcReduction="10000"/>
          </a:bodyPr>
          <a:lstStyle/>
          <a:p>
            <a:pPr marL="0" indent="0">
              <a:buNone/>
            </a:pPr>
            <a:r>
              <a:rPr lang="en-US" dirty="0"/>
              <a:t>The </a:t>
            </a:r>
            <a:r>
              <a:rPr lang="en-US" b="1" dirty="0"/>
              <a:t>auditory ossicles</a:t>
            </a:r>
            <a:r>
              <a:rPr lang="en-US" dirty="0"/>
              <a:t> of the middle ear:</a:t>
            </a:r>
          </a:p>
          <a:p>
            <a:r>
              <a:rPr lang="en-US" dirty="0"/>
              <a:t>Transmit sounds from the air as vibrations to the fluid-filled cochlea in the inner ear where vibrations are converted to nerve impulses</a:t>
            </a:r>
          </a:p>
          <a:p>
            <a:r>
              <a:rPr lang="en-US" dirty="0"/>
              <a:t>Consist of 3 bones each:</a:t>
            </a:r>
          </a:p>
          <a:p>
            <a:pPr lvl="1"/>
            <a:r>
              <a:rPr lang="en-US" dirty="0"/>
              <a:t>The malleus</a:t>
            </a:r>
          </a:p>
          <a:p>
            <a:pPr lvl="1"/>
            <a:r>
              <a:rPr lang="en-US" dirty="0"/>
              <a:t>The incus</a:t>
            </a:r>
          </a:p>
          <a:p>
            <a:pPr lvl="1"/>
            <a:r>
              <a:rPr lang="en-US" dirty="0"/>
              <a:t>The stapes</a:t>
            </a:r>
          </a:p>
          <a:p>
            <a:r>
              <a:rPr lang="en-US" dirty="0"/>
              <a:t>Are the smallest bones in the body</a:t>
            </a:r>
          </a:p>
          <a:p>
            <a:r>
              <a:rPr lang="en-US" dirty="0"/>
              <a:t>Are unique to mammals</a:t>
            </a:r>
          </a:p>
          <a:p>
            <a:r>
              <a:rPr lang="en-US" dirty="0"/>
              <a:t>Are not considered as part of the skull but are found within it</a:t>
            </a:r>
          </a:p>
        </p:txBody>
      </p:sp>
    </p:spTree>
    <p:extLst>
      <p:ext uri="{BB962C8B-B14F-4D97-AF65-F5344CB8AC3E}">
        <p14:creationId xmlns:p14="http://schemas.microsoft.com/office/powerpoint/2010/main" val="1353127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AEA2-66D3-57D6-BF54-DFC42EBE7556}"/>
              </a:ext>
            </a:extLst>
          </p:cNvPr>
          <p:cNvSpPr>
            <a:spLocks noGrp="1"/>
          </p:cNvSpPr>
          <p:nvPr>
            <p:ph type="title"/>
          </p:nvPr>
        </p:nvSpPr>
        <p:spPr/>
        <p:txBody>
          <a:bodyPr/>
          <a:lstStyle/>
          <a:p>
            <a:r>
              <a:rPr lang="en-US" dirty="0"/>
              <a:t>The Axial Skeleton: The Skull’s Facial Bones</a:t>
            </a:r>
          </a:p>
        </p:txBody>
      </p:sp>
      <p:sp>
        <p:nvSpPr>
          <p:cNvPr id="3" name="Content Placeholder 2">
            <a:extLst>
              <a:ext uri="{FF2B5EF4-FFF2-40B4-BE49-F238E27FC236}">
                <a16:creationId xmlns:a16="http://schemas.microsoft.com/office/drawing/2014/main" id="{C52B2FAA-9AAC-8401-7201-33D31B268D4B}"/>
              </a:ext>
            </a:extLst>
          </p:cNvPr>
          <p:cNvSpPr>
            <a:spLocks noGrp="1"/>
          </p:cNvSpPr>
          <p:nvPr>
            <p:ph idx="1"/>
          </p:nvPr>
        </p:nvSpPr>
        <p:spPr>
          <a:xfrm>
            <a:off x="457200" y="1066800"/>
            <a:ext cx="8229600" cy="4953000"/>
          </a:xfrm>
        </p:spPr>
        <p:txBody>
          <a:bodyPr>
            <a:normAutofit fontScale="77500" lnSpcReduction="20000"/>
          </a:bodyPr>
          <a:lstStyle/>
          <a:p>
            <a:pPr marL="0" indent="0">
              <a:buNone/>
            </a:pPr>
            <a:r>
              <a:rPr lang="en-US" dirty="0"/>
              <a:t>The </a:t>
            </a:r>
            <a:r>
              <a:rPr lang="en-US" b="1" dirty="0"/>
              <a:t>facial bones</a:t>
            </a:r>
            <a:r>
              <a:rPr lang="en-US" dirty="0"/>
              <a:t>:</a:t>
            </a:r>
          </a:p>
          <a:p>
            <a:r>
              <a:rPr lang="en-US" dirty="0"/>
              <a:t>Form the face</a:t>
            </a:r>
          </a:p>
          <a:p>
            <a:r>
              <a:rPr lang="en-US" dirty="0"/>
              <a:t>Provide cavities for sense organs (eyes, mouth, and nose)</a:t>
            </a:r>
          </a:p>
          <a:p>
            <a:r>
              <a:rPr lang="en-US" dirty="0"/>
              <a:t>Protect the entrances to the digestive and respiratory tracts</a:t>
            </a:r>
          </a:p>
          <a:p>
            <a:r>
              <a:rPr lang="en-US" dirty="0"/>
              <a:t>Serve as attachment points for facial muscles</a:t>
            </a:r>
          </a:p>
          <a:p>
            <a:r>
              <a:rPr lang="en-US" dirty="0"/>
              <a:t>Are 14 bones that include:</a:t>
            </a:r>
          </a:p>
          <a:p>
            <a:pPr lvl="1"/>
            <a:r>
              <a:rPr lang="en-US" dirty="0"/>
              <a:t>2 nasal bones</a:t>
            </a:r>
          </a:p>
          <a:p>
            <a:pPr lvl="1"/>
            <a:r>
              <a:rPr lang="en-US" dirty="0"/>
              <a:t>2 maxillary bones</a:t>
            </a:r>
          </a:p>
          <a:p>
            <a:pPr lvl="1"/>
            <a:r>
              <a:rPr lang="en-US" dirty="0"/>
              <a:t>2 zygomatic bones</a:t>
            </a:r>
          </a:p>
          <a:p>
            <a:pPr lvl="1"/>
            <a:r>
              <a:rPr lang="en-US" dirty="0"/>
              <a:t>2 palatine bones</a:t>
            </a:r>
          </a:p>
          <a:p>
            <a:pPr lvl="1"/>
            <a:r>
              <a:rPr lang="en-US" dirty="0"/>
              <a:t>2 lacrimal bones</a:t>
            </a:r>
          </a:p>
          <a:p>
            <a:pPr lvl="1"/>
            <a:r>
              <a:rPr lang="en-US" dirty="0"/>
              <a:t>2 inferior nasal conchae</a:t>
            </a:r>
          </a:p>
          <a:p>
            <a:pPr lvl="1"/>
            <a:r>
              <a:rPr lang="en-US" dirty="0"/>
              <a:t>The vomer</a:t>
            </a:r>
          </a:p>
          <a:p>
            <a:pPr lvl="1"/>
            <a:r>
              <a:rPr lang="en-US" dirty="0"/>
              <a:t>The mandible</a:t>
            </a:r>
          </a:p>
          <a:p>
            <a:endParaRPr lang="en-US" dirty="0"/>
          </a:p>
          <a:p>
            <a:endParaRPr lang="en-US" dirty="0"/>
          </a:p>
        </p:txBody>
      </p:sp>
    </p:spTree>
    <p:extLst>
      <p:ext uri="{BB962C8B-B14F-4D97-AF65-F5344CB8AC3E}">
        <p14:creationId xmlns:p14="http://schemas.microsoft.com/office/powerpoint/2010/main" val="1953602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43.1 Figure 7</a:t>
            </a:r>
            <a:endParaRPr lang="en-US" sz="3200" dirty="0">
              <a:solidFill>
                <a:schemeClr val="accent1"/>
              </a:solidFill>
            </a:endParaRPr>
          </a:p>
        </p:txBody>
      </p:sp>
      <p:sp>
        <p:nvSpPr>
          <p:cNvPr id="3" name="TextBox 2">
            <a:extLst>
              <a:ext uri="{FF2B5EF4-FFF2-40B4-BE49-F238E27FC236}">
                <a16:creationId xmlns:a16="http://schemas.microsoft.com/office/drawing/2014/main" id="{4D28A860-75E1-6F43-D391-409F43E14852}"/>
              </a:ext>
            </a:extLst>
          </p:cNvPr>
          <p:cNvSpPr txBox="1"/>
          <p:nvPr/>
        </p:nvSpPr>
        <p:spPr>
          <a:xfrm>
            <a:off x="2247900" y="5847381"/>
            <a:ext cx="4572000" cy="215444"/>
          </a:xfrm>
          <a:prstGeom prst="rect">
            <a:avLst/>
          </a:prstGeom>
          <a:noFill/>
        </p:spPr>
        <p:txBody>
          <a:bodyPr wrap="square">
            <a:spAutoFit/>
          </a:bodyPr>
          <a:lstStyle/>
          <a:p>
            <a:pPr algn="ctr"/>
            <a:r>
              <a:rPr lang="en-US" sz="800" dirty="0"/>
              <a:t>OpenStax. "Cranial and facial bones."</a:t>
            </a:r>
          </a:p>
        </p:txBody>
      </p:sp>
      <p:pic>
        <p:nvPicPr>
          <p:cNvPr id="6" name="Content Placeholder 6" descr="The image shows a front-end view of a skull. The frontal bone is the prominent bone that makes up most of the top of the skull. The parietal bone sphenoid bones make up the side of the skull. Two nasal bones make up the bridge of the nose. The zygomatic bone is the cheek bone. The vomer is a single bone in the middle of the nose. The maxilla makes up the upper jaw, and the mandible is the lower jaw. The lacrimal is a bone on the inner center of the eye. The nasal conchae are bones inside the nose.">
            <a:extLst>
              <a:ext uri="{FF2B5EF4-FFF2-40B4-BE49-F238E27FC236}">
                <a16:creationId xmlns:a16="http://schemas.microsoft.com/office/drawing/2014/main" id="{AED8AD82-47BF-0C9A-3660-920B41046E71}"/>
              </a:ext>
            </a:extLst>
          </p:cNvPr>
          <p:cNvPicPr>
            <a:picLocks noGrp="1" noChangeAspect="1"/>
          </p:cNvPicPr>
          <p:nvPr>
            <p:ph idx="1"/>
          </p:nvPr>
        </p:nvPicPr>
        <p:blipFill>
          <a:blip r:embed="rId3"/>
          <a:srcRect l="8333" t="3667" r="9259" b="3000"/>
          <a:stretch/>
        </p:blipFill>
        <p:spPr>
          <a:xfrm>
            <a:off x="762000" y="1097280"/>
            <a:ext cx="7459980" cy="4693920"/>
          </a:xfrm>
        </p:spPr>
      </p:pic>
    </p:spTree>
    <p:extLst>
      <p:ext uri="{BB962C8B-B14F-4D97-AF65-F5344CB8AC3E}">
        <p14:creationId xmlns:p14="http://schemas.microsoft.com/office/powerpoint/2010/main" val="3026944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93CB-AFCC-D513-7C2C-9E4538C4E137}"/>
              </a:ext>
            </a:extLst>
          </p:cNvPr>
          <p:cNvSpPr>
            <a:spLocks noGrp="1"/>
          </p:cNvSpPr>
          <p:nvPr>
            <p:ph type="title"/>
          </p:nvPr>
        </p:nvSpPr>
        <p:spPr/>
        <p:txBody>
          <a:bodyPr/>
          <a:lstStyle/>
          <a:p>
            <a:r>
              <a:rPr lang="en-US" dirty="0"/>
              <a:t>The Axial Skeleton: The Hyoid Bone and the Mandible</a:t>
            </a:r>
          </a:p>
        </p:txBody>
      </p:sp>
      <p:sp>
        <p:nvSpPr>
          <p:cNvPr id="3" name="Content Placeholder 2">
            <a:extLst>
              <a:ext uri="{FF2B5EF4-FFF2-40B4-BE49-F238E27FC236}">
                <a16:creationId xmlns:a16="http://schemas.microsoft.com/office/drawing/2014/main" id="{06B32365-10E1-1BE4-15B2-7B562AB77506}"/>
              </a:ext>
            </a:extLst>
          </p:cNvPr>
          <p:cNvSpPr>
            <a:spLocks noGrp="1"/>
          </p:cNvSpPr>
          <p:nvPr>
            <p:ph idx="1"/>
          </p:nvPr>
        </p:nvSpPr>
        <p:spPr>
          <a:xfrm>
            <a:off x="457200" y="914400"/>
            <a:ext cx="8229600" cy="5334000"/>
          </a:xfrm>
        </p:spPr>
        <p:txBody>
          <a:bodyPr>
            <a:normAutofit fontScale="85000" lnSpcReduction="10000"/>
          </a:bodyPr>
          <a:lstStyle/>
          <a:p>
            <a:pPr marL="0" indent="0">
              <a:buNone/>
            </a:pPr>
            <a:r>
              <a:rPr lang="en-US" dirty="0"/>
              <a:t>The </a:t>
            </a:r>
            <a:r>
              <a:rPr lang="en-US" b="1" dirty="0"/>
              <a:t>hyoid bone</a:t>
            </a:r>
            <a:r>
              <a:rPr lang="en-US" dirty="0"/>
              <a:t>:</a:t>
            </a:r>
          </a:p>
          <a:p>
            <a:r>
              <a:rPr lang="en-US" dirty="0"/>
              <a:t>Lies below the mandible in front of the neck</a:t>
            </a:r>
          </a:p>
          <a:p>
            <a:r>
              <a:rPr lang="en-US" dirty="0"/>
              <a:t>Acts as a movable base for the tongue</a:t>
            </a:r>
          </a:p>
          <a:p>
            <a:r>
              <a:rPr lang="en-US" dirty="0"/>
              <a:t>Is connected to muscles of:</a:t>
            </a:r>
          </a:p>
          <a:p>
            <a:pPr lvl="1"/>
            <a:r>
              <a:rPr lang="en-US" dirty="0"/>
              <a:t>The jaw</a:t>
            </a:r>
          </a:p>
          <a:p>
            <a:pPr lvl="1"/>
            <a:r>
              <a:rPr lang="en-US" dirty="0"/>
              <a:t>The larynx (voice box)</a:t>
            </a:r>
          </a:p>
          <a:p>
            <a:pPr lvl="1"/>
            <a:r>
              <a:rPr lang="en-US" dirty="0"/>
              <a:t>The tongue</a:t>
            </a:r>
          </a:p>
          <a:p>
            <a:r>
              <a:rPr lang="en-US" dirty="0"/>
              <a:t>Is part of the axial skeleton, but not part of the skull</a:t>
            </a:r>
          </a:p>
          <a:p>
            <a:pPr marL="0" indent="0">
              <a:buNone/>
            </a:pPr>
            <a:r>
              <a:rPr lang="en-US" dirty="0"/>
              <a:t>The mandible:</a:t>
            </a:r>
          </a:p>
          <a:p>
            <a:r>
              <a:rPr lang="en-US" dirty="0"/>
              <a:t>Articulates (connects via a joint) with the base of the skull </a:t>
            </a:r>
          </a:p>
          <a:p>
            <a:r>
              <a:rPr lang="en-US" dirty="0"/>
              <a:t>Controls the opening to the airway and gut</a:t>
            </a:r>
          </a:p>
          <a:p>
            <a:r>
              <a:rPr lang="en-US" dirty="0"/>
              <a:t>Brings the surfaces of the mandibular (lower) teeth in contact with the maxillary (upper) teeth</a:t>
            </a:r>
          </a:p>
        </p:txBody>
      </p:sp>
    </p:spTree>
    <p:extLst>
      <p:ext uri="{BB962C8B-B14F-4D97-AF65-F5344CB8AC3E}">
        <p14:creationId xmlns:p14="http://schemas.microsoft.com/office/powerpoint/2010/main" val="3448533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normAutofit fontScale="92500" lnSpcReduction="20000"/>
          </a:bodyPr>
          <a:lstStyle/>
          <a:p>
            <a:r>
              <a:rPr lang="en-US" dirty="0"/>
              <a:t>Identify the </a:t>
            </a:r>
            <a:r>
              <a:rPr lang="en-US" b="1" dirty="0"/>
              <a:t>most accurate </a:t>
            </a:r>
            <a:r>
              <a:rPr lang="en-US" dirty="0"/>
              <a:t>statement from the following choices.</a:t>
            </a:r>
          </a:p>
          <a:p>
            <a:endParaRPr lang="en-US" dirty="0"/>
          </a:p>
          <a:p>
            <a:pPr marL="457200" indent="-457200">
              <a:buFont typeface="Arial" panose="020B0604020202020204" pitchFamily="34" charset="0"/>
              <a:buChar char="•"/>
            </a:pPr>
            <a:r>
              <a:rPr lang="en-US" dirty="0"/>
              <a:t>The zygomatic bone is a facial bone.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frontal bone lies below the mandible in the front of the neck.</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Fifteen facial bones form the face.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smallest bones in the body are found in the orbital socket.</a:t>
            </a:r>
          </a:p>
        </p:txBody>
      </p:sp>
    </p:spTree>
    <p:extLst>
      <p:ext uri="{BB962C8B-B14F-4D97-AF65-F5344CB8AC3E}">
        <p14:creationId xmlns:p14="http://schemas.microsoft.com/office/powerpoint/2010/main" val="1933572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102C-ACA5-95FC-F96C-A54813DD0EAA}"/>
              </a:ext>
            </a:extLst>
          </p:cNvPr>
          <p:cNvSpPr>
            <a:spLocks noGrp="1"/>
          </p:cNvSpPr>
          <p:nvPr>
            <p:ph type="title"/>
          </p:nvPr>
        </p:nvSpPr>
        <p:spPr/>
        <p:txBody>
          <a:bodyPr/>
          <a:lstStyle/>
          <a:p>
            <a:r>
              <a:rPr lang="en-US" dirty="0"/>
              <a:t>The Axial Skeleton: The Vertebral Column</a:t>
            </a:r>
            <a:r>
              <a:rPr lang="en-US" sz="1400" baseline="-25000" dirty="0"/>
              <a:t>1</a:t>
            </a:r>
            <a:endParaRPr lang="en-US" dirty="0"/>
          </a:p>
        </p:txBody>
      </p:sp>
      <p:sp>
        <p:nvSpPr>
          <p:cNvPr id="3" name="Content Placeholder 2">
            <a:extLst>
              <a:ext uri="{FF2B5EF4-FFF2-40B4-BE49-F238E27FC236}">
                <a16:creationId xmlns:a16="http://schemas.microsoft.com/office/drawing/2014/main" id="{0595B72E-DC1A-A5CC-455A-0164F3D1CF88}"/>
              </a:ext>
            </a:extLst>
          </p:cNvPr>
          <p:cNvSpPr>
            <a:spLocks noGrp="1"/>
          </p:cNvSpPr>
          <p:nvPr>
            <p:ph idx="1"/>
          </p:nvPr>
        </p:nvSpPr>
        <p:spPr>
          <a:xfrm>
            <a:off x="457200" y="1097280"/>
            <a:ext cx="8229600" cy="5074920"/>
          </a:xfrm>
        </p:spPr>
        <p:txBody>
          <a:bodyPr>
            <a:normAutofit fontScale="85000" lnSpcReduction="20000"/>
          </a:bodyPr>
          <a:lstStyle/>
          <a:p>
            <a:pPr marL="0" indent="0">
              <a:buNone/>
            </a:pPr>
            <a:r>
              <a:rPr lang="en-US" dirty="0"/>
              <a:t>The </a:t>
            </a:r>
            <a:r>
              <a:rPr lang="en-US" b="1" dirty="0"/>
              <a:t>vertebral column</a:t>
            </a:r>
            <a:r>
              <a:rPr lang="en-US" dirty="0"/>
              <a:t> (or spinal column):</a:t>
            </a:r>
          </a:p>
          <a:p>
            <a:r>
              <a:rPr lang="en-US" dirty="0"/>
              <a:t>Surrounds and protects the spinal cord</a:t>
            </a:r>
          </a:p>
          <a:p>
            <a:r>
              <a:rPr lang="en-US" dirty="0"/>
              <a:t>Supports the head</a:t>
            </a:r>
          </a:p>
          <a:p>
            <a:r>
              <a:rPr lang="en-US" dirty="0"/>
              <a:t>Acts as an attachment point for the ribs and muscles of the back and neck</a:t>
            </a:r>
          </a:p>
          <a:p>
            <a:r>
              <a:rPr lang="en-US" dirty="0"/>
              <a:t>Is made up of 26 bones in adults:</a:t>
            </a:r>
          </a:p>
          <a:p>
            <a:pPr lvl="1"/>
            <a:r>
              <a:rPr lang="en-US" dirty="0"/>
              <a:t>24 vertebrae: </a:t>
            </a:r>
          </a:p>
          <a:p>
            <a:pPr lvl="2"/>
            <a:r>
              <a:rPr lang="en-US" sz="2800" dirty="0"/>
              <a:t>7 cervical</a:t>
            </a:r>
          </a:p>
          <a:p>
            <a:pPr lvl="2"/>
            <a:r>
              <a:rPr lang="en-US" sz="2800" dirty="0"/>
              <a:t>12 thoracic</a:t>
            </a:r>
          </a:p>
          <a:p>
            <a:pPr lvl="2"/>
            <a:r>
              <a:rPr lang="en-US" sz="2800" dirty="0"/>
              <a:t>5 lumbar</a:t>
            </a:r>
          </a:p>
          <a:p>
            <a:pPr lvl="1"/>
            <a:r>
              <a:rPr lang="en-US" dirty="0"/>
              <a:t>The sacrum: composed of 5 vertebrae that fuse</a:t>
            </a:r>
          </a:p>
          <a:p>
            <a:pPr lvl="1"/>
            <a:r>
              <a:rPr lang="en-US" dirty="0"/>
              <a:t>The coccyx: composed of 3–4 vertebrae that fuse</a:t>
            </a:r>
          </a:p>
          <a:p>
            <a:pPr lvl="2"/>
            <a:r>
              <a:rPr lang="en-US" sz="2800" dirty="0"/>
              <a:t>Around age 70, the sacrum and coccyx may fuse.</a:t>
            </a:r>
          </a:p>
        </p:txBody>
      </p:sp>
    </p:spTree>
    <p:extLst>
      <p:ext uri="{BB962C8B-B14F-4D97-AF65-F5344CB8AC3E}">
        <p14:creationId xmlns:p14="http://schemas.microsoft.com/office/powerpoint/2010/main" val="2152530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43.1 Figure 8</a:t>
            </a:r>
            <a:endParaRPr lang="en-US" sz="3200" dirty="0">
              <a:solidFill>
                <a:schemeClr val="accent1"/>
              </a:solidFill>
            </a:endParaRPr>
          </a:p>
        </p:txBody>
      </p:sp>
      <p:sp>
        <p:nvSpPr>
          <p:cNvPr id="3" name="TextBox 2">
            <a:extLst>
              <a:ext uri="{FF2B5EF4-FFF2-40B4-BE49-F238E27FC236}">
                <a16:creationId xmlns:a16="http://schemas.microsoft.com/office/drawing/2014/main" id="{5F475F98-342A-FA91-21EB-80139AC59ADA}"/>
              </a:ext>
            </a:extLst>
          </p:cNvPr>
          <p:cNvSpPr txBox="1"/>
          <p:nvPr/>
        </p:nvSpPr>
        <p:spPr>
          <a:xfrm>
            <a:off x="2286000" y="6019800"/>
            <a:ext cx="4572000" cy="338554"/>
          </a:xfrm>
          <a:prstGeom prst="rect">
            <a:avLst/>
          </a:prstGeom>
          <a:noFill/>
        </p:spPr>
        <p:txBody>
          <a:bodyPr wrap="square">
            <a:spAutoFit/>
          </a:bodyPr>
          <a:lstStyle/>
          <a:p>
            <a:pPr algn="ctr"/>
            <a:r>
              <a:rPr lang="en-US" sz="800" dirty="0"/>
              <a:t>Uwe Gille on Wikimedia Commons. “Vertebral column.” Modified. </a:t>
            </a:r>
          </a:p>
          <a:p>
            <a:pPr algn="ctr"/>
            <a:r>
              <a:rPr lang="en-US" sz="800" dirty="0"/>
              <a:t>NCI, NIH. “Spinal column.” Modified. </a:t>
            </a:r>
          </a:p>
        </p:txBody>
      </p:sp>
      <p:pic>
        <p:nvPicPr>
          <p:cNvPr id="6" name="Content Placeholder 6" descr="Illustration (a) shows all the vertebrae in a vertebral column. Illustration (b) shows that different sections of vertebrae curve in different directions. The cervical vertebrae in the neck curve toward the front of the body. The top cervical vertebrae are called the atlas, or C 1. The next bone down is the C 2, or axis. There are 7 cerebral vertebrae. Next are the thoracic vertebrae, which extend from the neck to the bottom of the rib cage and curve toward the back of the body. These are labeled as T h 1, which is the first thoracic vertebrae below the cervical vertebrae, to T h 12, which is the lowest of the thoracic vertebrae. Next are the lumbar vertebrae, which extend to the bottom of the back and curve toward the front again. These lumbar vertebrae are labeled L 1, which is the next vertebrae below the thoracic vertebrae, though L 5, which is the lowest lumbar vertebrae. The sacrum and the coccygeal vertebrae make up the sacral curve that curves toward the back. The sacrum is above the coccyx.">
            <a:extLst>
              <a:ext uri="{FF2B5EF4-FFF2-40B4-BE49-F238E27FC236}">
                <a16:creationId xmlns:a16="http://schemas.microsoft.com/office/drawing/2014/main" id="{A4705C0D-4C28-E4B4-43DF-2915ADD35B83}"/>
              </a:ext>
            </a:extLst>
          </p:cNvPr>
          <p:cNvPicPr>
            <a:picLocks noGrp="1" noChangeAspect="1"/>
          </p:cNvPicPr>
          <p:nvPr>
            <p:ph idx="1"/>
          </p:nvPr>
        </p:nvPicPr>
        <p:blipFill>
          <a:blip r:embed="rId3"/>
          <a:srcRect l="24074" t="3667" r="23148" b="3001"/>
          <a:stretch/>
        </p:blipFill>
        <p:spPr>
          <a:xfrm>
            <a:off x="2286000" y="1097280"/>
            <a:ext cx="4876800" cy="4791242"/>
          </a:xfrm>
        </p:spPr>
      </p:pic>
    </p:spTree>
    <p:extLst>
      <p:ext uri="{BB962C8B-B14F-4D97-AF65-F5344CB8AC3E}">
        <p14:creationId xmlns:p14="http://schemas.microsoft.com/office/powerpoint/2010/main" val="2481287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2E26-2A59-5378-F7F7-08C3709B6CB7}"/>
              </a:ext>
            </a:extLst>
          </p:cNvPr>
          <p:cNvSpPr>
            <a:spLocks noGrp="1"/>
          </p:cNvSpPr>
          <p:nvPr>
            <p:ph type="title"/>
          </p:nvPr>
        </p:nvSpPr>
        <p:spPr/>
        <p:txBody>
          <a:bodyPr/>
          <a:lstStyle/>
          <a:p>
            <a:r>
              <a:rPr lang="en-US" dirty="0"/>
              <a:t>The Axial Skeleton: The Vertebral Column</a:t>
            </a:r>
            <a:r>
              <a:rPr lang="en-US" sz="1400" baseline="-25000" dirty="0"/>
              <a:t>2</a:t>
            </a:r>
            <a:endParaRPr lang="en-US" dirty="0"/>
          </a:p>
        </p:txBody>
      </p:sp>
      <p:sp>
        <p:nvSpPr>
          <p:cNvPr id="3" name="Content Placeholder 2">
            <a:extLst>
              <a:ext uri="{FF2B5EF4-FFF2-40B4-BE49-F238E27FC236}">
                <a16:creationId xmlns:a16="http://schemas.microsoft.com/office/drawing/2014/main" id="{8B7918D5-C1B0-3F35-C82E-6F2B1EF1B76B}"/>
              </a:ext>
            </a:extLst>
          </p:cNvPr>
          <p:cNvSpPr>
            <a:spLocks noGrp="1"/>
          </p:cNvSpPr>
          <p:nvPr>
            <p:ph idx="1"/>
          </p:nvPr>
        </p:nvSpPr>
        <p:spPr>
          <a:xfrm>
            <a:off x="457200" y="1097280"/>
            <a:ext cx="8229600" cy="4754880"/>
          </a:xfrm>
        </p:spPr>
        <p:txBody>
          <a:bodyPr>
            <a:normAutofit fontScale="77500" lnSpcReduction="20000"/>
          </a:bodyPr>
          <a:lstStyle/>
          <a:p>
            <a:r>
              <a:rPr lang="en-US" dirty="0"/>
              <a:t>Each vertebral body has:</a:t>
            </a:r>
          </a:p>
          <a:p>
            <a:pPr lvl="1"/>
            <a:r>
              <a:rPr lang="en-US" dirty="0"/>
              <a:t>A large hole in the center through which nerves of the spinal cord pass</a:t>
            </a:r>
          </a:p>
          <a:p>
            <a:pPr lvl="1"/>
            <a:r>
              <a:rPr lang="en-US" dirty="0"/>
              <a:t>A notch on each side through which spinal nerves serving the body at that level can exit the spinal cord</a:t>
            </a:r>
          </a:p>
          <a:p>
            <a:r>
              <a:rPr lang="en-US" dirty="0"/>
              <a:t>The vertebral column is curved and ~ 71 cm (28 in.) long in adult male humans.</a:t>
            </a:r>
          </a:p>
          <a:p>
            <a:r>
              <a:rPr lang="en-US" dirty="0"/>
              <a:t>The names of the spinal curves refer to the spinal region in which they occur.</a:t>
            </a:r>
          </a:p>
          <a:p>
            <a:pPr lvl="1"/>
            <a:r>
              <a:rPr lang="en-US" dirty="0"/>
              <a:t>The thoracic and sacral curves are concave (curve inwards from the front of the body).</a:t>
            </a:r>
          </a:p>
          <a:p>
            <a:pPr lvl="1"/>
            <a:r>
              <a:rPr lang="en-US" dirty="0"/>
              <a:t>The cervical and lumbar curves are convex (curve outwards from the front of the body).</a:t>
            </a:r>
          </a:p>
          <a:p>
            <a:pPr lvl="1"/>
            <a:r>
              <a:rPr lang="en-US" dirty="0"/>
              <a:t>The curvature increases strength and flexibility, allowing it to absorb shock.</a:t>
            </a:r>
          </a:p>
          <a:p>
            <a:pPr lvl="1"/>
            <a:endParaRPr lang="en-US" dirty="0"/>
          </a:p>
        </p:txBody>
      </p:sp>
    </p:spTree>
    <p:extLst>
      <p:ext uri="{BB962C8B-B14F-4D97-AF65-F5344CB8AC3E}">
        <p14:creationId xmlns:p14="http://schemas.microsoft.com/office/powerpoint/2010/main" val="3809152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Musculoskeletal System</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The musculoskeletal system is a combination of:</a:t>
            </a:r>
          </a:p>
          <a:p>
            <a:pPr>
              <a:tabLst>
                <a:tab pos="461963" algn="l"/>
              </a:tabLst>
            </a:pPr>
            <a:r>
              <a:rPr lang="en-US" i="0" dirty="0">
                <a:solidFill>
                  <a:schemeClr val="tx1"/>
                </a:solidFill>
              </a:rPr>
              <a:t>The skeletal system, which:</a:t>
            </a:r>
          </a:p>
          <a:p>
            <a:pPr lvl="1">
              <a:tabLst>
                <a:tab pos="461963" algn="l"/>
              </a:tabLst>
            </a:pPr>
            <a:r>
              <a:rPr lang="en-US" dirty="0">
                <a:solidFill>
                  <a:schemeClr val="tx1"/>
                </a:solidFill>
              </a:rPr>
              <a:t>Is composed of bones</a:t>
            </a:r>
          </a:p>
          <a:p>
            <a:pPr lvl="1">
              <a:tabLst>
                <a:tab pos="461963" algn="l"/>
              </a:tabLst>
            </a:pPr>
            <a:r>
              <a:rPr lang="en-US" dirty="0">
                <a:solidFill>
                  <a:schemeClr val="tx1"/>
                </a:solidFill>
              </a:rPr>
              <a:t>Protects the body’s internal organs</a:t>
            </a:r>
          </a:p>
          <a:p>
            <a:pPr lvl="1">
              <a:tabLst>
                <a:tab pos="461963" algn="l"/>
              </a:tabLst>
            </a:pPr>
            <a:r>
              <a:rPr lang="en-US" dirty="0">
                <a:solidFill>
                  <a:schemeClr val="tx1"/>
                </a:solidFill>
              </a:rPr>
              <a:t>Supports the weight of the body</a:t>
            </a:r>
          </a:p>
          <a:p>
            <a:pPr>
              <a:tabLst>
                <a:tab pos="461963" algn="l"/>
              </a:tabLst>
            </a:pPr>
            <a:r>
              <a:rPr lang="en-US" dirty="0">
                <a:solidFill>
                  <a:schemeClr val="tx1"/>
                </a:solidFill>
              </a:rPr>
              <a:t>The muscular system, which:</a:t>
            </a:r>
          </a:p>
          <a:p>
            <a:pPr lvl="1">
              <a:tabLst>
                <a:tab pos="461963" algn="l"/>
              </a:tabLst>
            </a:pPr>
            <a:r>
              <a:rPr lang="en-US" dirty="0"/>
              <a:t>Contracts and pulls on bones</a:t>
            </a:r>
          </a:p>
          <a:p>
            <a:pPr lvl="1">
              <a:tabLst>
                <a:tab pos="461963" algn="l"/>
              </a:tabLst>
            </a:pPr>
            <a:r>
              <a:rPr lang="en-US" dirty="0">
                <a:solidFill>
                  <a:schemeClr val="tx1"/>
                </a:solidFill>
              </a:rPr>
              <a:t>Allows for diverse movements</a:t>
            </a:r>
            <a:r>
              <a:rPr lang="en-US" i="0" dirty="0">
                <a:solidFill>
                  <a:schemeClr val="tx1"/>
                </a:solidFill>
              </a:rPr>
              <a:t>	</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43.1 Figure 9</a:t>
            </a:r>
            <a:endParaRPr lang="en-US" sz="3200" dirty="0">
              <a:solidFill>
                <a:schemeClr val="accent1"/>
              </a:solidFill>
            </a:endParaRPr>
          </a:p>
        </p:txBody>
      </p:sp>
      <p:sp>
        <p:nvSpPr>
          <p:cNvPr id="3" name="TextBox 2">
            <a:extLst>
              <a:ext uri="{FF2B5EF4-FFF2-40B4-BE49-F238E27FC236}">
                <a16:creationId xmlns:a16="http://schemas.microsoft.com/office/drawing/2014/main" id="{DC83C46D-B70A-21CF-ADC6-905EAF448F98}"/>
              </a:ext>
            </a:extLst>
          </p:cNvPr>
          <p:cNvSpPr txBox="1"/>
          <p:nvPr/>
        </p:nvSpPr>
        <p:spPr>
          <a:xfrm>
            <a:off x="2286000" y="5765800"/>
            <a:ext cx="4572000" cy="215444"/>
          </a:xfrm>
          <a:prstGeom prst="rect">
            <a:avLst/>
          </a:prstGeom>
          <a:noFill/>
        </p:spPr>
        <p:txBody>
          <a:bodyPr wrap="square">
            <a:spAutoFit/>
          </a:bodyPr>
          <a:lstStyle/>
          <a:p>
            <a:pPr algn="ctr"/>
            <a:r>
              <a:rPr lang="en-US" sz="800" dirty="0"/>
              <a:t>Isiwal on Wikimedia Commons. "Pole vault."</a:t>
            </a:r>
          </a:p>
        </p:txBody>
      </p:sp>
      <p:pic>
        <p:nvPicPr>
          <p:cNvPr id="6" name="Content Placeholder 5" descr="A photograph of an athlete pole vaulting">
            <a:extLst>
              <a:ext uri="{FF2B5EF4-FFF2-40B4-BE49-F238E27FC236}">
                <a16:creationId xmlns:a16="http://schemas.microsoft.com/office/drawing/2014/main" id="{6DC1BFE3-AE45-6006-DBD1-2710F3D9FA90}"/>
              </a:ext>
            </a:extLst>
          </p:cNvPr>
          <p:cNvPicPr>
            <a:picLocks noGrp="1" noChangeAspect="1"/>
          </p:cNvPicPr>
          <p:nvPr>
            <p:ph idx="1"/>
          </p:nvPr>
        </p:nvPicPr>
        <p:blipFill>
          <a:blip r:embed="rId3"/>
          <a:srcRect l="12037" t="5334" r="12037" b="3000"/>
          <a:stretch/>
        </p:blipFill>
        <p:spPr>
          <a:xfrm>
            <a:off x="1143000" y="1119051"/>
            <a:ext cx="6781800" cy="4548768"/>
          </a:xfrm>
        </p:spPr>
      </p:pic>
    </p:spTree>
    <p:extLst>
      <p:ext uri="{BB962C8B-B14F-4D97-AF65-F5344CB8AC3E}">
        <p14:creationId xmlns:p14="http://schemas.microsoft.com/office/powerpoint/2010/main" val="1850296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F4AF-C33A-C9F4-BF1A-A182417942CA}"/>
              </a:ext>
            </a:extLst>
          </p:cNvPr>
          <p:cNvSpPr>
            <a:spLocks noGrp="1"/>
          </p:cNvSpPr>
          <p:nvPr>
            <p:ph type="title"/>
          </p:nvPr>
        </p:nvSpPr>
        <p:spPr/>
        <p:txBody>
          <a:bodyPr/>
          <a:lstStyle/>
          <a:p>
            <a:r>
              <a:rPr lang="en-US" dirty="0"/>
              <a:t>The Axial Skeleton: The Vertebral Column</a:t>
            </a:r>
            <a:r>
              <a:rPr lang="en-US" sz="1400" baseline="-25000" dirty="0"/>
              <a:t>3</a:t>
            </a:r>
            <a:endParaRPr lang="en-US" dirty="0"/>
          </a:p>
        </p:txBody>
      </p:sp>
      <p:sp>
        <p:nvSpPr>
          <p:cNvPr id="3" name="Content Placeholder 2">
            <a:extLst>
              <a:ext uri="{FF2B5EF4-FFF2-40B4-BE49-F238E27FC236}">
                <a16:creationId xmlns:a16="http://schemas.microsoft.com/office/drawing/2014/main" id="{0FD84557-4476-A4B2-F4E0-3F6FF0891B18}"/>
              </a:ext>
            </a:extLst>
          </p:cNvPr>
          <p:cNvSpPr>
            <a:spLocks noGrp="1"/>
          </p:cNvSpPr>
          <p:nvPr>
            <p:ph idx="1"/>
          </p:nvPr>
        </p:nvSpPr>
        <p:spPr>
          <a:xfrm>
            <a:off x="457200" y="1097280"/>
            <a:ext cx="8229600" cy="4922520"/>
          </a:xfrm>
        </p:spPr>
        <p:txBody>
          <a:bodyPr>
            <a:normAutofit fontScale="92500" lnSpcReduction="10000"/>
          </a:bodyPr>
          <a:lstStyle/>
          <a:p>
            <a:pPr marL="0" indent="0">
              <a:buNone/>
            </a:pPr>
            <a:r>
              <a:rPr lang="en-US" b="1" dirty="0"/>
              <a:t>Intervertebral discs</a:t>
            </a:r>
            <a:r>
              <a:rPr lang="en-US" dirty="0"/>
              <a:t>:</a:t>
            </a:r>
          </a:p>
          <a:p>
            <a:r>
              <a:rPr lang="en-US" dirty="0"/>
              <a:t>Are composed of fibrous cartilage</a:t>
            </a:r>
          </a:p>
          <a:p>
            <a:r>
              <a:rPr lang="en-US" dirty="0"/>
              <a:t>Lie between adjacent vertebral bodies from the second cervical vertebra to the sacrum</a:t>
            </a:r>
          </a:p>
          <a:p>
            <a:r>
              <a:rPr lang="en-US" dirty="0"/>
              <a:t>Each is part of a joint that allows for some movement of the spine</a:t>
            </a:r>
          </a:p>
          <a:p>
            <a:r>
              <a:rPr lang="en-US" dirty="0"/>
              <a:t>Each acts as a cushion to absorb shocks from movements such as walking and running</a:t>
            </a:r>
          </a:p>
          <a:p>
            <a:r>
              <a:rPr lang="en-US" dirty="0"/>
              <a:t>Act as ligaments to bind vertebrae together</a:t>
            </a:r>
          </a:p>
          <a:p>
            <a:r>
              <a:rPr lang="en-US" dirty="0"/>
              <a:t>Each contains the nucleus pulposus (the inner part) that hardens and becomes less elastic as people age, diminishing the ability to absorb shock</a:t>
            </a:r>
          </a:p>
          <a:p>
            <a:endParaRPr lang="en-US" dirty="0"/>
          </a:p>
        </p:txBody>
      </p:sp>
    </p:spTree>
    <p:extLst>
      <p:ext uri="{BB962C8B-B14F-4D97-AF65-F5344CB8AC3E}">
        <p14:creationId xmlns:p14="http://schemas.microsoft.com/office/powerpoint/2010/main" val="1418723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C8DE-F00C-2BBF-DAAC-14971EF7F314}"/>
              </a:ext>
            </a:extLst>
          </p:cNvPr>
          <p:cNvSpPr>
            <a:spLocks noGrp="1"/>
          </p:cNvSpPr>
          <p:nvPr>
            <p:ph type="title"/>
          </p:nvPr>
        </p:nvSpPr>
        <p:spPr/>
        <p:txBody>
          <a:bodyPr/>
          <a:lstStyle/>
          <a:p>
            <a:r>
              <a:rPr lang="en-US" dirty="0"/>
              <a:t>The Axial Skeleton: The Thoracic Cage</a:t>
            </a:r>
            <a:r>
              <a:rPr lang="en-US" sz="1400" baseline="-25000" dirty="0"/>
              <a:t>1</a:t>
            </a:r>
            <a:endParaRPr lang="en-US" dirty="0"/>
          </a:p>
        </p:txBody>
      </p:sp>
      <p:sp>
        <p:nvSpPr>
          <p:cNvPr id="3" name="Content Placeholder 2">
            <a:extLst>
              <a:ext uri="{FF2B5EF4-FFF2-40B4-BE49-F238E27FC236}">
                <a16:creationId xmlns:a16="http://schemas.microsoft.com/office/drawing/2014/main" id="{B664C7E9-A5A5-D0EC-58B0-0CCDF882BB54}"/>
              </a:ext>
            </a:extLst>
          </p:cNvPr>
          <p:cNvSpPr>
            <a:spLocks noGrp="1"/>
          </p:cNvSpPr>
          <p:nvPr>
            <p:ph idx="1"/>
          </p:nvPr>
        </p:nvSpPr>
        <p:spPr>
          <a:xfrm>
            <a:off x="457200" y="1097280"/>
            <a:ext cx="8229600" cy="4754880"/>
          </a:xfrm>
        </p:spPr>
        <p:txBody>
          <a:bodyPr>
            <a:normAutofit fontScale="92500" lnSpcReduction="10000"/>
          </a:bodyPr>
          <a:lstStyle/>
          <a:p>
            <a:pPr marL="0" indent="0">
              <a:buNone/>
            </a:pPr>
            <a:r>
              <a:rPr lang="en-US" dirty="0"/>
              <a:t>The </a:t>
            </a:r>
            <a:r>
              <a:rPr lang="en-US" b="1" dirty="0"/>
              <a:t>thoracic cage </a:t>
            </a:r>
            <a:r>
              <a:rPr lang="en-US" dirty="0"/>
              <a:t>(the rib cage):</a:t>
            </a:r>
          </a:p>
          <a:p>
            <a:r>
              <a:rPr lang="en-US" dirty="0"/>
              <a:t>Is the skeleton of the chest</a:t>
            </a:r>
          </a:p>
          <a:p>
            <a:r>
              <a:rPr lang="en-US" dirty="0"/>
              <a:t>Consists of the ribs, sternum, thoracic vertebrae, and costal cartilages</a:t>
            </a:r>
          </a:p>
          <a:p>
            <a:r>
              <a:rPr lang="en-US" dirty="0"/>
              <a:t>Encloses and protects the organs of the thoracic cavity (including the heart and lungs)</a:t>
            </a:r>
          </a:p>
          <a:p>
            <a:r>
              <a:rPr lang="en-US" dirty="0"/>
              <a:t>Provides support for the shoulder girdles and upper limbs</a:t>
            </a:r>
          </a:p>
          <a:p>
            <a:r>
              <a:rPr lang="en-US" dirty="0"/>
              <a:t>Serves as the attachment point for the diaphragm, muscles of the back, chest, neck, and shoulders</a:t>
            </a:r>
          </a:p>
          <a:p>
            <a:r>
              <a:rPr lang="en-US" dirty="0"/>
              <a:t>Changes volume to enable breathing</a:t>
            </a:r>
          </a:p>
        </p:txBody>
      </p:sp>
    </p:spTree>
    <p:extLst>
      <p:ext uri="{BB962C8B-B14F-4D97-AF65-F5344CB8AC3E}">
        <p14:creationId xmlns:p14="http://schemas.microsoft.com/office/powerpoint/2010/main" val="2814085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C8DE-F00C-2BBF-DAAC-14971EF7F314}"/>
              </a:ext>
            </a:extLst>
          </p:cNvPr>
          <p:cNvSpPr>
            <a:spLocks noGrp="1"/>
          </p:cNvSpPr>
          <p:nvPr>
            <p:ph type="title"/>
          </p:nvPr>
        </p:nvSpPr>
        <p:spPr/>
        <p:txBody>
          <a:bodyPr/>
          <a:lstStyle/>
          <a:p>
            <a:r>
              <a:rPr lang="en-US" dirty="0"/>
              <a:t>The Axial Skeleton: The Thoracic Cage</a:t>
            </a:r>
            <a:r>
              <a:rPr lang="en-US" sz="1400" baseline="-25000" dirty="0"/>
              <a:t>2</a:t>
            </a:r>
            <a:endParaRPr lang="en-US" dirty="0"/>
          </a:p>
        </p:txBody>
      </p:sp>
      <p:sp>
        <p:nvSpPr>
          <p:cNvPr id="3" name="Content Placeholder 2">
            <a:extLst>
              <a:ext uri="{FF2B5EF4-FFF2-40B4-BE49-F238E27FC236}">
                <a16:creationId xmlns:a16="http://schemas.microsoft.com/office/drawing/2014/main" id="{B664C7E9-A5A5-D0EC-58B0-0CCDF882BB54}"/>
              </a:ext>
            </a:extLst>
          </p:cNvPr>
          <p:cNvSpPr>
            <a:spLocks noGrp="1"/>
          </p:cNvSpPr>
          <p:nvPr>
            <p:ph idx="1"/>
          </p:nvPr>
        </p:nvSpPr>
        <p:spPr>
          <a:xfrm>
            <a:off x="457200" y="1097280"/>
            <a:ext cx="8229600" cy="4754880"/>
          </a:xfrm>
        </p:spPr>
        <p:txBody>
          <a:bodyPr>
            <a:normAutofit lnSpcReduction="10000"/>
          </a:bodyPr>
          <a:lstStyle/>
          <a:p>
            <a:pPr marL="0" indent="0">
              <a:buNone/>
            </a:pPr>
            <a:r>
              <a:rPr lang="en-US" dirty="0"/>
              <a:t>The </a:t>
            </a:r>
            <a:r>
              <a:rPr lang="en-US" b="1" dirty="0"/>
              <a:t>sternum </a:t>
            </a:r>
            <a:r>
              <a:rPr lang="en-US" dirty="0"/>
              <a:t>(the breastbone):</a:t>
            </a:r>
          </a:p>
          <a:p>
            <a:r>
              <a:rPr lang="en-US" dirty="0"/>
              <a:t>Is a long, flat bone located on the anterior (front) of the chest</a:t>
            </a:r>
          </a:p>
          <a:p>
            <a:r>
              <a:rPr lang="en-US" dirty="0"/>
              <a:t>Is formed from 3 bones that fuse in adults</a:t>
            </a:r>
          </a:p>
          <a:p>
            <a:pPr marL="0" indent="0">
              <a:buNone/>
            </a:pPr>
            <a:r>
              <a:rPr lang="en-US" dirty="0"/>
              <a:t>The </a:t>
            </a:r>
            <a:r>
              <a:rPr lang="en-US" b="1" dirty="0"/>
              <a:t>ribs</a:t>
            </a:r>
            <a:r>
              <a:rPr lang="en-US" dirty="0"/>
              <a:t>:</a:t>
            </a:r>
          </a:p>
          <a:p>
            <a:r>
              <a:rPr lang="en-US" dirty="0"/>
              <a:t>Are 12 pairs of long, curved bones that attach to the thoracic vertebrae and curve toward the front of the body, forming the rib cage</a:t>
            </a:r>
          </a:p>
          <a:p>
            <a:pPr marL="0" indent="0">
              <a:buNone/>
            </a:pPr>
            <a:r>
              <a:rPr lang="en-US" dirty="0"/>
              <a:t>Costal cartilages connect the anterior ends of the ribs to the sternum, with the exception of rib pairs 11 and 12, which are free-floating.</a:t>
            </a:r>
          </a:p>
        </p:txBody>
      </p:sp>
    </p:spTree>
    <p:extLst>
      <p:ext uri="{BB962C8B-B14F-4D97-AF65-F5344CB8AC3E}">
        <p14:creationId xmlns:p14="http://schemas.microsoft.com/office/powerpoint/2010/main" val="795079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43.1 Figure 10</a:t>
            </a:r>
            <a:endParaRPr lang="en-US" sz="3200" dirty="0">
              <a:solidFill>
                <a:schemeClr val="accent1"/>
              </a:solidFill>
            </a:endParaRPr>
          </a:p>
        </p:txBody>
      </p:sp>
      <p:pic>
        <p:nvPicPr>
          <p:cNvPr id="5" name="Content Placeholder 6" descr="The illustration shows the rib cage and the sternum, which is the bone in the front and center of the upper body. The rib bones, which end about three quarters of the way around the body, do not connect directly to the sternum; instead, costal cartilage connects the rib bones to the sternum.">
            <a:extLst>
              <a:ext uri="{FF2B5EF4-FFF2-40B4-BE49-F238E27FC236}">
                <a16:creationId xmlns:a16="http://schemas.microsoft.com/office/drawing/2014/main" id="{073BA668-9FCB-55A1-9483-479029B295D7}"/>
              </a:ext>
            </a:extLst>
          </p:cNvPr>
          <p:cNvPicPr>
            <a:picLocks noGrp="1" noChangeAspect="1"/>
          </p:cNvPicPr>
          <p:nvPr>
            <p:ph idx="1"/>
          </p:nvPr>
        </p:nvPicPr>
        <p:blipFill>
          <a:blip r:embed="rId3"/>
          <a:srcRect l="12963" t="3666" r="12037"/>
          <a:stretch/>
        </p:blipFill>
        <p:spPr>
          <a:xfrm>
            <a:off x="1219200" y="1097280"/>
            <a:ext cx="6705600" cy="4784984"/>
          </a:xfrm>
        </p:spPr>
      </p:pic>
    </p:spTree>
    <p:extLst>
      <p:ext uri="{BB962C8B-B14F-4D97-AF65-F5344CB8AC3E}">
        <p14:creationId xmlns:p14="http://schemas.microsoft.com/office/powerpoint/2010/main" val="425532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F1421-E08B-E4B8-A6A9-EDA95A105406}"/>
              </a:ext>
            </a:extLst>
          </p:cNvPr>
          <p:cNvSpPr>
            <a:spLocks noGrp="1"/>
          </p:cNvSpPr>
          <p:nvPr>
            <p:ph type="title"/>
          </p:nvPr>
        </p:nvSpPr>
        <p:spPr/>
        <p:txBody>
          <a:bodyPr/>
          <a:lstStyle/>
          <a:p>
            <a:r>
              <a:rPr lang="en-US" dirty="0"/>
              <a:t>The Human Endoskeleton: Appendicular Skeleton Structure</a:t>
            </a:r>
          </a:p>
        </p:txBody>
      </p:sp>
      <p:sp>
        <p:nvSpPr>
          <p:cNvPr id="3" name="Content Placeholder 2">
            <a:extLst>
              <a:ext uri="{FF2B5EF4-FFF2-40B4-BE49-F238E27FC236}">
                <a16:creationId xmlns:a16="http://schemas.microsoft.com/office/drawing/2014/main" id="{068CCD61-1EF2-F42D-4C87-D5FF4F300692}"/>
              </a:ext>
            </a:extLst>
          </p:cNvPr>
          <p:cNvSpPr>
            <a:spLocks noGrp="1"/>
          </p:cNvSpPr>
          <p:nvPr>
            <p:ph idx="1"/>
          </p:nvPr>
        </p:nvSpPr>
        <p:spPr>
          <a:xfrm>
            <a:off x="457200" y="1097280"/>
            <a:ext cx="4724400" cy="4754880"/>
          </a:xfrm>
        </p:spPr>
        <p:txBody>
          <a:bodyPr>
            <a:normAutofit fontScale="92500" lnSpcReduction="10000"/>
          </a:bodyPr>
          <a:lstStyle/>
          <a:p>
            <a:pPr marL="0" indent="0">
              <a:buNone/>
            </a:pPr>
            <a:r>
              <a:rPr lang="en-US" dirty="0"/>
              <a:t>The </a:t>
            </a:r>
            <a:r>
              <a:rPr lang="en-US" b="1" dirty="0"/>
              <a:t>appendicular skeleton </a:t>
            </a:r>
            <a:r>
              <a:rPr lang="en-US" dirty="0"/>
              <a:t>is composed of the bones of: </a:t>
            </a:r>
          </a:p>
          <a:p>
            <a:r>
              <a:rPr lang="en-US" dirty="0"/>
              <a:t>The pectoral (shoulder) girdle, which attaches the upper limbs to the body</a:t>
            </a:r>
          </a:p>
          <a:p>
            <a:r>
              <a:rPr lang="en-US" dirty="0"/>
              <a:t>The upper limbs, which grasp and manipulate objects</a:t>
            </a:r>
          </a:p>
          <a:p>
            <a:r>
              <a:rPr lang="en-US" dirty="0"/>
              <a:t>The pelvic girdle, which attaches the lower limbs to the body</a:t>
            </a:r>
          </a:p>
          <a:p>
            <a:r>
              <a:rPr lang="en-US" dirty="0"/>
              <a:t>The lower limbs, which permit locomotion</a:t>
            </a:r>
          </a:p>
          <a:p>
            <a:endParaRPr lang="en-US" dirty="0"/>
          </a:p>
        </p:txBody>
      </p:sp>
      <p:sp>
        <p:nvSpPr>
          <p:cNvPr id="5" name="TextBox 4">
            <a:extLst>
              <a:ext uri="{FF2B5EF4-FFF2-40B4-BE49-F238E27FC236}">
                <a16:creationId xmlns:a16="http://schemas.microsoft.com/office/drawing/2014/main" id="{6E4A98EA-5AA1-42F8-2394-50AEC1909B0E}"/>
              </a:ext>
            </a:extLst>
          </p:cNvPr>
          <p:cNvSpPr txBox="1"/>
          <p:nvPr/>
        </p:nvSpPr>
        <p:spPr>
          <a:xfrm>
            <a:off x="6860466" y="991739"/>
            <a:ext cx="1229439" cy="307777"/>
          </a:xfrm>
          <a:prstGeom prst="rect">
            <a:avLst/>
          </a:prstGeom>
          <a:noFill/>
        </p:spPr>
        <p:txBody>
          <a:bodyPr wrap="none" rtlCol="0">
            <a:spAutoFit/>
          </a:bodyPr>
          <a:lstStyle/>
          <a:p>
            <a:r>
              <a:rPr lang="en-US" sz="1400" b="1" dirty="0"/>
              <a:t>43.1 Figure 11</a:t>
            </a:r>
          </a:p>
        </p:txBody>
      </p:sp>
      <p:pic>
        <p:nvPicPr>
          <p:cNvPr id="4" name="Content Placeholder 4" descr="An illustration showing the parts of the appendicular skeleton">
            <a:extLst>
              <a:ext uri="{FF2B5EF4-FFF2-40B4-BE49-F238E27FC236}">
                <a16:creationId xmlns:a16="http://schemas.microsoft.com/office/drawing/2014/main" id="{36852BCB-A192-7939-450E-80A15ADA5B32}"/>
              </a:ext>
            </a:extLst>
          </p:cNvPr>
          <p:cNvPicPr>
            <a:picLocks noChangeAspect="1"/>
          </p:cNvPicPr>
          <p:nvPr/>
        </p:nvPicPr>
        <p:blipFill>
          <a:blip r:embed="rId2"/>
          <a:srcRect l="33333" t="3666" r="33333"/>
          <a:stretch/>
        </p:blipFill>
        <p:spPr>
          <a:xfrm>
            <a:off x="6103585" y="1305378"/>
            <a:ext cx="2743200" cy="4404360"/>
          </a:xfrm>
          <a:prstGeom prst="rect">
            <a:avLst/>
          </a:prstGeom>
        </p:spPr>
      </p:pic>
    </p:spTree>
    <p:extLst>
      <p:ext uri="{BB962C8B-B14F-4D97-AF65-F5344CB8AC3E}">
        <p14:creationId xmlns:p14="http://schemas.microsoft.com/office/powerpoint/2010/main" val="1948341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04DF80-D9F3-AC76-683F-261C570C9052}"/>
              </a:ext>
            </a:extLst>
          </p:cNvPr>
          <p:cNvSpPr>
            <a:spLocks noGrp="1"/>
          </p:cNvSpPr>
          <p:nvPr>
            <p:ph type="title"/>
          </p:nvPr>
        </p:nvSpPr>
        <p:spPr/>
        <p:txBody>
          <a:bodyPr/>
          <a:lstStyle/>
          <a:p>
            <a:r>
              <a:rPr lang="en-US" dirty="0"/>
              <a:t>The Appendicular Skeleton: The Pectoral Girdle</a:t>
            </a:r>
            <a:r>
              <a:rPr lang="en-US" sz="1400" baseline="-25000" dirty="0"/>
              <a:t>1</a:t>
            </a:r>
            <a:endParaRPr lang="en-US" dirty="0"/>
          </a:p>
        </p:txBody>
      </p:sp>
      <p:sp>
        <p:nvSpPr>
          <p:cNvPr id="3" name="Content Placeholder 2">
            <a:extLst>
              <a:ext uri="{FF2B5EF4-FFF2-40B4-BE49-F238E27FC236}">
                <a16:creationId xmlns:a16="http://schemas.microsoft.com/office/drawing/2014/main" id="{A19B3DAF-E08D-AF3E-4BAB-3DC273568FFE}"/>
              </a:ext>
            </a:extLst>
          </p:cNvPr>
          <p:cNvSpPr>
            <a:spLocks noGrp="1"/>
          </p:cNvSpPr>
          <p:nvPr>
            <p:ph idx="1"/>
          </p:nvPr>
        </p:nvSpPr>
        <p:spPr>
          <a:xfrm>
            <a:off x="457200" y="990600"/>
            <a:ext cx="4267200" cy="5074920"/>
          </a:xfrm>
        </p:spPr>
        <p:txBody>
          <a:bodyPr>
            <a:normAutofit lnSpcReduction="10000"/>
          </a:bodyPr>
          <a:lstStyle/>
          <a:p>
            <a:pPr marL="0" indent="0">
              <a:buNone/>
            </a:pPr>
            <a:r>
              <a:rPr lang="en-US" dirty="0"/>
              <a:t>The </a:t>
            </a:r>
            <a:r>
              <a:rPr lang="en-US" b="1" dirty="0"/>
              <a:t>pectoral girdle </a:t>
            </a:r>
            <a:r>
              <a:rPr lang="en-US" dirty="0"/>
              <a:t>bones:</a:t>
            </a:r>
          </a:p>
          <a:p>
            <a:r>
              <a:rPr lang="en-US" dirty="0"/>
              <a:t>Provide points of attachment of the upper limbs to the axial skeleton</a:t>
            </a:r>
          </a:p>
          <a:p>
            <a:r>
              <a:rPr lang="en-US" dirty="0"/>
              <a:t>Consist of:</a:t>
            </a:r>
          </a:p>
          <a:p>
            <a:pPr lvl="1"/>
            <a:r>
              <a:rPr lang="en-US" dirty="0"/>
              <a:t>The clavicle (or collarbone) in the interior</a:t>
            </a:r>
          </a:p>
          <a:p>
            <a:pPr lvl="1"/>
            <a:r>
              <a:rPr lang="en-US" dirty="0"/>
              <a:t>The scapulae (or shoulder blades) in the posterior</a:t>
            </a:r>
          </a:p>
        </p:txBody>
      </p:sp>
      <p:sp>
        <p:nvSpPr>
          <p:cNvPr id="6" name="TextBox 5">
            <a:extLst>
              <a:ext uri="{FF2B5EF4-FFF2-40B4-BE49-F238E27FC236}">
                <a16:creationId xmlns:a16="http://schemas.microsoft.com/office/drawing/2014/main" id="{099952C4-5C21-DBF5-E740-A446BBF8E330}"/>
              </a:ext>
            </a:extLst>
          </p:cNvPr>
          <p:cNvSpPr txBox="1"/>
          <p:nvPr/>
        </p:nvSpPr>
        <p:spPr>
          <a:xfrm>
            <a:off x="6297945" y="1040056"/>
            <a:ext cx="1229439" cy="307777"/>
          </a:xfrm>
          <a:prstGeom prst="rect">
            <a:avLst/>
          </a:prstGeom>
          <a:noFill/>
        </p:spPr>
        <p:txBody>
          <a:bodyPr wrap="none" rtlCol="0">
            <a:spAutoFit/>
          </a:bodyPr>
          <a:lstStyle/>
          <a:p>
            <a:r>
              <a:rPr lang="en-US" sz="1400" b="1" dirty="0"/>
              <a:t>43.1 Figure 12</a:t>
            </a:r>
          </a:p>
        </p:txBody>
      </p:sp>
      <p:pic>
        <p:nvPicPr>
          <p:cNvPr id="2" name="Content Placeholder 4" descr="Illustration (a) shows the anterior and posterior view of the pectoral girdle of the shoulder. Each girdle consists of a long, thin clavicle that runs from the sternum to the arm and a flat, triangular scapula that extends down from the clavicle. Illustration (b) shows the view from the back, where the upper part of the scapula has a prominent protrusion, called a spine.">
            <a:extLst>
              <a:ext uri="{FF2B5EF4-FFF2-40B4-BE49-F238E27FC236}">
                <a16:creationId xmlns:a16="http://schemas.microsoft.com/office/drawing/2014/main" id="{4F96493E-BDCA-6406-ECD4-CE5F8092470C}"/>
              </a:ext>
            </a:extLst>
          </p:cNvPr>
          <p:cNvPicPr>
            <a:picLocks noChangeAspect="1"/>
          </p:cNvPicPr>
          <p:nvPr/>
        </p:nvPicPr>
        <p:blipFill>
          <a:blip r:embed="rId2"/>
          <a:srcRect l="28704" t="3667" r="28704" b="3000"/>
          <a:stretch/>
        </p:blipFill>
        <p:spPr>
          <a:xfrm>
            <a:off x="5562600" y="1518514"/>
            <a:ext cx="3505200" cy="4267200"/>
          </a:xfrm>
          <a:prstGeom prst="rect">
            <a:avLst/>
          </a:prstGeom>
        </p:spPr>
      </p:pic>
      <p:sp>
        <p:nvSpPr>
          <p:cNvPr id="7" name="TextBox 6">
            <a:extLst>
              <a:ext uri="{FF2B5EF4-FFF2-40B4-BE49-F238E27FC236}">
                <a16:creationId xmlns:a16="http://schemas.microsoft.com/office/drawing/2014/main" id="{2A717A0E-0595-80BF-A3C6-46D283E437A7}"/>
              </a:ext>
            </a:extLst>
          </p:cNvPr>
          <p:cNvSpPr txBox="1"/>
          <p:nvPr/>
        </p:nvSpPr>
        <p:spPr>
          <a:xfrm>
            <a:off x="4626664" y="5804497"/>
            <a:ext cx="4572000" cy="215444"/>
          </a:xfrm>
          <a:prstGeom prst="rect">
            <a:avLst/>
          </a:prstGeom>
          <a:noFill/>
        </p:spPr>
        <p:txBody>
          <a:bodyPr wrap="square">
            <a:spAutoFit/>
          </a:bodyPr>
          <a:lstStyle/>
          <a:p>
            <a:pPr algn="ctr"/>
            <a:r>
              <a:rPr lang="en-US" sz="800" dirty="0"/>
              <a:t>OpenStax. "Pectoral girdle." Modified. </a:t>
            </a:r>
          </a:p>
        </p:txBody>
      </p:sp>
    </p:spTree>
    <p:extLst>
      <p:ext uri="{BB962C8B-B14F-4D97-AF65-F5344CB8AC3E}">
        <p14:creationId xmlns:p14="http://schemas.microsoft.com/office/powerpoint/2010/main" val="1926993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368E62-1AC2-6C4D-509A-F3A5075CA364}"/>
              </a:ext>
            </a:extLst>
          </p:cNvPr>
          <p:cNvSpPr>
            <a:spLocks noGrp="1"/>
          </p:cNvSpPr>
          <p:nvPr>
            <p:ph type="title"/>
          </p:nvPr>
        </p:nvSpPr>
        <p:spPr/>
        <p:txBody>
          <a:bodyPr/>
          <a:lstStyle/>
          <a:p>
            <a:r>
              <a:rPr lang="en-US" dirty="0"/>
              <a:t>The Appendicular Skeleton: The Pectoral Girdle</a:t>
            </a:r>
            <a:r>
              <a:rPr lang="en-US" sz="1400" baseline="-25000" dirty="0"/>
              <a:t>2</a:t>
            </a:r>
            <a:endParaRPr lang="en-US" dirty="0"/>
          </a:p>
        </p:txBody>
      </p:sp>
      <p:sp>
        <p:nvSpPr>
          <p:cNvPr id="3" name="Content Placeholder 2">
            <a:extLst>
              <a:ext uri="{FF2B5EF4-FFF2-40B4-BE49-F238E27FC236}">
                <a16:creationId xmlns:a16="http://schemas.microsoft.com/office/drawing/2014/main" id="{903F7419-5CA5-8EBC-A823-577B889F22A6}"/>
              </a:ext>
            </a:extLst>
          </p:cNvPr>
          <p:cNvSpPr>
            <a:spLocks noGrp="1"/>
          </p:cNvSpPr>
          <p:nvPr>
            <p:ph idx="1"/>
          </p:nvPr>
        </p:nvSpPr>
        <p:spPr/>
        <p:txBody>
          <a:bodyPr>
            <a:normAutofit lnSpcReduction="10000"/>
          </a:bodyPr>
          <a:lstStyle/>
          <a:p>
            <a:pPr marL="0" indent="0">
              <a:buNone/>
            </a:pPr>
            <a:r>
              <a:rPr lang="en-US" dirty="0"/>
              <a:t>The </a:t>
            </a:r>
            <a:r>
              <a:rPr lang="en-US" b="1" dirty="0"/>
              <a:t>clavicles</a:t>
            </a:r>
            <a:r>
              <a:rPr lang="en-US" dirty="0"/>
              <a:t>:</a:t>
            </a:r>
          </a:p>
          <a:p>
            <a:r>
              <a:rPr lang="en-US" dirty="0"/>
              <a:t>Are S-shaped bones that position the arms on the body</a:t>
            </a:r>
          </a:p>
          <a:p>
            <a:r>
              <a:rPr lang="en-US" dirty="0"/>
              <a:t>Lie horizontally across the front of the chest, just above the first rib</a:t>
            </a:r>
          </a:p>
          <a:p>
            <a:r>
              <a:rPr lang="en-US" dirty="0"/>
              <a:t>Are fairly fragile and susceptible to fractures</a:t>
            </a:r>
          </a:p>
          <a:p>
            <a:pPr lvl="1"/>
            <a:r>
              <a:rPr lang="en-US" dirty="0"/>
              <a:t>During a fall with outstretched arms, the force is transmitted to the clavicles, which could result in breakage.</a:t>
            </a:r>
          </a:p>
          <a:p>
            <a:r>
              <a:rPr lang="en-US" dirty="0"/>
              <a:t>Each articulate with the sternum and the scapula</a:t>
            </a:r>
          </a:p>
        </p:txBody>
      </p:sp>
    </p:spTree>
    <p:extLst>
      <p:ext uri="{BB962C8B-B14F-4D97-AF65-F5344CB8AC3E}">
        <p14:creationId xmlns:p14="http://schemas.microsoft.com/office/powerpoint/2010/main" val="2901622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82040"/>
          </a:xfrm>
        </p:spPr>
        <p:txBody>
          <a:bodyPr>
            <a:normAutofit/>
          </a:bodyPr>
          <a:lstStyle/>
          <a:p>
            <a:r>
              <a:rPr lang="en-US" dirty="0"/>
              <a:t>The most common bone to fracture in the human body is the clavicle. Based on your reading, explain why.</a:t>
            </a:r>
          </a:p>
        </p:txBody>
      </p:sp>
    </p:spTree>
    <p:extLst>
      <p:ext uri="{BB962C8B-B14F-4D97-AF65-F5344CB8AC3E}">
        <p14:creationId xmlns:p14="http://schemas.microsoft.com/office/powerpoint/2010/main" val="1843674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368E62-1AC2-6C4D-509A-F3A5075CA364}"/>
              </a:ext>
            </a:extLst>
          </p:cNvPr>
          <p:cNvSpPr>
            <a:spLocks noGrp="1"/>
          </p:cNvSpPr>
          <p:nvPr>
            <p:ph type="title"/>
          </p:nvPr>
        </p:nvSpPr>
        <p:spPr/>
        <p:txBody>
          <a:bodyPr/>
          <a:lstStyle/>
          <a:p>
            <a:r>
              <a:rPr lang="en-US" dirty="0"/>
              <a:t>The Appendicular Skeleton: The Pectoral Girdle</a:t>
            </a:r>
            <a:r>
              <a:rPr lang="en-US" sz="1400" baseline="-25000" dirty="0"/>
              <a:t>3</a:t>
            </a:r>
            <a:endParaRPr lang="en-US" dirty="0"/>
          </a:p>
        </p:txBody>
      </p:sp>
      <p:sp>
        <p:nvSpPr>
          <p:cNvPr id="3" name="Content Placeholder 2">
            <a:extLst>
              <a:ext uri="{FF2B5EF4-FFF2-40B4-BE49-F238E27FC236}">
                <a16:creationId xmlns:a16="http://schemas.microsoft.com/office/drawing/2014/main" id="{903F7419-5CA5-8EBC-A823-577B889F22A6}"/>
              </a:ext>
            </a:extLst>
          </p:cNvPr>
          <p:cNvSpPr>
            <a:spLocks noGrp="1"/>
          </p:cNvSpPr>
          <p:nvPr>
            <p:ph idx="1"/>
          </p:nvPr>
        </p:nvSpPr>
        <p:spPr>
          <a:xfrm>
            <a:off x="457200" y="1097280"/>
            <a:ext cx="8229600" cy="5074920"/>
          </a:xfrm>
        </p:spPr>
        <p:txBody>
          <a:bodyPr>
            <a:normAutofit/>
          </a:bodyPr>
          <a:lstStyle/>
          <a:p>
            <a:pPr marL="0" indent="0">
              <a:buNone/>
            </a:pPr>
            <a:r>
              <a:rPr lang="en-US" dirty="0"/>
              <a:t>The </a:t>
            </a:r>
            <a:r>
              <a:rPr lang="en-US" b="1" dirty="0"/>
              <a:t>scapulae</a:t>
            </a:r>
            <a:r>
              <a:rPr lang="en-US" dirty="0"/>
              <a:t>:</a:t>
            </a:r>
          </a:p>
          <a:p>
            <a:r>
              <a:rPr lang="en-US" dirty="0"/>
              <a:t>Are flat, triangular bones that are located at the back of the pectoral girdle</a:t>
            </a:r>
          </a:p>
          <a:p>
            <a:r>
              <a:rPr lang="en-US" dirty="0"/>
              <a:t>Support the muscles crossing the shoulder joint</a:t>
            </a:r>
          </a:p>
          <a:p>
            <a:r>
              <a:rPr lang="en-US" dirty="0"/>
              <a:t>Each include a ridge, called a spine, that can be easily felt through the skin</a:t>
            </a:r>
          </a:p>
          <a:p>
            <a:pPr lvl="1"/>
            <a:r>
              <a:rPr lang="en-US" dirty="0"/>
              <a:t>The spine provides a broad area for the attachment of several different muscles to bone.</a:t>
            </a:r>
          </a:p>
        </p:txBody>
      </p:sp>
    </p:spTree>
    <p:extLst>
      <p:ext uri="{BB962C8B-B14F-4D97-AF65-F5344CB8AC3E}">
        <p14:creationId xmlns:p14="http://schemas.microsoft.com/office/powerpoint/2010/main" val="2149965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96F93-15E4-93F2-AB3F-639F4F3E125F}"/>
              </a:ext>
            </a:extLst>
          </p:cNvPr>
          <p:cNvSpPr>
            <a:spLocks noGrp="1"/>
          </p:cNvSpPr>
          <p:nvPr>
            <p:ph type="title"/>
          </p:nvPr>
        </p:nvSpPr>
        <p:spPr/>
        <p:txBody>
          <a:bodyPr/>
          <a:lstStyle/>
          <a:p>
            <a:r>
              <a:rPr lang="en-US" dirty="0"/>
              <a:t>Musculoskeletal System: Injury and Disease</a:t>
            </a:r>
          </a:p>
        </p:txBody>
      </p:sp>
      <p:sp>
        <p:nvSpPr>
          <p:cNvPr id="3" name="Content Placeholder 2">
            <a:extLst>
              <a:ext uri="{FF2B5EF4-FFF2-40B4-BE49-F238E27FC236}">
                <a16:creationId xmlns:a16="http://schemas.microsoft.com/office/drawing/2014/main" id="{E1F2B79D-21A1-A13E-2B48-25637F1B9A9C}"/>
              </a:ext>
            </a:extLst>
          </p:cNvPr>
          <p:cNvSpPr>
            <a:spLocks noGrp="1"/>
          </p:cNvSpPr>
          <p:nvPr>
            <p:ph idx="1"/>
          </p:nvPr>
        </p:nvSpPr>
        <p:spPr>
          <a:xfrm>
            <a:off x="457200" y="990600"/>
            <a:ext cx="8229600" cy="5410200"/>
          </a:xfrm>
        </p:spPr>
        <p:txBody>
          <a:bodyPr>
            <a:normAutofit fontScale="85000" lnSpcReduction="20000"/>
          </a:bodyPr>
          <a:lstStyle/>
          <a:p>
            <a:pPr marL="0" indent="0">
              <a:buNone/>
            </a:pPr>
            <a:r>
              <a:rPr lang="en-US" dirty="0"/>
              <a:t>Injury or disease affecting the musculoskeletal system can be debilitating.</a:t>
            </a:r>
          </a:p>
          <a:p>
            <a:r>
              <a:rPr lang="en-US" dirty="0"/>
              <a:t>Malnutrition causes the most common musculoskeletal diseases worldwide.</a:t>
            </a:r>
          </a:p>
          <a:p>
            <a:r>
              <a:rPr lang="en-US" dirty="0"/>
              <a:t>Ailments affecting joints (such as arthritis) can make movement difficult and impair mobility.</a:t>
            </a:r>
          </a:p>
          <a:p>
            <a:r>
              <a:rPr lang="en-US" dirty="0"/>
              <a:t>In severe cases of joint damage, joint replacement surgery may be needed.</a:t>
            </a:r>
          </a:p>
          <a:p>
            <a:pPr lvl="1"/>
            <a:r>
              <a:rPr lang="en-US" dirty="0"/>
              <a:t>Joint replacement of the hips and knees is the most common.</a:t>
            </a:r>
          </a:p>
          <a:p>
            <a:pPr lvl="1"/>
            <a:r>
              <a:rPr lang="en-US" dirty="0"/>
              <a:t>Joint replacement for shoulders, elbows, and fingers are also available.</a:t>
            </a:r>
          </a:p>
          <a:p>
            <a:r>
              <a:rPr lang="en-US" dirty="0"/>
              <a:t>Prostheses have improved but still have limited durability.</a:t>
            </a:r>
          </a:p>
          <a:p>
            <a:pPr lvl="1"/>
            <a:r>
              <a:rPr lang="en-US" dirty="0"/>
              <a:t>New materials (such as carbon fiber) may make them more durable.</a:t>
            </a:r>
          </a:p>
        </p:txBody>
      </p:sp>
    </p:spTree>
    <p:extLst>
      <p:ext uri="{BB962C8B-B14F-4D97-AF65-F5344CB8AC3E}">
        <p14:creationId xmlns:p14="http://schemas.microsoft.com/office/powerpoint/2010/main" val="3687384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4F8E4-05D8-5CC7-46AC-85B4C0EF315F}"/>
              </a:ext>
            </a:extLst>
          </p:cNvPr>
          <p:cNvSpPr>
            <a:spLocks noGrp="1"/>
          </p:cNvSpPr>
          <p:nvPr>
            <p:ph type="title"/>
          </p:nvPr>
        </p:nvSpPr>
        <p:spPr/>
        <p:txBody>
          <a:bodyPr/>
          <a:lstStyle/>
          <a:p>
            <a:r>
              <a:rPr lang="en-US" dirty="0"/>
              <a:t>The Appendicular Skeleton: The Upper Limbs</a:t>
            </a:r>
            <a:r>
              <a:rPr lang="en-US" sz="1400" baseline="-25000" dirty="0"/>
              <a:t>1</a:t>
            </a:r>
            <a:endParaRPr lang="en-US" dirty="0"/>
          </a:p>
        </p:txBody>
      </p:sp>
      <p:sp>
        <p:nvSpPr>
          <p:cNvPr id="3" name="Content Placeholder 2">
            <a:extLst>
              <a:ext uri="{FF2B5EF4-FFF2-40B4-BE49-F238E27FC236}">
                <a16:creationId xmlns:a16="http://schemas.microsoft.com/office/drawing/2014/main" id="{8BEBEF75-2C16-80D4-5143-95D95AA76FDC}"/>
              </a:ext>
            </a:extLst>
          </p:cNvPr>
          <p:cNvSpPr>
            <a:spLocks noGrp="1"/>
          </p:cNvSpPr>
          <p:nvPr>
            <p:ph idx="1"/>
          </p:nvPr>
        </p:nvSpPr>
        <p:spPr>
          <a:xfrm>
            <a:off x="381000" y="1066800"/>
            <a:ext cx="3962400" cy="5181600"/>
          </a:xfrm>
        </p:spPr>
        <p:txBody>
          <a:bodyPr>
            <a:normAutofit fontScale="92500" lnSpcReduction="20000"/>
          </a:bodyPr>
          <a:lstStyle/>
          <a:p>
            <a:pPr marL="0" indent="0">
              <a:buNone/>
            </a:pPr>
            <a:r>
              <a:rPr lang="en-US" dirty="0"/>
              <a:t>Each upper limb contains 30 bones in 3 regions:</a:t>
            </a:r>
          </a:p>
          <a:p>
            <a:r>
              <a:rPr lang="en-US" dirty="0"/>
              <a:t>The arm (shoulder to elbow):</a:t>
            </a:r>
          </a:p>
          <a:p>
            <a:pPr lvl="1"/>
            <a:r>
              <a:rPr lang="en-US" dirty="0"/>
              <a:t>The humerus</a:t>
            </a:r>
          </a:p>
          <a:p>
            <a:r>
              <a:rPr lang="en-US" dirty="0"/>
              <a:t>The forearm:</a:t>
            </a:r>
          </a:p>
          <a:p>
            <a:pPr lvl="1"/>
            <a:r>
              <a:rPr lang="en-US" dirty="0"/>
              <a:t>The radius</a:t>
            </a:r>
          </a:p>
          <a:p>
            <a:pPr lvl="1"/>
            <a:r>
              <a:rPr lang="en-US" dirty="0"/>
              <a:t>The ulna</a:t>
            </a:r>
          </a:p>
          <a:p>
            <a:r>
              <a:rPr lang="en-US" dirty="0"/>
              <a:t>The wrist and hand:</a:t>
            </a:r>
          </a:p>
          <a:p>
            <a:pPr lvl="1"/>
            <a:r>
              <a:rPr lang="en-US" dirty="0"/>
              <a:t>8 carpals</a:t>
            </a:r>
          </a:p>
          <a:p>
            <a:pPr lvl="1"/>
            <a:r>
              <a:rPr lang="en-US" dirty="0"/>
              <a:t>5 metacarpals</a:t>
            </a:r>
          </a:p>
          <a:p>
            <a:pPr lvl="1"/>
            <a:r>
              <a:rPr lang="en-US" dirty="0"/>
              <a:t>14 bones of the phalanges</a:t>
            </a:r>
          </a:p>
        </p:txBody>
      </p:sp>
      <p:sp>
        <p:nvSpPr>
          <p:cNvPr id="5" name="TextBox 4">
            <a:extLst>
              <a:ext uri="{FF2B5EF4-FFF2-40B4-BE49-F238E27FC236}">
                <a16:creationId xmlns:a16="http://schemas.microsoft.com/office/drawing/2014/main" id="{F9B3190A-E54C-E813-4213-AD672F2E6426}"/>
              </a:ext>
            </a:extLst>
          </p:cNvPr>
          <p:cNvSpPr txBox="1"/>
          <p:nvPr/>
        </p:nvSpPr>
        <p:spPr>
          <a:xfrm>
            <a:off x="6014680" y="987623"/>
            <a:ext cx="1229439" cy="307777"/>
          </a:xfrm>
          <a:prstGeom prst="rect">
            <a:avLst/>
          </a:prstGeom>
          <a:noFill/>
        </p:spPr>
        <p:txBody>
          <a:bodyPr wrap="none" rtlCol="0">
            <a:spAutoFit/>
          </a:bodyPr>
          <a:lstStyle/>
          <a:p>
            <a:r>
              <a:rPr lang="en-US" sz="1400" b="1" dirty="0"/>
              <a:t>43.1 Figure 13</a:t>
            </a:r>
          </a:p>
        </p:txBody>
      </p:sp>
      <p:pic>
        <p:nvPicPr>
          <p:cNvPr id="6" name="Content Placeholder 4" descr="The illustration shows a skeletal human arm. The humerus is the bone of the upper arm. The radius is the thick bone in the forearm, on the side of the thumb and the ulna is the thin bone on the side of the pinkie finger. The carpals are the bones of the wrist, the metacarpals are bones of the hand, and phalanges are bones of the fingers.">
            <a:extLst>
              <a:ext uri="{FF2B5EF4-FFF2-40B4-BE49-F238E27FC236}">
                <a16:creationId xmlns:a16="http://schemas.microsoft.com/office/drawing/2014/main" id="{43FFDA6A-6900-BF6A-3B6F-AE6E54D99D16}"/>
              </a:ext>
            </a:extLst>
          </p:cNvPr>
          <p:cNvPicPr>
            <a:picLocks noChangeAspect="1"/>
          </p:cNvPicPr>
          <p:nvPr/>
        </p:nvPicPr>
        <p:blipFill>
          <a:blip r:embed="rId2"/>
          <a:srcRect l="19444" t="3667" r="19444" b="3000"/>
          <a:stretch/>
        </p:blipFill>
        <p:spPr>
          <a:xfrm>
            <a:off x="3877679" y="1452806"/>
            <a:ext cx="5029200" cy="4267200"/>
          </a:xfrm>
          <a:prstGeom prst="rect">
            <a:avLst/>
          </a:prstGeom>
        </p:spPr>
      </p:pic>
      <p:sp>
        <p:nvSpPr>
          <p:cNvPr id="7" name="TextBox 6">
            <a:extLst>
              <a:ext uri="{FF2B5EF4-FFF2-40B4-BE49-F238E27FC236}">
                <a16:creationId xmlns:a16="http://schemas.microsoft.com/office/drawing/2014/main" id="{434470FE-9513-860B-9C34-3084BDD4CBC4}"/>
              </a:ext>
            </a:extLst>
          </p:cNvPr>
          <p:cNvSpPr txBox="1"/>
          <p:nvPr/>
        </p:nvSpPr>
        <p:spPr>
          <a:xfrm>
            <a:off x="4303059" y="5805398"/>
            <a:ext cx="4572000" cy="215444"/>
          </a:xfrm>
          <a:prstGeom prst="rect">
            <a:avLst/>
          </a:prstGeom>
          <a:noFill/>
        </p:spPr>
        <p:txBody>
          <a:bodyPr wrap="square">
            <a:spAutoFit/>
          </a:bodyPr>
          <a:lstStyle/>
          <a:p>
            <a:pPr algn="ctr"/>
            <a:r>
              <a:rPr lang="en-US" sz="800" dirty="0"/>
              <a:t>DrJanaOfficial on Wikimedia Commons. "Upper limb bones."</a:t>
            </a:r>
          </a:p>
        </p:txBody>
      </p:sp>
    </p:spTree>
    <p:extLst>
      <p:ext uri="{BB962C8B-B14F-4D97-AF65-F5344CB8AC3E}">
        <p14:creationId xmlns:p14="http://schemas.microsoft.com/office/powerpoint/2010/main" val="2189370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17C46F-9E5C-61A8-A169-93EDB2EA8A53}"/>
              </a:ext>
            </a:extLst>
          </p:cNvPr>
          <p:cNvSpPr>
            <a:spLocks noGrp="1"/>
          </p:cNvSpPr>
          <p:nvPr>
            <p:ph type="title"/>
          </p:nvPr>
        </p:nvSpPr>
        <p:spPr/>
        <p:txBody>
          <a:bodyPr/>
          <a:lstStyle/>
          <a:p>
            <a:r>
              <a:rPr lang="en-US" dirty="0"/>
              <a:t>The Appendicular Skeleton: The Upper Limbs</a:t>
            </a:r>
            <a:r>
              <a:rPr lang="en-US" sz="1400" baseline="-25000" dirty="0"/>
              <a:t>2</a:t>
            </a:r>
            <a:endParaRPr lang="en-US" dirty="0"/>
          </a:p>
        </p:txBody>
      </p:sp>
      <p:sp>
        <p:nvSpPr>
          <p:cNvPr id="3" name="Content Placeholder 2">
            <a:extLst>
              <a:ext uri="{FF2B5EF4-FFF2-40B4-BE49-F238E27FC236}">
                <a16:creationId xmlns:a16="http://schemas.microsoft.com/office/drawing/2014/main" id="{968D9A69-95F4-377E-45A3-81A9A248E149}"/>
              </a:ext>
            </a:extLst>
          </p:cNvPr>
          <p:cNvSpPr>
            <a:spLocks noGrp="1"/>
          </p:cNvSpPr>
          <p:nvPr>
            <p:ph idx="1"/>
          </p:nvPr>
        </p:nvSpPr>
        <p:spPr/>
        <p:txBody>
          <a:bodyPr>
            <a:normAutofit/>
          </a:bodyPr>
          <a:lstStyle/>
          <a:p>
            <a:r>
              <a:rPr lang="en-US" dirty="0"/>
              <a:t>An </a:t>
            </a:r>
            <a:r>
              <a:rPr lang="en-US" b="1" dirty="0"/>
              <a:t>articulation</a:t>
            </a:r>
            <a:r>
              <a:rPr lang="en-US" dirty="0"/>
              <a:t> is any place where 2 bones are joined.</a:t>
            </a:r>
          </a:p>
          <a:p>
            <a:r>
              <a:rPr lang="en-US" dirty="0"/>
              <a:t>The </a:t>
            </a:r>
            <a:r>
              <a:rPr lang="en-US" b="1" dirty="0"/>
              <a:t>humerus</a:t>
            </a:r>
            <a:r>
              <a:rPr lang="en-US" dirty="0"/>
              <a:t>:</a:t>
            </a:r>
          </a:p>
          <a:p>
            <a:pPr lvl="1"/>
            <a:r>
              <a:rPr lang="en-US" dirty="0"/>
              <a:t>Is the largest and longest bone of the upper limb</a:t>
            </a:r>
          </a:p>
          <a:p>
            <a:pPr lvl="1"/>
            <a:r>
              <a:rPr lang="en-US" dirty="0"/>
              <a:t>Is the only bone of the upper arm</a:t>
            </a:r>
          </a:p>
          <a:p>
            <a:pPr lvl="1"/>
            <a:r>
              <a:rPr lang="en-US" dirty="0"/>
              <a:t>Articulates with the scapula at the shoulder </a:t>
            </a:r>
          </a:p>
          <a:p>
            <a:pPr lvl="1"/>
            <a:r>
              <a:rPr lang="en-US" dirty="0"/>
              <a:t>Articulates with the forearm at the elbow</a:t>
            </a:r>
          </a:p>
        </p:txBody>
      </p:sp>
    </p:spTree>
    <p:extLst>
      <p:ext uri="{BB962C8B-B14F-4D97-AF65-F5344CB8AC3E}">
        <p14:creationId xmlns:p14="http://schemas.microsoft.com/office/powerpoint/2010/main" val="3083783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17C46F-9E5C-61A8-A169-93EDB2EA8A53}"/>
              </a:ext>
            </a:extLst>
          </p:cNvPr>
          <p:cNvSpPr>
            <a:spLocks noGrp="1"/>
          </p:cNvSpPr>
          <p:nvPr>
            <p:ph type="title"/>
          </p:nvPr>
        </p:nvSpPr>
        <p:spPr/>
        <p:txBody>
          <a:bodyPr/>
          <a:lstStyle/>
          <a:p>
            <a:r>
              <a:rPr lang="en-US" dirty="0"/>
              <a:t>The Appendicular Skeleton: The Upper Limbs</a:t>
            </a:r>
            <a:r>
              <a:rPr lang="en-US" sz="1400" baseline="-25000" dirty="0"/>
              <a:t>3</a:t>
            </a:r>
            <a:endParaRPr lang="en-US" dirty="0"/>
          </a:p>
        </p:txBody>
      </p:sp>
      <p:sp>
        <p:nvSpPr>
          <p:cNvPr id="3" name="Content Placeholder 2">
            <a:extLst>
              <a:ext uri="{FF2B5EF4-FFF2-40B4-BE49-F238E27FC236}">
                <a16:creationId xmlns:a16="http://schemas.microsoft.com/office/drawing/2014/main" id="{968D9A69-95F4-377E-45A3-81A9A248E149}"/>
              </a:ext>
            </a:extLst>
          </p:cNvPr>
          <p:cNvSpPr>
            <a:spLocks noGrp="1"/>
          </p:cNvSpPr>
          <p:nvPr>
            <p:ph idx="1"/>
          </p:nvPr>
        </p:nvSpPr>
        <p:spPr>
          <a:xfrm>
            <a:off x="457200" y="1097280"/>
            <a:ext cx="8229600" cy="4754880"/>
          </a:xfrm>
        </p:spPr>
        <p:txBody>
          <a:bodyPr>
            <a:normAutofit fontScale="85000" lnSpcReduction="10000"/>
          </a:bodyPr>
          <a:lstStyle/>
          <a:p>
            <a:pPr marL="0" indent="0">
              <a:buNone/>
            </a:pPr>
            <a:r>
              <a:rPr lang="en-US" dirty="0"/>
              <a:t>The </a:t>
            </a:r>
            <a:r>
              <a:rPr lang="en-US" b="1" dirty="0"/>
              <a:t>forearm</a:t>
            </a:r>
            <a:r>
              <a:rPr lang="en-US" dirty="0"/>
              <a:t> extends from the elbow to the wrist and consists of:</a:t>
            </a:r>
          </a:p>
          <a:p>
            <a:r>
              <a:rPr lang="en-US" dirty="0"/>
              <a:t>The </a:t>
            </a:r>
            <a:r>
              <a:rPr lang="en-US" b="1" dirty="0"/>
              <a:t>radius</a:t>
            </a:r>
            <a:r>
              <a:rPr lang="en-US" dirty="0"/>
              <a:t>, which:</a:t>
            </a:r>
          </a:p>
          <a:p>
            <a:pPr lvl="1"/>
            <a:r>
              <a:rPr lang="en-US" dirty="0"/>
              <a:t>Is located along the lateral (thumb) side </a:t>
            </a:r>
          </a:p>
          <a:p>
            <a:pPr lvl="1"/>
            <a:r>
              <a:rPr lang="en-US" dirty="0"/>
              <a:t>Articulates with the humerus at the elbow</a:t>
            </a:r>
          </a:p>
          <a:p>
            <a:r>
              <a:rPr lang="en-US" dirty="0"/>
              <a:t>The </a:t>
            </a:r>
            <a:r>
              <a:rPr lang="en-US" b="1" dirty="0"/>
              <a:t>ulna</a:t>
            </a:r>
            <a:r>
              <a:rPr lang="en-US" dirty="0"/>
              <a:t>, which:</a:t>
            </a:r>
          </a:p>
          <a:p>
            <a:pPr lvl="1"/>
            <a:r>
              <a:rPr lang="en-US" dirty="0"/>
              <a:t>Is located on the medial side (pinky-finger side) of the forearm</a:t>
            </a:r>
          </a:p>
          <a:p>
            <a:pPr lvl="1"/>
            <a:r>
              <a:rPr lang="en-US" dirty="0"/>
              <a:t>Is longer than the radius</a:t>
            </a:r>
          </a:p>
          <a:p>
            <a:pPr lvl="1"/>
            <a:r>
              <a:rPr lang="en-US" dirty="0"/>
              <a:t>Articulates with the humerus at the elbow</a:t>
            </a:r>
          </a:p>
          <a:p>
            <a:pPr marL="0" indent="0">
              <a:buNone/>
            </a:pPr>
            <a:r>
              <a:rPr lang="en-US" dirty="0"/>
              <a:t>Both the radius and ulna also articulate with the carpal bones and each other, giving vertebrates a variable degree of wrist rotation</a:t>
            </a:r>
          </a:p>
          <a:p>
            <a:pPr lvl="1"/>
            <a:endParaRPr lang="en-US" dirty="0"/>
          </a:p>
        </p:txBody>
      </p:sp>
    </p:spTree>
    <p:extLst>
      <p:ext uri="{BB962C8B-B14F-4D97-AF65-F5344CB8AC3E}">
        <p14:creationId xmlns:p14="http://schemas.microsoft.com/office/powerpoint/2010/main" val="3265783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17C46F-9E5C-61A8-A169-93EDB2EA8A53}"/>
              </a:ext>
            </a:extLst>
          </p:cNvPr>
          <p:cNvSpPr>
            <a:spLocks noGrp="1"/>
          </p:cNvSpPr>
          <p:nvPr>
            <p:ph type="title"/>
          </p:nvPr>
        </p:nvSpPr>
        <p:spPr/>
        <p:txBody>
          <a:bodyPr/>
          <a:lstStyle/>
          <a:p>
            <a:r>
              <a:rPr lang="en-US" dirty="0"/>
              <a:t>The Appendicular Skeleton: The Upper Limbs</a:t>
            </a:r>
            <a:r>
              <a:rPr lang="en-US" sz="1400" baseline="-25000" dirty="0"/>
              <a:t>4</a:t>
            </a:r>
            <a:endParaRPr lang="en-US" dirty="0"/>
          </a:p>
        </p:txBody>
      </p:sp>
      <p:sp>
        <p:nvSpPr>
          <p:cNvPr id="3" name="Content Placeholder 2">
            <a:extLst>
              <a:ext uri="{FF2B5EF4-FFF2-40B4-BE49-F238E27FC236}">
                <a16:creationId xmlns:a16="http://schemas.microsoft.com/office/drawing/2014/main" id="{968D9A69-95F4-377E-45A3-81A9A248E149}"/>
              </a:ext>
            </a:extLst>
          </p:cNvPr>
          <p:cNvSpPr>
            <a:spLocks noGrp="1"/>
          </p:cNvSpPr>
          <p:nvPr>
            <p:ph idx="1"/>
          </p:nvPr>
        </p:nvSpPr>
        <p:spPr>
          <a:xfrm>
            <a:off x="457200" y="1097280"/>
            <a:ext cx="8229600" cy="4754880"/>
          </a:xfrm>
        </p:spPr>
        <p:txBody>
          <a:bodyPr>
            <a:normAutofit/>
          </a:bodyPr>
          <a:lstStyle/>
          <a:p>
            <a:pPr marL="0" indent="0">
              <a:buNone/>
            </a:pPr>
            <a:r>
              <a:rPr lang="en-US" dirty="0"/>
              <a:t>The hand includes:</a:t>
            </a:r>
          </a:p>
          <a:p>
            <a:r>
              <a:rPr lang="en-US" dirty="0"/>
              <a:t>The 8 bones of the </a:t>
            </a:r>
            <a:r>
              <a:rPr lang="en-US" b="1" dirty="0"/>
              <a:t>carpus</a:t>
            </a:r>
            <a:r>
              <a:rPr lang="en-US" dirty="0"/>
              <a:t> (wrist)</a:t>
            </a:r>
          </a:p>
          <a:p>
            <a:r>
              <a:rPr lang="en-US" dirty="0"/>
              <a:t>The 5 bones of the </a:t>
            </a:r>
            <a:r>
              <a:rPr lang="en-US" b="1" dirty="0"/>
              <a:t>metacarpus</a:t>
            </a:r>
            <a:r>
              <a:rPr lang="en-US" dirty="0"/>
              <a:t> (palm)</a:t>
            </a:r>
          </a:p>
          <a:p>
            <a:r>
              <a:rPr lang="en-US" dirty="0"/>
              <a:t>The 14 bones of the </a:t>
            </a:r>
            <a:r>
              <a:rPr lang="en-US" b="1" dirty="0"/>
              <a:t>phalanges </a:t>
            </a:r>
            <a:r>
              <a:rPr lang="en-US" dirty="0"/>
              <a:t>(digits)</a:t>
            </a:r>
          </a:p>
          <a:p>
            <a:pPr lvl="1"/>
            <a:r>
              <a:rPr lang="en-US" dirty="0"/>
              <a:t>Each digit consists of 3 phalanges, except the thumb which has only 2</a:t>
            </a:r>
          </a:p>
          <a:p>
            <a:pPr lvl="2"/>
            <a:r>
              <a:rPr lang="en-US" sz="2800" dirty="0"/>
              <a:t>Distal</a:t>
            </a:r>
          </a:p>
          <a:p>
            <a:pPr lvl="2"/>
            <a:r>
              <a:rPr lang="en-US" sz="2800" dirty="0"/>
              <a:t>Middle</a:t>
            </a:r>
          </a:p>
          <a:p>
            <a:pPr lvl="2"/>
            <a:r>
              <a:rPr lang="en-US" sz="2800" dirty="0"/>
              <a:t>Proximal</a:t>
            </a:r>
          </a:p>
        </p:txBody>
      </p:sp>
    </p:spTree>
    <p:extLst>
      <p:ext uri="{BB962C8B-B14F-4D97-AF65-F5344CB8AC3E}">
        <p14:creationId xmlns:p14="http://schemas.microsoft.com/office/powerpoint/2010/main" val="1555880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0553-9D55-F454-C99D-DD5F1B499615}"/>
              </a:ext>
            </a:extLst>
          </p:cNvPr>
          <p:cNvSpPr>
            <a:spLocks noGrp="1"/>
          </p:cNvSpPr>
          <p:nvPr>
            <p:ph type="title"/>
          </p:nvPr>
        </p:nvSpPr>
        <p:spPr/>
        <p:txBody>
          <a:bodyPr/>
          <a:lstStyle/>
          <a:p>
            <a:r>
              <a:rPr lang="en-US" dirty="0"/>
              <a:t>43.1 Figure 14</a:t>
            </a:r>
          </a:p>
        </p:txBody>
      </p:sp>
      <p:sp>
        <p:nvSpPr>
          <p:cNvPr id="5" name="TextBox 4">
            <a:extLst>
              <a:ext uri="{FF2B5EF4-FFF2-40B4-BE49-F238E27FC236}">
                <a16:creationId xmlns:a16="http://schemas.microsoft.com/office/drawing/2014/main" id="{960C1D99-BA71-000D-AD68-9885D11DFD3D}"/>
              </a:ext>
            </a:extLst>
          </p:cNvPr>
          <p:cNvSpPr txBox="1"/>
          <p:nvPr/>
        </p:nvSpPr>
        <p:spPr>
          <a:xfrm>
            <a:off x="2286000" y="5773271"/>
            <a:ext cx="4572000" cy="215444"/>
          </a:xfrm>
          <a:prstGeom prst="rect">
            <a:avLst/>
          </a:prstGeom>
          <a:noFill/>
        </p:spPr>
        <p:txBody>
          <a:bodyPr wrap="square">
            <a:spAutoFit/>
          </a:bodyPr>
          <a:lstStyle/>
          <a:p>
            <a:pPr algn="ctr"/>
            <a:r>
              <a:rPr lang="en-US" sz="800" dirty="0"/>
              <a:t>Pixabay on Pexels. "Hand X-ray."</a:t>
            </a:r>
          </a:p>
        </p:txBody>
      </p:sp>
      <p:pic>
        <p:nvPicPr>
          <p:cNvPr id="7" name="Content Placeholder 6" descr="An X-ray of a human hand">
            <a:extLst>
              <a:ext uri="{FF2B5EF4-FFF2-40B4-BE49-F238E27FC236}">
                <a16:creationId xmlns:a16="http://schemas.microsoft.com/office/drawing/2014/main" id="{F15E7825-D247-317A-6A14-1AC8941D00E0}"/>
              </a:ext>
            </a:extLst>
          </p:cNvPr>
          <p:cNvPicPr>
            <a:picLocks noGrp="1" noChangeAspect="1"/>
          </p:cNvPicPr>
          <p:nvPr>
            <p:ph idx="1"/>
          </p:nvPr>
        </p:nvPicPr>
        <p:blipFill>
          <a:blip r:embed="rId3"/>
          <a:srcRect l="28704" t="5334" r="28704" b="3000"/>
          <a:stretch/>
        </p:blipFill>
        <p:spPr>
          <a:xfrm>
            <a:off x="2616585" y="1091004"/>
            <a:ext cx="3910829" cy="4675991"/>
          </a:xfrm>
        </p:spPr>
      </p:pic>
    </p:spTree>
    <p:extLst>
      <p:ext uri="{BB962C8B-B14F-4D97-AF65-F5344CB8AC3E}">
        <p14:creationId xmlns:p14="http://schemas.microsoft.com/office/powerpoint/2010/main" val="1767638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D6E026-E966-65AD-50A5-39129EC6381F}"/>
              </a:ext>
            </a:extLst>
          </p:cNvPr>
          <p:cNvSpPr>
            <a:spLocks noGrp="1"/>
          </p:cNvSpPr>
          <p:nvPr>
            <p:ph type="title"/>
          </p:nvPr>
        </p:nvSpPr>
        <p:spPr/>
        <p:txBody>
          <a:bodyPr/>
          <a:lstStyle/>
          <a:p>
            <a:r>
              <a:rPr lang="en-US" dirty="0"/>
              <a:t>The Appendicular Skeleton: The Pelvic Girdle</a:t>
            </a:r>
            <a:r>
              <a:rPr lang="en-US" sz="1400" baseline="-25000" dirty="0"/>
              <a:t>1</a:t>
            </a:r>
            <a:endParaRPr lang="en-US" dirty="0"/>
          </a:p>
        </p:txBody>
      </p:sp>
      <p:sp>
        <p:nvSpPr>
          <p:cNvPr id="3" name="Content Placeholder 2">
            <a:extLst>
              <a:ext uri="{FF2B5EF4-FFF2-40B4-BE49-F238E27FC236}">
                <a16:creationId xmlns:a16="http://schemas.microsoft.com/office/drawing/2014/main" id="{B7DEE405-2673-D361-C59A-8922604DD00F}"/>
              </a:ext>
            </a:extLst>
          </p:cNvPr>
          <p:cNvSpPr>
            <a:spLocks noGrp="1"/>
          </p:cNvSpPr>
          <p:nvPr>
            <p:ph idx="1"/>
          </p:nvPr>
        </p:nvSpPr>
        <p:spPr>
          <a:xfrm>
            <a:off x="457200" y="1097280"/>
            <a:ext cx="8229600" cy="4998720"/>
          </a:xfrm>
        </p:spPr>
        <p:txBody>
          <a:bodyPr>
            <a:normAutofit fontScale="77500" lnSpcReduction="20000"/>
          </a:bodyPr>
          <a:lstStyle/>
          <a:p>
            <a:pPr marL="0" indent="0">
              <a:buNone/>
            </a:pPr>
            <a:r>
              <a:rPr lang="en-US" dirty="0"/>
              <a:t>The </a:t>
            </a:r>
            <a:r>
              <a:rPr lang="en-US" b="1" dirty="0"/>
              <a:t>pelvic girdle</a:t>
            </a:r>
            <a:r>
              <a:rPr lang="en-US" dirty="0"/>
              <a:t>:</a:t>
            </a:r>
          </a:p>
          <a:p>
            <a:r>
              <a:rPr lang="en-US" dirty="0"/>
              <a:t>Is attached to the lower limbs of the axial skeleton</a:t>
            </a:r>
          </a:p>
          <a:p>
            <a:r>
              <a:rPr lang="en-US" dirty="0"/>
              <a:t>Is responsible for bearing the body’s weight and locomotion</a:t>
            </a:r>
          </a:p>
          <a:p>
            <a:r>
              <a:rPr lang="en-US" dirty="0"/>
              <a:t>Is securely attached to the axial skeleton by strong ligaments (connective tissue that attaches bone to bone)</a:t>
            </a:r>
          </a:p>
          <a:p>
            <a:r>
              <a:rPr lang="en-US" dirty="0"/>
              <a:t>Has deep sockets with robust ligaments to securely attached the femur to the body</a:t>
            </a:r>
          </a:p>
          <a:p>
            <a:r>
              <a:rPr lang="en-US" dirty="0"/>
              <a:t>Is further strengthened by 2 large hip bones (</a:t>
            </a:r>
            <a:r>
              <a:rPr lang="en-US" b="1" dirty="0"/>
              <a:t>coxal bones</a:t>
            </a:r>
            <a:r>
              <a:rPr lang="en-US" dirty="0"/>
              <a:t>), which are each formed by the fusion of 3 bones:</a:t>
            </a:r>
          </a:p>
          <a:p>
            <a:pPr lvl="1"/>
            <a:r>
              <a:rPr lang="en-US" dirty="0"/>
              <a:t>The ilium</a:t>
            </a:r>
          </a:p>
          <a:p>
            <a:pPr lvl="1"/>
            <a:r>
              <a:rPr lang="en-US" dirty="0"/>
              <a:t>The ischium</a:t>
            </a:r>
          </a:p>
          <a:p>
            <a:pPr lvl="1"/>
            <a:r>
              <a:rPr lang="en-US" dirty="0"/>
              <a:t>The pubis</a:t>
            </a:r>
          </a:p>
          <a:p>
            <a:r>
              <a:rPr lang="en-US" dirty="0"/>
              <a:t>Is joined together:</a:t>
            </a:r>
          </a:p>
          <a:p>
            <a:pPr lvl="1"/>
            <a:r>
              <a:rPr lang="en-US" dirty="0"/>
              <a:t>By a joint called the pubic symphysis at the body’s anterior</a:t>
            </a:r>
          </a:p>
          <a:p>
            <a:pPr lvl="1"/>
            <a:r>
              <a:rPr lang="en-US" dirty="0"/>
              <a:t>With the bones of the sacrum at the body’s posterior</a:t>
            </a:r>
          </a:p>
        </p:txBody>
      </p:sp>
    </p:spTree>
    <p:extLst>
      <p:ext uri="{BB962C8B-B14F-4D97-AF65-F5344CB8AC3E}">
        <p14:creationId xmlns:p14="http://schemas.microsoft.com/office/powerpoint/2010/main" val="2953890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D6E026-E966-65AD-50A5-39129EC6381F}"/>
              </a:ext>
            </a:extLst>
          </p:cNvPr>
          <p:cNvSpPr>
            <a:spLocks noGrp="1"/>
          </p:cNvSpPr>
          <p:nvPr>
            <p:ph type="title"/>
          </p:nvPr>
        </p:nvSpPr>
        <p:spPr/>
        <p:txBody>
          <a:bodyPr/>
          <a:lstStyle/>
          <a:p>
            <a:r>
              <a:rPr lang="en-US" dirty="0"/>
              <a:t>The Appendicular Skeleton: The Pelvic Girdle</a:t>
            </a:r>
            <a:r>
              <a:rPr lang="en-US" sz="1400" baseline="-25000" dirty="0"/>
              <a:t>2</a:t>
            </a:r>
            <a:endParaRPr lang="en-US" dirty="0"/>
          </a:p>
        </p:txBody>
      </p:sp>
      <p:sp>
        <p:nvSpPr>
          <p:cNvPr id="3" name="Content Placeholder 2">
            <a:extLst>
              <a:ext uri="{FF2B5EF4-FFF2-40B4-BE49-F238E27FC236}">
                <a16:creationId xmlns:a16="http://schemas.microsoft.com/office/drawing/2014/main" id="{B7DEE405-2673-D361-C59A-8922604DD00F}"/>
              </a:ext>
            </a:extLst>
          </p:cNvPr>
          <p:cNvSpPr>
            <a:spLocks noGrp="1"/>
          </p:cNvSpPr>
          <p:nvPr>
            <p:ph idx="1"/>
          </p:nvPr>
        </p:nvSpPr>
        <p:spPr>
          <a:xfrm>
            <a:off x="443948" y="1097280"/>
            <a:ext cx="8229600" cy="2179320"/>
          </a:xfrm>
        </p:spPr>
        <p:txBody>
          <a:bodyPr>
            <a:normAutofit fontScale="92500"/>
          </a:bodyPr>
          <a:lstStyle/>
          <a:p>
            <a:pPr marL="0" indent="0">
              <a:buNone/>
            </a:pPr>
            <a:r>
              <a:rPr lang="en-US" dirty="0"/>
              <a:t>The female pelvis is slightly different than the male’s, likely due to evolution selecting for females having a wider public angle and a pelvic canal with a larger diameter.</a:t>
            </a:r>
          </a:p>
          <a:p>
            <a:r>
              <a:rPr lang="en-US" dirty="0"/>
              <a:t>These pelvic characteristics are associated with easier childbirth and more successful reproduction.</a:t>
            </a:r>
          </a:p>
        </p:txBody>
      </p:sp>
      <p:sp>
        <p:nvSpPr>
          <p:cNvPr id="5" name="TextBox 4">
            <a:extLst>
              <a:ext uri="{FF2B5EF4-FFF2-40B4-BE49-F238E27FC236}">
                <a16:creationId xmlns:a16="http://schemas.microsoft.com/office/drawing/2014/main" id="{0EC837E8-21E9-3BC7-EFB5-22234031B9DF}"/>
              </a:ext>
            </a:extLst>
          </p:cNvPr>
          <p:cNvSpPr txBox="1"/>
          <p:nvPr/>
        </p:nvSpPr>
        <p:spPr>
          <a:xfrm>
            <a:off x="228600" y="4373371"/>
            <a:ext cx="1229439" cy="307777"/>
          </a:xfrm>
          <a:prstGeom prst="rect">
            <a:avLst/>
          </a:prstGeom>
          <a:noFill/>
        </p:spPr>
        <p:txBody>
          <a:bodyPr wrap="none" rtlCol="0">
            <a:spAutoFit/>
          </a:bodyPr>
          <a:lstStyle/>
          <a:p>
            <a:r>
              <a:rPr lang="en-US" sz="1400" b="1" dirty="0"/>
              <a:t>43.1 Figure 15</a:t>
            </a:r>
          </a:p>
        </p:txBody>
      </p:sp>
      <p:pic>
        <p:nvPicPr>
          <p:cNvPr id="6" name="Content Placeholder 4" descr="The illustrations compare male and female pelvic bones. In both males and females, a wide, rounded bone called the ilium attaches to each side of the spine. The ilium curves toward the front, where it narrows into the ischium. A loop-shaped bone extends down from the place where the ilium meets the ischium and connects back to the ilium in the front center of the body; this area is the pubic arch. Females have a wider pubic arch.">
            <a:extLst>
              <a:ext uri="{FF2B5EF4-FFF2-40B4-BE49-F238E27FC236}">
                <a16:creationId xmlns:a16="http://schemas.microsoft.com/office/drawing/2014/main" id="{F31BB219-ED43-C77B-19D5-B844CCC4FB39}"/>
              </a:ext>
            </a:extLst>
          </p:cNvPr>
          <p:cNvPicPr>
            <a:picLocks noChangeAspect="1"/>
          </p:cNvPicPr>
          <p:nvPr/>
        </p:nvPicPr>
        <p:blipFill>
          <a:blip r:embed="rId2"/>
          <a:srcRect t="3666" b="32345"/>
          <a:stretch/>
        </p:blipFill>
        <p:spPr>
          <a:xfrm>
            <a:off x="1600200" y="3276600"/>
            <a:ext cx="6850288" cy="2435234"/>
          </a:xfrm>
          <a:prstGeom prst="rect">
            <a:avLst/>
          </a:prstGeom>
        </p:spPr>
      </p:pic>
      <p:sp>
        <p:nvSpPr>
          <p:cNvPr id="7" name="TextBox 6">
            <a:extLst>
              <a:ext uri="{FF2B5EF4-FFF2-40B4-BE49-F238E27FC236}">
                <a16:creationId xmlns:a16="http://schemas.microsoft.com/office/drawing/2014/main" id="{DC585C5F-EB66-3B22-3C0A-FE0AB4D5FC47}"/>
              </a:ext>
            </a:extLst>
          </p:cNvPr>
          <p:cNvSpPr txBox="1"/>
          <p:nvPr/>
        </p:nvSpPr>
        <p:spPr>
          <a:xfrm>
            <a:off x="2850874" y="5794176"/>
            <a:ext cx="4572000" cy="215444"/>
          </a:xfrm>
          <a:prstGeom prst="rect">
            <a:avLst/>
          </a:prstGeom>
          <a:noFill/>
        </p:spPr>
        <p:txBody>
          <a:bodyPr wrap="square">
            <a:spAutoFit/>
          </a:bodyPr>
          <a:lstStyle/>
          <a:p>
            <a:pPr algn="ctr"/>
            <a:r>
              <a:rPr lang="en-US" sz="800" dirty="0"/>
              <a:t>OpenStax. "Pelvic girdle." Modified. </a:t>
            </a:r>
          </a:p>
        </p:txBody>
      </p:sp>
    </p:spTree>
    <p:extLst>
      <p:ext uri="{BB962C8B-B14F-4D97-AF65-F5344CB8AC3E}">
        <p14:creationId xmlns:p14="http://schemas.microsoft.com/office/powerpoint/2010/main" val="1796837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4F8E4-05D8-5CC7-46AC-85B4C0EF315F}"/>
              </a:ext>
            </a:extLst>
          </p:cNvPr>
          <p:cNvSpPr>
            <a:spLocks noGrp="1"/>
          </p:cNvSpPr>
          <p:nvPr>
            <p:ph type="title"/>
          </p:nvPr>
        </p:nvSpPr>
        <p:spPr/>
        <p:txBody>
          <a:bodyPr/>
          <a:lstStyle/>
          <a:p>
            <a:r>
              <a:rPr lang="en-US" dirty="0"/>
              <a:t>The Appendicular Skeleton: The Lower Limbs</a:t>
            </a:r>
            <a:r>
              <a:rPr lang="en-US" sz="1400" baseline="-25000" dirty="0"/>
              <a:t>1</a:t>
            </a:r>
            <a:endParaRPr lang="en-US" dirty="0"/>
          </a:p>
        </p:txBody>
      </p:sp>
      <p:sp>
        <p:nvSpPr>
          <p:cNvPr id="3" name="Content Placeholder 2">
            <a:extLst>
              <a:ext uri="{FF2B5EF4-FFF2-40B4-BE49-F238E27FC236}">
                <a16:creationId xmlns:a16="http://schemas.microsoft.com/office/drawing/2014/main" id="{8BEBEF75-2C16-80D4-5143-95D95AA76FDC}"/>
              </a:ext>
            </a:extLst>
          </p:cNvPr>
          <p:cNvSpPr>
            <a:spLocks noGrp="1"/>
          </p:cNvSpPr>
          <p:nvPr>
            <p:ph idx="1"/>
          </p:nvPr>
        </p:nvSpPr>
        <p:spPr>
          <a:xfrm>
            <a:off x="381000" y="1143000"/>
            <a:ext cx="5715000" cy="5486400"/>
          </a:xfrm>
        </p:spPr>
        <p:txBody>
          <a:bodyPr>
            <a:normAutofit fontScale="77500" lnSpcReduction="20000"/>
          </a:bodyPr>
          <a:lstStyle/>
          <a:p>
            <a:pPr marL="0" indent="0">
              <a:buNone/>
            </a:pPr>
            <a:r>
              <a:rPr lang="en-US" dirty="0"/>
              <a:t>Each </a:t>
            </a:r>
            <a:r>
              <a:rPr lang="en-US" b="1" dirty="0"/>
              <a:t>lower limb</a:t>
            </a:r>
            <a:r>
              <a:rPr lang="en-US" dirty="0"/>
              <a:t> consists of 3 regions:</a:t>
            </a:r>
          </a:p>
          <a:p>
            <a:r>
              <a:rPr lang="en-US" dirty="0"/>
              <a:t>The thigh:</a:t>
            </a:r>
          </a:p>
          <a:p>
            <a:r>
              <a:rPr lang="en-US" dirty="0"/>
              <a:t>The leg</a:t>
            </a:r>
          </a:p>
          <a:p>
            <a:r>
              <a:rPr lang="en-US" dirty="0"/>
              <a:t>The foot</a:t>
            </a:r>
          </a:p>
          <a:p>
            <a:pPr marL="0" indent="0">
              <a:buNone/>
            </a:pPr>
            <a:r>
              <a:rPr lang="en-US" dirty="0"/>
              <a:t>The bones include:</a:t>
            </a:r>
          </a:p>
          <a:p>
            <a:r>
              <a:rPr lang="en-US" dirty="0"/>
              <a:t>The femur (thigh bone)</a:t>
            </a:r>
          </a:p>
          <a:p>
            <a:r>
              <a:rPr lang="en-US" dirty="0"/>
              <a:t>The patella (kneecap)</a:t>
            </a:r>
          </a:p>
          <a:p>
            <a:r>
              <a:rPr lang="en-US" dirty="0"/>
              <a:t>The tibia and fibula (leg bones)</a:t>
            </a:r>
          </a:p>
          <a:p>
            <a:r>
              <a:rPr lang="en-US" dirty="0"/>
              <a:t>The tarsals (ankle bones)</a:t>
            </a:r>
          </a:p>
          <a:p>
            <a:r>
              <a:rPr lang="en-US" dirty="0"/>
              <a:t>The metatarsals and phalanges (foot bones)</a:t>
            </a:r>
          </a:p>
          <a:p>
            <a:pPr marL="0" indent="0">
              <a:buNone/>
            </a:pPr>
            <a:r>
              <a:rPr lang="en-US" dirty="0"/>
              <a:t>These bones are thicker and stronger than those of the upper limbs because they must support:</a:t>
            </a:r>
          </a:p>
          <a:p>
            <a:r>
              <a:rPr lang="en-US" dirty="0"/>
              <a:t>The body’s weight</a:t>
            </a:r>
          </a:p>
          <a:p>
            <a:r>
              <a:rPr lang="en-US" dirty="0"/>
              <a:t>Forces from locomotion</a:t>
            </a:r>
          </a:p>
        </p:txBody>
      </p:sp>
      <p:sp>
        <p:nvSpPr>
          <p:cNvPr id="5" name="TextBox 4">
            <a:extLst>
              <a:ext uri="{FF2B5EF4-FFF2-40B4-BE49-F238E27FC236}">
                <a16:creationId xmlns:a16="http://schemas.microsoft.com/office/drawing/2014/main" id="{F9B3190A-E54C-E813-4213-AD672F2E6426}"/>
              </a:ext>
            </a:extLst>
          </p:cNvPr>
          <p:cNvSpPr txBox="1"/>
          <p:nvPr/>
        </p:nvSpPr>
        <p:spPr>
          <a:xfrm>
            <a:off x="6967180" y="1061945"/>
            <a:ext cx="1229439" cy="307777"/>
          </a:xfrm>
          <a:prstGeom prst="rect">
            <a:avLst/>
          </a:prstGeom>
          <a:noFill/>
        </p:spPr>
        <p:txBody>
          <a:bodyPr wrap="none" rtlCol="0">
            <a:spAutoFit/>
          </a:bodyPr>
          <a:lstStyle/>
          <a:p>
            <a:r>
              <a:rPr lang="en-US" sz="1400" b="1" dirty="0"/>
              <a:t>43.1 Figure 16</a:t>
            </a:r>
          </a:p>
        </p:txBody>
      </p:sp>
      <p:pic>
        <p:nvPicPr>
          <p:cNvPr id="4" name="Content Placeholder 4" descr="An illustration of the lower limb and its parts">
            <a:extLst>
              <a:ext uri="{FF2B5EF4-FFF2-40B4-BE49-F238E27FC236}">
                <a16:creationId xmlns:a16="http://schemas.microsoft.com/office/drawing/2014/main" id="{B8606A6F-453B-F890-76C1-2FB0F493E9C0}"/>
              </a:ext>
            </a:extLst>
          </p:cNvPr>
          <p:cNvPicPr>
            <a:picLocks noChangeAspect="1"/>
          </p:cNvPicPr>
          <p:nvPr/>
        </p:nvPicPr>
        <p:blipFill>
          <a:blip r:embed="rId2"/>
          <a:srcRect l="34260" t="5334" r="34259"/>
          <a:stretch/>
        </p:blipFill>
        <p:spPr>
          <a:xfrm>
            <a:off x="6165501" y="1600200"/>
            <a:ext cx="2590800" cy="4328160"/>
          </a:xfrm>
          <a:prstGeom prst="rect">
            <a:avLst/>
          </a:prstGeom>
        </p:spPr>
      </p:pic>
    </p:spTree>
    <p:extLst>
      <p:ext uri="{BB962C8B-B14F-4D97-AF65-F5344CB8AC3E}">
        <p14:creationId xmlns:p14="http://schemas.microsoft.com/office/powerpoint/2010/main" val="374078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3AC30A-4D79-4660-9796-5773D5087358}"/>
              </a:ext>
            </a:extLst>
          </p:cNvPr>
          <p:cNvSpPr>
            <a:spLocks noGrp="1"/>
          </p:cNvSpPr>
          <p:nvPr>
            <p:ph type="title"/>
          </p:nvPr>
        </p:nvSpPr>
        <p:spPr/>
        <p:txBody>
          <a:bodyPr/>
          <a:lstStyle/>
          <a:p>
            <a:r>
              <a:rPr lang="en-US" dirty="0"/>
              <a:t>The Appendicular Skeleton: The Lower Limbs</a:t>
            </a:r>
            <a:r>
              <a:rPr lang="en-US" sz="1400" baseline="-25000" dirty="0"/>
              <a:t>2</a:t>
            </a:r>
            <a:endParaRPr lang="en-US" dirty="0"/>
          </a:p>
        </p:txBody>
      </p:sp>
      <p:sp>
        <p:nvSpPr>
          <p:cNvPr id="3" name="Content Placeholder 2">
            <a:extLst>
              <a:ext uri="{FF2B5EF4-FFF2-40B4-BE49-F238E27FC236}">
                <a16:creationId xmlns:a16="http://schemas.microsoft.com/office/drawing/2014/main" id="{45A94C41-91D1-C78B-61EA-CF63D8D39FD3}"/>
              </a:ext>
            </a:extLst>
          </p:cNvPr>
          <p:cNvSpPr>
            <a:spLocks noGrp="1"/>
          </p:cNvSpPr>
          <p:nvPr>
            <p:ph idx="1"/>
          </p:nvPr>
        </p:nvSpPr>
        <p:spPr>
          <a:xfrm>
            <a:off x="457200" y="1097280"/>
            <a:ext cx="8229600" cy="4754880"/>
          </a:xfrm>
        </p:spPr>
        <p:txBody>
          <a:bodyPr>
            <a:normAutofit lnSpcReduction="10000"/>
          </a:bodyPr>
          <a:lstStyle/>
          <a:p>
            <a:pPr marL="0" indent="0">
              <a:buNone/>
            </a:pPr>
            <a:r>
              <a:rPr lang="en-US" dirty="0"/>
              <a:t>The </a:t>
            </a:r>
            <a:r>
              <a:rPr lang="en-US" b="1" dirty="0"/>
              <a:t>femur</a:t>
            </a:r>
            <a:r>
              <a:rPr lang="en-US" dirty="0"/>
              <a:t> (thighbone) is the longest, heaviest, and strongest bone in the body.</a:t>
            </a:r>
          </a:p>
          <a:p>
            <a:r>
              <a:rPr lang="en-US" dirty="0"/>
              <a:t>The femur and pelvis form the hip joint at the proximal end.</a:t>
            </a:r>
          </a:p>
          <a:p>
            <a:r>
              <a:rPr lang="en-US" dirty="0"/>
              <a:t>The femur, tibia, and patella form the knee joint at the distal end.</a:t>
            </a:r>
          </a:p>
          <a:p>
            <a:pPr marL="0" indent="0">
              <a:buNone/>
            </a:pPr>
            <a:r>
              <a:rPr lang="en-US" dirty="0"/>
              <a:t>The </a:t>
            </a:r>
            <a:r>
              <a:rPr lang="en-US" b="1" dirty="0"/>
              <a:t>patella</a:t>
            </a:r>
            <a:r>
              <a:rPr lang="en-US" dirty="0"/>
              <a:t> (kneecap) is a triangular bone that lies in front of the knee joint.</a:t>
            </a:r>
          </a:p>
          <a:p>
            <a:r>
              <a:rPr lang="en-US" dirty="0"/>
              <a:t>It is embedded in the tendon of the quadriceps muscle.</a:t>
            </a:r>
          </a:p>
          <a:p>
            <a:r>
              <a:rPr lang="en-US" dirty="0"/>
              <a:t>It improves knee extension by reducing friction.</a:t>
            </a:r>
          </a:p>
          <a:p>
            <a:endParaRPr lang="en-US" dirty="0"/>
          </a:p>
          <a:p>
            <a:pPr lvl="1"/>
            <a:endParaRPr lang="en-US" dirty="0"/>
          </a:p>
        </p:txBody>
      </p:sp>
    </p:spTree>
    <p:extLst>
      <p:ext uri="{BB962C8B-B14F-4D97-AF65-F5344CB8AC3E}">
        <p14:creationId xmlns:p14="http://schemas.microsoft.com/office/powerpoint/2010/main" val="3361171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3AC30A-4D79-4660-9796-5773D5087358}"/>
              </a:ext>
            </a:extLst>
          </p:cNvPr>
          <p:cNvSpPr>
            <a:spLocks noGrp="1"/>
          </p:cNvSpPr>
          <p:nvPr>
            <p:ph type="title"/>
          </p:nvPr>
        </p:nvSpPr>
        <p:spPr/>
        <p:txBody>
          <a:bodyPr/>
          <a:lstStyle/>
          <a:p>
            <a:r>
              <a:rPr lang="en-US" dirty="0"/>
              <a:t>The Appendicular Skeleton: The Lower Limbs</a:t>
            </a:r>
            <a:r>
              <a:rPr lang="en-US" sz="1400" baseline="-25000" dirty="0"/>
              <a:t>3</a:t>
            </a:r>
            <a:endParaRPr lang="en-US" dirty="0"/>
          </a:p>
        </p:txBody>
      </p:sp>
      <p:sp>
        <p:nvSpPr>
          <p:cNvPr id="3" name="Content Placeholder 2">
            <a:extLst>
              <a:ext uri="{FF2B5EF4-FFF2-40B4-BE49-F238E27FC236}">
                <a16:creationId xmlns:a16="http://schemas.microsoft.com/office/drawing/2014/main" id="{45A94C41-91D1-C78B-61EA-CF63D8D39FD3}"/>
              </a:ext>
            </a:extLst>
          </p:cNvPr>
          <p:cNvSpPr>
            <a:spLocks noGrp="1"/>
          </p:cNvSpPr>
          <p:nvPr>
            <p:ph idx="1"/>
          </p:nvPr>
        </p:nvSpPr>
        <p:spPr>
          <a:xfrm>
            <a:off x="457200" y="1097280"/>
            <a:ext cx="8305800" cy="5151120"/>
          </a:xfrm>
        </p:spPr>
        <p:txBody>
          <a:bodyPr>
            <a:normAutofit fontScale="92500" lnSpcReduction="10000"/>
          </a:bodyPr>
          <a:lstStyle/>
          <a:p>
            <a:pPr marL="0" indent="0">
              <a:buNone/>
            </a:pPr>
            <a:r>
              <a:rPr lang="en-US" dirty="0"/>
              <a:t>The </a:t>
            </a:r>
            <a:r>
              <a:rPr lang="en-US" b="1" dirty="0"/>
              <a:t>tibia</a:t>
            </a:r>
            <a:r>
              <a:rPr lang="en-US" dirty="0"/>
              <a:t> (shinbone) is a large leg bone located directly below the knee.</a:t>
            </a:r>
          </a:p>
          <a:p>
            <a:r>
              <a:rPr lang="en-US" dirty="0"/>
              <a:t>It articulates with the femur at its proximal end and with the fibula and tarsal bones at its distal end.</a:t>
            </a:r>
          </a:p>
          <a:p>
            <a:r>
              <a:rPr lang="en-US" dirty="0"/>
              <a:t>It is the second largest bone in the human body.</a:t>
            </a:r>
          </a:p>
          <a:p>
            <a:r>
              <a:rPr lang="en-US" dirty="0"/>
              <a:t>It transmits the body’s weight from the femur to the foot.</a:t>
            </a:r>
          </a:p>
          <a:p>
            <a:pPr marL="0" indent="0">
              <a:buNone/>
            </a:pPr>
            <a:r>
              <a:rPr lang="en-US" dirty="0"/>
              <a:t>The </a:t>
            </a:r>
            <a:r>
              <a:rPr lang="en-US" b="1" dirty="0"/>
              <a:t>fibula</a:t>
            </a:r>
            <a:r>
              <a:rPr lang="en-US" dirty="0"/>
              <a:t> (calf bone) parallels and articulates with the tibia.</a:t>
            </a:r>
          </a:p>
          <a:p>
            <a:r>
              <a:rPr lang="en-US" dirty="0"/>
              <a:t>It does not articulate with the femur and does not bear weight.</a:t>
            </a:r>
          </a:p>
          <a:p>
            <a:r>
              <a:rPr lang="en-US" dirty="0"/>
              <a:t>It acts as a site for muscle attachment.</a:t>
            </a:r>
          </a:p>
          <a:p>
            <a:r>
              <a:rPr lang="en-US" dirty="0"/>
              <a:t>It forms the lateral (outside) part of the ankle joint.</a:t>
            </a:r>
          </a:p>
          <a:p>
            <a:pPr marL="0" indent="0">
              <a:buNone/>
            </a:pPr>
            <a:endParaRPr lang="en-US" dirty="0"/>
          </a:p>
          <a:p>
            <a:endParaRPr lang="en-US" dirty="0"/>
          </a:p>
          <a:p>
            <a:pPr lvl="1"/>
            <a:endParaRPr lang="en-US" dirty="0"/>
          </a:p>
        </p:txBody>
      </p:sp>
    </p:spTree>
    <p:extLst>
      <p:ext uri="{BB962C8B-B14F-4D97-AF65-F5344CB8AC3E}">
        <p14:creationId xmlns:p14="http://schemas.microsoft.com/office/powerpoint/2010/main" val="2337043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43.1 Figure 1</a:t>
            </a:r>
            <a:endParaRPr lang="en-US" sz="3200" dirty="0">
              <a:solidFill>
                <a:schemeClr val="accent1"/>
              </a:solidFill>
            </a:endParaRPr>
          </a:p>
        </p:txBody>
      </p:sp>
      <p:sp>
        <p:nvSpPr>
          <p:cNvPr id="4" name="TextBox 3">
            <a:extLst>
              <a:ext uri="{FF2B5EF4-FFF2-40B4-BE49-F238E27FC236}">
                <a16:creationId xmlns:a16="http://schemas.microsoft.com/office/drawing/2014/main" id="{5D7CAA43-AA54-AA16-B372-1715716423D0}"/>
              </a:ext>
            </a:extLst>
          </p:cNvPr>
          <p:cNvSpPr txBox="1"/>
          <p:nvPr/>
        </p:nvSpPr>
        <p:spPr>
          <a:xfrm>
            <a:off x="2286000" y="5808233"/>
            <a:ext cx="4572000" cy="215444"/>
          </a:xfrm>
          <a:prstGeom prst="rect">
            <a:avLst/>
          </a:prstGeom>
          <a:noFill/>
        </p:spPr>
        <p:txBody>
          <a:bodyPr wrap="square">
            <a:spAutoFit/>
          </a:bodyPr>
          <a:lstStyle/>
          <a:p>
            <a:pPr algn="ctr"/>
            <a:r>
              <a:rPr lang="en-US" sz="800" dirty="0"/>
              <a:t>Anna Shvets on Pexels. "Prosthetic leg."</a:t>
            </a:r>
          </a:p>
        </p:txBody>
      </p:sp>
      <p:pic>
        <p:nvPicPr>
          <p:cNvPr id="6" name="Content Placeholder 4" descr="A person with a prosthetic leg plays basketball.">
            <a:extLst>
              <a:ext uri="{FF2B5EF4-FFF2-40B4-BE49-F238E27FC236}">
                <a16:creationId xmlns:a16="http://schemas.microsoft.com/office/drawing/2014/main" id="{425C0EE1-8913-650C-E24D-8CA5BC9778D7}"/>
              </a:ext>
            </a:extLst>
          </p:cNvPr>
          <p:cNvPicPr>
            <a:picLocks noChangeAspect="1"/>
          </p:cNvPicPr>
          <p:nvPr/>
        </p:nvPicPr>
        <p:blipFill>
          <a:blip r:embed="rId3"/>
          <a:srcRect l="12037" t="5333" r="12037" b="4667"/>
          <a:stretch/>
        </p:blipFill>
        <p:spPr>
          <a:xfrm>
            <a:off x="1066800" y="1104815"/>
            <a:ext cx="7010400" cy="461660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3AC30A-4D79-4660-9796-5773D5087358}"/>
              </a:ext>
            </a:extLst>
          </p:cNvPr>
          <p:cNvSpPr>
            <a:spLocks noGrp="1"/>
          </p:cNvSpPr>
          <p:nvPr>
            <p:ph type="title"/>
          </p:nvPr>
        </p:nvSpPr>
        <p:spPr/>
        <p:txBody>
          <a:bodyPr/>
          <a:lstStyle/>
          <a:p>
            <a:r>
              <a:rPr lang="en-US" dirty="0"/>
              <a:t>The Appendicular Skeleton: The Lower Limbs</a:t>
            </a:r>
            <a:r>
              <a:rPr lang="en-US" sz="1400" baseline="-25000" dirty="0"/>
              <a:t>4</a:t>
            </a:r>
            <a:endParaRPr lang="en-US" dirty="0"/>
          </a:p>
        </p:txBody>
      </p:sp>
      <p:sp>
        <p:nvSpPr>
          <p:cNvPr id="3" name="Content Placeholder 2">
            <a:extLst>
              <a:ext uri="{FF2B5EF4-FFF2-40B4-BE49-F238E27FC236}">
                <a16:creationId xmlns:a16="http://schemas.microsoft.com/office/drawing/2014/main" id="{45A94C41-91D1-C78B-61EA-CF63D8D39FD3}"/>
              </a:ext>
            </a:extLst>
          </p:cNvPr>
          <p:cNvSpPr>
            <a:spLocks noGrp="1"/>
          </p:cNvSpPr>
          <p:nvPr>
            <p:ph idx="1"/>
          </p:nvPr>
        </p:nvSpPr>
        <p:spPr>
          <a:xfrm>
            <a:off x="457200" y="1097280"/>
            <a:ext cx="8305800" cy="5151120"/>
          </a:xfrm>
        </p:spPr>
        <p:txBody>
          <a:bodyPr>
            <a:normAutofit lnSpcReduction="10000"/>
          </a:bodyPr>
          <a:lstStyle/>
          <a:p>
            <a:r>
              <a:rPr lang="en-US" dirty="0"/>
              <a:t>The </a:t>
            </a:r>
            <a:r>
              <a:rPr lang="en-US" b="1" dirty="0"/>
              <a:t>tarsals</a:t>
            </a:r>
            <a:r>
              <a:rPr lang="en-US" dirty="0"/>
              <a:t> are the 7 bones of the ankle.</a:t>
            </a:r>
          </a:p>
          <a:p>
            <a:pPr lvl="1"/>
            <a:r>
              <a:rPr lang="en-US" dirty="0"/>
              <a:t>The ankle transmits body weight from the tibia and fibula to the foot.</a:t>
            </a:r>
          </a:p>
          <a:p>
            <a:r>
              <a:rPr lang="en-US" dirty="0"/>
              <a:t>The </a:t>
            </a:r>
            <a:r>
              <a:rPr lang="en-US" b="1" dirty="0"/>
              <a:t>metatarsals </a:t>
            </a:r>
            <a:r>
              <a:rPr lang="en-US" dirty="0"/>
              <a:t>are the 5 bones of the foot.</a:t>
            </a:r>
          </a:p>
          <a:p>
            <a:r>
              <a:rPr lang="en-US" dirty="0"/>
              <a:t>The phalanges are the 14 bones of the toes.</a:t>
            </a:r>
          </a:p>
          <a:p>
            <a:pPr lvl="1"/>
            <a:r>
              <a:rPr lang="en-US" dirty="0"/>
              <a:t>Each toe consists of 3 phalanges, except the big toe that has only 2.</a:t>
            </a:r>
          </a:p>
          <a:p>
            <a:r>
              <a:rPr lang="en-US" dirty="0"/>
              <a:t>Variations exist in other species.</a:t>
            </a:r>
          </a:p>
          <a:p>
            <a:pPr lvl="1"/>
            <a:r>
              <a:rPr lang="en-US" dirty="0"/>
              <a:t>The horse’s metacarpals and metatarsals are oriented vertically and do not make contact with the substrate.</a:t>
            </a:r>
          </a:p>
          <a:p>
            <a:pPr marL="0" indent="0">
              <a:buNone/>
            </a:pPr>
            <a:endParaRPr lang="en-US" dirty="0"/>
          </a:p>
          <a:p>
            <a:endParaRPr lang="en-US" dirty="0"/>
          </a:p>
          <a:p>
            <a:pPr lvl="1"/>
            <a:endParaRPr lang="en-US" dirty="0"/>
          </a:p>
        </p:txBody>
      </p:sp>
    </p:spTree>
    <p:extLst>
      <p:ext uri="{BB962C8B-B14F-4D97-AF65-F5344CB8AC3E}">
        <p14:creationId xmlns:p14="http://schemas.microsoft.com/office/powerpoint/2010/main" val="3977075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097280"/>
            <a:ext cx="8229600" cy="4846320"/>
          </a:xfrm>
        </p:spPr>
        <p:txBody>
          <a:bodyPr>
            <a:normAutofit fontScale="92500" lnSpcReduction="20000"/>
          </a:bodyPr>
          <a:lstStyle/>
          <a:p>
            <a:r>
              <a:rPr lang="en-US" dirty="0"/>
              <a:t>How Do Human Lower Limb Bones Compare to Some of Our Closest Living Relatives?</a:t>
            </a:r>
          </a:p>
          <a:p>
            <a:endParaRPr lang="en-US" dirty="0"/>
          </a:p>
          <a:p>
            <a:r>
              <a:rPr lang="en-US" b="0" i="0" u="none" strike="noStrike" dirty="0">
                <a:effectLst/>
              </a:rPr>
              <a:t>One difference is that, compared with other great apes, humans have different angles in their leg bones. </a:t>
            </a:r>
          </a:p>
          <a:p>
            <a:pPr marL="457200" indent="-457200">
              <a:buFont typeface="Arial" panose="020B0604020202020204" pitchFamily="34" charset="0"/>
              <a:buChar char="•"/>
            </a:pPr>
            <a:r>
              <a:rPr lang="en-US" b="0" i="0" u="none" strike="noStrike" dirty="0">
                <a:effectLst/>
              </a:rPr>
              <a:t>These angles enable us to walk upright.</a:t>
            </a:r>
          </a:p>
          <a:p>
            <a:pPr marL="457200" indent="-457200">
              <a:buFont typeface="Arial" panose="020B0604020202020204" pitchFamily="34" charset="0"/>
              <a:buChar char="•"/>
            </a:pPr>
            <a:r>
              <a:rPr lang="en-US" b="0" i="0" u="none" strike="noStrike" dirty="0">
                <a:effectLst/>
              </a:rPr>
              <a:t>In humans, the angle of the femur toward the knee is an inward sloping angle. </a:t>
            </a:r>
          </a:p>
          <a:p>
            <a:pPr marL="1200150" lvl="1" indent="-457200">
              <a:buFont typeface="Arial" panose="020B0604020202020204" pitchFamily="34" charset="0"/>
              <a:buChar char="•"/>
            </a:pPr>
            <a:r>
              <a:rPr lang="en-US" b="0" i="0" u="none" strike="noStrike" dirty="0">
                <a:solidFill>
                  <a:schemeClr val="bg1"/>
                </a:solidFill>
                <a:effectLst/>
              </a:rPr>
              <a:t>That angle positions our feet so we can walk without swaying. </a:t>
            </a:r>
          </a:p>
          <a:p>
            <a:pPr marL="457200" indent="-457200">
              <a:buFont typeface="Arial" panose="020B0604020202020204" pitchFamily="34" charset="0"/>
              <a:buChar char="•"/>
            </a:pPr>
            <a:r>
              <a:rPr lang="en-US" b="0" i="0" u="none" strike="noStrike" dirty="0">
                <a:solidFill>
                  <a:schemeClr val="bg1"/>
                </a:solidFill>
                <a:effectLst/>
              </a:rPr>
              <a:t>Great apes have thighs that either angle more up and down or even angle outward, which is why apes tend to sway when they walk upright.</a:t>
            </a:r>
            <a:endParaRPr lang="en-US" dirty="0">
              <a:solidFill>
                <a:schemeClr val="bg1"/>
              </a:solidFill>
            </a:endParaRPr>
          </a:p>
        </p:txBody>
      </p:sp>
    </p:spTree>
    <p:extLst>
      <p:ext uri="{BB962C8B-B14F-4D97-AF65-F5344CB8AC3E}">
        <p14:creationId xmlns:p14="http://schemas.microsoft.com/office/powerpoint/2010/main" val="1146028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0553-9D55-F454-C99D-DD5F1B499615}"/>
              </a:ext>
            </a:extLst>
          </p:cNvPr>
          <p:cNvSpPr>
            <a:spLocks noGrp="1"/>
          </p:cNvSpPr>
          <p:nvPr>
            <p:ph type="title"/>
          </p:nvPr>
        </p:nvSpPr>
        <p:spPr/>
        <p:txBody>
          <a:bodyPr/>
          <a:lstStyle/>
          <a:p>
            <a:r>
              <a:rPr lang="en-US" dirty="0"/>
              <a:t>43.1 Figure 17</a:t>
            </a:r>
          </a:p>
        </p:txBody>
      </p:sp>
      <p:sp>
        <p:nvSpPr>
          <p:cNvPr id="4" name="TextBox 3">
            <a:extLst>
              <a:ext uri="{FF2B5EF4-FFF2-40B4-BE49-F238E27FC236}">
                <a16:creationId xmlns:a16="http://schemas.microsoft.com/office/drawing/2014/main" id="{7E42844B-12B8-0FBD-B327-86DB803B0A34}"/>
              </a:ext>
            </a:extLst>
          </p:cNvPr>
          <p:cNvSpPr txBox="1"/>
          <p:nvPr/>
        </p:nvSpPr>
        <p:spPr>
          <a:xfrm>
            <a:off x="2286000" y="5859332"/>
            <a:ext cx="4572000" cy="215444"/>
          </a:xfrm>
          <a:prstGeom prst="rect">
            <a:avLst/>
          </a:prstGeom>
          <a:noFill/>
        </p:spPr>
        <p:txBody>
          <a:bodyPr wrap="square">
            <a:spAutoFit/>
          </a:bodyPr>
          <a:lstStyle/>
          <a:p>
            <a:pPr algn="ctr"/>
            <a:r>
              <a:rPr lang="en-US" sz="800" dirty="0"/>
              <a:t>DeFacto on Wikimedia Commons. "Great ape skeletons."</a:t>
            </a:r>
          </a:p>
        </p:txBody>
      </p:sp>
      <p:pic>
        <p:nvPicPr>
          <p:cNvPr id="3" name="Content Placeholder 5" descr="A photograph of the skeletons of various apes and a human skeleton">
            <a:extLst>
              <a:ext uri="{FF2B5EF4-FFF2-40B4-BE49-F238E27FC236}">
                <a16:creationId xmlns:a16="http://schemas.microsoft.com/office/drawing/2014/main" id="{168F98F7-884B-5321-2C19-79A98B440F55}"/>
              </a:ext>
            </a:extLst>
          </p:cNvPr>
          <p:cNvPicPr>
            <a:picLocks noChangeAspect="1"/>
          </p:cNvPicPr>
          <p:nvPr/>
        </p:nvPicPr>
        <p:blipFill>
          <a:blip r:embed="rId3"/>
          <a:srcRect t="5348" b="3319"/>
          <a:stretch/>
        </p:blipFill>
        <p:spPr>
          <a:xfrm>
            <a:off x="798140" y="1058441"/>
            <a:ext cx="7547719" cy="4741118"/>
          </a:xfrm>
          <a:prstGeom prst="rect">
            <a:avLst/>
          </a:prstGeom>
        </p:spPr>
      </p:pic>
    </p:spTree>
    <p:extLst>
      <p:ext uri="{BB962C8B-B14F-4D97-AF65-F5344CB8AC3E}">
        <p14:creationId xmlns:p14="http://schemas.microsoft.com/office/powerpoint/2010/main" val="335376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AD0C-A1A1-2762-9CE0-4566695FF420}"/>
              </a:ext>
            </a:extLst>
          </p:cNvPr>
          <p:cNvSpPr>
            <a:spLocks noGrp="1"/>
          </p:cNvSpPr>
          <p:nvPr>
            <p:ph type="title"/>
          </p:nvPr>
        </p:nvSpPr>
        <p:spPr/>
        <p:txBody>
          <a:bodyPr/>
          <a:lstStyle/>
          <a:p>
            <a:r>
              <a:rPr lang="en-US" dirty="0"/>
              <a:t>Evolution Connection</a:t>
            </a:r>
          </a:p>
        </p:txBody>
      </p:sp>
      <p:sp>
        <p:nvSpPr>
          <p:cNvPr id="3" name="Content Placeholder 2">
            <a:extLst>
              <a:ext uri="{FF2B5EF4-FFF2-40B4-BE49-F238E27FC236}">
                <a16:creationId xmlns:a16="http://schemas.microsoft.com/office/drawing/2014/main" id="{DD2D4455-1EA3-129C-5B8B-62BFAAA6BE13}"/>
              </a:ext>
            </a:extLst>
          </p:cNvPr>
          <p:cNvSpPr>
            <a:spLocks noGrp="1"/>
          </p:cNvSpPr>
          <p:nvPr>
            <p:ph idx="1"/>
          </p:nvPr>
        </p:nvSpPr>
        <p:spPr>
          <a:xfrm>
            <a:off x="457200" y="1021080"/>
            <a:ext cx="8229600" cy="5455920"/>
          </a:xfrm>
        </p:spPr>
        <p:txBody>
          <a:bodyPr>
            <a:normAutofit fontScale="70000" lnSpcReduction="20000"/>
          </a:bodyPr>
          <a:lstStyle/>
          <a:p>
            <a:pPr marL="0" indent="0">
              <a:buNone/>
            </a:pPr>
            <a:r>
              <a:rPr lang="en-US" dirty="0"/>
              <a:t>Evolution of Body Design for Locomotion on Land</a:t>
            </a:r>
          </a:p>
          <a:p>
            <a:r>
              <a:rPr lang="en-US" dirty="0"/>
              <a:t>Ancestral vertebrates evolved in water and adapted to land with significant body design changes.</a:t>
            </a:r>
          </a:p>
          <a:p>
            <a:r>
              <a:rPr lang="en-US" dirty="0"/>
              <a:t>Axial Skeleton:</a:t>
            </a:r>
          </a:p>
          <a:p>
            <a:pPr lvl="1"/>
            <a:r>
              <a:rPr lang="en-US" dirty="0"/>
              <a:t>Gravity required stronger, ossified limbs and a firmer vertebral column.</a:t>
            </a:r>
          </a:p>
          <a:p>
            <a:pPr lvl="1"/>
            <a:r>
              <a:rPr lang="en-US" dirty="0"/>
              <a:t>Vertebrae adapted for vertical motion to reduce strain and support weight.</a:t>
            </a:r>
          </a:p>
          <a:p>
            <a:pPr lvl="1"/>
            <a:r>
              <a:rPr lang="en-US" dirty="0"/>
              <a:t>The pectoral girdle detached from the head to minimize jarring.</a:t>
            </a:r>
          </a:p>
          <a:p>
            <a:pPr lvl="1"/>
            <a:r>
              <a:rPr lang="en-US" dirty="0"/>
              <a:t>Neck vertebrae evolved for independent head movement.</a:t>
            </a:r>
          </a:p>
          <a:p>
            <a:r>
              <a:rPr lang="en-US" dirty="0"/>
              <a:t>Appendicular Skeleton:</a:t>
            </a:r>
          </a:p>
          <a:p>
            <a:pPr lvl="1"/>
            <a:r>
              <a:rPr lang="en-US" dirty="0"/>
              <a:t>Shoulders attached to the pectoral girdle through muscles and connective tissue to reduce skull jarring.</a:t>
            </a:r>
          </a:p>
          <a:p>
            <a:pPr lvl="1"/>
            <a:r>
              <a:rPr lang="en-US" dirty="0"/>
              <a:t>Early tetrapods moved inefficiently with limbs splayed out.</a:t>
            </a:r>
          </a:p>
          <a:p>
            <a:pPr lvl="1"/>
            <a:r>
              <a:rPr lang="en-US" dirty="0"/>
              <a:t>Later tetrapods positioned limbs under their bodies for efficient forward movement.</a:t>
            </a:r>
          </a:p>
          <a:p>
            <a:pPr lvl="2"/>
            <a:r>
              <a:rPr lang="en-US" sz="2900" dirty="0"/>
              <a:t>Limbs moved in 1 plane, swinging like a pendulum for efficiency.</a:t>
            </a:r>
          </a:p>
        </p:txBody>
      </p:sp>
    </p:spTree>
    <p:extLst>
      <p:ext uri="{BB962C8B-B14F-4D97-AF65-F5344CB8AC3E}">
        <p14:creationId xmlns:p14="http://schemas.microsoft.com/office/powerpoint/2010/main" val="4018700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29982-4350-353E-944B-469535BB9AB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7899EE2-474D-8F0A-CB21-6BBBE49CD401}"/>
              </a:ext>
            </a:extLst>
          </p:cNvPr>
          <p:cNvSpPr>
            <a:spLocks noGrp="1"/>
          </p:cNvSpPr>
          <p:nvPr>
            <p:ph idx="1"/>
          </p:nvPr>
        </p:nvSpPr>
        <p:spPr>
          <a:xfrm>
            <a:off x="381000" y="1066800"/>
            <a:ext cx="8534400" cy="5410200"/>
          </a:xfrm>
        </p:spPr>
        <p:txBody>
          <a:bodyPr>
            <a:normAutofit fontScale="70000" lnSpcReduction="20000"/>
          </a:bodyPr>
          <a:lstStyle/>
          <a:p>
            <a:r>
              <a:rPr lang="en-US" dirty="0"/>
              <a:t>There are 3 types of skeleton designs:</a:t>
            </a:r>
          </a:p>
          <a:p>
            <a:pPr lvl="1"/>
            <a:r>
              <a:rPr lang="en-US" dirty="0"/>
              <a:t>A hydrostatic skeleton is a fluid-filled compartment under pressure.</a:t>
            </a:r>
          </a:p>
          <a:p>
            <a:pPr lvl="1"/>
            <a:r>
              <a:rPr lang="en-US" dirty="0"/>
              <a:t>An exoskeleton is a hard external structure.</a:t>
            </a:r>
          </a:p>
          <a:p>
            <a:pPr lvl="1"/>
            <a:r>
              <a:rPr lang="en-US" dirty="0"/>
              <a:t>An endoskeleton is an internal mineralized skeleton.</a:t>
            </a:r>
          </a:p>
          <a:p>
            <a:r>
              <a:rPr lang="en-US" dirty="0"/>
              <a:t>The human skeleton is an endoskeleton.</a:t>
            </a:r>
          </a:p>
          <a:p>
            <a:pPr lvl="1"/>
            <a:r>
              <a:rPr lang="en-US" dirty="0"/>
              <a:t>Its axial skeleton includes:</a:t>
            </a:r>
          </a:p>
          <a:p>
            <a:pPr lvl="2"/>
            <a:r>
              <a:rPr lang="en-US" sz="2900" dirty="0"/>
              <a:t>The bones of the skull (8 cranial and 14 facial bones)</a:t>
            </a:r>
          </a:p>
          <a:p>
            <a:pPr lvl="2"/>
            <a:r>
              <a:rPr lang="en-US" sz="2900" dirty="0"/>
              <a:t>6 bones of the ossicles of the middle ear</a:t>
            </a:r>
          </a:p>
          <a:p>
            <a:pPr lvl="2"/>
            <a:r>
              <a:rPr lang="en-US" sz="2900" dirty="0"/>
              <a:t>The hyoid bone</a:t>
            </a:r>
          </a:p>
          <a:p>
            <a:pPr lvl="2"/>
            <a:r>
              <a:rPr lang="en-US" sz="2900" dirty="0"/>
              <a:t>The vertebral column (26 bones) protecting the spinal cord</a:t>
            </a:r>
          </a:p>
          <a:p>
            <a:pPr lvl="2"/>
            <a:r>
              <a:rPr lang="en-US" sz="2900" dirty="0"/>
              <a:t>The thoracic cage (sternum, ribs, thoracic vertebrae, costal cartilages)</a:t>
            </a:r>
          </a:p>
          <a:p>
            <a:pPr lvl="1"/>
            <a:r>
              <a:rPr lang="en-US" dirty="0"/>
              <a:t>Its appendicular skeleton includes:</a:t>
            </a:r>
          </a:p>
          <a:p>
            <a:pPr lvl="2"/>
            <a:r>
              <a:rPr lang="en-US" sz="2900" dirty="0"/>
              <a:t>The pectoral girdle (clavicles and scapulae)</a:t>
            </a:r>
          </a:p>
          <a:p>
            <a:pPr lvl="2"/>
            <a:r>
              <a:rPr lang="en-US" sz="2900" dirty="0"/>
              <a:t>The upper limb (30 bones in each within the arm, forearm, and hand)</a:t>
            </a:r>
          </a:p>
          <a:p>
            <a:pPr lvl="2"/>
            <a:r>
              <a:rPr lang="en-US" sz="2900" dirty="0"/>
              <a:t>The pelvic girdle</a:t>
            </a:r>
          </a:p>
          <a:p>
            <a:pPr lvl="2"/>
            <a:r>
              <a:rPr lang="en-US" sz="2900" dirty="0"/>
              <a:t>The lower limb (bones of the thigh, leg, and foot)</a:t>
            </a:r>
          </a:p>
          <a:p>
            <a:pPr lvl="1"/>
            <a:endParaRPr lang="en-US" dirty="0"/>
          </a:p>
        </p:txBody>
      </p:sp>
    </p:spTree>
    <p:extLst>
      <p:ext uri="{BB962C8B-B14F-4D97-AF65-F5344CB8AC3E}">
        <p14:creationId xmlns:p14="http://schemas.microsoft.com/office/powerpoint/2010/main" val="3598720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26E8-F38A-CB1B-C335-C6CA58748B3B}"/>
              </a:ext>
            </a:extLst>
          </p:cNvPr>
          <p:cNvSpPr>
            <a:spLocks noGrp="1"/>
          </p:cNvSpPr>
          <p:nvPr>
            <p:ph type="title"/>
          </p:nvPr>
        </p:nvSpPr>
        <p:spPr/>
        <p:txBody>
          <a:bodyPr/>
          <a:lstStyle/>
          <a:p>
            <a:r>
              <a:rPr lang="en-US" dirty="0"/>
              <a:t>Skeletal System Functions and Designs</a:t>
            </a:r>
          </a:p>
        </p:txBody>
      </p:sp>
      <p:sp>
        <p:nvSpPr>
          <p:cNvPr id="3" name="Content Placeholder 2">
            <a:extLst>
              <a:ext uri="{FF2B5EF4-FFF2-40B4-BE49-F238E27FC236}">
                <a16:creationId xmlns:a16="http://schemas.microsoft.com/office/drawing/2014/main" id="{7A084DEB-1347-F042-1A86-F688E30A142F}"/>
              </a:ext>
            </a:extLst>
          </p:cNvPr>
          <p:cNvSpPr>
            <a:spLocks noGrp="1"/>
          </p:cNvSpPr>
          <p:nvPr>
            <p:ph idx="1"/>
          </p:nvPr>
        </p:nvSpPr>
        <p:spPr/>
        <p:txBody>
          <a:bodyPr/>
          <a:lstStyle/>
          <a:p>
            <a:r>
              <a:rPr lang="en-US" dirty="0"/>
              <a:t>The skeletal system has 3 functions:</a:t>
            </a:r>
          </a:p>
          <a:p>
            <a:pPr lvl="1"/>
            <a:r>
              <a:rPr lang="en-US" dirty="0"/>
              <a:t>Support the body</a:t>
            </a:r>
          </a:p>
          <a:p>
            <a:pPr lvl="1"/>
            <a:r>
              <a:rPr lang="en-US" dirty="0"/>
              <a:t>Protect internal organs</a:t>
            </a:r>
          </a:p>
          <a:p>
            <a:pPr lvl="1"/>
            <a:r>
              <a:rPr lang="en-US" dirty="0"/>
              <a:t>Allow for movement of the organism</a:t>
            </a:r>
          </a:p>
          <a:p>
            <a:r>
              <a:rPr lang="en-US" dirty="0"/>
              <a:t>There are 3 different skeleton designs that fulfill these functions:</a:t>
            </a:r>
          </a:p>
          <a:p>
            <a:pPr lvl="1"/>
            <a:r>
              <a:rPr lang="en-US" dirty="0"/>
              <a:t>Hydrostatic skeleton</a:t>
            </a:r>
          </a:p>
          <a:p>
            <a:pPr lvl="1"/>
            <a:r>
              <a:rPr lang="en-US" dirty="0"/>
              <a:t>Exoskeleton</a:t>
            </a:r>
          </a:p>
          <a:p>
            <a:pPr lvl="1"/>
            <a:r>
              <a:rPr lang="en-US" dirty="0"/>
              <a:t>Endoskeleton</a:t>
            </a:r>
          </a:p>
        </p:txBody>
      </p:sp>
    </p:spTree>
    <p:extLst>
      <p:ext uri="{BB962C8B-B14F-4D97-AF65-F5344CB8AC3E}">
        <p14:creationId xmlns:p14="http://schemas.microsoft.com/office/powerpoint/2010/main" val="1590113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625F-C75A-C4E9-9B58-A039F8747505}"/>
              </a:ext>
            </a:extLst>
          </p:cNvPr>
          <p:cNvSpPr>
            <a:spLocks noGrp="1"/>
          </p:cNvSpPr>
          <p:nvPr>
            <p:ph type="title"/>
          </p:nvPr>
        </p:nvSpPr>
        <p:spPr/>
        <p:txBody>
          <a:bodyPr/>
          <a:lstStyle/>
          <a:p>
            <a:r>
              <a:rPr lang="en-US" dirty="0"/>
              <a:t>Skeletal System Design: Hydrostatic Skeleton</a:t>
            </a:r>
          </a:p>
        </p:txBody>
      </p:sp>
      <p:sp>
        <p:nvSpPr>
          <p:cNvPr id="3" name="Content Placeholder 2">
            <a:extLst>
              <a:ext uri="{FF2B5EF4-FFF2-40B4-BE49-F238E27FC236}">
                <a16:creationId xmlns:a16="http://schemas.microsoft.com/office/drawing/2014/main" id="{D4014FDC-EDEA-6C75-527B-3638C66AD12C}"/>
              </a:ext>
            </a:extLst>
          </p:cNvPr>
          <p:cNvSpPr>
            <a:spLocks noGrp="1"/>
          </p:cNvSpPr>
          <p:nvPr>
            <p:ph idx="1"/>
          </p:nvPr>
        </p:nvSpPr>
        <p:spPr>
          <a:xfrm>
            <a:off x="457200" y="1097280"/>
            <a:ext cx="8229600" cy="4998720"/>
          </a:xfrm>
        </p:spPr>
        <p:txBody>
          <a:bodyPr>
            <a:normAutofit fontScale="77500" lnSpcReduction="20000"/>
          </a:bodyPr>
          <a:lstStyle/>
          <a:p>
            <a:pPr marL="0" indent="0">
              <a:buNone/>
            </a:pPr>
            <a:r>
              <a:rPr lang="en-US" dirty="0"/>
              <a:t>A </a:t>
            </a:r>
            <a:r>
              <a:rPr lang="en-US" b="1" dirty="0"/>
              <a:t>hydrostatic skeleton </a:t>
            </a:r>
            <a:r>
              <a:rPr lang="en-US" dirty="0"/>
              <a:t>is one formed by a fluid-filled compartment within the body called the coelom.</a:t>
            </a:r>
          </a:p>
          <a:p>
            <a:r>
              <a:rPr lang="en-US" dirty="0"/>
              <a:t>The organs of the coelom are supported by aqueous fluid and resist external compression.</a:t>
            </a:r>
          </a:p>
          <a:p>
            <a:r>
              <a:rPr lang="en-US" dirty="0"/>
              <a:t>The coelom is under hydrostatic pressure because of the fluid and supports other organs.</a:t>
            </a:r>
          </a:p>
          <a:p>
            <a:r>
              <a:rPr lang="en-US" dirty="0"/>
              <a:t>The muscles surrounding the coelom allow movement, contracting to change the shape of the coelom.</a:t>
            </a:r>
          </a:p>
          <a:p>
            <a:pPr lvl="1"/>
            <a:r>
              <a:rPr lang="en-US" dirty="0"/>
              <a:t>The pressure of the fluid in the coelom produces movement.</a:t>
            </a:r>
          </a:p>
          <a:p>
            <a:pPr lvl="1"/>
            <a:r>
              <a:rPr lang="en-US" dirty="0"/>
              <a:t>Example: earthworm movement by peristalsis (waves of muscular contractions) of the body wall’s skeletal muscle</a:t>
            </a:r>
          </a:p>
          <a:p>
            <a:r>
              <a:rPr lang="en-US" dirty="0"/>
              <a:t>Soft-bodied animals including sea anemones, earthworms, jellyfish, and other invertebrates have hydrostatic skeletons.</a:t>
            </a:r>
          </a:p>
          <a:p>
            <a:r>
              <a:rPr lang="en-US" dirty="0"/>
              <a:t>This is not an efficient skeleton for larger terrestrial animals.</a:t>
            </a:r>
          </a:p>
          <a:p>
            <a:pPr lvl="1"/>
            <a:r>
              <a:rPr lang="en-US" dirty="0"/>
              <a:t>If it were to get too large, it would collapse under the weight of its fluid.</a:t>
            </a:r>
          </a:p>
          <a:p>
            <a:pPr lvl="1"/>
            <a:endParaRPr lang="en-US" dirty="0"/>
          </a:p>
        </p:txBody>
      </p:sp>
    </p:spTree>
    <p:extLst>
      <p:ext uri="{BB962C8B-B14F-4D97-AF65-F5344CB8AC3E}">
        <p14:creationId xmlns:p14="http://schemas.microsoft.com/office/powerpoint/2010/main" val="444976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43.1 Figure 2</a:t>
            </a:r>
            <a:endParaRPr lang="en-US" sz="3200" dirty="0">
              <a:solidFill>
                <a:schemeClr val="accent1"/>
              </a:solidFill>
            </a:endParaRPr>
          </a:p>
        </p:txBody>
      </p:sp>
      <p:sp>
        <p:nvSpPr>
          <p:cNvPr id="3" name="TextBox 2">
            <a:extLst>
              <a:ext uri="{FF2B5EF4-FFF2-40B4-BE49-F238E27FC236}">
                <a16:creationId xmlns:a16="http://schemas.microsoft.com/office/drawing/2014/main" id="{9B4E53BA-51CE-5009-5E2B-23A235CDFD6B}"/>
              </a:ext>
            </a:extLst>
          </p:cNvPr>
          <p:cNvSpPr txBox="1"/>
          <p:nvPr/>
        </p:nvSpPr>
        <p:spPr>
          <a:xfrm>
            <a:off x="2286000" y="5766477"/>
            <a:ext cx="4572000" cy="215444"/>
          </a:xfrm>
          <a:prstGeom prst="rect">
            <a:avLst/>
          </a:prstGeom>
          <a:noFill/>
        </p:spPr>
        <p:txBody>
          <a:bodyPr wrap="square">
            <a:spAutoFit/>
          </a:bodyPr>
          <a:lstStyle/>
          <a:p>
            <a:pPr algn="ctr"/>
            <a:r>
              <a:rPr lang="en-US" sz="800" dirty="0"/>
              <a:t>dmkoch on Pixabay. "Sea star skeleton."</a:t>
            </a:r>
          </a:p>
        </p:txBody>
      </p:sp>
      <p:pic>
        <p:nvPicPr>
          <p:cNvPr id="6" name="Content Placeholder 5" descr="A photograph of a sea star">
            <a:extLst>
              <a:ext uri="{FF2B5EF4-FFF2-40B4-BE49-F238E27FC236}">
                <a16:creationId xmlns:a16="http://schemas.microsoft.com/office/drawing/2014/main" id="{F6559FF8-E407-0A7D-3865-E5E8325A70C1}"/>
              </a:ext>
            </a:extLst>
          </p:cNvPr>
          <p:cNvPicPr>
            <a:picLocks noGrp="1" noChangeAspect="1"/>
          </p:cNvPicPr>
          <p:nvPr>
            <p:ph idx="1"/>
          </p:nvPr>
        </p:nvPicPr>
        <p:blipFill>
          <a:blip r:embed="rId3"/>
          <a:srcRect l="15741" t="5334" r="15742" b="3000"/>
          <a:stretch/>
        </p:blipFill>
        <p:spPr>
          <a:xfrm>
            <a:off x="1600200" y="1112353"/>
            <a:ext cx="6192653" cy="4602647"/>
          </a:xfrm>
        </p:spPr>
      </p:pic>
    </p:spTree>
    <p:extLst>
      <p:ext uri="{BB962C8B-B14F-4D97-AF65-F5344CB8AC3E}">
        <p14:creationId xmlns:p14="http://schemas.microsoft.com/office/powerpoint/2010/main" val="771141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097280"/>
            <a:ext cx="8229600" cy="4846320"/>
          </a:xfrm>
        </p:spPr>
        <p:txBody>
          <a:bodyPr/>
          <a:lstStyle/>
          <a:p>
            <a:r>
              <a:rPr lang="en-US" dirty="0"/>
              <a:t>Working in pairs, come up with three different animals that you suspect operate by way of a hydrostatic skeleton. Then, do a quick internet search and check your list. How many did you get correct? Pick one of these animals to research further. </a:t>
            </a:r>
          </a:p>
          <a:p>
            <a:pPr marL="457200" indent="-457200">
              <a:buFont typeface="Arial" panose="020B0604020202020204" pitchFamily="34" charset="0"/>
              <a:buChar char="•"/>
            </a:pPr>
            <a:r>
              <a:rPr lang="en-US" dirty="0"/>
              <a:t>Use the internet or other resources to learn how this animal can move around with its hydrostatic skeleton. </a:t>
            </a:r>
          </a:p>
          <a:p>
            <a:pPr marL="457200" indent="-457200">
              <a:buFont typeface="Arial" panose="020B0604020202020204" pitchFamily="34" charset="0"/>
              <a:buChar char="•"/>
            </a:pPr>
            <a:r>
              <a:rPr lang="en-US" dirty="0"/>
              <a:t>Share your animal's method of locomotion with the class.</a:t>
            </a:r>
          </a:p>
        </p:txBody>
      </p:sp>
    </p:spTree>
    <p:extLst>
      <p:ext uri="{BB962C8B-B14F-4D97-AF65-F5344CB8AC3E}">
        <p14:creationId xmlns:p14="http://schemas.microsoft.com/office/powerpoint/2010/main" val="2069639696"/>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3265</TotalTime>
  <Words>3838</Words>
  <Application>Microsoft Office PowerPoint</Application>
  <PresentationFormat>On-screen Show (4:3)</PresentationFormat>
  <Paragraphs>438</Paragraphs>
  <Slides>55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Century Gothic</vt:lpstr>
      <vt:lpstr>Aptos</vt:lpstr>
      <vt:lpstr>Open Sans</vt:lpstr>
      <vt:lpstr>Office Theme</vt:lpstr>
      <vt:lpstr>Lesson 43.1</vt:lpstr>
      <vt:lpstr>Objectives</vt:lpstr>
      <vt:lpstr>Musculoskeletal System</vt:lpstr>
      <vt:lpstr>Musculoskeletal System: Injury and Disease</vt:lpstr>
      <vt:lpstr>43.1 Figure 1</vt:lpstr>
      <vt:lpstr>Skeletal System Functions and Designs</vt:lpstr>
      <vt:lpstr>Skeletal System Design: Hydrostatic Skeleton</vt:lpstr>
      <vt:lpstr>43.1 Figure 2</vt:lpstr>
      <vt:lpstr>Group Activity</vt:lpstr>
      <vt:lpstr>Skeletal System Design: Exoskeleton1</vt:lpstr>
      <vt:lpstr>Skeletal System Design: Exoskeleton2</vt:lpstr>
      <vt:lpstr>43.1 Figure 3</vt:lpstr>
      <vt:lpstr>Skeletal System Design: Endoskeleton</vt:lpstr>
      <vt:lpstr>43.1 Figure 4</vt:lpstr>
      <vt:lpstr>The Human Endoskeleton1</vt:lpstr>
      <vt:lpstr>The Human Endoskeleton2</vt:lpstr>
      <vt:lpstr>The Human Endoskeleton: Axial Skeleton Structure</vt:lpstr>
      <vt:lpstr>The Human Endoskeleton: Axial Skeleton Function</vt:lpstr>
      <vt:lpstr>The Axial Skeleton: The Skull</vt:lpstr>
      <vt:lpstr>The Axial Skeleton: The Skull’s Cranial Bones</vt:lpstr>
      <vt:lpstr>43.1 Figure 6</vt:lpstr>
      <vt:lpstr>The Axial Skeleton: The Auditory Ossicles</vt:lpstr>
      <vt:lpstr>The Axial Skeleton: The Skull’s Facial Bones</vt:lpstr>
      <vt:lpstr>43.1 Figure 7</vt:lpstr>
      <vt:lpstr>The Axial Skeleton: The Hyoid Bone and the Mandible</vt:lpstr>
      <vt:lpstr>Think It Through1</vt:lpstr>
      <vt:lpstr>The Axial Skeleton: The Vertebral Column1</vt:lpstr>
      <vt:lpstr>43.1 Figure 8</vt:lpstr>
      <vt:lpstr>The Axial Skeleton: The Vertebral Column2</vt:lpstr>
      <vt:lpstr>43.1 Figure 9</vt:lpstr>
      <vt:lpstr>The Axial Skeleton: The Vertebral Column3</vt:lpstr>
      <vt:lpstr>The Axial Skeleton: The Thoracic Cage1</vt:lpstr>
      <vt:lpstr>The Axial Skeleton: The Thoracic Cage2</vt:lpstr>
      <vt:lpstr>43.1 Figure 10</vt:lpstr>
      <vt:lpstr>The Human Endoskeleton: Appendicular Skeleton Structure</vt:lpstr>
      <vt:lpstr>The Appendicular Skeleton: The Pectoral Girdle1</vt:lpstr>
      <vt:lpstr>The Appendicular Skeleton: The Pectoral Girdle2</vt:lpstr>
      <vt:lpstr>Think It Through2</vt:lpstr>
      <vt:lpstr>The Appendicular Skeleton: The Pectoral Girdle3</vt:lpstr>
      <vt:lpstr>The Appendicular Skeleton: The Upper Limbs1</vt:lpstr>
      <vt:lpstr>The Appendicular Skeleton: The Upper Limbs2</vt:lpstr>
      <vt:lpstr>The Appendicular Skeleton: The Upper Limbs3</vt:lpstr>
      <vt:lpstr>The Appendicular Skeleton: The Upper Limbs4</vt:lpstr>
      <vt:lpstr>43.1 Figure 14</vt:lpstr>
      <vt:lpstr>The Appendicular Skeleton: The Pelvic Girdle1</vt:lpstr>
      <vt:lpstr>The Appendicular Skeleton: The Pelvic Girdle2</vt:lpstr>
      <vt:lpstr>The Appendicular Skeleton: The Lower Limbs1</vt:lpstr>
      <vt:lpstr>The Appendicular Skeleton: The Lower Limbs2</vt:lpstr>
      <vt:lpstr>The Appendicular Skeleton: The Lower Limbs3</vt:lpstr>
      <vt:lpstr>The Appendicular Skeleton: The Lower Limbs4</vt:lpstr>
      <vt:lpstr>Science and You</vt:lpstr>
      <vt:lpstr>43.1 Figure 17</vt:lpstr>
      <vt:lpstr>Evolution Connection</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190</cp:revision>
  <dcterms:created xsi:type="dcterms:W3CDTF">2013-04-26T14:43:13Z</dcterms:created>
  <dcterms:modified xsi:type="dcterms:W3CDTF">2024-10-23T21:25:16Z</dcterms:modified>
</cp:coreProperties>
</file>