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9"/>
  </p:notesMasterIdLst>
  <p:handoutMasterIdLst>
    <p:handoutMasterId r:id="rId30"/>
  </p:handoutMasterIdLst>
  <p:sldIdLst>
    <p:sldId id="272" r:id="rId2"/>
    <p:sldId id="264" r:id="rId3"/>
    <p:sldId id="265" r:id="rId4"/>
    <p:sldId id="277" r:id="rId5"/>
    <p:sldId id="273" r:id="rId6"/>
    <p:sldId id="274" r:id="rId7"/>
    <p:sldId id="278" r:id="rId8"/>
    <p:sldId id="279" r:id="rId9"/>
    <p:sldId id="267" r:id="rId10"/>
    <p:sldId id="280" r:id="rId11"/>
    <p:sldId id="281" r:id="rId12"/>
    <p:sldId id="282" r:id="rId13"/>
    <p:sldId id="271" r:id="rId14"/>
    <p:sldId id="283" r:id="rId15"/>
    <p:sldId id="284" r:id="rId16"/>
    <p:sldId id="285" r:id="rId17"/>
    <p:sldId id="286" r:id="rId18"/>
    <p:sldId id="287" r:id="rId19"/>
    <p:sldId id="288" r:id="rId20"/>
    <p:sldId id="289" r:id="rId21"/>
    <p:sldId id="276" r:id="rId22"/>
    <p:sldId id="290" r:id="rId23"/>
    <p:sldId id="291" r:id="rId24"/>
    <p:sldId id="268" r:id="rId25"/>
    <p:sldId id="292" r:id="rId26"/>
    <p:sldId id="293" r:id="rId27"/>
    <p:sldId id="294" r:id="rId28"/>
  </p:sldIdLst>
  <p:sldSz cx="9144000" cy="6858000" type="screen4x3"/>
  <p:notesSz cx="6858000" cy="9144000"/>
  <p:embeddedFontLst>
    <p:embeddedFont>
      <p:font typeface="Century Gothic" panose="020B050202020202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3" autoAdjust="0"/>
    <p:restoredTop sz="86410" autoAdjust="0"/>
  </p:normalViewPr>
  <p:slideViewPr>
    <p:cSldViewPr>
      <p:cViewPr varScale="1">
        <p:scale>
          <a:sx n="95" d="100"/>
          <a:sy n="95" d="100"/>
        </p:scale>
        <p:origin x="1584" y="96"/>
      </p:cViewPr>
      <p:guideLst>
        <p:guide orient="horz" pos="2160"/>
        <p:guide pos="2880"/>
      </p:guideLst>
    </p:cSldViewPr>
  </p:slideViewPr>
  <p:outlineViewPr>
    <p:cViewPr>
      <p:scale>
        <a:sx n="33" d="100"/>
        <a:sy n="33" d="100"/>
      </p:scale>
      <p:origin x="0" y="-1077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10/22/2024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10/22/2024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a:t>
            </a:fld>
            <a:endParaRPr lang="en-US" dirty="0"/>
          </a:p>
        </p:txBody>
      </p:sp>
    </p:spTree>
    <p:extLst>
      <p:ext uri="{BB962C8B-B14F-4D97-AF65-F5344CB8AC3E}">
        <p14:creationId xmlns:p14="http://schemas.microsoft.com/office/powerpoint/2010/main" val="3150562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are different types of bones: flat, irregular, long, short, and sesamoid.</a:t>
            </a:r>
          </a:p>
        </p:txBody>
      </p:sp>
      <p:sp>
        <p:nvSpPr>
          <p:cNvPr id="4" name="Slide Number Placeholder 3"/>
          <p:cNvSpPr>
            <a:spLocks noGrp="1"/>
          </p:cNvSpPr>
          <p:nvPr>
            <p:ph type="sldNum" sz="quarter" idx="5"/>
          </p:nvPr>
        </p:nvSpPr>
        <p:spPr/>
        <p:txBody>
          <a:bodyPr/>
          <a:lstStyle/>
          <a:p>
            <a:fld id="{7115ED13-301A-4C0A-8C7F-A4982DED9D67}" type="slidenum">
              <a:rPr lang="en-US" smtClean="0"/>
              <a:pPr/>
              <a:t>4</a:t>
            </a:fld>
            <a:endParaRPr lang="en-US" dirty="0"/>
          </a:p>
        </p:txBody>
      </p:sp>
    </p:spTree>
    <p:extLst>
      <p:ext uri="{BB962C8B-B14F-4D97-AF65-F5344CB8AC3E}">
        <p14:creationId xmlns:p14="http://schemas.microsoft.com/office/powerpoint/2010/main" val="972620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Compact bone tissue consists of osteons, aligned parallel to the long axis of the bone, and the Haversian canal that contains the bone's blood vessels and nerve fibers. The inner layer of bones consists of spongy bone tissue. The small dark ovals in the osteon represent the living osteocytes.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3838069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Trabeculae in spongy bone are arranged such that one side of the bone bears tension and the other withstands compression.</a:t>
            </a:r>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489690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21</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Bones can fracture in many different ways, depending on the nature of the injury and the break. (b) Bones can heal fractures through four main stages: hematoma formation, fibrocartilaginous callus formation, bony callus formation, and bone remodeling.</a:t>
            </a:r>
          </a:p>
        </p:txBody>
      </p:sp>
      <p:sp>
        <p:nvSpPr>
          <p:cNvPr id="4" name="Slide Number Placeholder 3"/>
          <p:cNvSpPr>
            <a:spLocks noGrp="1"/>
          </p:cNvSpPr>
          <p:nvPr>
            <p:ph type="sldNum" sz="quarter" idx="5"/>
          </p:nvPr>
        </p:nvSpPr>
        <p:spPr/>
        <p:txBody>
          <a:bodyPr/>
          <a:lstStyle/>
          <a:p>
            <a:fld id="{7115ED13-301A-4C0A-8C7F-A4982DED9D67}" type="slidenum">
              <a:rPr lang="en-US" smtClean="0"/>
              <a:pPr/>
              <a:t>23</a:t>
            </a:fld>
            <a:endParaRPr lang="en-US" dirty="0"/>
          </a:p>
        </p:txBody>
      </p:sp>
    </p:spTree>
    <p:extLst>
      <p:ext uri="{BB962C8B-B14F-4D97-AF65-F5344CB8AC3E}">
        <p14:creationId xmlns:p14="http://schemas.microsoft.com/office/powerpoint/2010/main" val="4216305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tibia bone has been set with a metal pin, and a callus has begun to form in the lower half.</a:t>
            </a:r>
          </a:p>
        </p:txBody>
      </p:sp>
      <p:sp>
        <p:nvSpPr>
          <p:cNvPr id="4" name="Slide Number Placeholder 3"/>
          <p:cNvSpPr>
            <a:spLocks noGrp="1"/>
          </p:cNvSpPr>
          <p:nvPr>
            <p:ph type="sldNum" sz="quarter" idx="5"/>
          </p:nvPr>
        </p:nvSpPr>
        <p:spPr/>
        <p:txBody>
          <a:bodyPr/>
          <a:lstStyle/>
          <a:p>
            <a:fld id="{7115ED13-301A-4C0A-8C7F-A4982DED9D67}" type="slidenum">
              <a:rPr lang="en-US" smtClean="0"/>
              <a:pPr/>
              <a:t>25</a:t>
            </a:fld>
            <a:endParaRPr lang="en-US" dirty="0"/>
          </a:p>
        </p:txBody>
      </p:sp>
    </p:spTree>
    <p:extLst>
      <p:ext uri="{BB962C8B-B14F-4D97-AF65-F5344CB8AC3E}">
        <p14:creationId xmlns:p14="http://schemas.microsoft.com/office/powerpoint/2010/main" val="12742124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7" name="Picture 6">
            <a:extLst>
              <a:ext uri="{FF2B5EF4-FFF2-40B4-BE49-F238E27FC236}">
                <a16:creationId xmlns:a16="http://schemas.microsoft.com/office/drawing/2014/main" id="{1BCE15A9-82C8-B08B-7D76-D8A45B9BD1E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pic>
        <p:nvPicPr>
          <p:cNvPr id="8" name="Picture 7">
            <a:extLst>
              <a:ext uri="{FF2B5EF4-FFF2-40B4-BE49-F238E27FC236}">
                <a16:creationId xmlns:a16="http://schemas.microsoft.com/office/drawing/2014/main" id="{F7F2A400-BFC1-F5CF-DAC0-EC896647E89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AD625C4-F54E-2C89-6BFC-D572165E1B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2912797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4E0477B-5FFA-1398-C1CC-4F1F6440F33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E79A54-EFAD-4BA3-3D66-8201FD331C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EDFDCB1-DFB7-2EFA-A4AB-AD5663FF47C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C6D0E98C-9F2D-0215-FECD-7641CD1D98B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36B069E-03A0-7BA7-D493-C6B2A8434A5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A8D450C-4232-EC1A-77B5-317216D9846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384CDD4-30FE-BFF6-5FE3-F6F4CEA2AC3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6CC7346-6BDC-0040-FABD-666E4AD201B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43.2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The Structure and Function of Bones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028A-EE21-7A6F-F133-6FB8F5ECE0AA}"/>
              </a:ext>
            </a:extLst>
          </p:cNvPr>
          <p:cNvSpPr>
            <a:spLocks noGrp="1"/>
          </p:cNvSpPr>
          <p:nvPr>
            <p:ph type="title"/>
          </p:nvPr>
        </p:nvSpPr>
        <p:spPr/>
        <p:txBody>
          <a:bodyPr/>
          <a:lstStyle/>
          <a:p>
            <a:r>
              <a:rPr lang="en-US" dirty="0"/>
              <a:t>Spongy Bone Tissue</a:t>
            </a:r>
          </a:p>
        </p:txBody>
      </p:sp>
      <p:sp>
        <p:nvSpPr>
          <p:cNvPr id="3" name="Content Placeholder 2">
            <a:extLst>
              <a:ext uri="{FF2B5EF4-FFF2-40B4-BE49-F238E27FC236}">
                <a16:creationId xmlns:a16="http://schemas.microsoft.com/office/drawing/2014/main" id="{F4E975E5-8A9A-7520-6471-0C2B29FD43D8}"/>
              </a:ext>
            </a:extLst>
          </p:cNvPr>
          <p:cNvSpPr>
            <a:spLocks noGrp="1"/>
          </p:cNvSpPr>
          <p:nvPr>
            <p:ph idx="1"/>
          </p:nvPr>
        </p:nvSpPr>
        <p:spPr>
          <a:xfrm>
            <a:off x="381000" y="1295400"/>
            <a:ext cx="5334000" cy="4572000"/>
          </a:xfrm>
        </p:spPr>
        <p:txBody>
          <a:bodyPr>
            <a:normAutofit fontScale="92500" lnSpcReduction="20000"/>
          </a:bodyPr>
          <a:lstStyle/>
          <a:p>
            <a:r>
              <a:rPr lang="en-US" b="1" dirty="0"/>
              <a:t>Spongy bone </a:t>
            </a:r>
            <a:r>
              <a:rPr lang="en-US" dirty="0"/>
              <a:t>tissue (cancellous bone) forms the inner layer of all bones. </a:t>
            </a:r>
          </a:p>
          <a:p>
            <a:pPr marL="457200" indent="-457200">
              <a:buFont typeface="Arial" panose="020B0604020202020204" pitchFamily="34" charset="0"/>
              <a:buChar char="•"/>
            </a:pPr>
            <a:r>
              <a:rPr lang="en-US" dirty="0"/>
              <a:t>Consist of </a:t>
            </a:r>
            <a:r>
              <a:rPr lang="en-US" b="1" dirty="0"/>
              <a:t>trabeculae</a:t>
            </a:r>
            <a:r>
              <a:rPr lang="en-US" dirty="0"/>
              <a:t> which are lamellae arranged as rods or plates</a:t>
            </a:r>
          </a:p>
          <a:p>
            <a:pPr marL="1200150" lvl="1" indent="-457200">
              <a:buFont typeface="Arial" panose="020B0604020202020204" pitchFamily="34" charset="0"/>
              <a:buChar char="•"/>
            </a:pPr>
            <a:r>
              <a:rPr lang="en-US" dirty="0"/>
              <a:t>Red bone marrow is found between the trabeculae.</a:t>
            </a:r>
          </a:p>
          <a:p>
            <a:pPr marL="1600200" lvl="2" indent="-457200"/>
            <a:r>
              <a:rPr lang="en-US" dirty="0"/>
              <a:t>Deliver nutrients, removes waste, and may form blood cells</a:t>
            </a:r>
          </a:p>
          <a:p>
            <a:pPr marL="457200" indent="-457200">
              <a:buFont typeface="Arial" panose="020B0604020202020204" pitchFamily="34" charset="0"/>
              <a:buChar char="•"/>
            </a:pPr>
            <a:r>
              <a:rPr lang="en-US" dirty="0"/>
              <a:t>Reduces bone density and allows long bones to compress under stress, such as the femur and neck bones</a:t>
            </a:r>
          </a:p>
        </p:txBody>
      </p:sp>
      <p:sp>
        <p:nvSpPr>
          <p:cNvPr id="5" name="TextBox 4">
            <a:extLst>
              <a:ext uri="{FF2B5EF4-FFF2-40B4-BE49-F238E27FC236}">
                <a16:creationId xmlns:a16="http://schemas.microsoft.com/office/drawing/2014/main" id="{B334D0BF-0755-65F8-DE1C-068BBC59AACD}"/>
              </a:ext>
            </a:extLst>
          </p:cNvPr>
          <p:cNvSpPr txBox="1"/>
          <p:nvPr/>
        </p:nvSpPr>
        <p:spPr>
          <a:xfrm>
            <a:off x="6827367" y="1517840"/>
            <a:ext cx="1128066" cy="307777"/>
          </a:xfrm>
          <a:prstGeom prst="rect">
            <a:avLst/>
          </a:prstGeom>
          <a:noFill/>
        </p:spPr>
        <p:txBody>
          <a:bodyPr wrap="none" rtlCol="0">
            <a:spAutoFit/>
          </a:bodyPr>
          <a:lstStyle/>
          <a:p>
            <a:pPr algn="ctr"/>
            <a:r>
              <a:rPr lang="en-US" sz="1400" b="1" dirty="0"/>
              <a:t>43.2 Figure 6</a:t>
            </a:r>
          </a:p>
        </p:txBody>
      </p:sp>
      <p:pic>
        <p:nvPicPr>
          <p:cNvPr id="6" name="Content Placeholder 5" descr="A photograph of a cross section of bone">
            <a:extLst>
              <a:ext uri="{FF2B5EF4-FFF2-40B4-BE49-F238E27FC236}">
                <a16:creationId xmlns:a16="http://schemas.microsoft.com/office/drawing/2014/main" id="{842B565C-F0E9-71B2-5F89-4F4CB9FEF475}"/>
              </a:ext>
            </a:extLst>
          </p:cNvPr>
          <p:cNvPicPr>
            <a:picLocks noChangeAspect="1"/>
          </p:cNvPicPr>
          <p:nvPr/>
        </p:nvPicPr>
        <p:blipFill>
          <a:blip r:embed="rId2"/>
          <a:srcRect l="4630" t="3666" r="4630" b="4667"/>
          <a:stretch/>
        </p:blipFill>
        <p:spPr>
          <a:xfrm>
            <a:off x="5715000" y="1860005"/>
            <a:ext cx="3122815" cy="1752600"/>
          </a:xfrm>
          <a:prstGeom prst="rect">
            <a:avLst/>
          </a:prstGeom>
        </p:spPr>
      </p:pic>
      <p:sp>
        <p:nvSpPr>
          <p:cNvPr id="7" name="TextBox 6">
            <a:extLst>
              <a:ext uri="{FF2B5EF4-FFF2-40B4-BE49-F238E27FC236}">
                <a16:creationId xmlns:a16="http://schemas.microsoft.com/office/drawing/2014/main" id="{FBC5F67E-1A54-3261-4D03-29C110889A38}"/>
              </a:ext>
            </a:extLst>
          </p:cNvPr>
          <p:cNvSpPr txBox="1"/>
          <p:nvPr/>
        </p:nvSpPr>
        <p:spPr>
          <a:xfrm>
            <a:off x="5105400" y="3799803"/>
            <a:ext cx="4572000" cy="246221"/>
          </a:xfrm>
          <a:prstGeom prst="rect">
            <a:avLst/>
          </a:prstGeom>
          <a:noFill/>
        </p:spPr>
        <p:txBody>
          <a:bodyPr wrap="square">
            <a:spAutoFit/>
          </a:bodyPr>
          <a:lstStyle/>
          <a:p>
            <a:pPr algn="ctr"/>
            <a:r>
              <a:rPr lang="en-US" sz="1000" dirty="0"/>
              <a:t>MAKY_OREL on Pixabay. "Spongy bone."</a:t>
            </a:r>
          </a:p>
        </p:txBody>
      </p:sp>
    </p:spTree>
    <p:extLst>
      <p:ext uri="{BB962C8B-B14F-4D97-AF65-F5344CB8AC3E}">
        <p14:creationId xmlns:p14="http://schemas.microsoft.com/office/powerpoint/2010/main" val="523472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8067B-27D8-265F-6916-AB32E719F9C2}"/>
              </a:ext>
            </a:extLst>
          </p:cNvPr>
          <p:cNvSpPr>
            <a:spLocks noGrp="1"/>
          </p:cNvSpPr>
          <p:nvPr>
            <p:ph type="title"/>
          </p:nvPr>
        </p:nvSpPr>
        <p:spPr/>
        <p:txBody>
          <a:bodyPr/>
          <a:lstStyle/>
          <a:p>
            <a:r>
              <a:rPr lang="en-US" dirty="0"/>
              <a:t>43.2 Figure 7</a:t>
            </a:r>
          </a:p>
        </p:txBody>
      </p:sp>
      <p:sp>
        <p:nvSpPr>
          <p:cNvPr id="6" name="TextBox 5">
            <a:extLst>
              <a:ext uri="{FF2B5EF4-FFF2-40B4-BE49-F238E27FC236}">
                <a16:creationId xmlns:a16="http://schemas.microsoft.com/office/drawing/2014/main" id="{4F7EFB21-4650-09D9-0734-F3292B9B711B}"/>
              </a:ext>
            </a:extLst>
          </p:cNvPr>
          <p:cNvSpPr txBox="1"/>
          <p:nvPr/>
        </p:nvSpPr>
        <p:spPr>
          <a:xfrm>
            <a:off x="2286000" y="5745647"/>
            <a:ext cx="4572000" cy="246221"/>
          </a:xfrm>
          <a:prstGeom prst="rect">
            <a:avLst/>
          </a:prstGeom>
          <a:noFill/>
        </p:spPr>
        <p:txBody>
          <a:bodyPr wrap="square">
            <a:spAutoFit/>
          </a:bodyPr>
          <a:lstStyle/>
          <a:p>
            <a:pPr algn="ctr"/>
            <a:r>
              <a:rPr lang="en-US" sz="1000" dirty="0"/>
              <a:t>OpenStax. "Trabeculae in spongy bone."</a:t>
            </a:r>
          </a:p>
        </p:txBody>
      </p:sp>
      <p:pic>
        <p:nvPicPr>
          <p:cNvPr id="7" name="Content Placeholder 6" descr="The illustration shows lines in a long bone, which start out perpendicular to the epiphysis and then turn and run along the length of the bone. Compression lines run the length of the bone opposite the side of the tension lines.">
            <a:extLst>
              <a:ext uri="{FF2B5EF4-FFF2-40B4-BE49-F238E27FC236}">
                <a16:creationId xmlns:a16="http://schemas.microsoft.com/office/drawing/2014/main" id="{A69DDC38-35E2-DDAF-E673-8BE02A0EA39F}"/>
              </a:ext>
            </a:extLst>
          </p:cNvPr>
          <p:cNvPicPr>
            <a:picLocks noGrp="1" noChangeAspect="1"/>
          </p:cNvPicPr>
          <p:nvPr>
            <p:ph idx="1"/>
          </p:nvPr>
        </p:nvPicPr>
        <p:blipFill>
          <a:blip r:embed="rId3"/>
          <a:srcRect l="22222" t="5334" r="21296" b="2330"/>
          <a:stretch/>
        </p:blipFill>
        <p:spPr>
          <a:xfrm>
            <a:off x="2080101" y="1219200"/>
            <a:ext cx="4983797" cy="4526447"/>
          </a:xfrm>
        </p:spPr>
      </p:pic>
    </p:spTree>
    <p:extLst>
      <p:ext uri="{BB962C8B-B14F-4D97-AF65-F5344CB8AC3E}">
        <p14:creationId xmlns:p14="http://schemas.microsoft.com/office/powerpoint/2010/main" val="1063701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DC372-9F2C-0862-814A-6C36DC1A8A4C}"/>
              </a:ext>
            </a:extLst>
          </p:cNvPr>
          <p:cNvSpPr>
            <a:spLocks noGrp="1"/>
          </p:cNvSpPr>
          <p:nvPr>
            <p:ph type="title"/>
          </p:nvPr>
        </p:nvSpPr>
        <p:spPr/>
        <p:txBody>
          <a:bodyPr/>
          <a:lstStyle/>
          <a:p>
            <a:r>
              <a:rPr lang="en-US" dirty="0"/>
              <a:t>Cell Types in Bones</a:t>
            </a:r>
          </a:p>
        </p:txBody>
      </p:sp>
      <p:sp>
        <p:nvSpPr>
          <p:cNvPr id="3" name="Content Placeholder 2">
            <a:extLst>
              <a:ext uri="{FF2B5EF4-FFF2-40B4-BE49-F238E27FC236}">
                <a16:creationId xmlns:a16="http://schemas.microsoft.com/office/drawing/2014/main" id="{B12EF2F0-814A-765E-0E76-CB367BAF4EF6}"/>
              </a:ext>
            </a:extLst>
          </p:cNvPr>
          <p:cNvSpPr>
            <a:spLocks noGrp="1"/>
          </p:cNvSpPr>
          <p:nvPr>
            <p:ph idx="1"/>
          </p:nvPr>
        </p:nvSpPr>
        <p:spPr/>
        <p:txBody>
          <a:bodyPr>
            <a:normAutofit fontScale="85000" lnSpcReduction="20000"/>
          </a:bodyPr>
          <a:lstStyle/>
          <a:p>
            <a:r>
              <a:rPr lang="en-US" dirty="0"/>
              <a:t>Bones consist of four types of cells:</a:t>
            </a:r>
          </a:p>
          <a:p>
            <a:pPr marL="457200" indent="-457200">
              <a:buFont typeface="Arial" panose="020B0604020202020204" pitchFamily="34" charset="0"/>
              <a:buChar char="•"/>
            </a:pPr>
            <a:r>
              <a:rPr lang="en-US" b="1" dirty="0"/>
              <a:t>Osteoblasts</a:t>
            </a:r>
            <a:r>
              <a:rPr lang="en-US" dirty="0"/>
              <a:t> are bone cells responsible for bone formation, synthesizing and secreting the organic and inorganic parts of the extracellular matrix of bones.</a:t>
            </a:r>
          </a:p>
          <a:p>
            <a:pPr marL="457200" indent="-457200">
              <a:buFont typeface="Arial" panose="020B0604020202020204" pitchFamily="34" charset="0"/>
              <a:buChar char="•"/>
            </a:pPr>
            <a:r>
              <a:rPr lang="en-US" b="1" dirty="0"/>
              <a:t>Osteoclasts</a:t>
            </a:r>
            <a:r>
              <a:rPr lang="en-US" dirty="0"/>
              <a:t> are large bone cells with up to 50 nuclei that remove bone structure by releasing lysosomal enzymes and acids.</a:t>
            </a:r>
          </a:p>
          <a:p>
            <a:pPr marL="1200150" lvl="1" indent="-457200">
              <a:buFont typeface="Arial" panose="020B0604020202020204" pitchFamily="34" charset="0"/>
              <a:buChar char="•"/>
            </a:pPr>
            <a:r>
              <a:rPr lang="en-US" dirty="0"/>
              <a:t>Releases minerals into the blood stream, such as calcium</a:t>
            </a:r>
          </a:p>
          <a:p>
            <a:pPr marL="457200" indent="-457200">
              <a:buFont typeface="Arial" panose="020B0604020202020204" pitchFamily="34" charset="0"/>
              <a:buChar char="•"/>
            </a:pPr>
            <a:r>
              <a:rPr lang="en-US" b="1" dirty="0"/>
              <a:t>Osteocytes</a:t>
            </a:r>
            <a:r>
              <a:rPr lang="en-US" dirty="0"/>
              <a:t> are mature bone cells and the main cell type found in bony connective tissue.</a:t>
            </a:r>
          </a:p>
          <a:p>
            <a:pPr marL="457200" indent="-457200">
              <a:buFont typeface="Arial" panose="020B0604020202020204" pitchFamily="34" charset="0"/>
              <a:buChar char="•"/>
            </a:pPr>
            <a:r>
              <a:rPr lang="en-US" dirty="0"/>
              <a:t>Osteoprogenitor cells are squamous stem cells that produce daughter cells that differentiate into osteoblasts and help repair fractures.</a:t>
            </a:r>
          </a:p>
        </p:txBody>
      </p:sp>
    </p:spTree>
    <p:extLst>
      <p:ext uri="{BB962C8B-B14F-4D97-AF65-F5344CB8AC3E}">
        <p14:creationId xmlns:p14="http://schemas.microsoft.com/office/powerpoint/2010/main" val="975137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p:txBody>
          <a:bodyPr/>
          <a:lstStyle/>
          <a:p>
            <a:r>
              <a:rPr lang="en-US" dirty="0"/>
              <a:t>Which type of bone cell (osteoblasts, osteoclasts, or osteocytes) matches each description?</a:t>
            </a:r>
          </a:p>
          <a:p>
            <a:pPr marL="457200" indent="-457200">
              <a:buFont typeface="Arial" panose="020B0604020202020204" pitchFamily="34" charset="0"/>
              <a:buChar char="•"/>
            </a:pPr>
            <a:r>
              <a:rPr lang="en-US" dirty="0"/>
              <a:t>These cells maintain normal bone structure by recycling the mineral salts in the bony matrix.</a:t>
            </a:r>
          </a:p>
          <a:p>
            <a:pPr marL="457200" indent="-457200">
              <a:buFont typeface="Arial" panose="020B0604020202020204" pitchFamily="34" charset="0"/>
              <a:buChar char="•"/>
            </a:pPr>
            <a:r>
              <a:rPr lang="en-US" dirty="0"/>
              <a:t>These cells remove bone tissue by releasing lysosomal enzymes and acids that dissolve the bony matrix.</a:t>
            </a:r>
          </a:p>
          <a:p>
            <a:pPr marL="457200" indent="-457200">
              <a:buFont typeface="Arial" panose="020B0604020202020204" pitchFamily="34" charset="0"/>
              <a:buChar char="•"/>
            </a:pPr>
            <a:r>
              <a:rPr lang="en-US" dirty="0"/>
              <a:t>These bone cells are responsible for bone formation.</a:t>
            </a:r>
          </a:p>
        </p:txBody>
      </p:sp>
    </p:spTree>
    <p:extLst>
      <p:ext uri="{BB962C8B-B14F-4D97-AF65-F5344CB8AC3E}">
        <p14:creationId xmlns:p14="http://schemas.microsoft.com/office/powerpoint/2010/main" val="1933572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9DF6-3C34-F7B3-6719-44CA63648197}"/>
              </a:ext>
            </a:extLst>
          </p:cNvPr>
          <p:cNvSpPr>
            <a:spLocks noGrp="1"/>
          </p:cNvSpPr>
          <p:nvPr>
            <p:ph type="title"/>
          </p:nvPr>
        </p:nvSpPr>
        <p:spPr/>
        <p:txBody>
          <a:bodyPr/>
          <a:lstStyle/>
          <a:p>
            <a:r>
              <a:rPr lang="en-US" dirty="0"/>
              <a:t>Development of Bone</a:t>
            </a:r>
          </a:p>
        </p:txBody>
      </p:sp>
      <p:sp>
        <p:nvSpPr>
          <p:cNvPr id="3" name="Content Placeholder 2">
            <a:extLst>
              <a:ext uri="{FF2B5EF4-FFF2-40B4-BE49-F238E27FC236}">
                <a16:creationId xmlns:a16="http://schemas.microsoft.com/office/drawing/2014/main" id="{58598850-8969-750B-D2FD-3E38CD5D1756}"/>
              </a:ext>
            </a:extLst>
          </p:cNvPr>
          <p:cNvSpPr>
            <a:spLocks noGrp="1"/>
          </p:cNvSpPr>
          <p:nvPr>
            <p:ph idx="1"/>
          </p:nvPr>
        </p:nvSpPr>
        <p:spPr>
          <a:xfrm>
            <a:off x="457200" y="1280160"/>
            <a:ext cx="5486400" cy="4572000"/>
          </a:xfrm>
        </p:spPr>
        <p:txBody>
          <a:bodyPr>
            <a:normAutofit fontScale="92500" lnSpcReduction="20000"/>
          </a:bodyPr>
          <a:lstStyle/>
          <a:p>
            <a:r>
              <a:rPr lang="en-US" b="1" dirty="0"/>
              <a:t>Ossification</a:t>
            </a:r>
            <a:r>
              <a:rPr lang="en-US" dirty="0"/>
              <a:t>, or osteogenesis, is the process of bone formation by osteoblasts. </a:t>
            </a:r>
          </a:p>
          <a:p>
            <a:pPr marL="457200" indent="-457200">
              <a:buFont typeface="Arial" panose="020B0604020202020204" pitchFamily="34" charset="0"/>
              <a:buChar char="•"/>
            </a:pPr>
            <a:r>
              <a:rPr lang="en-US" dirty="0"/>
              <a:t>Distinct from calcification</a:t>
            </a:r>
          </a:p>
          <a:p>
            <a:pPr marL="457200" indent="-457200">
              <a:buFont typeface="Arial" panose="020B0604020202020204" pitchFamily="34" charset="0"/>
              <a:buChar char="•"/>
            </a:pPr>
            <a:r>
              <a:rPr lang="en-US" dirty="0"/>
              <a:t>Begins 6 weeks after fertilization in an embryo</a:t>
            </a:r>
          </a:p>
          <a:p>
            <a:pPr marL="457200" indent="-457200">
              <a:buFont typeface="Arial" panose="020B0604020202020204" pitchFamily="34" charset="0"/>
              <a:buChar char="•"/>
            </a:pPr>
            <a:r>
              <a:rPr lang="en-US" i="1" dirty="0"/>
              <a:t>Intramembranous ossification</a:t>
            </a:r>
            <a:r>
              <a:rPr lang="en-US" dirty="0"/>
              <a:t>: development of bone from fibrous membranes</a:t>
            </a:r>
          </a:p>
          <a:p>
            <a:pPr marL="457200" indent="-457200">
              <a:buFont typeface="Arial" panose="020B0604020202020204" pitchFamily="34" charset="0"/>
              <a:buChar char="•"/>
            </a:pPr>
            <a:r>
              <a:rPr lang="en-US" i="1" dirty="0"/>
              <a:t>Endochondral ossification</a:t>
            </a:r>
            <a:r>
              <a:rPr lang="en-US" dirty="0"/>
              <a:t>: development of bone from hyaline cartilage</a:t>
            </a:r>
          </a:p>
        </p:txBody>
      </p:sp>
      <p:pic>
        <p:nvPicPr>
          <p:cNvPr id="6" name="Content Placeholder 6" descr="The image displays a microscope image of hyaline cartilage. The cartilage is stained light pink. The circular shaped within the image are chondrocytes. Chondrocytes are cartilage cells. They are housed within lacunae. Lacunae refer to small spaces or cavities within the cartilage matrix.">
            <a:extLst>
              <a:ext uri="{FF2B5EF4-FFF2-40B4-BE49-F238E27FC236}">
                <a16:creationId xmlns:a16="http://schemas.microsoft.com/office/drawing/2014/main" id="{7185683B-FB30-B3FF-88CC-E79ABEC2515F}"/>
              </a:ext>
            </a:extLst>
          </p:cNvPr>
          <p:cNvPicPr>
            <a:picLocks noChangeAspect="1"/>
          </p:cNvPicPr>
          <p:nvPr/>
        </p:nvPicPr>
        <p:blipFill>
          <a:blip r:embed="rId2"/>
          <a:srcRect l="15740" t="5334" r="14816" b="3000"/>
          <a:stretch/>
        </p:blipFill>
        <p:spPr>
          <a:xfrm>
            <a:off x="5943600" y="1687788"/>
            <a:ext cx="2909455" cy="2133600"/>
          </a:xfrm>
          <a:prstGeom prst="rect">
            <a:avLst/>
          </a:prstGeom>
        </p:spPr>
      </p:pic>
      <p:sp>
        <p:nvSpPr>
          <p:cNvPr id="5" name="TextBox 4">
            <a:extLst>
              <a:ext uri="{FF2B5EF4-FFF2-40B4-BE49-F238E27FC236}">
                <a16:creationId xmlns:a16="http://schemas.microsoft.com/office/drawing/2014/main" id="{9FB0DDD4-7148-A260-1865-664AB44F51AE}"/>
              </a:ext>
            </a:extLst>
          </p:cNvPr>
          <p:cNvSpPr txBox="1"/>
          <p:nvPr/>
        </p:nvSpPr>
        <p:spPr>
          <a:xfrm>
            <a:off x="5812971" y="3962400"/>
            <a:ext cx="3200400" cy="738664"/>
          </a:xfrm>
          <a:prstGeom prst="rect">
            <a:avLst/>
          </a:prstGeom>
          <a:noFill/>
        </p:spPr>
        <p:txBody>
          <a:bodyPr wrap="square" rtlCol="0">
            <a:spAutoFit/>
          </a:bodyPr>
          <a:lstStyle/>
          <a:p>
            <a:pPr algn="ctr"/>
            <a:r>
              <a:rPr lang="en-US" sz="1400" b="1" dirty="0"/>
              <a:t>43.2 Figure 8: </a:t>
            </a:r>
            <a:r>
              <a:rPr lang="en-US" sz="1400" dirty="0"/>
              <a:t>This microscope slide shows human hyaline cartilage with chondrocytes (cartilage cells) in lacunae.</a:t>
            </a:r>
          </a:p>
        </p:txBody>
      </p:sp>
      <p:sp>
        <p:nvSpPr>
          <p:cNvPr id="7" name="TextBox 6">
            <a:extLst>
              <a:ext uri="{FF2B5EF4-FFF2-40B4-BE49-F238E27FC236}">
                <a16:creationId xmlns:a16="http://schemas.microsoft.com/office/drawing/2014/main" id="{C0EC9E49-05C7-4223-1E95-C929D01C2900}"/>
              </a:ext>
            </a:extLst>
          </p:cNvPr>
          <p:cNvSpPr txBox="1"/>
          <p:nvPr/>
        </p:nvSpPr>
        <p:spPr>
          <a:xfrm>
            <a:off x="5127171" y="4664220"/>
            <a:ext cx="4572000" cy="246221"/>
          </a:xfrm>
          <a:prstGeom prst="rect">
            <a:avLst/>
          </a:prstGeom>
          <a:noFill/>
        </p:spPr>
        <p:txBody>
          <a:bodyPr wrap="square">
            <a:spAutoFit/>
          </a:bodyPr>
          <a:lstStyle/>
          <a:p>
            <a:pPr algn="ctr"/>
            <a:r>
              <a:rPr lang="en-US" sz="1000" dirty="0"/>
              <a:t>Echinaceapallida on Wikimedia Commons. "Hyaline cartilage."</a:t>
            </a:r>
          </a:p>
        </p:txBody>
      </p:sp>
    </p:spTree>
    <p:extLst>
      <p:ext uri="{BB962C8B-B14F-4D97-AF65-F5344CB8AC3E}">
        <p14:creationId xmlns:p14="http://schemas.microsoft.com/office/powerpoint/2010/main" val="3957937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C3A6E-AA73-2519-DDDC-96598454F2C0}"/>
              </a:ext>
            </a:extLst>
          </p:cNvPr>
          <p:cNvSpPr>
            <a:spLocks noGrp="1"/>
          </p:cNvSpPr>
          <p:nvPr>
            <p:ph type="title"/>
          </p:nvPr>
        </p:nvSpPr>
        <p:spPr/>
        <p:txBody>
          <a:bodyPr/>
          <a:lstStyle/>
          <a:p>
            <a:r>
              <a:rPr lang="en-US" dirty="0"/>
              <a:t>Intramembranous Ossification</a:t>
            </a:r>
          </a:p>
        </p:txBody>
      </p:sp>
      <p:sp>
        <p:nvSpPr>
          <p:cNvPr id="3" name="Content Placeholder 2">
            <a:extLst>
              <a:ext uri="{FF2B5EF4-FFF2-40B4-BE49-F238E27FC236}">
                <a16:creationId xmlns:a16="http://schemas.microsoft.com/office/drawing/2014/main" id="{A11C7D89-699A-0639-880F-3C4F046CA50E}"/>
              </a:ext>
            </a:extLst>
          </p:cNvPr>
          <p:cNvSpPr>
            <a:spLocks noGrp="1"/>
          </p:cNvSpPr>
          <p:nvPr>
            <p:ph idx="1"/>
          </p:nvPr>
        </p:nvSpPr>
        <p:spPr/>
        <p:txBody>
          <a:bodyPr>
            <a:normAutofit fontScale="92500"/>
          </a:bodyPr>
          <a:lstStyle/>
          <a:p>
            <a:r>
              <a:rPr lang="en-US" b="1" dirty="0"/>
              <a:t>Intramembranous ossification </a:t>
            </a:r>
            <a:r>
              <a:rPr lang="en-US" dirty="0"/>
              <a:t>is the process of bone development from fibrous membranes.</a:t>
            </a:r>
          </a:p>
          <a:p>
            <a:pPr marL="457200" indent="-457200">
              <a:buFont typeface="Arial" panose="020B0604020202020204" pitchFamily="34" charset="0"/>
              <a:buChar char="•"/>
            </a:pPr>
            <a:r>
              <a:rPr lang="en-US" dirty="0"/>
              <a:t>It occurs in the flat bones of the skull, mandible, and clavicles.</a:t>
            </a:r>
          </a:p>
          <a:p>
            <a:pPr marL="457200" indent="-457200">
              <a:buFont typeface="Arial" panose="020B0604020202020204" pitchFamily="34" charset="0"/>
              <a:buChar char="•"/>
            </a:pPr>
            <a:r>
              <a:rPr lang="en-US" dirty="0"/>
              <a:t>Mesenchymal cells (stem cell) differentiate into osteoblasts which secrete the extracellular matrix and deposit calcium which hardens.</a:t>
            </a:r>
          </a:p>
          <a:p>
            <a:pPr marL="457200" indent="-457200">
              <a:buFont typeface="Arial" panose="020B0604020202020204" pitchFamily="34" charset="0"/>
              <a:buChar char="•"/>
            </a:pPr>
            <a:r>
              <a:rPr lang="en-US" dirty="0"/>
              <a:t>The osteoid continues to form around blood vessels, forming blood vessels.</a:t>
            </a:r>
          </a:p>
          <a:p>
            <a:pPr marL="457200" indent="-457200">
              <a:buFont typeface="Arial" panose="020B0604020202020204" pitchFamily="34" charset="0"/>
              <a:buChar char="•"/>
            </a:pPr>
            <a:r>
              <a:rPr lang="en-US" dirty="0"/>
              <a:t>Connective tissue differentiates into red bone marrow.</a:t>
            </a:r>
          </a:p>
        </p:txBody>
      </p:sp>
    </p:spTree>
    <p:extLst>
      <p:ext uri="{BB962C8B-B14F-4D97-AF65-F5344CB8AC3E}">
        <p14:creationId xmlns:p14="http://schemas.microsoft.com/office/powerpoint/2010/main" val="3362629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2FEA2-EB20-E08F-2B1B-E0FBB908CA88}"/>
              </a:ext>
            </a:extLst>
          </p:cNvPr>
          <p:cNvSpPr>
            <a:spLocks noGrp="1"/>
          </p:cNvSpPr>
          <p:nvPr>
            <p:ph type="title"/>
          </p:nvPr>
        </p:nvSpPr>
        <p:spPr/>
        <p:txBody>
          <a:bodyPr/>
          <a:lstStyle/>
          <a:p>
            <a:r>
              <a:rPr lang="en-US" dirty="0"/>
              <a:t>Endochondral Ossification</a:t>
            </a:r>
            <a:r>
              <a:rPr lang="en-US" sz="1400" baseline="-25000" dirty="0"/>
              <a:t>1</a:t>
            </a:r>
          </a:p>
        </p:txBody>
      </p:sp>
      <p:sp>
        <p:nvSpPr>
          <p:cNvPr id="3" name="Content Placeholder 2">
            <a:extLst>
              <a:ext uri="{FF2B5EF4-FFF2-40B4-BE49-F238E27FC236}">
                <a16:creationId xmlns:a16="http://schemas.microsoft.com/office/drawing/2014/main" id="{1EA9E8E9-3783-2742-5E91-196203D46A82}"/>
              </a:ext>
            </a:extLst>
          </p:cNvPr>
          <p:cNvSpPr>
            <a:spLocks noGrp="1"/>
          </p:cNvSpPr>
          <p:nvPr>
            <p:ph idx="1"/>
          </p:nvPr>
        </p:nvSpPr>
        <p:spPr/>
        <p:txBody>
          <a:bodyPr>
            <a:normAutofit fontScale="85000" lnSpcReduction="20000"/>
          </a:bodyPr>
          <a:lstStyle/>
          <a:p>
            <a:r>
              <a:rPr lang="en-US" b="1" dirty="0"/>
              <a:t>Endochondral ossification </a:t>
            </a:r>
            <a:r>
              <a:rPr lang="en-US" dirty="0"/>
              <a:t>is the process of bone development from hyaline cartilage. </a:t>
            </a:r>
          </a:p>
          <a:p>
            <a:pPr marL="457200" indent="-457200">
              <a:buFont typeface="Arial" panose="020B0604020202020204" pitchFamily="34" charset="0"/>
              <a:buChar char="•"/>
            </a:pPr>
            <a:r>
              <a:rPr lang="en-US" dirty="0"/>
              <a:t>All bones other than flat bones of the skull, the mandible, and clavicles are formed this way.</a:t>
            </a:r>
          </a:p>
          <a:p>
            <a:pPr marL="457200" indent="-457200">
              <a:buFont typeface="Arial" panose="020B0604020202020204" pitchFamily="34" charset="0"/>
              <a:buChar char="•"/>
            </a:pPr>
            <a:r>
              <a:rPr lang="en-US" dirty="0"/>
              <a:t>In long bones, chondrocytes form a template of the hyaline cartilage diaphysis that begins to calcify. </a:t>
            </a:r>
          </a:p>
          <a:p>
            <a:pPr marL="457200" indent="-457200">
              <a:buFont typeface="Arial" panose="020B0604020202020204" pitchFamily="34" charset="0"/>
              <a:buChar char="•"/>
            </a:pPr>
            <a:r>
              <a:rPr lang="en-US" dirty="0"/>
              <a:t>Calcification leads to the death of chondrocytes (cartilage cells) creating cavities in the diaphysis cartilage that are filled by blood vessels. </a:t>
            </a:r>
          </a:p>
          <a:p>
            <a:pPr marL="457200" indent="-457200">
              <a:buFont typeface="Arial" panose="020B0604020202020204" pitchFamily="34" charset="0"/>
              <a:buChar char="•"/>
            </a:pPr>
            <a:r>
              <a:rPr lang="en-US" dirty="0"/>
              <a:t>Osteoclasts break down some of the spongy bone to create a marrow cavity in the center of the diaphysis. </a:t>
            </a:r>
          </a:p>
          <a:p>
            <a:pPr marL="457200" indent="-457200">
              <a:buFont typeface="Arial" panose="020B0604020202020204" pitchFamily="34" charset="0"/>
              <a:buChar char="•"/>
            </a:pPr>
            <a:r>
              <a:rPr lang="en-US" dirty="0"/>
              <a:t>Irregular connective tissue forms a sheath around bones and the periosteum assists in attaching the bone to surrounding tissues, tendons, and ligaments.</a:t>
            </a:r>
          </a:p>
        </p:txBody>
      </p:sp>
    </p:spTree>
    <p:extLst>
      <p:ext uri="{BB962C8B-B14F-4D97-AF65-F5344CB8AC3E}">
        <p14:creationId xmlns:p14="http://schemas.microsoft.com/office/powerpoint/2010/main" val="772806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2FEA2-EB20-E08F-2B1B-E0FBB908CA88}"/>
              </a:ext>
            </a:extLst>
          </p:cNvPr>
          <p:cNvSpPr>
            <a:spLocks noGrp="1"/>
          </p:cNvSpPr>
          <p:nvPr>
            <p:ph type="title"/>
          </p:nvPr>
        </p:nvSpPr>
        <p:spPr/>
        <p:txBody>
          <a:bodyPr/>
          <a:lstStyle/>
          <a:p>
            <a:r>
              <a:rPr lang="en-US" dirty="0"/>
              <a:t>Endochondral Ossification</a:t>
            </a:r>
            <a:r>
              <a:rPr lang="en-US" sz="1400" baseline="-25000" dirty="0"/>
              <a:t>2</a:t>
            </a:r>
          </a:p>
        </p:txBody>
      </p:sp>
      <p:sp>
        <p:nvSpPr>
          <p:cNvPr id="3" name="Content Placeholder 2">
            <a:extLst>
              <a:ext uri="{FF2B5EF4-FFF2-40B4-BE49-F238E27FC236}">
                <a16:creationId xmlns:a16="http://schemas.microsoft.com/office/drawing/2014/main" id="{1EA9E8E9-3783-2742-5E91-196203D46A82}"/>
              </a:ext>
            </a:extLst>
          </p:cNvPr>
          <p:cNvSpPr>
            <a:spLocks noGrp="1"/>
          </p:cNvSpPr>
          <p:nvPr>
            <p:ph idx="1"/>
          </p:nvPr>
        </p:nvSpPr>
        <p:spPr>
          <a:xfrm>
            <a:off x="457200" y="1280160"/>
            <a:ext cx="8229600" cy="2606040"/>
          </a:xfrm>
        </p:spPr>
        <p:txBody>
          <a:bodyPr>
            <a:normAutofit fontScale="85000" lnSpcReduction="10000"/>
          </a:bodyPr>
          <a:lstStyle/>
          <a:p>
            <a:r>
              <a:rPr lang="en-US" dirty="0"/>
              <a:t>In the last stage, the centers of the epiphyses begin to calcify. </a:t>
            </a:r>
          </a:p>
          <a:p>
            <a:pPr marL="457200" indent="-457200">
              <a:buFont typeface="Arial" panose="020B0604020202020204" pitchFamily="34" charset="0"/>
              <a:buChar char="•"/>
            </a:pPr>
            <a:r>
              <a:rPr lang="en-US" dirty="0"/>
              <a:t>Secondary ossification centers form in the epiphyses as blood vessels and osteoblasts convert hyaline cartilage into spongy bone.</a:t>
            </a:r>
          </a:p>
          <a:p>
            <a:pPr marL="457200" indent="-457200">
              <a:buFont typeface="Arial" panose="020B0604020202020204" pitchFamily="34" charset="0"/>
              <a:buChar char="•"/>
            </a:pPr>
            <a:r>
              <a:rPr lang="en-US" dirty="0"/>
              <a:t>Hyaline cartilage persists at the </a:t>
            </a:r>
            <a:r>
              <a:rPr lang="en-US" b="1" dirty="0"/>
              <a:t>epiphyseal plate </a:t>
            </a:r>
            <a:r>
              <a:rPr lang="en-US" dirty="0"/>
              <a:t>(growth plate, the region between the diaphysis and epiphysis) until adolescence.</a:t>
            </a:r>
          </a:p>
        </p:txBody>
      </p:sp>
      <p:sp>
        <p:nvSpPr>
          <p:cNvPr id="5" name="TextBox 4">
            <a:extLst>
              <a:ext uri="{FF2B5EF4-FFF2-40B4-BE49-F238E27FC236}">
                <a16:creationId xmlns:a16="http://schemas.microsoft.com/office/drawing/2014/main" id="{454C59D7-15CD-0D33-8E89-F37ACB84B99F}"/>
              </a:ext>
            </a:extLst>
          </p:cNvPr>
          <p:cNvSpPr txBox="1"/>
          <p:nvPr/>
        </p:nvSpPr>
        <p:spPr>
          <a:xfrm>
            <a:off x="1295400" y="4069080"/>
            <a:ext cx="1295400" cy="307777"/>
          </a:xfrm>
          <a:prstGeom prst="rect">
            <a:avLst/>
          </a:prstGeom>
          <a:noFill/>
        </p:spPr>
        <p:txBody>
          <a:bodyPr wrap="square" rtlCol="0">
            <a:spAutoFit/>
          </a:bodyPr>
          <a:lstStyle/>
          <a:p>
            <a:pPr algn="ctr"/>
            <a:r>
              <a:rPr lang="en-US" sz="1400" b="1" dirty="0"/>
              <a:t>43.2 Figure 9</a:t>
            </a:r>
          </a:p>
        </p:txBody>
      </p:sp>
      <p:pic>
        <p:nvPicPr>
          <p:cNvPr id="6" name="Content Placeholder 6" descr="The illustration shows bone growth, which begins with a hyaline cartilage model that has the appearance of a small bone. A primary ossification center forms in the center of the narrow part of the bone, and a bone collar forms around the outside. The periosteum forms around the outside of the bone. Next, blood vessels begin to form in the bone and secondary ossification centers form in the epiphyses. The primary ossification center hollows out to form the medullary cavity, and an epiphyseal plate grows, separating the epiphyses from the diaphysis.">
            <a:extLst>
              <a:ext uri="{FF2B5EF4-FFF2-40B4-BE49-F238E27FC236}">
                <a16:creationId xmlns:a16="http://schemas.microsoft.com/office/drawing/2014/main" id="{7050CB7E-567F-5C33-CA46-72EBBEDCA5DC}"/>
              </a:ext>
            </a:extLst>
          </p:cNvPr>
          <p:cNvPicPr>
            <a:picLocks noChangeAspect="1"/>
          </p:cNvPicPr>
          <p:nvPr/>
        </p:nvPicPr>
        <p:blipFill>
          <a:blip r:embed="rId2"/>
          <a:srcRect t="3667" b="29666"/>
          <a:stretch/>
        </p:blipFill>
        <p:spPr>
          <a:xfrm>
            <a:off x="2895600" y="3664238"/>
            <a:ext cx="5638800" cy="2088444"/>
          </a:xfrm>
          <a:prstGeom prst="rect">
            <a:avLst/>
          </a:prstGeom>
        </p:spPr>
      </p:pic>
      <p:sp>
        <p:nvSpPr>
          <p:cNvPr id="7" name="TextBox 6">
            <a:extLst>
              <a:ext uri="{FF2B5EF4-FFF2-40B4-BE49-F238E27FC236}">
                <a16:creationId xmlns:a16="http://schemas.microsoft.com/office/drawing/2014/main" id="{9F0D24DB-4862-4709-543A-4D5EEE31219A}"/>
              </a:ext>
            </a:extLst>
          </p:cNvPr>
          <p:cNvSpPr txBox="1"/>
          <p:nvPr/>
        </p:nvSpPr>
        <p:spPr>
          <a:xfrm>
            <a:off x="3622704" y="5752682"/>
            <a:ext cx="4572000" cy="246221"/>
          </a:xfrm>
          <a:prstGeom prst="rect">
            <a:avLst/>
          </a:prstGeom>
          <a:noFill/>
        </p:spPr>
        <p:txBody>
          <a:bodyPr wrap="square">
            <a:spAutoFit/>
          </a:bodyPr>
          <a:lstStyle/>
          <a:p>
            <a:pPr algn="ctr"/>
            <a:r>
              <a:rPr lang="en-US" sz="1000" dirty="0"/>
              <a:t>CNX OpenStax on Wikimedia Commons. "Endochondral ossification."</a:t>
            </a:r>
          </a:p>
        </p:txBody>
      </p:sp>
    </p:spTree>
    <p:extLst>
      <p:ext uri="{BB962C8B-B14F-4D97-AF65-F5344CB8AC3E}">
        <p14:creationId xmlns:p14="http://schemas.microsoft.com/office/powerpoint/2010/main" val="213557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2E90C-BB64-92F7-1290-A58BCD8D692F}"/>
              </a:ext>
            </a:extLst>
          </p:cNvPr>
          <p:cNvSpPr>
            <a:spLocks noGrp="1"/>
          </p:cNvSpPr>
          <p:nvPr>
            <p:ph type="title"/>
          </p:nvPr>
        </p:nvSpPr>
        <p:spPr/>
        <p:txBody>
          <a:bodyPr/>
          <a:lstStyle/>
          <a:p>
            <a:r>
              <a:rPr lang="en-US" dirty="0"/>
              <a:t>Growth of Bone</a:t>
            </a:r>
          </a:p>
        </p:txBody>
      </p:sp>
      <p:sp>
        <p:nvSpPr>
          <p:cNvPr id="3" name="Content Placeholder 2">
            <a:extLst>
              <a:ext uri="{FF2B5EF4-FFF2-40B4-BE49-F238E27FC236}">
                <a16:creationId xmlns:a16="http://schemas.microsoft.com/office/drawing/2014/main" id="{7BD9FC3E-2581-5E41-AF81-923D6D4E5EBD}"/>
              </a:ext>
            </a:extLst>
          </p:cNvPr>
          <p:cNvSpPr>
            <a:spLocks noGrp="1"/>
          </p:cNvSpPr>
          <p:nvPr>
            <p:ph idx="1"/>
          </p:nvPr>
        </p:nvSpPr>
        <p:spPr/>
        <p:txBody>
          <a:bodyPr>
            <a:normAutofit fontScale="85000" lnSpcReduction="20000"/>
          </a:bodyPr>
          <a:lstStyle/>
          <a:p>
            <a:r>
              <a:rPr lang="en-US" dirty="0"/>
              <a:t>Until adolescence, long bones continue to lengthen, due to the addition of bone tissue at the epiphyseal plate and widen through appositional growth in which new bone is laid down.</a:t>
            </a:r>
          </a:p>
          <a:p>
            <a:endParaRPr lang="en-US" dirty="0"/>
          </a:p>
          <a:p>
            <a:r>
              <a:rPr lang="en-US" dirty="0"/>
              <a:t>Lengthening of Long Bones</a:t>
            </a:r>
          </a:p>
          <a:p>
            <a:pPr marL="457200" indent="-457200">
              <a:buFont typeface="Arial" panose="020B0604020202020204" pitchFamily="34" charset="0"/>
              <a:buChar char="•"/>
            </a:pPr>
            <a:r>
              <a:rPr lang="en-US" dirty="0"/>
              <a:t>Chondrocytes at the epiphyseal plate divide and one cell remains near the epiphysis.</a:t>
            </a:r>
          </a:p>
          <a:p>
            <a:pPr marL="1200150" lvl="1" indent="-457200">
              <a:buFont typeface="Arial" panose="020B0604020202020204" pitchFamily="34" charset="0"/>
              <a:buChar char="•"/>
            </a:pPr>
            <a:r>
              <a:rPr lang="en-US" dirty="0"/>
              <a:t>Other cell are pushed from the epiphysis, mature and are destroyed by calcification, replacing cartilage with bone on the diaphyseal side of the plate, resulting in lengthening.</a:t>
            </a:r>
          </a:p>
          <a:p>
            <a:pPr marL="457200" indent="-457200">
              <a:buFont typeface="Arial" panose="020B0604020202020204" pitchFamily="34" charset="0"/>
              <a:buChar char="•"/>
            </a:pPr>
            <a:r>
              <a:rPr lang="en-US" dirty="0"/>
              <a:t>During </a:t>
            </a:r>
            <a:r>
              <a:rPr lang="en-US" i="1" dirty="0"/>
              <a:t>epiphyseal plate closure </a:t>
            </a:r>
            <a:r>
              <a:rPr lang="en-US" dirty="0"/>
              <a:t>cartilage cells stop dividing and all the cartilage is replaced by bone.</a:t>
            </a:r>
          </a:p>
        </p:txBody>
      </p:sp>
    </p:spTree>
    <p:extLst>
      <p:ext uri="{BB962C8B-B14F-4D97-AF65-F5344CB8AC3E}">
        <p14:creationId xmlns:p14="http://schemas.microsoft.com/office/powerpoint/2010/main" val="337264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94C8D-B06B-29AC-E636-ED0BBC2F8515}"/>
              </a:ext>
            </a:extLst>
          </p:cNvPr>
          <p:cNvSpPr>
            <a:spLocks noGrp="1"/>
          </p:cNvSpPr>
          <p:nvPr>
            <p:ph type="title"/>
          </p:nvPr>
        </p:nvSpPr>
        <p:spPr/>
        <p:txBody>
          <a:bodyPr/>
          <a:lstStyle/>
          <a:p>
            <a:r>
              <a:rPr lang="en-US" dirty="0"/>
              <a:t>Thickening of Long Bones</a:t>
            </a:r>
          </a:p>
        </p:txBody>
      </p:sp>
      <p:sp>
        <p:nvSpPr>
          <p:cNvPr id="3" name="Content Placeholder 2">
            <a:extLst>
              <a:ext uri="{FF2B5EF4-FFF2-40B4-BE49-F238E27FC236}">
                <a16:creationId xmlns:a16="http://schemas.microsoft.com/office/drawing/2014/main" id="{BF4AB5E1-D859-1F8C-EE52-2070DC8D61D6}"/>
              </a:ext>
            </a:extLst>
          </p:cNvPr>
          <p:cNvSpPr>
            <a:spLocks noGrp="1"/>
          </p:cNvSpPr>
          <p:nvPr>
            <p:ph idx="1"/>
          </p:nvPr>
        </p:nvSpPr>
        <p:spPr/>
        <p:txBody>
          <a:bodyPr/>
          <a:lstStyle/>
          <a:p>
            <a:r>
              <a:rPr lang="en-US" b="1" dirty="0"/>
              <a:t>Appositional growth </a:t>
            </a:r>
            <a:r>
              <a:rPr lang="en-US" dirty="0"/>
              <a:t>is the increase in the diameter of bones by the addition of bony tissue at the surface of bones.</a:t>
            </a:r>
          </a:p>
          <a:p>
            <a:pPr marL="457200" indent="-457200">
              <a:buFont typeface="Arial" panose="020B0604020202020204" pitchFamily="34" charset="0"/>
              <a:buChar char="•"/>
            </a:pPr>
            <a:r>
              <a:rPr lang="en-US" dirty="0"/>
              <a:t>Osteoblasts secrete bone matrix and osteoclasts on the inner surface break down bone.</a:t>
            </a:r>
          </a:p>
          <a:p>
            <a:pPr marL="457200" indent="-457200">
              <a:buFont typeface="Arial" panose="020B0604020202020204" pitchFamily="34" charset="0"/>
              <a:buChar char="•"/>
            </a:pPr>
            <a:r>
              <a:rPr lang="en-US" dirty="0"/>
              <a:t>The osteoblasts differentiate into osteocytes.</a:t>
            </a:r>
          </a:p>
          <a:p>
            <a:pPr marL="457200" indent="-457200">
              <a:buFont typeface="Arial" panose="020B0604020202020204" pitchFamily="34" charset="0"/>
              <a:buChar char="•"/>
            </a:pPr>
            <a:r>
              <a:rPr lang="en-US" dirty="0"/>
              <a:t>A balance between these processes allows the bone to thicken without becoming too heavy.</a:t>
            </a:r>
          </a:p>
        </p:txBody>
      </p:sp>
    </p:spTree>
    <p:extLst>
      <p:ext uri="{BB962C8B-B14F-4D97-AF65-F5344CB8AC3E}">
        <p14:creationId xmlns:p14="http://schemas.microsoft.com/office/powerpoint/2010/main" val="2703375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022366"/>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Classify</a:t>
            </a:r>
            <a:r>
              <a:rPr lang="en-US" dirty="0"/>
              <a:t> the different types of bones in the skeleton.</a:t>
            </a:r>
          </a:p>
          <a:p>
            <a:pPr marL="457200" indent="-457200">
              <a:buFont typeface="Arial" panose="020B0604020202020204" pitchFamily="34" charset="0"/>
              <a:buChar char="•"/>
              <a:tabLst>
                <a:tab pos="457200" algn="l"/>
              </a:tabLst>
            </a:pPr>
            <a:r>
              <a:rPr lang="en-US" b="1" dirty="0"/>
              <a:t>Explain</a:t>
            </a:r>
            <a:r>
              <a:rPr lang="en-US" dirty="0"/>
              <a:t> the role of the different cell types in bone.</a:t>
            </a:r>
          </a:p>
          <a:p>
            <a:pPr marL="457200" indent="-457200">
              <a:buFont typeface="Arial" panose="020B0604020202020204" pitchFamily="34" charset="0"/>
              <a:buChar char="•"/>
              <a:tabLst>
                <a:tab pos="457200" algn="l"/>
              </a:tabLst>
            </a:pPr>
            <a:r>
              <a:rPr lang="en-US" b="1" dirty="0"/>
              <a:t>Explain</a:t>
            </a:r>
            <a:r>
              <a:rPr lang="en-US" dirty="0"/>
              <a:t> how bone forms during development.</a:t>
            </a:r>
          </a:p>
          <a:p>
            <a:pPr marL="457200" indent="-457200">
              <a:buFont typeface="Arial" panose="020B0604020202020204" pitchFamily="34" charset="0"/>
              <a:buChar char="•"/>
              <a:tabLst>
                <a:tab pos="457200" algn="l"/>
              </a:tabLst>
            </a:pPr>
            <a:r>
              <a:rPr lang="en-US" b="1" dirty="0"/>
              <a:t>Understand</a:t>
            </a:r>
            <a:r>
              <a:rPr lang="en-US" dirty="0"/>
              <a:t> the 4 stages of bone remodeling and repair.</a:t>
            </a:r>
          </a:p>
          <a:p>
            <a:pPr lvl="1" indent="-457200">
              <a:buFont typeface="Arial" panose="020B0604020202020204" pitchFamily="34" charset="0"/>
              <a:buChar char="•"/>
              <a:tabLst>
                <a:tab pos="457200" algn="l"/>
              </a:tabLst>
            </a:pP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C2E3A-2437-25D4-B586-48D56FB5717A}"/>
              </a:ext>
            </a:extLst>
          </p:cNvPr>
          <p:cNvSpPr>
            <a:spLocks noGrp="1"/>
          </p:cNvSpPr>
          <p:nvPr>
            <p:ph type="title"/>
          </p:nvPr>
        </p:nvSpPr>
        <p:spPr/>
        <p:txBody>
          <a:bodyPr/>
          <a:lstStyle/>
          <a:p>
            <a:r>
              <a:rPr lang="en-US" dirty="0"/>
              <a:t>Bone Remodeling and Repair</a:t>
            </a:r>
            <a:r>
              <a:rPr lang="en-US" sz="1400" baseline="-25000" dirty="0"/>
              <a:t>1</a:t>
            </a:r>
          </a:p>
        </p:txBody>
      </p:sp>
      <p:sp>
        <p:nvSpPr>
          <p:cNvPr id="3" name="Content Placeholder 2">
            <a:extLst>
              <a:ext uri="{FF2B5EF4-FFF2-40B4-BE49-F238E27FC236}">
                <a16:creationId xmlns:a16="http://schemas.microsoft.com/office/drawing/2014/main" id="{DED30EF9-FB1C-3532-4FB4-A77AC16127B9}"/>
              </a:ext>
            </a:extLst>
          </p:cNvPr>
          <p:cNvSpPr>
            <a:spLocks noGrp="1"/>
          </p:cNvSpPr>
          <p:nvPr>
            <p:ph idx="1"/>
          </p:nvPr>
        </p:nvSpPr>
        <p:spPr/>
        <p:txBody>
          <a:bodyPr>
            <a:normAutofit lnSpcReduction="10000"/>
          </a:bodyPr>
          <a:lstStyle/>
          <a:p>
            <a:r>
              <a:rPr lang="en-US" dirty="0"/>
              <a:t>Bone renewal occurs from birth through adulthood.</a:t>
            </a:r>
          </a:p>
          <a:p>
            <a:pPr marL="457200" indent="-457200">
              <a:buFont typeface="Arial" panose="020B0604020202020204" pitchFamily="34" charset="0"/>
              <a:buChar char="•"/>
            </a:pPr>
            <a:r>
              <a:rPr lang="en-US" b="1" dirty="0"/>
              <a:t>Bone remodeling </a:t>
            </a:r>
            <a:r>
              <a:rPr lang="en-US" dirty="0"/>
              <a:t>is the replacement of old bone tissue by new bone tissue.</a:t>
            </a:r>
          </a:p>
          <a:p>
            <a:pPr marL="1200150" lvl="1" indent="-457200">
              <a:buFont typeface="Arial" panose="020B0604020202020204" pitchFamily="34" charset="0"/>
              <a:buChar char="•"/>
            </a:pPr>
            <a:r>
              <a:rPr lang="en-US" dirty="0"/>
              <a:t>Includes bone deposition by osteoblasts and </a:t>
            </a:r>
            <a:r>
              <a:rPr lang="en-US" b="1" dirty="0"/>
              <a:t>bone resorption </a:t>
            </a:r>
            <a:r>
              <a:rPr lang="en-US" dirty="0"/>
              <a:t>by osteoclasts</a:t>
            </a:r>
          </a:p>
          <a:p>
            <a:pPr marL="457200" indent="-457200">
              <a:buFont typeface="Arial" panose="020B0604020202020204" pitchFamily="34" charset="0"/>
              <a:buChar char="•"/>
            </a:pPr>
            <a:r>
              <a:rPr lang="en-US" dirty="0"/>
              <a:t>Bone growth requires vitamins D, C, and A and calcium phosphorus, and magnesium.</a:t>
            </a:r>
          </a:p>
          <a:p>
            <a:pPr marL="457200" indent="-457200">
              <a:buFont typeface="Arial" panose="020B0604020202020204" pitchFamily="34" charset="0"/>
              <a:buChar char="•"/>
            </a:pPr>
            <a:r>
              <a:rPr lang="en-US" dirty="0"/>
              <a:t>Parathyroid hormone, growth hormone, and calcitonin are required for bone growth and maintenance.</a:t>
            </a:r>
          </a:p>
          <a:p>
            <a:endParaRPr lang="en-US" dirty="0"/>
          </a:p>
        </p:txBody>
      </p:sp>
    </p:spTree>
    <p:extLst>
      <p:ext uri="{BB962C8B-B14F-4D97-AF65-F5344CB8AC3E}">
        <p14:creationId xmlns:p14="http://schemas.microsoft.com/office/powerpoint/2010/main" val="3958793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p>
        </p:txBody>
      </p:sp>
      <p:sp>
        <p:nvSpPr>
          <p:cNvPr id="3" name="Content Placeholder 2">
            <a:extLst>
              <a:ext uri="{FF2B5EF4-FFF2-40B4-BE49-F238E27FC236}">
                <a16:creationId xmlns:a16="http://schemas.microsoft.com/office/drawing/2014/main" id="{0D54836E-1DE3-02CC-70C3-EB5C16CF3F62}"/>
              </a:ext>
              <a:ext uri="{C183D7F6-B498-43B3-948B-1728B52AA6E4}">
                <adec:decorative xmlns:adec="http://schemas.microsoft.com/office/drawing/2017/decorative" val="1"/>
              </a:ext>
            </a:extLst>
          </p:cNvPr>
          <p:cNvSpPr>
            <a:spLocks noGrp="1"/>
          </p:cNvSpPr>
          <p:nvPr>
            <p:ph idx="1"/>
          </p:nvPr>
        </p:nvSpPr>
        <p:spPr/>
        <p:txBody>
          <a:bodyPr/>
          <a:lstStyle/>
          <a:p>
            <a:r>
              <a:rPr lang="en-US" dirty="0"/>
              <a:t> </a:t>
            </a:r>
          </a:p>
        </p:txBody>
      </p:sp>
      <p:sp>
        <p:nvSpPr>
          <p:cNvPr id="4" name="TextBox 3">
            <a:extLst>
              <a:ext uri="{FF2B5EF4-FFF2-40B4-BE49-F238E27FC236}">
                <a16:creationId xmlns:a16="http://schemas.microsoft.com/office/drawing/2014/main" id="{3984074E-106A-B264-036D-7416081C5CF8}"/>
              </a:ext>
            </a:extLst>
          </p:cNvPr>
          <p:cNvSpPr txBox="1"/>
          <p:nvPr/>
        </p:nvSpPr>
        <p:spPr>
          <a:xfrm>
            <a:off x="471434" y="1280160"/>
            <a:ext cx="5700765" cy="4801314"/>
          </a:xfrm>
          <a:prstGeom prst="rect">
            <a:avLst/>
          </a:prstGeom>
          <a:noFill/>
        </p:spPr>
        <p:txBody>
          <a:bodyPr wrap="square" rtlCol="0">
            <a:spAutoFit/>
          </a:bodyPr>
          <a:lstStyle/>
          <a:p>
            <a:r>
              <a:rPr lang="en-US" sz="2400" dirty="0">
                <a:solidFill>
                  <a:schemeClr val="bg1"/>
                </a:solidFill>
              </a:rPr>
              <a:t>Bone tissue undergoes constant remodeling throughout our lives. Abnormal bone remodeling can cause serious health consequences.</a:t>
            </a:r>
          </a:p>
          <a:p>
            <a:pPr marL="457200" indent="-457200">
              <a:buFont typeface="Arial" panose="020B0604020202020204" pitchFamily="34" charset="0"/>
              <a:buChar char="•"/>
            </a:pPr>
            <a:r>
              <a:rPr lang="en-US" sz="2400" dirty="0">
                <a:solidFill>
                  <a:schemeClr val="bg1"/>
                </a:solidFill>
              </a:rPr>
              <a:t>One example is fibrodysplasia ossificans progressiva (FOP)—a very rare genetic disorder involving the abnormal growth of bone tissue.</a:t>
            </a:r>
          </a:p>
          <a:p>
            <a:pPr marL="457200" indent="-457200">
              <a:buFont typeface="Arial" panose="020B0604020202020204" pitchFamily="34" charset="0"/>
              <a:buChar char="•"/>
            </a:pPr>
            <a:r>
              <a:rPr lang="en-US" sz="2400" dirty="0">
                <a:solidFill>
                  <a:schemeClr val="bg1"/>
                </a:solidFill>
              </a:rPr>
              <a:t>Replaces damaged soft tissue with bone tissue</a:t>
            </a:r>
          </a:p>
          <a:p>
            <a:pPr marL="457200" indent="-457200">
              <a:buFont typeface="Arial" panose="020B0604020202020204" pitchFamily="34" charset="0"/>
              <a:buChar char="•"/>
            </a:pPr>
            <a:r>
              <a:rPr lang="en-US" sz="2400" dirty="0">
                <a:solidFill>
                  <a:schemeClr val="bg1"/>
                </a:solidFill>
              </a:rPr>
              <a:t>Causes slow loss of mobility as joints lock into place</a:t>
            </a:r>
          </a:p>
          <a:p>
            <a:endParaRPr lang="en-US" dirty="0"/>
          </a:p>
        </p:txBody>
      </p:sp>
      <p:sp>
        <p:nvSpPr>
          <p:cNvPr id="6" name="TextBox 5">
            <a:extLst>
              <a:ext uri="{FF2B5EF4-FFF2-40B4-BE49-F238E27FC236}">
                <a16:creationId xmlns:a16="http://schemas.microsoft.com/office/drawing/2014/main" id="{CECBDFA4-3FFC-B5E2-25E9-B52C5861914F}"/>
              </a:ext>
            </a:extLst>
          </p:cNvPr>
          <p:cNvSpPr txBox="1"/>
          <p:nvPr/>
        </p:nvSpPr>
        <p:spPr>
          <a:xfrm>
            <a:off x="6324600" y="1502330"/>
            <a:ext cx="1915160" cy="307777"/>
          </a:xfrm>
          <a:prstGeom prst="rect">
            <a:avLst/>
          </a:prstGeom>
          <a:noFill/>
        </p:spPr>
        <p:txBody>
          <a:bodyPr wrap="square" rtlCol="0">
            <a:spAutoFit/>
          </a:bodyPr>
          <a:lstStyle/>
          <a:p>
            <a:pPr algn="ctr"/>
            <a:r>
              <a:rPr lang="en-US" sz="1400" b="1" dirty="0">
                <a:solidFill>
                  <a:schemeClr val="bg1"/>
                </a:solidFill>
              </a:rPr>
              <a:t>43.2 Figure 10</a:t>
            </a:r>
          </a:p>
        </p:txBody>
      </p:sp>
      <p:pic>
        <p:nvPicPr>
          <p:cNvPr id="7" name="Content Placeholder 5" descr="A photograph of Eastlack's skeleton with muscles and ligaments appearing as bone">
            <a:extLst>
              <a:ext uri="{FF2B5EF4-FFF2-40B4-BE49-F238E27FC236}">
                <a16:creationId xmlns:a16="http://schemas.microsoft.com/office/drawing/2014/main" id="{1918A422-C3E5-DC50-4ECD-7B1C0DE03700}"/>
              </a:ext>
            </a:extLst>
          </p:cNvPr>
          <p:cNvPicPr>
            <a:picLocks noChangeAspect="1"/>
          </p:cNvPicPr>
          <p:nvPr/>
        </p:nvPicPr>
        <p:blipFill>
          <a:blip r:embed="rId3"/>
          <a:srcRect l="33334" t="4860" r="33333" b="4666"/>
          <a:stretch/>
        </p:blipFill>
        <p:spPr>
          <a:xfrm>
            <a:off x="6087421" y="1854365"/>
            <a:ext cx="2379355" cy="3587830"/>
          </a:xfrm>
          <a:prstGeom prst="rect">
            <a:avLst/>
          </a:prstGeom>
          <a:solidFill>
            <a:schemeClr val="accent1"/>
          </a:solidFill>
        </p:spPr>
      </p:pic>
      <p:sp>
        <p:nvSpPr>
          <p:cNvPr id="8" name="TextBox 7">
            <a:extLst>
              <a:ext uri="{FF2B5EF4-FFF2-40B4-BE49-F238E27FC236}">
                <a16:creationId xmlns:a16="http://schemas.microsoft.com/office/drawing/2014/main" id="{57674EFB-F052-16DB-9C50-37045B61545D}"/>
              </a:ext>
            </a:extLst>
          </p:cNvPr>
          <p:cNvSpPr txBox="1"/>
          <p:nvPr/>
        </p:nvSpPr>
        <p:spPr>
          <a:xfrm>
            <a:off x="5943599" y="5442912"/>
            <a:ext cx="2667001" cy="400110"/>
          </a:xfrm>
          <a:prstGeom prst="rect">
            <a:avLst/>
          </a:prstGeom>
          <a:noFill/>
        </p:spPr>
        <p:txBody>
          <a:bodyPr wrap="square">
            <a:spAutoFit/>
          </a:bodyPr>
          <a:lstStyle/>
          <a:p>
            <a:pPr algn="ctr"/>
            <a:r>
              <a:rPr lang="en-US" sz="1000" dirty="0">
                <a:solidFill>
                  <a:schemeClr val="bg1"/>
                </a:solidFill>
              </a:rPr>
              <a:t>Joh-co on Wikimedia Commons. "Fibrodysplasia ossificans progressiva."</a:t>
            </a:r>
          </a:p>
        </p:txBody>
      </p:sp>
    </p:spTree>
    <p:extLst>
      <p:ext uri="{BB962C8B-B14F-4D97-AF65-F5344CB8AC3E}">
        <p14:creationId xmlns:p14="http://schemas.microsoft.com/office/powerpoint/2010/main" val="1146028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C2E3A-2437-25D4-B586-48D56FB5717A}"/>
              </a:ext>
            </a:extLst>
          </p:cNvPr>
          <p:cNvSpPr>
            <a:spLocks noGrp="1"/>
          </p:cNvSpPr>
          <p:nvPr>
            <p:ph type="title"/>
          </p:nvPr>
        </p:nvSpPr>
        <p:spPr/>
        <p:txBody>
          <a:bodyPr/>
          <a:lstStyle/>
          <a:p>
            <a:r>
              <a:rPr lang="en-US" dirty="0"/>
              <a:t>Bone Remodeling and Repair</a:t>
            </a:r>
            <a:r>
              <a:rPr lang="en-US" sz="1400" baseline="-25000" dirty="0"/>
              <a:t>2</a:t>
            </a:r>
          </a:p>
        </p:txBody>
      </p:sp>
      <p:sp>
        <p:nvSpPr>
          <p:cNvPr id="3" name="Content Placeholder 2">
            <a:extLst>
              <a:ext uri="{FF2B5EF4-FFF2-40B4-BE49-F238E27FC236}">
                <a16:creationId xmlns:a16="http://schemas.microsoft.com/office/drawing/2014/main" id="{DED30EF9-FB1C-3532-4FB4-A77AC16127B9}"/>
              </a:ext>
            </a:extLst>
          </p:cNvPr>
          <p:cNvSpPr>
            <a:spLocks noGrp="1"/>
          </p:cNvSpPr>
          <p:nvPr>
            <p:ph idx="1"/>
          </p:nvPr>
        </p:nvSpPr>
        <p:spPr/>
        <p:txBody>
          <a:bodyPr>
            <a:normAutofit fontScale="70000" lnSpcReduction="20000"/>
          </a:bodyPr>
          <a:lstStyle/>
          <a:p>
            <a:pPr marL="457200" indent="-457200">
              <a:buFont typeface="Arial" panose="020B0604020202020204" pitchFamily="34" charset="0"/>
              <a:buChar char="•"/>
            </a:pPr>
            <a:r>
              <a:rPr lang="en-US" dirty="0"/>
              <a:t>5-7% of bone mass is recycled every week, with certain areas replaced at higher rates.</a:t>
            </a:r>
          </a:p>
          <a:p>
            <a:pPr marL="457200" indent="-457200">
              <a:buFont typeface="Arial" panose="020B0604020202020204" pitchFamily="34" charset="0"/>
              <a:buChar char="•"/>
            </a:pPr>
            <a:r>
              <a:rPr lang="en-US" dirty="0"/>
              <a:t>Bone remodeling allows bones to adapt to stresses, becoming thicker and stronger.</a:t>
            </a:r>
          </a:p>
          <a:p>
            <a:endParaRPr lang="en-US" dirty="0"/>
          </a:p>
          <a:p>
            <a:r>
              <a:rPr lang="en-US" dirty="0"/>
              <a:t>Fractured or broken bone undergoes repair in four stages:</a:t>
            </a:r>
          </a:p>
          <a:p>
            <a:pPr marL="514350" indent="-514350">
              <a:buAutoNum type="arabicPeriod"/>
            </a:pPr>
            <a:r>
              <a:rPr lang="en-US" dirty="0"/>
              <a:t>Blood clotting occurs at broken blood vessels, and bone cells deprived of nutrients begin to die.</a:t>
            </a:r>
          </a:p>
          <a:p>
            <a:pPr marL="514350" indent="-514350">
              <a:buAutoNum type="arabicPeriod"/>
            </a:pPr>
            <a:r>
              <a:rPr lang="en-US" dirty="0"/>
              <a:t>Capillaries grow into the area and phagocytic cells clear away dead cells. Fibroblasts and osteoblasts enter the area and being to reform bone creating a fibrocartilaginous callus.</a:t>
            </a:r>
          </a:p>
          <a:p>
            <a:pPr marL="514350" indent="-514350">
              <a:buAutoNum type="arabicPeriod"/>
            </a:pPr>
            <a:r>
              <a:rPr lang="en-US" dirty="0"/>
              <a:t>The fibrocartilaginous callus is converted to a bony callus of spongy bone.</a:t>
            </a:r>
          </a:p>
          <a:p>
            <a:pPr marL="514350" indent="-514350">
              <a:buAutoNum type="arabicPeriod"/>
            </a:pPr>
            <a:r>
              <a:rPr lang="en-US" dirty="0"/>
              <a:t>The bony callus is remodeled by osteoclasts and osteoblasts and compact bone is added. </a:t>
            </a:r>
          </a:p>
        </p:txBody>
      </p:sp>
    </p:spTree>
    <p:extLst>
      <p:ext uri="{BB962C8B-B14F-4D97-AF65-F5344CB8AC3E}">
        <p14:creationId xmlns:p14="http://schemas.microsoft.com/office/powerpoint/2010/main" val="828364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F6FA9-D380-9D67-2A69-83D6FE3F22E5}"/>
              </a:ext>
            </a:extLst>
          </p:cNvPr>
          <p:cNvSpPr>
            <a:spLocks noGrp="1"/>
          </p:cNvSpPr>
          <p:nvPr>
            <p:ph type="title"/>
          </p:nvPr>
        </p:nvSpPr>
        <p:spPr/>
        <p:txBody>
          <a:bodyPr/>
          <a:lstStyle/>
          <a:p>
            <a:r>
              <a:rPr lang="en-US" dirty="0"/>
              <a:t>43.2 Figure 11</a:t>
            </a:r>
          </a:p>
        </p:txBody>
      </p:sp>
      <p:pic>
        <p:nvPicPr>
          <p:cNvPr id="6" name="Content Placeholder 6" descr="Illustration (a) shows a visual representation of diverse types of bone fractures. The fractures are depicted in various patterns and locations within the bones, illustrating the diversity of fracture types that can occur. This image emphasizes the variability of fractures based on the nature of the injury and the resulting break. Illustration (b) shows the four main stages of bone fracture healing. The first stage, hematoma formation, is depicted by a red area around the fracture site, indicating the initial pooling of blood. The second stage, fibrocartilaginous callus formation, is represented by a yellowish structure forming around the fracture, indicating the deposition of fibrous tissue. The third stage, bony callus formation, is shown as a denser region of light brown, indicating the development of immature bone tissue. The final stage, bone remodeling, is represented by a remodeling process occurring within the bone, indicated by the reshaping, and restructuring of the bone tissue.">
            <a:extLst>
              <a:ext uri="{FF2B5EF4-FFF2-40B4-BE49-F238E27FC236}">
                <a16:creationId xmlns:a16="http://schemas.microsoft.com/office/drawing/2014/main" id="{5CA72421-D7D6-5791-9FEE-23EC7E4043CE}"/>
              </a:ext>
            </a:extLst>
          </p:cNvPr>
          <p:cNvPicPr>
            <a:picLocks noGrp="1" noChangeAspect="1"/>
          </p:cNvPicPr>
          <p:nvPr>
            <p:ph idx="1"/>
          </p:nvPr>
        </p:nvPicPr>
        <p:blipFill>
          <a:blip r:embed="rId3"/>
          <a:srcRect l="18518" t="3666" r="17592"/>
          <a:stretch/>
        </p:blipFill>
        <p:spPr>
          <a:xfrm>
            <a:off x="1752600" y="1092256"/>
            <a:ext cx="5791200" cy="4851179"/>
          </a:xfrm>
        </p:spPr>
      </p:pic>
    </p:spTree>
    <p:extLst>
      <p:ext uri="{BB962C8B-B14F-4D97-AF65-F5344CB8AC3E}">
        <p14:creationId xmlns:p14="http://schemas.microsoft.com/office/powerpoint/2010/main" val="3670634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fontScale="85000" lnSpcReduction="10000"/>
          </a:bodyPr>
          <a:lstStyle/>
          <a:p>
            <a:r>
              <a:rPr lang="en-US" dirty="0"/>
              <a:t>Scientific Method: Decalcification of Bones</a:t>
            </a:r>
          </a:p>
          <a:p>
            <a:r>
              <a:rPr lang="en-US" dirty="0"/>
              <a:t>Question: What effect does the removal of calcium and collagen have on bone structure?</a:t>
            </a:r>
          </a:p>
          <a:p>
            <a:endParaRPr lang="en-US" dirty="0"/>
          </a:p>
          <a:p>
            <a:r>
              <a:rPr lang="en-US" dirty="0"/>
              <a:t>Background: Conduct a literature search on the role of calcium and collagen in maintaining bone structure. Conduct a literature search on diseases in which bone structure is compromised.</a:t>
            </a:r>
          </a:p>
          <a:p>
            <a:endParaRPr lang="en-US" dirty="0"/>
          </a:p>
          <a:p>
            <a:r>
              <a:rPr lang="en-US" dirty="0"/>
              <a:t>Hypothesis: Develop a hypothesis that states predictions of the flexibility, strength, and mass of bones that have had the calcium and collagen components removed. Develop a hypothesis regarding the attempt to add calcium back to decalcified bones.</a:t>
            </a:r>
          </a:p>
        </p:txBody>
      </p:sp>
    </p:spTree>
    <p:extLst>
      <p:ext uri="{BB962C8B-B14F-4D97-AF65-F5344CB8AC3E}">
        <p14:creationId xmlns:p14="http://schemas.microsoft.com/office/powerpoint/2010/main" val="2069639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BA40B-3397-8ED4-822F-9E741F55B35A}"/>
              </a:ext>
            </a:extLst>
          </p:cNvPr>
          <p:cNvSpPr>
            <a:spLocks noGrp="1"/>
          </p:cNvSpPr>
          <p:nvPr>
            <p:ph type="title"/>
          </p:nvPr>
        </p:nvSpPr>
        <p:spPr/>
        <p:txBody>
          <a:bodyPr/>
          <a:lstStyle/>
          <a:p>
            <a:r>
              <a:rPr lang="en-US" dirty="0"/>
              <a:t>43.2 Figure 12</a:t>
            </a:r>
          </a:p>
        </p:txBody>
      </p:sp>
      <p:sp>
        <p:nvSpPr>
          <p:cNvPr id="6" name="TextBox 5">
            <a:extLst>
              <a:ext uri="{FF2B5EF4-FFF2-40B4-BE49-F238E27FC236}">
                <a16:creationId xmlns:a16="http://schemas.microsoft.com/office/drawing/2014/main" id="{C102B42D-E1FC-FB15-D933-2A4B8EAC6139}"/>
              </a:ext>
            </a:extLst>
          </p:cNvPr>
          <p:cNvSpPr txBox="1"/>
          <p:nvPr/>
        </p:nvSpPr>
        <p:spPr>
          <a:xfrm>
            <a:off x="2286000" y="5831244"/>
            <a:ext cx="4572000" cy="246221"/>
          </a:xfrm>
          <a:prstGeom prst="rect">
            <a:avLst/>
          </a:prstGeom>
          <a:noFill/>
        </p:spPr>
        <p:txBody>
          <a:bodyPr wrap="square">
            <a:spAutoFit/>
          </a:bodyPr>
          <a:lstStyle/>
          <a:p>
            <a:pPr algn="ctr"/>
            <a:r>
              <a:rPr lang="en-US" sz="1000" dirty="0"/>
              <a:t>NiaPol on Wikimedia Commons. "Pin in bone fracture."</a:t>
            </a:r>
          </a:p>
        </p:txBody>
      </p:sp>
      <p:pic>
        <p:nvPicPr>
          <p:cNvPr id="7" name="Content Placeholder 6" descr="An X-ray of a broken bone set with a metal rod and screw">
            <a:extLst>
              <a:ext uri="{FF2B5EF4-FFF2-40B4-BE49-F238E27FC236}">
                <a16:creationId xmlns:a16="http://schemas.microsoft.com/office/drawing/2014/main" id="{6F83EBEC-B608-5711-60D0-4F16F1C41E04}"/>
              </a:ext>
            </a:extLst>
          </p:cNvPr>
          <p:cNvPicPr>
            <a:picLocks noGrp="1" noChangeAspect="1"/>
          </p:cNvPicPr>
          <p:nvPr>
            <p:ph idx="1"/>
          </p:nvPr>
        </p:nvPicPr>
        <p:blipFill>
          <a:blip r:embed="rId3"/>
          <a:srcRect l="33333" t="5334" r="33334" b="3000"/>
          <a:stretch/>
        </p:blipFill>
        <p:spPr>
          <a:xfrm>
            <a:off x="3048000" y="1155319"/>
            <a:ext cx="3048000" cy="4656666"/>
          </a:xfrm>
        </p:spPr>
      </p:pic>
    </p:spTree>
    <p:extLst>
      <p:ext uri="{BB962C8B-B14F-4D97-AF65-F5344CB8AC3E}">
        <p14:creationId xmlns:p14="http://schemas.microsoft.com/office/powerpoint/2010/main" val="4181552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C0191-972A-3D88-6E51-1A9169818FC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C30382F9-780D-670C-3385-0782B4CA9B81}"/>
              </a:ext>
            </a:extLst>
          </p:cNvPr>
          <p:cNvSpPr>
            <a:spLocks noGrp="1"/>
          </p:cNvSpPr>
          <p:nvPr>
            <p:ph idx="1"/>
          </p:nvPr>
        </p:nvSpPr>
        <p:spPr/>
        <p:txBody>
          <a:bodyPr>
            <a:normAutofit fontScale="85000" lnSpcReduction="10000"/>
          </a:bodyPr>
          <a:lstStyle/>
          <a:p>
            <a:pPr marL="457200" indent="-457200">
              <a:buFont typeface="Arial" panose="020B0604020202020204" pitchFamily="34" charset="0"/>
              <a:buChar char="•"/>
            </a:pPr>
            <a:r>
              <a:rPr lang="en-US" sz="2400" dirty="0"/>
              <a:t>Bone tissue consists of specialized cells, mineral salts, and collagen fibers, with the skeleton divided into long, short, flat, and irregular bones.</a:t>
            </a:r>
          </a:p>
          <a:p>
            <a:pPr marL="457200" indent="-457200">
              <a:buFont typeface="Arial" panose="020B0604020202020204" pitchFamily="34" charset="0"/>
              <a:buChar char="•"/>
            </a:pPr>
            <a:r>
              <a:rPr lang="en-US" sz="2400" dirty="0"/>
              <a:t>Bone structure includes compact bone (made of osteons) on the outside and spongy bone (made of trabeculae) on the inside, with four types of cells: osteocytes, osteoclasts, osteoprogenitor cells, and osteoblasts.</a:t>
            </a:r>
          </a:p>
          <a:p>
            <a:pPr marL="457200" indent="-457200">
              <a:buFont typeface="Arial" panose="020B0604020202020204" pitchFamily="34" charset="0"/>
              <a:buChar char="•"/>
            </a:pPr>
            <a:r>
              <a:rPr lang="en-US" sz="2400" dirty="0"/>
              <a:t>Bone formation occurs through two processes: intramembranous ossification (from fibrous membranes) and endochondral ossification (from hyaline cartilage).</a:t>
            </a:r>
          </a:p>
          <a:p>
            <a:pPr marL="457200" indent="-457200">
              <a:buFont typeface="Arial" panose="020B0604020202020204" pitchFamily="34" charset="0"/>
              <a:buChar char="•"/>
            </a:pPr>
            <a:r>
              <a:rPr lang="en-US" sz="2400" dirty="0"/>
              <a:t>Bone growth involves lengthening of long bones through chondrocyte division and cartilage replacement, as well as appositional growth to increase bone diameter.</a:t>
            </a:r>
          </a:p>
          <a:p>
            <a:pPr marL="457200" indent="-457200">
              <a:buFont typeface="Arial" panose="020B0604020202020204" pitchFamily="34" charset="0"/>
              <a:buChar char="•"/>
            </a:pPr>
            <a:r>
              <a:rPr lang="en-US" sz="2400" dirty="0"/>
              <a:t>Bone remodeling is a continuous process involving bone deposition by osteoblasts and resorption by osteoclasts, while bone repair occurs in four stages over several months.</a:t>
            </a:r>
          </a:p>
        </p:txBody>
      </p:sp>
    </p:spTree>
    <p:extLst>
      <p:ext uri="{BB962C8B-B14F-4D97-AF65-F5344CB8AC3E}">
        <p14:creationId xmlns:p14="http://schemas.microsoft.com/office/powerpoint/2010/main" val="3560879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Structure and Function of Bones</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xfrm>
            <a:off x="457200" y="1280160"/>
            <a:ext cx="5181600" cy="4572000"/>
          </a:xfrm>
          <a:prstGeom prst="rect">
            <a:avLst/>
          </a:prstGeom>
        </p:spPr>
        <p:txBody>
          <a:bodyPr>
            <a:normAutofit fontScale="92500" lnSpcReduction="10000"/>
          </a:bodyPr>
          <a:lstStyle/>
          <a:p>
            <a:pPr marL="0" indent="0">
              <a:buNone/>
              <a:tabLst>
                <a:tab pos="461963" algn="l"/>
              </a:tabLst>
            </a:pPr>
            <a:r>
              <a:rPr lang="en-US" dirty="0">
                <a:solidFill>
                  <a:schemeClr val="tx1"/>
                </a:solidFill>
              </a:rPr>
              <a:t>Bone, or osseous tissue, is a connective tissue that makes up the endoskeleton. </a:t>
            </a:r>
          </a:p>
          <a:p>
            <a:pPr>
              <a:tabLst>
                <a:tab pos="461963" algn="l"/>
              </a:tabLst>
            </a:pPr>
            <a:r>
              <a:rPr lang="en-US" i="0" dirty="0">
                <a:solidFill>
                  <a:schemeClr val="tx1"/>
                </a:solidFill>
              </a:rPr>
              <a:t>Contains specialized cells, a matrix of mineral salts (like calcium phosphate), and collagen fibers</a:t>
            </a:r>
          </a:p>
          <a:p>
            <a:pPr marL="0" indent="0">
              <a:buNone/>
              <a:tabLst>
                <a:tab pos="461963" algn="l"/>
              </a:tabLst>
            </a:pPr>
            <a:r>
              <a:rPr lang="en-US" b="1" i="0" dirty="0">
                <a:solidFill>
                  <a:schemeClr val="tx1"/>
                </a:solidFill>
              </a:rPr>
              <a:t>Calcification</a:t>
            </a:r>
            <a:r>
              <a:rPr lang="en-US" i="0" dirty="0">
                <a:solidFill>
                  <a:schemeClr val="tx1"/>
                </a:solidFill>
              </a:rPr>
              <a:t> is the process through which mineral salts are deposited on the collagen fibers to crystallize and harden the tissue.</a:t>
            </a:r>
          </a:p>
          <a:p>
            <a:pPr marL="0" indent="3175">
              <a:spcBef>
                <a:spcPts val="1200"/>
              </a:spcBef>
              <a:buFont typeface="Courier New" pitchFamily="49" charset="0"/>
              <a:buNone/>
              <a:tabLst>
                <a:tab pos="457200" algn="l"/>
              </a:tabLst>
            </a:pPr>
            <a:endParaRPr lang="en-US" dirty="0">
              <a:solidFill>
                <a:srgbClr val="0000FF"/>
              </a:solidFill>
            </a:endParaRPr>
          </a:p>
        </p:txBody>
      </p:sp>
      <p:sp>
        <p:nvSpPr>
          <p:cNvPr id="3" name="TextBox 2">
            <a:extLst>
              <a:ext uri="{FF2B5EF4-FFF2-40B4-BE49-F238E27FC236}">
                <a16:creationId xmlns:a16="http://schemas.microsoft.com/office/drawing/2014/main" id="{DB70C837-4326-9958-6313-89C4346817E1}"/>
              </a:ext>
            </a:extLst>
          </p:cNvPr>
          <p:cNvSpPr txBox="1"/>
          <p:nvPr/>
        </p:nvSpPr>
        <p:spPr>
          <a:xfrm>
            <a:off x="6210300" y="1505613"/>
            <a:ext cx="2057400" cy="307777"/>
          </a:xfrm>
          <a:prstGeom prst="rect">
            <a:avLst/>
          </a:prstGeom>
          <a:noFill/>
        </p:spPr>
        <p:txBody>
          <a:bodyPr wrap="square" rtlCol="0">
            <a:spAutoFit/>
          </a:bodyPr>
          <a:lstStyle/>
          <a:p>
            <a:pPr algn="ctr"/>
            <a:r>
              <a:rPr lang="en-US" sz="1400" b="1" dirty="0"/>
              <a:t>43.2 Figure 1</a:t>
            </a:r>
          </a:p>
        </p:txBody>
      </p:sp>
      <p:pic>
        <p:nvPicPr>
          <p:cNvPr id="4" name="Content Placeholder 5" descr="A photograph of a ram's skull">
            <a:extLst>
              <a:ext uri="{FF2B5EF4-FFF2-40B4-BE49-F238E27FC236}">
                <a16:creationId xmlns:a16="http://schemas.microsoft.com/office/drawing/2014/main" id="{9A0AA15E-8032-1919-4221-F34A6B37025B}"/>
              </a:ext>
            </a:extLst>
          </p:cNvPr>
          <p:cNvPicPr>
            <a:picLocks noChangeAspect="1"/>
          </p:cNvPicPr>
          <p:nvPr/>
        </p:nvPicPr>
        <p:blipFill>
          <a:blip r:embed="rId3"/>
          <a:srcRect l="12037" t="4931" r="11111" b="4667"/>
          <a:stretch/>
        </p:blipFill>
        <p:spPr>
          <a:xfrm>
            <a:off x="5722599" y="1994152"/>
            <a:ext cx="3032802" cy="1981966"/>
          </a:xfrm>
          <a:prstGeom prst="rect">
            <a:avLst/>
          </a:prstGeom>
        </p:spPr>
      </p:pic>
      <p:sp>
        <p:nvSpPr>
          <p:cNvPr id="5" name="TextBox 4">
            <a:extLst>
              <a:ext uri="{FF2B5EF4-FFF2-40B4-BE49-F238E27FC236}">
                <a16:creationId xmlns:a16="http://schemas.microsoft.com/office/drawing/2014/main" id="{6E860BA4-512F-872C-BD59-B8A9FA8DCB3D}"/>
              </a:ext>
            </a:extLst>
          </p:cNvPr>
          <p:cNvSpPr txBox="1"/>
          <p:nvPr/>
        </p:nvSpPr>
        <p:spPr>
          <a:xfrm>
            <a:off x="4953000" y="4156880"/>
            <a:ext cx="4572000" cy="246221"/>
          </a:xfrm>
          <a:prstGeom prst="rect">
            <a:avLst/>
          </a:prstGeom>
          <a:noFill/>
        </p:spPr>
        <p:txBody>
          <a:bodyPr wrap="square">
            <a:spAutoFit/>
          </a:bodyPr>
          <a:lstStyle/>
          <a:p>
            <a:pPr algn="ctr"/>
            <a:r>
              <a:rPr lang="fr-FR" sz="1000" dirty="0"/>
              <a:t>Rachel Claire on Pexels. "Skull."</a:t>
            </a:r>
            <a:endParaRPr lang="en-US" sz="1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77E42-5AFA-74F4-DBA1-2EBABFAA0D92}"/>
              </a:ext>
            </a:extLst>
          </p:cNvPr>
          <p:cNvSpPr>
            <a:spLocks noGrp="1"/>
          </p:cNvSpPr>
          <p:nvPr>
            <p:ph type="title"/>
          </p:nvPr>
        </p:nvSpPr>
        <p:spPr/>
        <p:txBody>
          <a:bodyPr/>
          <a:lstStyle/>
          <a:p>
            <a:r>
              <a:rPr lang="en-US" dirty="0"/>
              <a:t>43.2 Figure 2</a:t>
            </a:r>
          </a:p>
        </p:txBody>
      </p:sp>
      <p:pic>
        <p:nvPicPr>
          <p:cNvPr id="5" name="Content Placeholder 6" descr="The different types indicated are the flat bone (like the sternum), the irregular bone (like a vertebra), the sesamoid bone (like a patella), the long bone (a femur), and the short bones (the cuneiforms). ">
            <a:extLst>
              <a:ext uri="{FF2B5EF4-FFF2-40B4-BE49-F238E27FC236}">
                <a16:creationId xmlns:a16="http://schemas.microsoft.com/office/drawing/2014/main" id="{BA66C8E7-A3AA-3FC2-4B0A-A96CEADA7C58}"/>
              </a:ext>
            </a:extLst>
          </p:cNvPr>
          <p:cNvPicPr>
            <a:picLocks noGrp="1" noChangeAspect="1"/>
          </p:cNvPicPr>
          <p:nvPr>
            <p:ph idx="1"/>
          </p:nvPr>
        </p:nvPicPr>
        <p:blipFill>
          <a:blip r:embed="rId3"/>
          <a:srcRect l="23148" t="3666" r="23148"/>
          <a:stretch/>
        </p:blipFill>
        <p:spPr>
          <a:xfrm>
            <a:off x="2209800" y="1219200"/>
            <a:ext cx="4724400" cy="4708109"/>
          </a:xfrm>
        </p:spPr>
      </p:pic>
    </p:spTree>
    <p:extLst>
      <p:ext uri="{BB962C8B-B14F-4D97-AF65-F5344CB8AC3E}">
        <p14:creationId xmlns:p14="http://schemas.microsoft.com/office/powerpoint/2010/main" val="4107044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9D1-CC1E-D743-F8C5-64F3916DB8C6}"/>
              </a:ext>
            </a:extLst>
          </p:cNvPr>
          <p:cNvSpPr>
            <a:spLocks noGrp="1"/>
          </p:cNvSpPr>
          <p:nvPr>
            <p:ph type="title"/>
          </p:nvPr>
        </p:nvSpPr>
        <p:spPr/>
        <p:txBody>
          <a:bodyPr/>
          <a:lstStyle/>
          <a:p>
            <a:r>
              <a:rPr lang="en-US" dirty="0"/>
              <a:t>The Structure and Function of Bones</a:t>
            </a:r>
            <a:r>
              <a:rPr lang="en-US" sz="1400" baseline="-25000" dirty="0"/>
              <a:t>2</a:t>
            </a:r>
            <a:endParaRPr lang="en-US" dirty="0"/>
          </a:p>
        </p:txBody>
      </p:sp>
      <p:sp>
        <p:nvSpPr>
          <p:cNvPr id="3" name="Content Placeholder 2">
            <a:extLst>
              <a:ext uri="{FF2B5EF4-FFF2-40B4-BE49-F238E27FC236}">
                <a16:creationId xmlns:a16="http://schemas.microsoft.com/office/drawing/2014/main" id="{80B3AB4A-6A73-FBC6-3526-1F0E57E5A3BA}"/>
              </a:ext>
            </a:extLst>
          </p:cNvPr>
          <p:cNvSpPr>
            <a:spLocks noGrp="1"/>
          </p:cNvSpPr>
          <p:nvPr>
            <p:ph idx="1"/>
          </p:nvPr>
        </p:nvSpPr>
        <p:spPr>
          <a:xfrm>
            <a:off x="457200" y="1280160"/>
            <a:ext cx="5486400" cy="4572000"/>
          </a:xfrm>
        </p:spPr>
        <p:txBody>
          <a:bodyPr>
            <a:normAutofit lnSpcReduction="10000"/>
          </a:bodyPr>
          <a:lstStyle/>
          <a:p>
            <a:r>
              <a:rPr lang="en-US" dirty="0"/>
              <a:t>Long bones are longer than they are wide with a shaft at two ends.</a:t>
            </a:r>
          </a:p>
          <a:p>
            <a:pPr marL="457200" indent="-457200">
              <a:buFont typeface="Arial" panose="020B0604020202020204" pitchFamily="34" charset="0"/>
              <a:buChar char="•"/>
            </a:pPr>
            <a:r>
              <a:rPr lang="en-US" b="1" dirty="0"/>
              <a:t>Diaphysis </a:t>
            </a:r>
            <a:r>
              <a:rPr lang="en-US" dirty="0"/>
              <a:t>contains bone marrow in a marrow cavity.</a:t>
            </a:r>
          </a:p>
          <a:p>
            <a:pPr marL="457200" indent="-457200">
              <a:buFont typeface="Arial" panose="020B0604020202020204" pitchFamily="34" charset="0"/>
              <a:buChar char="•"/>
            </a:pPr>
            <a:r>
              <a:rPr lang="en-US" dirty="0"/>
              <a:t>The rounded ends or </a:t>
            </a:r>
            <a:r>
              <a:rPr lang="en-US" b="1" dirty="0"/>
              <a:t>epiphyses</a:t>
            </a:r>
            <a:r>
              <a:rPr lang="en-US" dirty="0"/>
              <a:t>, are covered with articular cartilage and are filled with red bone marrow (produces blood cells).</a:t>
            </a:r>
          </a:p>
          <a:p>
            <a:pPr marL="457200" indent="-457200">
              <a:buFont typeface="Arial" panose="020B0604020202020204" pitchFamily="34" charset="0"/>
              <a:buChar char="•"/>
            </a:pPr>
            <a:r>
              <a:rPr lang="en-US" dirty="0"/>
              <a:t>Majority of limb bones are long bones.</a:t>
            </a:r>
          </a:p>
        </p:txBody>
      </p:sp>
      <p:sp>
        <p:nvSpPr>
          <p:cNvPr id="6" name="TextBox 5">
            <a:extLst>
              <a:ext uri="{FF2B5EF4-FFF2-40B4-BE49-F238E27FC236}">
                <a16:creationId xmlns:a16="http://schemas.microsoft.com/office/drawing/2014/main" id="{6F5FE01A-1699-67EA-D7B0-492062E9AAE3}"/>
              </a:ext>
            </a:extLst>
          </p:cNvPr>
          <p:cNvSpPr txBox="1"/>
          <p:nvPr/>
        </p:nvSpPr>
        <p:spPr>
          <a:xfrm>
            <a:off x="6372464" y="1194851"/>
            <a:ext cx="1752600" cy="307777"/>
          </a:xfrm>
          <a:prstGeom prst="rect">
            <a:avLst/>
          </a:prstGeom>
          <a:noFill/>
        </p:spPr>
        <p:txBody>
          <a:bodyPr wrap="square" rtlCol="0">
            <a:spAutoFit/>
          </a:bodyPr>
          <a:lstStyle/>
          <a:p>
            <a:pPr algn="ctr"/>
            <a:r>
              <a:rPr lang="en-US" sz="1400" b="1" dirty="0"/>
              <a:t>43.2 Figure 3</a:t>
            </a:r>
          </a:p>
        </p:txBody>
      </p:sp>
      <p:pic>
        <p:nvPicPr>
          <p:cNvPr id="4" name="Content Placeholder 6" descr="The illustration shows a long bone, which is wide at both ends and narrow in the middle. The narrow middle is called the diaphysis, and the long ends are called the epiphyses. The epiphyses are filled with spongy bone perforated with holes, and the ends are made up of articular cartilage. A hollow opening in the middle of the diaphysis is called the medullary cavity.">
            <a:extLst>
              <a:ext uri="{FF2B5EF4-FFF2-40B4-BE49-F238E27FC236}">
                <a16:creationId xmlns:a16="http://schemas.microsoft.com/office/drawing/2014/main" id="{6EBF6B57-066B-AB42-1A9E-B063C4A78A9E}"/>
              </a:ext>
            </a:extLst>
          </p:cNvPr>
          <p:cNvPicPr>
            <a:picLocks noChangeAspect="1"/>
          </p:cNvPicPr>
          <p:nvPr/>
        </p:nvPicPr>
        <p:blipFill>
          <a:blip r:embed="rId2"/>
          <a:srcRect l="31481" t="3667" r="31482" b="2099"/>
          <a:stretch/>
        </p:blipFill>
        <p:spPr>
          <a:xfrm>
            <a:off x="5958082" y="1716897"/>
            <a:ext cx="2616526" cy="3698525"/>
          </a:xfrm>
          <a:prstGeom prst="rect">
            <a:avLst/>
          </a:prstGeom>
        </p:spPr>
      </p:pic>
      <p:sp>
        <p:nvSpPr>
          <p:cNvPr id="8" name="TextBox 7">
            <a:extLst>
              <a:ext uri="{FF2B5EF4-FFF2-40B4-BE49-F238E27FC236}">
                <a16:creationId xmlns:a16="http://schemas.microsoft.com/office/drawing/2014/main" id="{3E173FBE-2A90-3DC0-9A49-ECEAABE5521F}"/>
              </a:ext>
            </a:extLst>
          </p:cNvPr>
          <p:cNvSpPr txBox="1"/>
          <p:nvPr/>
        </p:nvSpPr>
        <p:spPr>
          <a:xfrm>
            <a:off x="5991464" y="5620360"/>
            <a:ext cx="2514600" cy="400110"/>
          </a:xfrm>
          <a:prstGeom prst="rect">
            <a:avLst/>
          </a:prstGeom>
          <a:noFill/>
        </p:spPr>
        <p:txBody>
          <a:bodyPr wrap="square">
            <a:spAutoFit/>
          </a:bodyPr>
          <a:lstStyle/>
          <a:p>
            <a:pPr algn="ctr"/>
            <a:r>
              <a:rPr lang="en-US" sz="1000" dirty="0"/>
              <a:t>OpenStax Anatomy and Physiology on Wikimedia Commons. "Long bone anatomy."</a:t>
            </a:r>
          </a:p>
        </p:txBody>
      </p:sp>
    </p:spTree>
    <p:extLst>
      <p:ext uri="{BB962C8B-B14F-4D97-AF65-F5344CB8AC3E}">
        <p14:creationId xmlns:p14="http://schemas.microsoft.com/office/powerpoint/2010/main" val="176985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The Structure and Function of Bones</a:t>
            </a:r>
            <a:r>
              <a:rPr lang="en-US" sz="1400" baseline="-25000" dirty="0"/>
              <a:t>3</a:t>
            </a:r>
            <a:endParaRPr lang="en-US"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5791200" cy="4587240"/>
          </a:xfrm>
        </p:spPr>
        <p:txBody>
          <a:bodyPr>
            <a:normAutofit fontScale="77500" lnSpcReduction="20000"/>
          </a:bodyPr>
          <a:lstStyle/>
          <a:p>
            <a:pPr marL="457200" indent="-457200">
              <a:buFont typeface="Arial" panose="020B0604020202020204" pitchFamily="34" charset="0"/>
              <a:buChar char="•"/>
            </a:pPr>
            <a:r>
              <a:rPr lang="en-US" b="1" dirty="0"/>
              <a:t>Short bones</a:t>
            </a:r>
            <a:r>
              <a:rPr lang="en-US" dirty="0"/>
              <a:t>, or cuboidal ones, are the same width and length, such as the bones of the wrist and ankle.</a:t>
            </a:r>
          </a:p>
          <a:p>
            <a:pPr marL="457200" indent="-457200">
              <a:buFont typeface="Arial" panose="020B0604020202020204" pitchFamily="34" charset="0"/>
              <a:buChar char="•"/>
            </a:pPr>
            <a:r>
              <a:rPr lang="en-US" b="1" dirty="0"/>
              <a:t>Flat bones </a:t>
            </a:r>
            <a:r>
              <a:rPr lang="en-US" dirty="0"/>
              <a:t>are thin, relatively broad bones that protect organs and provide broad surfaces for muscle attachment.</a:t>
            </a:r>
          </a:p>
          <a:p>
            <a:pPr marL="457200" indent="-457200">
              <a:buFont typeface="Arial" panose="020B0604020202020204" pitchFamily="34" charset="0"/>
              <a:buChar char="•"/>
            </a:pPr>
            <a:r>
              <a:rPr lang="en-US" b="1" dirty="0"/>
              <a:t>Irregular bones </a:t>
            </a:r>
            <a:r>
              <a:rPr lang="en-US" dirty="0"/>
              <a:t>have complex shapes and may have short, flat, notched, or rigid surfaces, such as vertebrae.</a:t>
            </a:r>
          </a:p>
          <a:p>
            <a:pPr marL="457200" indent="-457200">
              <a:buFont typeface="Arial" panose="020B0604020202020204" pitchFamily="34" charset="0"/>
              <a:buChar char="•"/>
            </a:pPr>
            <a:r>
              <a:rPr lang="en-US" b="1" dirty="0"/>
              <a:t>Sesamoid bones </a:t>
            </a:r>
            <a:r>
              <a:rPr lang="en-US" dirty="0"/>
              <a:t>are small, flat bones shaped like a sesame seed, such as the patellae.</a:t>
            </a:r>
          </a:p>
          <a:p>
            <a:pPr marL="457200" indent="-457200">
              <a:buFont typeface="Arial" panose="020B0604020202020204" pitchFamily="34" charset="0"/>
              <a:buChar char="•"/>
            </a:pPr>
            <a:r>
              <a:rPr lang="en-US" b="1" dirty="0"/>
              <a:t>Sutural bones </a:t>
            </a:r>
            <a:r>
              <a:rPr lang="en-US" dirty="0"/>
              <a:t>are small, flat, irregularly shaped bones found between the flat bones of the skull.</a:t>
            </a:r>
          </a:p>
          <a:p>
            <a:pPr marL="457200" indent="-457200">
              <a:buFont typeface="Arial" panose="020B0604020202020204" pitchFamily="34" charset="0"/>
              <a:buChar char="•"/>
            </a:pPr>
            <a:endParaRPr lang="en-US" dirty="0"/>
          </a:p>
          <a:p>
            <a:endParaRPr lang="en-US" dirty="0"/>
          </a:p>
        </p:txBody>
      </p:sp>
      <p:pic>
        <p:nvPicPr>
          <p:cNvPr id="6" name="Content Placeholder 5" descr="The patella of the knee is a flat, teardrop-shaped bone found in the leg.">
            <a:extLst>
              <a:ext uri="{FF2B5EF4-FFF2-40B4-BE49-F238E27FC236}">
                <a16:creationId xmlns:a16="http://schemas.microsoft.com/office/drawing/2014/main" id="{15945D1A-08DC-8E75-B1F5-D78A2A785849}"/>
              </a:ext>
            </a:extLst>
          </p:cNvPr>
          <p:cNvPicPr>
            <a:picLocks noChangeAspect="1"/>
          </p:cNvPicPr>
          <p:nvPr/>
        </p:nvPicPr>
        <p:blipFill>
          <a:blip r:embed="rId2"/>
          <a:srcRect l="19445" t="5334" r="18519" b="3000"/>
          <a:stretch/>
        </p:blipFill>
        <p:spPr>
          <a:xfrm>
            <a:off x="6370651" y="2248172"/>
            <a:ext cx="2581524" cy="2119162"/>
          </a:xfrm>
          <a:prstGeom prst="rect">
            <a:avLst/>
          </a:prstGeom>
        </p:spPr>
      </p:pic>
      <p:sp>
        <p:nvSpPr>
          <p:cNvPr id="5" name="TextBox 4">
            <a:extLst>
              <a:ext uri="{FF2B5EF4-FFF2-40B4-BE49-F238E27FC236}">
                <a16:creationId xmlns:a16="http://schemas.microsoft.com/office/drawing/2014/main" id="{BB57DA60-AF77-08B0-EA1B-99FAC730B8F3}"/>
              </a:ext>
            </a:extLst>
          </p:cNvPr>
          <p:cNvSpPr txBox="1"/>
          <p:nvPr/>
        </p:nvSpPr>
        <p:spPr>
          <a:xfrm>
            <a:off x="6762064" y="4419600"/>
            <a:ext cx="1798698" cy="307777"/>
          </a:xfrm>
          <a:prstGeom prst="rect">
            <a:avLst/>
          </a:prstGeom>
          <a:noFill/>
        </p:spPr>
        <p:txBody>
          <a:bodyPr wrap="none" rtlCol="0">
            <a:spAutoFit/>
          </a:bodyPr>
          <a:lstStyle/>
          <a:p>
            <a:pPr algn="ctr"/>
            <a:r>
              <a:rPr lang="en-US" sz="1400" b="1" dirty="0"/>
              <a:t>43.2 Figure 4: </a:t>
            </a:r>
            <a:r>
              <a:rPr lang="en-US" sz="1400" dirty="0"/>
              <a:t>Patellae</a:t>
            </a:r>
          </a:p>
        </p:txBody>
      </p:sp>
      <p:sp>
        <p:nvSpPr>
          <p:cNvPr id="7" name="TextBox 6">
            <a:extLst>
              <a:ext uri="{FF2B5EF4-FFF2-40B4-BE49-F238E27FC236}">
                <a16:creationId xmlns:a16="http://schemas.microsoft.com/office/drawing/2014/main" id="{AA140F6F-D51A-5DF0-BE93-BD3260CA9D1F}"/>
              </a:ext>
            </a:extLst>
          </p:cNvPr>
          <p:cNvSpPr txBox="1"/>
          <p:nvPr/>
        </p:nvSpPr>
        <p:spPr>
          <a:xfrm>
            <a:off x="5375413" y="4755281"/>
            <a:ext cx="4572000" cy="246221"/>
          </a:xfrm>
          <a:prstGeom prst="rect">
            <a:avLst/>
          </a:prstGeom>
          <a:noFill/>
        </p:spPr>
        <p:txBody>
          <a:bodyPr wrap="square">
            <a:spAutoFit/>
          </a:bodyPr>
          <a:lstStyle/>
          <a:p>
            <a:pPr algn="ctr"/>
            <a:r>
              <a:rPr lang="en-US" sz="1000" dirty="0"/>
              <a:t>MAKY.OREL on Wikimedia Commons. "Patella bones."</a:t>
            </a:r>
          </a:p>
        </p:txBody>
      </p:sp>
    </p:spTree>
    <p:extLst>
      <p:ext uri="{BB962C8B-B14F-4D97-AF65-F5344CB8AC3E}">
        <p14:creationId xmlns:p14="http://schemas.microsoft.com/office/powerpoint/2010/main" val="2900955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E2FF9-EB32-8FB2-0DEA-9FA322D53227}"/>
              </a:ext>
            </a:extLst>
          </p:cNvPr>
          <p:cNvSpPr>
            <a:spLocks noGrp="1"/>
          </p:cNvSpPr>
          <p:nvPr>
            <p:ph type="title"/>
          </p:nvPr>
        </p:nvSpPr>
        <p:spPr/>
        <p:txBody>
          <a:bodyPr/>
          <a:lstStyle/>
          <a:p>
            <a:r>
              <a:rPr lang="en-US" dirty="0"/>
              <a:t>Bone Tissue</a:t>
            </a:r>
          </a:p>
        </p:txBody>
      </p:sp>
      <p:sp>
        <p:nvSpPr>
          <p:cNvPr id="3" name="Content Placeholder 2">
            <a:extLst>
              <a:ext uri="{FF2B5EF4-FFF2-40B4-BE49-F238E27FC236}">
                <a16:creationId xmlns:a16="http://schemas.microsoft.com/office/drawing/2014/main" id="{5AA528D5-AC46-6256-6D74-923FD4F81A48}"/>
              </a:ext>
            </a:extLst>
          </p:cNvPr>
          <p:cNvSpPr>
            <a:spLocks noGrp="1"/>
          </p:cNvSpPr>
          <p:nvPr>
            <p:ph idx="1"/>
          </p:nvPr>
        </p:nvSpPr>
        <p:spPr/>
        <p:txBody>
          <a:bodyPr/>
          <a:lstStyle/>
          <a:p>
            <a:r>
              <a:rPr lang="en-US" dirty="0"/>
              <a:t>Bones are organs as they contain several types of tissues:</a:t>
            </a:r>
          </a:p>
          <a:p>
            <a:pPr marL="457200" indent="-457200">
              <a:buFont typeface="Arial" panose="020B0604020202020204" pitchFamily="34" charset="0"/>
              <a:buChar char="•"/>
            </a:pPr>
            <a:r>
              <a:rPr lang="en-US" dirty="0"/>
              <a:t>Blood</a:t>
            </a:r>
          </a:p>
          <a:p>
            <a:pPr marL="457200" indent="-457200">
              <a:buFont typeface="Arial" panose="020B0604020202020204" pitchFamily="34" charset="0"/>
              <a:buChar char="•"/>
            </a:pPr>
            <a:r>
              <a:rPr lang="en-US" dirty="0"/>
              <a:t>Connective tissue</a:t>
            </a:r>
          </a:p>
          <a:p>
            <a:pPr marL="457200" indent="-457200">
              <a:buFont typeface="Arial" panose="020B0604020202020204" pitchFamily="34" charset="0"/>
              <a:buChar char="•"/>
            </a:pPr>
            <a:r>
              <a:rPr lang="en-US" dirty="0"/>
              <a:t>Nerves</a:t>
            </a:r>
          </a:p>
          <a:p>
            <a:pPr marL="457200" indent="-457200">
              <a:buFont typeface="Arial" panose="020B0604020202020204" pitchFamily="34" charset="0"/>
              <a:buChar char="•"/>
            </a:pPr>
            <a:r>
              <a:rPr lang="en-US" dirty="0"/>
              <a:t>Bone tissue: compact or spongy</a:t>
            </a:r>
          </a:p>
        </p:txBody>
      </p:sp>
    </p:spTree>
    <p:extLst>
      <p:ext uri="{BB962C8B-B14F-4D97-AF65-F5344CB8AC3E}">
        <p14:creationId xmlns:p14="http://schemas.microsoft.com/office/powerpoint/2010/main" val="3575408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A89B9-606C-4F0D-77F2-D69710EFDC11}"/>
              </a:ext>
            </a:extLst>
          </p:cNvPr>
          <p:cNvSpPr>
            <a:spLocks noGrp="1"/>
          </p:cNvSpPr>
          <p:nvPr>
            <p:ph type="title"/>
          </p:nvPr>
        </p:nvSpPr>
        <p:spPr/>
        <p:txBody>
          <a:bodyPr/>
          <a:lstStyle/>
          <a:p>
            <a:r>
              <a:rPr lang="en-US" dirty="0"/>
              <a:t>Compact Bone Tissue</a:t>
            </a:r>
          </a:p>
        </p:txBody>
      </p:sp>
      <p:sp>
        <p:nvSpPr>
          <p:cNvPr id="3" name="Content Placeholder 2">
            <a:extLst>
              <a:ext uri="{FF2B5EF4-FFF2-40B4-BE49-F238E27FC236}">
                <a16:creationId xmlns:a16="http://schemas.microsoft.com/office/drawing/2014/main" id="{B91D893D-3568-EAAF-D705-F1C2022879BE}"/>
              </a:ext>
            </a:extLst>
          </p:cNvPr>
          <p:cNvSpPr>
            <a:spLocks noGrp="1"/>
          </p:cNvSpPr>
          <p:nvPr>
            <p:ph idx="1"/>
          </p:nvPr>
        </p:nvSpPr>
        <p:spPr/>
        <p:txBody>
          <a:bodyPr>
            <a:normAutofit fontScale="92500" lnSpcReduction="20000"/>
          </a:bodyPr>
          <a:lstStyle/>
          <a:p>
            <a:r>
              <a:rPr lang="en-US" b="1" dirty="0"/>
              <a:t>Compact bone </a:t>
            </a:r>
            <a:r>
              <a:rPr lang="en-US" dirty="0"/>
              <a:t>(cortical bone) forms the external layer of bones and surrounds the bone marrow.</a:t>
            </a:r>
          </a:p>
          <a:p>
            <a:pPr marL="457200" indent="-457200">
              <a:buFont typeface="Arial" panose="020B0604020202020204" pitchFamily="34" charset="0"/>
              <a:buChar char="•"/>
            </a:pPr>
            <a:r>
              <a:rPr lang="en-US" dirty="0"/>
              <a:t>Provides strength and protection</a:t>
            </a:r>
          </a:p>
          <a:p>
            <a:r>
              <a:rPr lang="en-US" b="1" dirty="0"/>
              <a:t>Osteons</a:t>
            </a:r>
            <a:r>
              <a:rPr lang="en-US" dirty="0"/>
              <a:t> are cylindrical structure that contain a mineral matrix of living osteocytes connected by canaliculi which transport blood. </a:t>
            </a:r>
          </a:p>
          <a:p>
            <a:pPr marL="457200" indent="-457200">
              <a:buFont typeface="Arial" panose="020B0604020202020204" pitchFamily="34" charset="0"/>
              <a:buChar char="•"/>
            </a:pPr>
            <a:r>
              <a:rPr lang="en-US" dirty="0"/>
              <a:t>Consist of </a:t>
            </a:r>
            <a:r>
              <a:rPr lang="en-US" b="1" dirty="0"/>
              <a:t>lamellae</a:t>
            </a:r>
            <a:r>
              <a:rPr lang="en-US" dirty="0"/>
              <a:t>: layers of compact matrix that surround the Haversian canal.</a:t>
            </a:r>
          </a:p>
          <a:p>
            <a:pPr marL="1200150" lvl="1" indent="-457200">
              <a:buFont typeface="Arial" panose="020B0604020202020204" pitchFamily="34" charset="0"/>
              <a:buChar char="•"/>
            </a:pPr>
            <a:r>
              <a:rPr lang="en-US" b="1" dirty="0"/>
              <a:t>Haversian canal </a:t>
            </a:r>
            <a:r>
              <a:rPr lang="en-US" dirty="0"/>
              <a:t>(osteonic canal) contains the bone’s blood vessels and nerve fibers.</a:t>
            </a:r>
          </a:p>
          <a:p>
            <a:pPr marL="457200" indent="-457200">
              <a:buFont typeface="Arial" panose="020B0604020202020204" pitchFamily="34" charset="0"/>
              <a:buChar char="•"/>
            </a:pPr>
            <a:r>
              <a:rPr lang="en-US" dirty="0"/>
              <a:t>Osteons align in the same direction to help the bone resist bending or fracturing.</a:t>
            </a:r>
          </a:p>
          <a:p>
            <a:endParaRPr lang="en-US" dirty="0"/>
          </a:p>
        </p:txBody>
      </p:sp>
    </p:spTree>
    <p:extLst>
      <p:ext uri="{BB962C8B-B14F-4D97-AF65-F5344CB8AC3E}">
        <p14:creationId xmlns:p14="http://schemas.microsoft.com/office/powerpoint/2010/main" val="2831946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43.2 Figure 5</a:t>
            </a:r>
            <a:endParaRPr lang="en-US" sz="3200" dirty="0">
              <a:solidFill>
                <a:schemeClr val="accent1"/>
              </a:solidFill>
            </a:endParaRPr>
          </a:p>
        </p:txBody>
      </p:sp>
      <p:pic>
        <p:nvPicPr>
          <p:cNvPr id="5" name="Content Placeholder 6" descr="The illustration shows a cross section of a compact bone. The compact outer part of the bone is made up of cylindrical osteons that run its length. Each osteon is made up of a matrix of lamellae that surrounds a central Haversian canal. Arteries, veins, and nerve fibers run through the Haversian canals. The spongy inner bone consists of porous trabeculae. The ends of the bone are the proximal and distal epiphysis. The center shaft of the bone is called the diaphysis.">
            <a:extLst>
              <a:ext uri="{FF2B5EF4-FFF2-40B4-BE49-F238E27FC236}">
                <a16:creationId xmlns:a16="http://schemas.microsoft.com/office/drawing/2014/main" id="{A6A1FC1C-C321-C12C-D22D-8C25964D1B64}"/>
              </a:ext>
            </a:extLst>
          </p:cNvPr>
          <p:cNvPicPr>
            <a:picLocks noGrp="1" noChangeAspect="1"/>
          </p:cNvPicPr>
          <p:nvPr>
            <p:ph idx="1"/>
          </p:nvPr>
        </p:nvPicPr>
        <p:blipFill>
          <a:blip r:embed="rId3"/>
          <a:srcRect l="17592" t="3666" r="17592"/>
          <a:stretch/>
        </p:blipFill>
        <p:spPr>
          <a:xfrm>
            <a:off x="1828800" y="1219200"/>
            <a:ext cx="5715000" cy="4718957"/>
          </a:xfrm>
        </p:spPr>
      </p:pic>
    </p:spTree>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2748</TotalTime>
  <Words>1925</Words>
  <Application>Microsoft Office PowerPoint</Application>
  <PresentationFormat>On-screen Show (4:3)</PresentationFormat>
  <Paragraphs>160</Paragraphs>
  <Slides>27</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Courier New</vt:lpstr>
      <vt:lpstr>Calibri</vt:lpstr>
      <vt:lpstr>Century Gothic</vt:lpstr>
      <vt:lpstr>Aptos</vt:lpstr>
      <vt:lpstr>Office Theme</vt:lpstr>
      <vt:lpstr>Lesson 43.2</vt:lpstr>
      <vt:lpstr>Objectives</vt:lpstr>
      <vt:lpstr>The Structure and Function of Bones1</vt:lpstr>
      <vt:lpstr>43.2 Figure 2</vt:lpstr>
      <vt:lpstr>The Structure and Function of Bones2</vt:lpstr>
      <vt:lpstr>The Structure and Function of Bones3</vt:lpstr>
      <vt:lpstr>Bone Tissue</vt:lpstr>
      <vt:lpstr>Compact Bone Tissue</vt:lpstr>
      <vt:lpstr>43.2 Figure 5</vt:lpstr>
      <vt:lpstr>Spongy Bone Tissue</vt:lpstr>
      <vt:lpstr>43.2 Figure 7</vt:lpstr>
      <vt:lpstr>Cell Types in Bones</vt:lpstr>
      <vt:lpstr>Think It Through</vt:lpstr>
      <vt:lpstr>Development of Bone</vt:lpstr>
      <vt:lpstr>Intramembranous Ossification</vt:lpstr>
      <vt:lpstr>Endochondral Ossification1</vt:lpstr>
      <vt:lpstr>Endochondral Ossification2</vt:lpstr>
      <vt:lpstr>Growth of Bone</vt:lpstr>
      <vt:lpstr>Thickening of Long Bones</vt:lpstr>
      <vt:lpstr>Bone Remodeling and Repair1</vt:lpstr>
      <vt:lpstr>Science and You</vt:lpstr>
      <vt:lpstr>Bone Remodeling and Repair2</vt:lpstr>
      <vt:lpstr>43.2 Figure 11</vt:lpstr>
      <vt:lpstr>Group Activity</vt:lpstr>
      <vt:lpstr>43.2 Figure 12</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184</cp:revision>
  <dcterms:created xsi:type="dcterms:W3CDTF">2013-04-26T14:43:13Z</dcterms:created>
  <dcterms:modified xsi:type="dcterms:W3CDTF">2024-10-23T01:22:15Z</dcterms:modified>
</cp:coreProperties>
</file>