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32"/>
  </p:notesMasterIdLst>
  <p:handoutMasterIdLst>
    <p:handoutMasterId r:id="rId33"/>
  </p:handoutMasterIdLst>
  <p:sldIdLst>
    <p:sldId id="272" r:id="rId3"/>
    <p:sldId id="264" r:id="rId4"/>
    <p:sldId id="265" r:id="rId5"/>
    <p:sldId id="273" r:id="rId6"/>
    <p:sldId id="274" r:id="rId7"/>
    <p:sldId id="282" r:id="rId8"/>
    <p:sldId id="281" r:id="rId9"/>
    <p:sldId id="283" r:id="rId10"/>
    <p:sldId id="284" r:id="rId11"/>
    <p:sldId id="285" r:id="rId12"/>
    <p:sldId id="286" r:id="rId13"/>
    <p:sldId id="271" r:id="rId14"/>
    <p:sldId id="287" r:id="rId15"/>
    <p:sldId id="288" r:id="rId16"/>
    <p:sldId id="289" r:id="rId17"/>
    <p:sldId id="290" r:id="rId18"/>
    <p:sldId id="292" r:id="rId19"/>
    <p:sldId id="291" r:id="rId20"/>
    <p:sldId id="268" r:id="rId21"/>
    <p:sldId id="293" r:id="rId22"/>
    <p:sldId id="294" r:id="rId23"/>
    <p:sldId id="295" r:id="rId24"/>
    <p:sldId id="296" r:id="rId25"/>
    <p:sldId id="297" r:id="rId26"/>
    <p:sldId id="298" r:id="rId27"/>
    <p:sldId id="299" r:id="rId28"/>
    <p:sldId id="276" r:id="rId29"/>
    <p:sldId id="267" r:id="rId30"/>
    <p:sldId id="280"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26" autoAdjust="0"/>
    <p:restoredTop sz="86410" autoAdjust="0"/>
  </p:normalViewPr>
  <p:slideViewPr>
    <p:cSldViewPr>
      <p:cViewPr varScale="1">
        <p:scale>
          <a:sx n="95" d="100"/>
          <a:sy n="95" d="100"/>
        </p:scale>
        <p:origin x="1020" y="96"/>
      </p:cViewPr>
      <p:guideLst>
        <p:guide orient="horz" pos="2160"/>
        <p:guide pos="2880"/>
      </p:guideLst>
    </p:cSldViewPr>
  </p:slideViewPr>
  <p:outlineViewPr>
    <p:cViewPr>
      <p:scale>
        <a:sx n="33" d="100"/>
        <a:sy n="33" d="100"/>
      </p:scale>
      <p:origin x="0" y="-12876"/>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4191585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This is included as a relevant application for this topic.</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2104564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48437D16-ED42-A7CF-5532-E84A5C1269C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A267AE00-E3D0-6A58-A910-00765E0222D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B4A628-0781-F77E-6877-CBBEE57704C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EDA3F69-66B7-526E-FBE3-6EEC958FABE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79A00E2-2740-B685-47B4-06BFB6D77A9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D9D8C40-079F-05B3-2BC1-566B647F613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1939134B-C7E2-FD12-885C-E5D6C72C58A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117579B-6AE6-3E12-C713-87064908521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318B30D-3587-71AE-5843-C594DCC1C9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CAD06C1-F029-A3D5-5B77-177ECD53DDA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328FBD4-96F2-15AB-3178-5632C9EEBBC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43.3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Joint and Skeletal Movement</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38121-74A3-64FC-19D2-0233C04339EC}"/>
              </a:ext>
            </a:extLst>
          </p:cNvPr>
          <p:cNvSpPr>
            <a:spLocks noGrp="1"/>
          </p:cNvSpPr>
          <p:nvPr>
            <p:ph type="title"/>
          </p:nvPr>
        </p:nvSpPr>
        <p:spPr/>
        <p:txBody>
          <a:bodyPr/>
          <a:lstStyle/>
          <a:p>
            <a:r>
              <a:rPr lang="en-US" dirty="0"/>
              <a:t>Synovial Joints</a:t>
            </a:r>
          </a:p>
        </p:txBody>
      </p:sp>
      <p:sp>
        <p:nvSpPr>
          <p:cNvPr id="3" name="Content Placeholder 2">
            <a:extLst>
              <a:ext uri="{FF2B5EF4-FFF2-40B4-BE49-F238E27FC236}">
                <a16:creationId xmlns:a16="http://schemas.microsoft.com/office/drawing/2014/main" id="{72864056-5D2E-D5C9-973D-834ED10B2CF9}"/>
              </a:ext>
            </a:extLst>
          </p:cNvPr>
          <p:cNvSpPr>
            <a:spLocks noGrp="1"/>
          </p:cNvSpPr>
          <p:nvPr>
            <p:ph idx="1"/>
          </p:nvPr>
        </p:nvSpPr>
        <p:spPr>
          <a:xfrm>
            <a:off x="457200" y="1280160"/>
            <a:ext cx="5715000" cy="4572000"/>
          </a:xfrm>
        </p:spPr>
        <p:txBody>
          <a:bodyPr>
            <a:normAutofit fontScale="85000" lnSpcReduction="20000"/>
          </a:bodyPr>
          <a:lstStyle/>
          <a:p>
            <a:r>
              <a:rPr lang="en-US" b="1" dirty="0"/>
              <a:t>Synovial joints </a:t>
            </a:r>
            <a:r>
              <a:rPr lang="en-US" dirty="0"/>
              <a:t>are the only joints that have a spaced between adjoining bones.</a:t>
            </a:r>
          </a:p>
          <a:p>
            <a:pPr marL="457200" indent="-457200">
              <a:buFont typeface="Arial" panose="020B0604020202020204" pitchFamily="34" charset="0"/>
              <a:buChar char="•"/>
            </a:pPr>
            <a:r>
              <a:rPr lang="en-US" dirty="0"/>
              <a:t>The cavity is filled with synovial fluid which lubricates the joint, reducing friction, and allowing for greater movement.</a:t>
            </a:r>
          </a:p>
          <a:p>
            <a:pPr marL="457200" indent="-457200">
              <a:buFont typeface="Arial" panose="020B0604020202020204" pitchFamily="34" charset="0"/>
              <a:buChar char="•"/>
            </a:pPr>
            <a:r>
              <a:rPr lang="en-US" dirty="0"/>
              <a:t>Bones are covered in articular cartilage (hyaline cartilage).</a:t>
            </a:r>
          </a:p>
          <a:p>
            <a:pPr marL="457200" indent="-457200">
              <a:buFont typeface="Arial" panose="020B0604020202020204" pitchFamily="34" charset="0"/>
              <a:buChar char="•"/>
            </a:pPr>
            <a:r>
              <a:rPr lang="en-US" dirty="0"/>
              <a:t>The joint is surrounded by an articular capsule, allowing for movement in the joint without dislocation. </a:t>
            </a:r>
          </a:p>
          <a:p>
            <a:pPr marL="457200" indent="-457200">
              <a:buFont typeface="Arial" panose="020B0604020202020204" pitchFamily="34" charset="0"/>
              <a:buChar char="•"/>
            </a:pPr>
            <a:r>
              <a:rPr lang="en-US" dirty="0"/>
              <a:t>Examples include knees, elbows, and shoulders.</a:t>
            </a:r>
          </a:p>
        </p:txBody>
      </p:sp>
      <p:sp>
        <p:nvSpPr>
          <p:cNvPr id="5" name="TextBox 4">
            <a:extLst>
              <a:ext uri="{FF2B5EF4-FFF2-40B4-BE49-F238E27FC236}">
                <a16:creationId xmlns:a16="http://schemas.microsoft.com/office/drawing/2014/main" id="{1FB66C53-DDF5-63A6-443F-E8139AA3A21B}"/>
              </a:ext>
            </a:extLst>
          </p:cNvPr>
          <p:cNvSpPr txBox="1"/>
          <p:nvPr/>
        </p:nvSpPr>
        <p:spPr>
          <a:xfrm>
            <a:off x="6825372" y="1398686"/>
            <a:ext cx="1219200" cy="307777"/>
          </a:xfrm>
          <a:prstGeom prst="rect">
            <a:avLst/>
          </a:prstGeom>
          <a:noFill/>
        </p:spPr>
        <p:txBody>
          <a:bodyPr wrap="square" rtlCol="0">
            <a:spAutoFit/>
          </a:bodyPr>
          <a:lstStyle/>
          <a:p>
            <a:r>
              <a:rPr lang="en-US" sz="1400" b="1" dirty="0"/>
              <a:t>43.3 Figure 4</a:t>
            </a:r>
          </a:p>
        </p:txBody>
      </p:sp>
      <p:pic>
        <p:nvPicPr>
          <p:cNvPr id="6" name="Content Placeholder 6" descr="The illustration shows a synovial joint between two bones. An I-beam shaped synovial cavity exists between the bones, and articular cartilage wraps around the tips of the bones. The joint cavity contains synovial fluid. Ligaments connect the two bones together.">
            <a:extLst>
              <a:ext uri="{FF2B5EF4-FFF2-40B4-BE49-F238E27FC236}">
                <a16:creationId xmlns:a16="http://schemas.microsoft.com/office/drawing/2014/main" id="{63138903-68AA-94CD-A1F5-52032720F3AE}"/>
              </a:ext>
            </a:extLst>
          </p:cNvPr>
          <p:cNvPicPr>
            <a:picLocks noChangeAspect="1"/>
          </p:cNvPicPr>
          <p:nvPr/>
        </p:nvPicPr>
        <p:blipFill>
          <a:blip r:embed="rId2"/>
          <a:srcRect l="24074" t="3667" r="23148" b="3000"/>
          <a:stretch/>
        </p:blipFill>
        <p:spPr>
          <a:xfrm>
            <a:off x="5867400" y="1889343"/>
            <a:ext cx="3116880" cy="3062198"/>
          </a:xfrm>
          <a:prstGeom prst="rect">
            <a:avLst/>
          </a:prstGeom>
        </p:spPr>
      </p:pic>
      <p:sp>
        <p:nvSpPr>
          <p:cNvPr id="7" name="TextBox 6">
            <a:extLst>
              <a:ext uri="{FF2B5EF4-FFF2-40B4-BE49-F238E27FC236}">
                <a16:creationId xmlns:a16="http://schemas.microsoft.com/office/drawing/2014/main" id="{9366B20F-2E81-6BD1-0A28-B224F7CE5F39}"/>
              </a:ext>
            </a:extLst>
          </p:cNvPr>
          <p:cNvSpPr txBox="1"/>
          <p:nvPr/>
        </p:nvSpPr>
        <p:spPr>
          <a:xfrm>
            <a:off x="5148972" y="5016728"/>
            <a:ext cx="4572000" cy="215444"/>
          </a:xfrm>
          <a:prstGeom prst="rect">
            <a:avLst/>
          </a:prstGeom>
          <a:noFill/>
        </p:spPr>
        <p:txBody>
          <a:bodyPr wrap="square">
            <a:spAutoFit/>
          </a:bodyPr>
          <a:lstStyle/>
          <a:p>
            <a:pPr algn="ctr"/>
            <a:r>
              <a:rPr lang="en-US" sz="800" dirty="0"/>
              <a:t>OpenStax College on Wikimedia Commons. "Synovial joints."</a:t>
            </a:r>
          </a:p>
        </p:txBody>
      </p:sp>
    </p:spTree>
    <p:extLst>
      <p:ext uri="{BB962C8B-B14F-4D97-AF65-F5344CB8AC3E}">
        <p14:creationId xmlns:p14="http://schemas.microsoft.com/office/powerpoint/2010/main" val="3119328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B05D2-25BE-7783-6489-0AEFFB1B2313}"/>
              </a:ext>
            </a:extLst>
          </p:cNvPr>
          <p:cNvSpPr>
            <a:spLocks noGrp="1"/>
          </p:cNvSpPr>
          <p:nvPr>
            <p:ph type="title"/>
          </p:nvPr>
        </p:nvSpPr>
        <p:spPr/>
        <p:txBody>
          <a:bodyPr/>
          <a:lstStyle/>
          <a:p>
            <a:r>
              <a:rPr lang="en-US" dirty="0"/>
              <a:t>Classification of Joints on the Basis of Function</a:t>
            </a:r>
          </a:p>
        </p:txBody>
      </p:sp>
      <p:sp>
        <p:nvSpPr>
          <p:cNvPr id="3" name="Content Placeholder 2">
            <a:extLst>
              <a:ext uri="{FF2B5EF4-FFF2-40B4-BE49-F238E27FC236}">
                <a16:creationId xmlns:a16="http://schemas.microsoft.com/office/drawing/2014/main" id="{43AAFBA9-12F8-3DF5-A007-A2045486BA65}"/>
              </a:ext>
            </a:extLst>
          </p:cNvPr>
          <p:cNvSpPr>
            <a:spLocks noGrp="1"/>
          </p:cNvSpPr>
          <p:nvPr>
            <p:ph idx="1"/>
          </p:nvPr>
        </p:nvSpPr>
        <p:spPr/>
        <p:txBody>
          <a:bodyPr/>
          <a:lstStyle/>
          <a:p>
            <a:r>
              <a:rPr lang="en-US" dirty="0"/>
              <a:t>Functional classification divides joints into three categories:</a:t>
            </a:r>
          </a:p>
          <a:p>
            <a:pPr marL="457200" indent="-457200">
              <a:buFont typeface="Arial" panose="020B0604020202020204" pitchFamily="34" charset="0"/>
              <a:buChar char="•"/>
            </a:pPr>
            <a:r>
              <a:rPr lang="en-US" b="1" dirty="0"/>
              <a:t>Synarthroses: </a:t>
            </a:r>
            <a:r>
              <a:rPr lang="en-US" dirty="0"/>
              <a:t>a joint that is immovable, including sutures, gomphoses, and synchondroses</a:t>
            </a:r>
          </a:p>
          <a:p>
            <a:pPr marL="457200" indent="-457200">
              <a:buFont typeface="Arial" panose="020B0604020202020204" pitchFamily="34" charset="0"/>
              <a:buChar char="•"/>
            </a:pPr>
            <a:r>
              <a:rPr lang="en-US" b="1" dirty="0"/>
              <a:t>Amphiarthroses: </a:t>
            </a:r>
            <a:r>
              <a:rPr lang="en-US" dirty="0"/>
              <a:t>joints that allow slight movement, including syndesmoses and symphyses</a:t>
            </a:r>
          </a:p>
          <a:p>
            <a:pPr marL="457200" indent="-457200">
              <a:buFont typeface="Arial" panose="020B0604020202020204" pitchFamily="34" charset="0"/>
              <a:buChar char="•"/>
            </a:pPr>
            <a:r>
              <a:rPr lang="en-US" b="1" dirty="0"/>
              <a:t>Diarthroses: </a:t>
            </a:r>
            <a:r>
              <a:rPr lang="en-US" dirty="0"/>
              <a:t>joints that allow for free movement of the joint, such as synovial joints</a:t>
            </a:r>
          </a:p>
        </p:txBody>
      </p:sp>
    </p:spTree>
    <p:extLst>
      <p:ext uri="{BB962C8B-B14F-4D97-AF65-F5344CB8AC3E}">
        <p14:creationId xmlns:p14="http://schemas.microsoft.com/office/powerpoint/2010/main" val="2752633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463040"/>
          </a:xfrm>
        </p:spPr>
        <p:txBody>
          <a:bodyPr/>
          <a:lstStyle/>
          <a:p>
            <a:r>
              <a:rPr lang="en-US" dirty="0"/>
              <a:t>Describe three ways synovial joints differ from other joint types. Consider aspects of the joint's structure, relative strength, and freedom of movement.</a:t>
            </a:r>
          </a:p>
        </p:txBody>
      </p:sp>
    </p:spTree>
    <p:extLst>
      <p:ext uri="{BB962C8B-B14F-4D97-AF65-F5344CB8AC3E}">
        <p14:creationId xmlns:p14="http://schemas.microsoft.com/office/powerpoint/2010/main" val="1933572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2680-2E55-63EB-5AFF-2A6CBA065FB9}"/>
              </a:ext>
            </a:extLst>
          </p:cNvPr>
          <p:cNvSpPr>
            <a:spLocks noGrp="1"/>
          </p:cNvSpPr>
          <p:nvPr>
            <p:ph type="title"/>
          </p:nvPr>
        </p:nvSpPr>
        <p:spPr/>
        <p:txBody>
          <a:bodyPr/>
          <a:lstStyle/>
          <a:p>
            <a:r>
              <a:rPr lang="en-US" dirty="0"/>
              <a:t>Movement at Synovial Joints</a:t>
            </a:r>
            <a:r>
              <a:rPr lang="en-US" sz="1400" baseline="-25000" dirty="0"/>
              <a:t>1</a:t>
            </a:r>
          </a:p>
        </p:txBody>
      </p:sp>
      <p:sp>
        <p:nvSpPr>
          <p:cNvPr id="3" name="Content Placeholder 2">
            <a:extLst>
              <a:ext uri="{FF2B5EF4-FFF2-40B4-BE49-F238E27FC236}">
                <a16:creationId xmlns:a16="http://schemas.microsoft.com/office/drawing/2014/main" id="{24876DDB-AA4C-442B-A863-833709B0BF27}"/>
              </a:ext>
            </a:extLst>
          </p:cNvPr>
          <p:cNvSpPr>
            <a:spLocks noGrp="1"/>
          </p:cNvSpPr>
          <p:nvPr>
            <p:ph idx="1"/>
          </p:nvPr>
        </p:nvSpPr>
        <p:spPr/>
        <p:txBody>
          <a:bodyPr>
            <a:normAutofit lnSpcReduction="10000"/>
          </a:bodyPr>
          <a:lstStyle/>
          <a:p>
            <a:r>
              <a:rPr lang="en-US" dirty="0"/>
              <a:t>The movement of synovial joints can be classified as one of four different types: </a:t>
            </a:r>
          </a:p>
          <a:p>
            <a:pPr marL="457200" indent="-457200">
              <a:buFont typeface="Arial" panose="020B0604020202020204" pitchFamily="34" charset="0"/>
              <a:buChar char="•"/>
            </a:pPr>
            <a:r>
              <a:rPr lang="en-US" i="1" dirty="0"/>
              <a:t>Gliding</a:t>
            </a:r>
          </a:p>
          <a:p>
            <a:pPr marL="457200" indent="-457200">
              <a:buFont typeface="Arial" panose="020B0604020202020204" pitchFamily="34" charset="0"/>
              <a:buChar char="•"/>
            </a:pPr>
            <a:r>
              <a:rPr lang="en-US" i="1" dirty="0"/>
              <a:t>Angular</a:t>
            </a:r>
          </a:p>
          <a:p>
            <a:pPr marL="457200" indent="-457200">
              <a:buFont typeface="Arial" panose="020B0604020202020204" pitchFamily="34" charset="0"/>
              <a:buChar char="•"/>
            </a:pPr>
            <a:r>
              <a:rPr lang="en-US" i="1" dirty="0"/>
              <a:t>Rotational</a:t>
            </a:r>
          </a:p>
          <a:p>
            <a:pPr marL="457200" indent="-457200">
              <a:buFont typeface="Arial" panose="020B0604020202020204" pitchFamily="34" charset="0"/>
              <a:buChar char="•"/>
            </a:pPr>
            <a:r>
              <a:rPr lang="en-US" i="1" dirty="0"/>
              <a:t>Special movement</a:t>
            </a:r>
          </a:p>
          <a:p>
            <a:endParaRPr lang="en-US" dirty="0"/>
          </a:p>
          <a:p>
            <a:r>
              <a:rPr lang="en-US" b="1" dirty="0"/>
              <a:t>Gliding movements </a:t>
            </a:r>
            <a:r>
              <a:rPr lang="en-US" dirty="0"/>
              <a:t>occur as a relatively flat bones move past each other, such as the carpal and tarsal bones.</a:t>
            </a:r>
          </a:p>
        </p:txBody>
      </p:sp>
    </p:spTree>
    <p:extLst>
      <p:ext uri="{BB962C8B-B14F-4D97-AF65-F5344CB8AC3E}">
        <p14:creationId xmlns:p14="http://schemas.microsoft.com/office/powerpoint/2010/main" val="18673433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7BD2-C444-18C2-4512-9B7BFE777D93}"/>
              </a:ext>
            </a:extLst>
          </p:cNvPr>
          <p:cNvSpPr>
            <a:spLocks noGrp="1"/>
          </p:cNvSpPr>
          <p:nvPr>
            <p:ph type="title"/>
          </p:nvPr>
        </p:nvSpPr>
        <p:spPr/>
        <p:txBody>
          <a:bodyPr/>
          <a:lstStyle/>
          <a:p>
            <a:r>
              <a:rPr lang="en-US" dirty="0"/>
              <a:t>Movement at Synovial Joints</a:t>
            </a:r>
            <a:r>
              <a:rPr lang="en-US" sz="1400" baseline="-25000" dirty="0"/>
              <a:t>2</a:t>
            </a:r>
            <a:endParaRPr lang="en-US" dirty="0"/>
          </a:p>
        </p:txBody>
      </p:sp>
      <p:sp>
        <p:nvSpPr>
          <p:cNvPr id="3" name="Content Placeholder 2">
            <a:extLst>
              <a:ext uri="{FF2B5EF4-FFF2-40B4-BE49-F238E27FC236}">
                <a16:creationId xmlns:a16="http://schemas.microsoft.com/office/drawing/2014/main" id="{5E1F9B1E-0B97-2185-50F8-739AFC8DF2B4}"/>
              </a:ext>
            </a:extLst>
          </p:cNvPr>
          <p:cNvSpPr>
            <a:spLocks noGrp="1"/>
          </p:cNvSpPr>
          <p:nvPr>
            <p:ph idx="1"/>
          </p:nvPr>
        </p:nvSpPr>
        <p:spPr>
          <a:xfrm>
            <a:off x="457200" y="1280160"/>
            <a:ext cx="5867400" cy="4572000"/>
          </a:xfrm>
        </p:spPr>
        <p:txBody>
          <a:bodyPr>
            <a:normAutofit fontScale="70000" lnSpcReduction="20000"/>
          </a:bodyPr>
          <a:lstStyle/>
          <a:p>
            <a:r>
              <a:rPr lang="en-US" b="1" dirty="0"/>
              <a:t>Angular movements </a:t>
            </a:r>
            <a:r>
              <a:rPr lang="en-US" dirty="0"/>
              <a:t>are produced when the angle between the bones of a joint changes, including:</a:t>
            </a:r>
          </a:p>
          <a:p>
            <a:pPr marL="457200" indent="-457200">
              <a:buFont typeface="Arial" panose="020B0604020202020204" pitchFamily="34" charset="0"/>
              <a:buChar char="•"/>
            </a:pPr>
            <a:r>
              <a:rPr lang="en-US" b="1" dirty="0"/>
              <a:t>Flexion:</a:t>
            </a:r>
            <a:r>
              <a:rPr lang="en-US" dirty="0"/>
              <a:t> bending that occurs when the angle between the bones decreases</a:t>
            </a:r>
          </a:p>
          <a:p>
            <a:pPr marL="457200" indent="-457200">
              <a:buFont typeface="Arial" panose="020B0604020202020204" pitchFamily="34" charset="0"/>
              <a:buChar char="•"/>
            </a:pPr>
            <a:r>
              <a:rPr lang="en-US" b="1" dirty="0"/>
              <a:t>Extension: </a:t>
            </a:r>
            <a:r>
              <a:rPr lang="en-US" dirty="0"/>
              <a:t>when the angle between the bones of a joint increase</a:t>
            </a:r>
          </a:p>
          <a:p>
            <a:pPr marL="1200150" lvl="1" indent="-457200">
              <a:buFont typeface="Arial" panose="020B0604020202020204" pitchFamily="34" charset="0"/>
              <a:buChar char="•"/>
            </a:pPr>
            <a:r>
              <a:rPr lang="en-US" dirty="0"/>
              <a:t>Extension past the regular anatomical position is referred to as hyperextension.</a:t>
            </a:r>
          </a:p>
          <a:p>
            <a:pPr marL="457200" indent="-457200">
              <a:buFont typeface="Arial" panose="020B0604020202020204" pitchFamily="34" charset="0"/>
              <a:buChar char="•"/>
            </a:pPr>
            <a:r>
              <a:rPr lang="en-US" b="1" dirty="0"/>
              <a:t>Abduction: </a:t>
            </a:r>
            <a:r>
              <a:rPr lang="en-US" dirty="0"/>
              <a:t>when a bone moves away from the midline of the body</a:t>
            </a:r>
          </a:p>
          <a:p>
            <a:pPr marL="457200" indent="-457200">
              <a:buFont typeface="Arial" panose="020B0604020202020204" pitchFamily="34" charset="0"/>
              <a:buChar char="•"/>
            </a:pPr>
            <a:r>
              <a:rPr lang="en-US" b="1" dirty="0"/>
              <a:t>Adduction: </a:t>
            </a:r>
            <a:r>
              <a:rPr lang="en-US" dirty="0"/>
              <a:t>movement of a bone toward the midline of the body</a:t>
            </a:r>
          </a:p>
          <a:p>
            <a:pPr marL="457200" indent="-457200">
              <a:buFont typeface="Arial" panose="020B0604020202020204" pitchFamily="34" charset="0"/>
              <a:buChar char="•"/>
            </a:pPr>
            <a:r>
              <a:rPr lang="en-US" b="1" dirty="0"/>
              <a:t>Circumduction: </a:t>
            </a:r>
            <a:r>
              <a:rPr lang="en-US" dirty="0"/>
              <a:t>movement of a limb in a circular motion, such as moving the arm in a circular motion</a:t>
            </a:r>
          </a:p>
        </p:txBody>
      </p:sp>
      <p:sp>
        <p:nvSpPr>
          <p:cNvPr id="5" name="TextBox 4">
            <a:extLst>
              <a:ext uri="{FF2B5EF4-FFF2-40B4-BE49-F238E27FC236}">
                <a16:creationId xmlns:a16="http://schemas.microsoft.com/office/drawing/2014/main" id="{DFF7BF8B-ACF3-30F9-8F93-38F29F57284A}"/>
              </a:ext>
            </a:extLst>
          </p:cNvPr>
          <p:cNvSpPr txBox="1"/>
          <p:nvPr/>
        </p:nvSpPr>
        <p:spPr>
          <a:xfrm>
            <a:off x="6856217" y="1472354"/>
            <a:ext cx="1219200" cy="307777"/>
          </a:xfrm>
          <a:prstGeom prst="rect">
            <a:avLst/>
          </a:prstGeom>
          <a:noFill/>
        </p:spPr>
        <p:txBody>
          <a:bodyPr wrap="square" rtlCol="0">
            <a:spAutoFit/>
          </a:bodyPr>
          <a:lstStyle/>
          <a:p>
            <a:r>
              <a:rPr lang="en-US" sz="1400" b="1" dirty="0"/>
              <a:t>43.3 Figure 5</a:t>
            </a:r>
          </a:p>
        </p:txBody>
      </p:sp>
      <p:pic>
        <p:nvPicPr>
          <p:cNvPr id="6" name="Content Placeholder 6" descr="An illustration showing arms moving in abduction, adduction, and circumduction">
            <a:extLst>
              <a:ext uri="{FF2B5EF4-FFF2-40B4-BE49-F238E27FC236}">
                <a16:creationId xmlns:a16="http://schemas.microsoft.com/office/drawing/2014/main" id="{845D9316-0BD9-C0A4-5AAC-AEA878311B33}"/>
              </a:ext>
            </a:extLst>
          </p:cNvPr>
          <p:cNvPicPr>
            <a:picLocks noChangeAspect="1"/>
          </p:cNvPicPr>
          <p:nvPr/>
        </p:nvPicPr>
        <p:blipFill>
          <a:blip r:embed="rId2"/>
          <a:srcRect l="29629" t="5334" r="28704" b="3000"/>
          <a:stretch/>
        </p:blipFill>
        <p:spPr>
          <a:xfrm>
            <a:off x="6172200" y="1951288"/>
            <a:ext cx="2431473" cy="2971800"/>
          </a:xfrm>
          <a:prstGeom prst="rect">
            <a:avLst/>
          </a:prstGeom>
        </p:spPr>
      </p:pic>
      <p:sp>
        <p:nvSpPr>
          <p:cNvPr id="7" name="TextBox 6">
            <a:extLst>
              <a:ext uri="{FF2B5EF4-FFF2-40B4-BE49-F238E27FC236}">
                <a16:creationId xmlns:a16="http://schemas.microsoft.com/office/drawing/2014/main" id="{32BB4796-E858-41A3-A343-1C946A81C1C4}"/>
              </a:ext>
            </a:extLst>
          </p:cNvPr>
          <p:cNvSpPr txBox="1"/>
          <p:nvPr/>
        </p:nvSpPr>
        <p:spPr>
          <a:xfrm>
            <a:off x="6437116" y="5239286"/>
            <a:ext cx="2057401" cy="338554"/>
          </a:xfrm>
          <a:prstGeom prst="rect">
            <a:avLst/>
          </a:prstGeom>
          <a:noFill/>
        </p:spPr>
        <p:txBody>
          <a:bodyPr wrap="square">
            <a:spAutoFit/>
          </a:bodyPr>
          <a:lstStyle/>
          <a:p>
            <a:pPr algn="ctr"/>
            <a:r>
              <a:rPr lang="en-US" sz="800" dirty="0"/>
              <a:t>Connexions on Wikimedia Commons. "Abduction, adduction, and circumduction."</a:t>
            </a:r>
          </a:p>
        </p:txBody>
      </p:sp>
    </p:spTree>
    <p:extLst>
      <p:ext uri="{BB962C8B-B14F-4D97-AF65-F5344CB8AC3E}">
        <p14:creationId xmlns:p14="http://schemas.microsoft.com/office/powerpoint/2010/main" val="3817997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E745-AB9C-F49E-7F3A-921D03BF8A5F}"/>
              </a:ext>
            </a:extLst>
          </p:cNvPr>
          <p:cNvSpPr>
            <a:spLocks noGrp="1"/>
          </p:cNvSpPr>
          <p:nvPr>
            <p:ph type="title"/>
          </p:nvPr>
        </p:nvSpPr>
        <p:spPr/>
        <p:txBody>
          <a:bodyPr/>
          <a:lstStyle/>
          <a:p>
            <a:r>
              <a:rPr lang="en-US" dirty="0"/>
              <a:t>Movement at Synovial Joints</a:t>
            </a:r>
            <a:r>
              <a:rPr lang="en-US" sz="1400" baseline="-25000" dirty="0"/>
              <a:t>3</a:t>
            </a:r>
            <a:endParaRPr lang="en-US" dirty="0"/>
          </a:p>
        </p:txBody>
      </p:sp>
      <p:sp>
        <p:nvSpPr>
          <p:cNvPr id="3" name="Content Placeholder 2">
            <a:extLst>
              <a:ext uri="{FF2B5EF4-FFF2-40B4-BE49-F238E27FC236}">
                <a16:creationId xmlns:a16="http://schemas.microsoft.com/office/drawing/2014/main" id="{1CDBA172-2ED2-0392-ACED-24F3A85FD1CA}"/>
              </a:ext>
            </a:extLst>
          </p:cNvPr>
          <p:cNvSpPr>
            <a:spLocks noGrp="1"/>
          </p:cNvSpPr>
          <p:nvPr>
            <p:ph idx="1"/>
          </p:nvPr>
        </p:nvSpPr>
        <p:spPr/>
        <p:txBody>
          <a:bodyPr/>
          <a:lstStyle/>
          <a:p>
            <a:r>
              <a:rPr lang="en-US" b="1" dirty="0"/>
              <a:t>Rotational movement: </a:t>
            </a:r>
            <a:r>
              <a:rPr lang="en-US" dirty="0"/>
              <a:t>movement of a bone as it rotates around its longitudinal axis</a:t>
            </a:r>
          </a:p>
          <a:p>
            <a:pPr marL="457200" indent="-457200">
              <a:buFont typeface="Arial" panose="020B0604020202020204" pitchFamily="34" charset="0"/>
              <a:buChar char="•"/>
            </a:pPr>
            <a:r>
              <a:rPr lang="en-US" b="1" dirty="0"/>
              <a:t>Medial rotation: </a:t>
            </a:r>
            <a:r>
              <a:rPr lang="en-US" dirty="0"/>
              <a:t>rotation toward the midline of the body</a:t>
            </a:r>
          </a:p>
          <a:p>
            <a:pPr marL="457200" indent="-457200">
              <a:buFont typeface="Arial" panose="020B0604020202020204" pitchFamily="34" charset="0"/>
              <a:buChar char="•"/>
            </a:pPr>
            <a:r>
              <a:rPr lang="en-US" b="1" dirty="0"/>
              <a:t>Lateral rotation: </a:t>
            </a:r>
            <a:r>
              <a:rPr lang="en-US" dirty="0"/>
              <a:t>rotation away from the midline of the body</a:t>
            </a:r>
          </a:p>
          <a:p>
            <a:endParaRPr lang="en-US" dirty="0"/>
          </a:p>
        </p:txBody>
      </p:sp>
    </p:spTree>
    <p:extLst>
      <p:ext uri="{BB962C8B-B14F-4D97-AF65-F5344CB8AC3E}">
        <p14:creationId xmlns:p14="http://schemas.microsoft.com/office/powerpoint/2010/main" val="1584886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E745-AB9C-F49E-7F3A-921D03BF8A5F}"/>
              </a:ext>
            </a:extLst>
          </p:cNvPr>
          <p:cNvSpPr>
            <a:spLocks noGrp="1"/>
          </p:cNvSpPr>
          <p:nvPr>
            <p:ph type="title"/>
          </p:nvPr>
        </p:nvSpPr>
        <p:spPr>
          <a:xfrm>
            <a:off x="342900" y="152400"/>
            <a:ext cx="8458200" cy="914400"/>
          </a:xfrm>
        </p:spPr>
        <p:txBody>
          <a:bodyPr/>
          <a:lstStyle/>
          <a:p>
            <a:r>
              <a:rPr lang="en-US" dirty="0"/>
              <a:t>Movement at Synovial Joints: Special Movements</a:t>
            </a:r>
            <a:r>
              <a:rPr lang="en-US" sz="1400" baseline="-25000" dirty="0"/>
              <a:t>1</a:t>
            </a:r>
          </a:p>
        </p:txBody>
      </p:sp>
      <p:sp>
        <p:nvSpPr>
          <p:cNvPr id="3" name="Content Placeholder 2">
            <a:extLst>
              <a:ext uri="{FF2B5EF4-FFF2-40B4-BE49-F238E27FC236}">
                <a16:creationId xmlns:a16="http://schemas.microsoft.com/office/drawing/2014/main" id="{1CDBA172-2ED2-0392-ACED-24F3A85FD1CA}"/>
              </a:ext>
            </a:extLst>
          </p:cNvPr>
          <p:cNvSpPr>
            <a:spLocks noGrp="1"/>
          </p:cNvSpPr>
          <p:nvPr>
            <p:ph idx="1"/>
          </p:nvPr>
        </p:nvSpPr>
        <p:spPr>
          <a:xfrm>
            <a:off x="457200" y="1219200"/>
            <a:ext cx="8229600" cy="4724400"/>
          </a:xfrm>
        </p:spPr>
        <p:txBody>
          <a:bodyPr>
            <a:normAutofit fontScale="85000" lnSpcReduction="10000"/>
          </a:bodyPr>
          <a:lstStyle/>
          <a:p>
            <a:r>
              <a:rPr lang="en-US" sz="2400" dirty="0"/>
              <a:t>Special movements are those that do not fit other classifications.</a:t>
            </a:r>
          </a:p>
          <a:p>
            <a:pPr marL="457200" indent="-457200">
              <a:buFont typeface="Arial" panose="020B0604020202020204" pitchFamily="34" charset="0"/>
              <a:buChar char="•"/>
            </a:pPr>
            <a:r>
              <a:rPr lang="en-US" sz="2400" b="1" dirty="0"/>
              <a:t>Inversion: </a:t>
            </a:r>
            <a:r>
              <a:rPr lang="en-US" sz="2400" dirty="0"/>
              <a:t>soles of the feet moving inward, toward the midline of the body</a:t>
            </a:r>
          </a:p>
          <a:p>
            <a:pPr marL="457200" indent="-457200">
              <a:buFont typeface="Arial" panose="020B0604020202020204" pitchFamily="34" charset="0"/>
              <a:buChar char="•"/>
            </a:pPr>
            <a:r>
              <a:rPr lang="en-US" sz="2400" b="1" dirty="0"/>
              <a:t>Eversion: </a:t>
            </a:r>
            <a:r>
              <a:rPr lang="en-US" sz="2400" dirty="0"/>
              <a:t>movement of the sole of the foot outward, away from the midline of the body</a:t>
            </a:r>
          </a:p>
          <a:p>
            <a:pPr marL="457200" indent="-457200">
              <a:buFont typeface="Arial" panose="020B0604020202020204" pitchFamily="34" charset="0"/>
              <a:buChar char="•"/>
            </a:pPr>
            <a:r>
              <a:rPr lang="en-US" sz="2400" b="1" dirty="0"/>
              <a:t>Protraction: </a:t>
            </a:r>
            <a:r>
              <a:rPr lang="en-US" sz="2400" dirty="0"/>
              <a:t>anterior (forward) movement of a bone in the horizontal plane</a:t>
            </a:r>
          </a:p>
          <a:p>
            <a:pPr marL="457200" indent="-457200">
              <a:buFont typeface="Arial" panose="020B0604020202020204" pitchFamily="34" charset="0"/>
              <a:buChar char="•"/>
            </a:pPr>
            <a:r>
              <a:rPr lang="en-US" sz="2400" b="1" dirty="0"/>
              <a:t>Retraction: </a:t>
            </a:r>
            <a:r>
              <a:rPr lang="en-US" sz="2400" dirty="0"/>
              <a:t>joint moves back into position after protraction</a:t>
            </a:r>
          </a:p>
          <a:p>
            <a:pPr marL="1200150" lvl="1" indent="-457200">
              <a:buFont typeface="Arial" panose="020B0604020202020204" pitchFamily="34" charset="0"/>
              <a:buChar char="•"/>
            </a:pPr>
            <a:r>
              <a:rPr lang="en-US" sz="2400" dirty="0"/>
              <a:t>Protraction and retraction can be seen in the movement of the mandible as the jaw is thrust outwards and then back inwards.</a:t>
            </a:r>
          </a:p>
          <a:p>
            <a:pPr marL="457200" indent="-457200">
              <a:buFont typeface="Arial" panose="020B0604020202020204" pitchFamily="34" charset="0"/>
              <a:buChar char="•"/>
            </a:pPr>
            <a:r>
              <a:rPr lang="en-US" sz="2400" b="1" dirty="0"/>
              <a:t>Elevation: </a:t>
            </a:r>
            <a:r>
              <a:rPr lang="en-US" sz="2400" dirty="0"/>
              <a:t>movement of a bone upward, such as when the shoulders are shrugged, lifting the scapulae</a:t>
            </a:r>
          </a:p>
          <a:p>
            <a:pPr marL="457200" indent="-457200">
              <a:buFont typeface="Arial" panose="020B0604020202020204" pitchFamily="34" charset="0"/>
              <a:buChar char="•"/>
            </a:pPr>
            <a:r>
              <a:rPr lang="en-US" sz="2400" b="1" dirty="0"/>
              <a:t>Depression: </a:t>
            </a:r>
            <a:r>
              <a:rPr lang="en-US" sz="2400" dirty="0"/>
              <a:t>movement downward of a bone, such as after the shoulders are shrugged and the scapulae return to their normal position from an elevated position</a:t>
            </a:r>
          </a:p>
        </p:txBody>
      </p:sp>
    </p:spTree>
    <p:extLst>
      <p:ext uri="{BB962C8B-B14F-4D97-AF65-F5344CB8AC3E}">
        <p14:creationId xmlns:p14="http://schemas.microsoft.com/office/powerpoint/2010/main" val="413947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E745-AB9C-F49E-7F3A-921D03BF8A5F}"/>
              </a:ext>
            </a:extLst>
          </p:cNvPr>
          <p:cNvSpPr>
            <a:spLocks noGrp="1"/>
          </p:cNvSpPr>
          <p:nvPr>
            <p:ph type="title"/>
          </p:nvPr>
        </p:nvSpPr>
        <p:spPr>
          <a:xfrm>
            <a:off x="342900" y="152400"/>
            <a:ext cx="8458200" cy="914400"/>
          </a:xfrm>
        </p:spPr>
        <p:txBody>
          <a:bodyPr/>
          <a:lstStyle/>
          <a:p>
            <a:r>
              <a:rPr lang="en-US" dirty="0"/>
              <a:t>Movement at Synovial Joints: Special Movements</a:t>
            </a:r>
            <a:r>
              <a:rPr lang="en-US" sz="1400" baseline="-25000" dirty="0"/>
              <a:t>2</a:t>
            </a:r>
            <a:endParaRPr lang="en-US" dirty="0"/>
          </a:p>
        </p:txBody>
      </p:sp>
      <p:sp>
        <p:nvSpPr>
          <p:cNvPr id="3" name="Content Placeholder 2">
            <a:extLst>
              <a:ext uri="{FF2B5EF4-FFF2-40B4-BE49-F238E27FC236}">
                <a16:creationId xmlns:a16="http://schemas.microsoft.com/office/drawing/2014/main" id="{1CDBA172-2ED2-0392-ACED-24F3A85FD1CA}"/>
              </a:ext>
            </a:extLst>
          </p:cNvPr>
          <p:cNvSpPr>
            <a:spLocks noGrp="1"/>
          </p:cNvSpPr>
          <p:nvPr>
            <p:ph idx="1"/>
          </p:nvPr>
        </p:nvSpPr>
        <p:spPr>
          <a:xfrm>
            <a:off x="457200" y="1219200"/>
            <a:ext cx="8229600" cy="4724400"/>
          </a:xfrm>
        </p:spPr>
        <p:txBody>
          <a:bodyPr>
            <a:normAutofit/>
          </a:bodyPr>
          <a:lstStyle/>
          <a:p>
            <a:pPr marL="342900" indent="-342900">
              <a:buFont typeface="Arial" panose="020B0604020202020204" pitchFamily="34" charset="0"/>
              <a:buChar char="•"/>
            </a:pPr>
            <a:r>
              <a:rPr lang="en-US" sz="2400" b="1" dirty="0"/>
              <a:t>Dorsiflexion: </a:t>
            </a:r>
            <a:r>
              <a:rPr lang="en-US" sz="2400" dirty="0"/>
              <a:t>bending at the ankle such that the toes are lifted toward the knee</a:t>
            </a:r>
          </a:p>
          <a:p>
            <a:pPr marL="342900" indent="-342900">
              <a:buFont typeface="Arial" panose="020B0604020202020204" pitchFamily="34" charset="0"/>
              <a:buChar char="•"/>
            </a:pPr>
            <a:r>
              <a:rPr lang="en-US" sz="2400" b="1" dirty="0"/>
              <a:t>Plantar flexion: </a:t>
            </a:r>
            <a:r>
              <a:rPr lang="en-US" sz="2400" dirty="0"/>
              <a:t>bending at the ankle when the heel is lifted, such as when standing on your toes</a:t>
            </a:r>
          </a:p>
          <a:p>
            <a:pPr marL="342900" indent="-342900">
              <a:buFont typeface="Arial" panose="020B0604020202020204" pitchFamily="34" charset="0"/>
              <a:buChar char="•"/>
            </a:pPr>
            <a:r>
              <a:rPr lang="en-US" sz="2400" b="1" dirty="0"/>
              <a:t>Supination: </a:t>
            </a:r>
            <a:r>
              <a:rPr lang="en-US" sz="2400" dirty="0"/>
              <a:t>movement of the radius and ulna bones of the forearm so that the palm faces forward</a:t>
            </a:r>
          </a:p>
          <a:p>
            <a:pPr marL="342900" indent="-342900">
              <a:buFont typeface="Arial" panose="020B0604020202020204" pitchFamily="34" charset="0"/>
              <a:buChar char="•"/>
            </a:pPr>
            <a:r>
              <a:rPr lang="en-US" sz="2400" b="1" dirty="0"/>
              <a:t>Pronation: </a:t>
            </a:r>
            <a:r>
              <a:rPr lang="en-US" sz="2400" dirty="0"/>
              <a:t>opposite movement, in which the palm faces backward</a:t>
            </a:r>
          </a:p>
          <a:p>
            <a:pPr marL="342900" indent="-342900">
              <a:buFont typeface="Arial" panose="020B0604020202020204" pitchFamily="34" charset="0"/>
              <a:buChar char="•"/>
            </a:pPr>
            <a:r>
              <a:rPr lang="en-US" sz="2400" b="1" dirty="0"/>
              <a:t>Opposition: </a:t>
            </a:r>
            <a:r>
              <a:rPr lang="en-US" sz="2400" dirty="0"/>
              <a:t>movement of the thumb toward the fingers of the same hand, making it possible to grasp and hold objects</a:t>
            </a:r>
          </a:p>
        </p:txBody>
      </p:sp>
    </p:spTree>
    <p:extLst>
      <p:ext uri="{BB962C8B-B14F-4D97-AF65-F5344CB8AC3E}">
        <p14:creationId xmlns:p14="http://schemas.microsoft.com/office/powerpoint/2010/main" val="175590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511040"/>
          </a:xfrm>
        </p:spPr>
        <p:txBody>
          <a:bodyPr>
            <a:normAutofit fontScale="92500" lnSpcReduction="10000"/>
          </a:bodyPr>
          <a:lstStyle/>
          <a:p>
            <a:r>
              <a:rPr lang="en-US" dirty="0"/>
              <a:t>For each scenario of body movement, describe the movement type as either gliding, angular, rotational, or special.</a:t>
            </a:r>
          </a:p>
          <a:p>
            <a:pPr marL="457200" indent="-457200">
              <a:buFont typeface="Arial" panose="020B0604020202020204" pitchFamily="34" charset="0"/>
              <a:buChar char="•"/>
            </a:pPr>
            <a:r>
              <a:rPr lang="en-US" dirty="0"/>
              <a:t>The movement within the hip joint when abducting the leg away from the body</a:t>
            </a:r>
          </a:p>
          <a:p>
            <a:pPr marL="457200" indent="-457200">
              <a:buFont typeface="Arial" panose="020B0604020202020204" pitchFamily="34" charset="0"/>
              <a:buChar char="•"/>
            </a:pPr>
            <a:r>
              <a:rPr lang="en-US" dirty="0"/>
              <a:t>The mandible's movement when thrusting the bottom jaw outward</a:t>
            </a:r>
          </a:p>
          <a:p>
            <a:pPr marL="457200" indent="-457200">
              <a:buFont typeface="Arial" panose="020B0604020202020204" pitchFamily="34" charset="0"/>
              <a:buChar char="•"/>
            </a:pPr>
            <a:r>
              <a:rPr lang="en-US" dirty="0"/>
              <a:t>The neck's movement when shaking the head from side to side, as in shaking the head "no"</a:t>
            </a:r>
          </a:p>
          <a:p>
            <a:pPr marL="457200" indent="-457200">
              <a:buFont typeface="Arial" panose="020B0604020202020204" pitchFamily="34" charset="0"/>
              <a:buChar char="•"/>
            </a:pPr>
            <a:r>
              <a:rPr lang="en-US" dirty="0"/>
              <a:t>The sliding movement of carpal bones when bending the wrist</a:t>
            </a:r>
          </a:p>
        </p:txBody>
      </p:sp>
    </p:spTree>
    <p:extLst>
      <p:ext uri="{BB962C8B-B14F-4D97-AF65-F5344CB8AC3E}">
        <p14:creationId xmlns:p14="http://schemas.microsoft.com/office/powerpoint/2010/main" val="19978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2758440"/>
          </a:xfrm>
        </p:spPr>
        <p:txBody>
          <a:bodyPr/>
          <a:lstStyle/>
          <a:p>
            <a:r>
              <a:rPr lang="en-US" dirty="0"/>
              <a:t>Working with a partner, make a list of ten types of movements that synovial joints can allow. (For example, your list may include things like extension, adduction, or elevation.) For each movement type on your list, demonstrate the movement. Use a new joint each time.</a:t>
            </a:r>
          </a:p>
        </p:txBody>
      </p:sp>
    </p:spTree>
    <p:extLst>
      <p:ext uri="{BB962C8B-B14F-4D97-AF65-F5344CB8AC3E}">
        <p14:creationId xmlns:p14="http://schemas.microsoft.com/office/powerpoint/2010/main" val="2069639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1988237"/>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Classify</a:t>
            </a:r>
            <a:r>
              <a:rPr lang="en-US" dirty="0"/>
              <a:t> the different types of joints on the basis of structure.</a:t>
            </a:r>
          </a:p>
          <a:p>
            <a:pPr marL="457200" indent="-457200">
              <a:buFont typeface="Arial" panose="020B0604020202020204" pitchFamily="34" charset="0"/>
              <a:buChar char="•"/>
              <a:tabLst>
                <a:tab pos="457200" algn="l"/>
              </a:tabLst>
            </a:pPr>
            <a:r>
              <a:rPr lang="en-US" b="1" dirty="0"/>
              <a:t>Explain</a:t>
            </a:r>
            <a:r>
              <a:rPr lang="en-US" dirty="0"/>
              <a:t> the role of joints in skeletal movement.</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5F5BF-A338-F7B2-F2BF-84E5A1A2CDDD}"/>
              </a:ext>
            </a:extLst>
          </p:cNvPr>
          <p:cNvSpPr>
            <a:spLocks noGrp="1"/>
          </p:cNvSpPr>
          <p:nvPr>
            <p:ph type="title"/>
          </p:nvPr>
        </p:nvSpPr>
        <p:spPr/>
        <p:txBody>
          <a:bodyPr/>
          <a:lstStyle/>
          <a:p>
            <a:r>
              <a:rPr lang="en-US" dirty="0"/>
              <a:t>Types of Synovial Joints</a:t>
            </a:r>
          </a:p>
        </p:txBody>
      </p:sp>
      <p:sp>
        <p:nvSpPr>
          <p:cNvPr id="3" name="Content Placeholder 2">
            <a:extLst>
              <a:ext uri="{FF2B5EF4-FFF2-40B4-BE49-F238E27FC236}">
                <a16:creationId xmlns:a16="http://schemas.microsoft.com/office/drawing/2014/main" id="{9FC4AC07-A0EE-8677-D1A6-B0DD80E0B4DE}"/>
              </a:ext>
            </a:extLst>
          </p:cNvPr>
          <p:cNvSpPr>
            <a:spLocks noGrp="1"/>
          </p:cNvSpPr>
          <p:nvPr>
            <p:ph idx="1"/>
          </p:nvPr>
        </p:nvSpPr>
        <p:spPr/>
        <p:txBody>
          <a:bodyPr/>
          <a:lstStyle/>
          <a:p>
            <a:r>
              <a:rPr lang="en-US" dirty="0"/>
              <a:t>Classified into six categories based on shape and structure of the joint.</a:t>
            </a:r>
          </a:p>
          <a:p>
            <a:pPr marL="457200" indent="-457200">
              <a:buFont typeface="Arial" panose="020B0604020202020204" pitchFamily="34" charset="0"/>
              <a:buChar char="•"/>
            </a:pPr>
            <a:r>
              <a:rPr lang="en-US" dirty="0"/>
              <a:t>Planar</a:t>
            </a:r>
          </a:p>
          <a:p>
            <a:pPr marL="457200" indent="-457200">
              <a:buFont typeface="Arial" panose="020B0604020202020204" pitchFamily="34" charset="0"/>
              <a:buChar char="•"/>
            </a:pPr>
            <a:r>
              <a:rPr lang="en-US" dirty="0"/>
              <a:t>Hinge</a:t>
            </a:r>
          </a:p>
          <a:p>
            <a:pPr marL="457200" indent="-457200">
              <a:buFont typeface="Arial" panose="020B0604020202020204" pitchFamily="34" charset="0"/>
              <a:buChar char="•"/>
            </a:pPr>
            <a:r>
              <a:rPr lang="en-US" dirty="0"/>
              <a:t>Pivot</a:t>
            </a:r>
          </a:p>
          <a:p>
            <a:pPr marL="457200" indent="-457200">
              <a:buFont typeface="Arial" panose="020B0604020202020204" pitchFamily="34" charset="0"/>
              <a:buChar char="•"/>
            </a:pPr>
            <a:r>
              <a:rPr lang="en-US" dirty="0"/>
              <a:t>Condyloid</a:t>
            </a:r>
          </a:p>
          <a:p>
            <a:pPr marL="457200" indent="-457200">
              <a:buFont typeface="Arial" panose="020B0604020202020204" pitchFamily="34" charset="0"/>
              <a:buChar char="•"/>
            </a:pPr>
            <a:r>
              <a:rPr lang="en-US" dirty="0"/>
              <a:t>Saddle</a:t>
            </a:r>
          </a:p>
          <a:p>
            <a:pPr marL="457200" indent="-457200">
              <a:buFont typeface="Arial" panose="020B0604020202020204" pitchFamily="34" charset="0"/>
              <a:buChar char="•"/>
            </a:pPr>
            <a:r>
              <a:rPr lang="en-US" dirty="0"/>
              <a:t>Ball-and-socket </a:t>
            </a:r>
          </a:p>
        </p:txBody>
      </p:sp>
      <p:sp>
        <p:nvSpPr>
          <p:cNvPr id="7" name="TextBox 6">
            <a:extLst>
              <a:ext uri="{FF2B5EF4-FFF2-40B4-BE49-F238E27FC236}">
                <a16:creationId xmlns:a16="http://schemas.microsoft.com/office/drawing/2014/main" id="{2000537B-DC04-513B-CE0B-4955BE9308C5}"/>
              </a:ext>
            </a:extLst>
          </p:cNvPr>
          <p:cNvSpPr txBox="1"/>
          <p:nvPr/>
        </p:nvSpPr>
        <p:spPr>
          <a:xfrm>
            <a:off x="3303605" y="2286000"/>
            <a:ext cx="1219200" cy="307777"/>
          </a:xfrm>
          <a:prstGeom prst="rect">
            <a:avLst/>
          </a:prstGeom>
          <a:noFill/>
        </p:spPr>
        <p:txBody>
          <a:bodyPr wrap="square" rtlCol="0">
            <a:spAutoFit/>
          </a:bodyPr>
          <a:lstStyle/>
          <a:p>
            <a:r>
              <a:rPr lang="en-US" sz="1400" b="1" dirty="0"/>
              <a:t>43.3 Figure 6</a:t>
            </a:r>
          </a:p>
        </p:txBody>
      </p:sp>
      <p:sp>
        <p:nvSpPr>
          <p:cNvPr id="6" name="TextBox 5">
            <a:extLst>
              <a:ext uri="{FF2B5EF4-FFF2-40B4-BE49-F238E27FC236}">
                <a16:creationId xmlns:a16="http://schemas.microsoft.com/office/drawing/2014/main" id="{AA990DD8-9185-1F62-2D01-D9C262DD516A}"/>
              </a:ext>
            </a:extLst>
          </p:cNvPr>
          <p:cNvSpPr txBox="1"/>
          <p:nvPr/>
        </p:nvSpPr>
        <p:spPr>
          <a:xfrm>
            <a:off x="3924300" y="5852160"/>
            <a:ext cx="4572000" cy="215444"/>
          </a:xfrm>
          <a:prstGeom prst="rect">
            <a:avLst/>
          </a:prstGeom>
          <a:noFill/>
        </p:spPr>
        <p:txBody>
          <a:bodyPr wrap="square">
            <a:spAutoFit/>
          </a:bodyPr>
          <a:lstStyle/>
          <a:p>
            <a:pPr algn="ctr"/>
            <a:r>
              <a:rPr lang="en-US" sz="800" dirty="0"/>
              <a:t>OpenStax College on Wikimedia Commons. "Types of joints."</a:t>
            </a:r>
          </a:p>
        </p:txBody>
      </p:sp>
      <p:pic>
        <p:nvPicPr>
          <p:cNvPr id="5" name="Content Placeholder 6" descr="The illustration shows the different types of joints of the body. The neck is a pivot joint that allows rotation. The hip is a ball-and-socket joint that allows swiveling movement. The elbow is a hinge joint that allows movement in one direction. The wrist has a saddle joint to allow back-and forth-movement, and a condyloid joint to allow up-and-down movement. The tarsals of the foot have a plane joint that allows back-and-forth movement.">
            <a:extLst>
              <a:ext uri="{FF2B5EF4-FFF2-40B4-BE49-F238E27FC236}">
                <a16:creationId xmlns:a16="http://schemas.microsoft.com/office/drawing/2014/main" id="{B9C1911E-066B-3F27-D7F4-24F19310D904}"/>
              </a:ext>
            </a:extLst>
          </p:cNvPr>
          <p:cNvPicPr>
            <a:picLocks noChangeAspect="1"/>
          </p:cNvPicPr>
          <p:nvPr/>
        </p:nvPicPr>
        <p:blipFill>
          <a:blip r:embed="rId2"/>
          <a:srcRect l="21296" t="3667" r="20371" b="3000"/>
          <a:stretch/>
        </p:blipFill>
        <p:spPr>
          <a:xfrm>
            <a:off x="4496009" y="2434026"/>
            <a:ext cx="3771900" cy="3352800"/>
          </a:xfrm>
          <a:prstGeom prst="rect">
            <a:avLst/>
          </a:prstGeom>
        </p:spPr>
      </p:pic>
    </p:spTree>
    <p:extLst>
      <p:ext uri="{BB962C8B-B14F-4D97-AF65-F5344CB8AC3E}">
        <p14:creationId xmlns:p14="http://schemas.microsoft.com/office/powerpoint/2010/main" val="4270863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95C8D-3DDA-3389-CC46-00EE6A9DE2C7}"/>
              </a:ext>
            </a:extLst>
          </p:cNvPr>
          <p:cNvSpPr>
            <a:spLocks noGrp="1"/>
          </p:cNvSpPr>
          <p:nvPr>
            <p:ph type="title"/>
          </p:nvPr>
        </p:nvSpPr>
        <p:spPr/>
        <p:txBody>
          <a:bodyPr/>
          <a:lstStyle/>
          <a:p>
            <a:r>
              <a:rPr lang="en-US" dirty="0"/>
              <a:t>Planar Joints</a:t>
            </a:r>
          </a:p>
        </p:txBody>
      </p:sp>
      <p:sp>
        <p:nvSpPr>
          <p:cNvPr id="3" name="Content Placeholder 2">
            <a:extLst>
              <a:ext uri="{FF2B5EF4-FFF2-40B4-BE49-F238E27FC236}">
                <a16:creationId xmlns:a16="http://schemas.microsoft.com/office/drawing/2014/main" id="{1EA2DE75-6D9B-DA03-A5EA-CB4EA97190A4}"/>
              </a:ext>
            </a:extLst>
          </p:cNvPr>
          <p:cNvSpPr>
            <a:spLocks noGrp="1"/>
          </p:cNvSpPr>
          <p:nvPr>
            <p:ph idx="1"/>
          </p:nvPr>
        </p:nvSpPr>
        <p:spPr>
          <a:xfrm>
            <a:off x="457200" y="1280160"/>
            <a:ext cx="5257800" cy="4572000"/>
          </a:xfrm>
        </p:spPr>
        <p:txBody>
          <a:bodyPr/>
          <a:lstStyle/>
          <a:p>
            <a:r>
              <a:rPr lang="en-US" b="1" dirty="0"/>
              <a:t>Planar joints </a:t>
            </a:r>
            <a:r>
              <a:rPr lang="en-US" dirty="0"/>
              <a:t>have bones with articulating surfaces that are flat or have slightly curved faces.</a:t>
            </a:r>
          </a:p>
          <a:p>
            <a:pPr marL="457200" indent="-457200">
              <a:buFont typeface="Arial" panose="020B0604020202020204" pitchFamily="34" charset="0"/>
              <a:buChar char="•"/>
            </a:pPr>
            <a:r>
              <a:rPr lang="en-US" dirty="0"/>
              <a:t>Allow for gliding movements (gliding joints)</a:t>
            </a:r>
          </a:p>
          <a:p>
            <a:pPr marL="457200" indent="-457200">
              <a:buFont typeface="Arial" panose="020B0604020202020204" pitchFamily="34" charset="0"/>
              <a:buChar char="•"/>
            </a:pPr>
            <a:r>
              <a:rPr lang="en-US" dirty="0"/>
              <a:t>Found in carpal bones in the hand, tarsal bones of the foot, and between vertebrae</a:t>
            </a:r>
          </a:p>
        </p:txBody>
      </p:sp>
      <p:sp>
        <p:nvSpPr>
          <p:cNvPr id="5" name="TextBox 4">
            <a:extLst>
              <a:ext uri="{FF2B5EF4-FFF2-40B4-BE49-F238E27FC236}">
                <a16:creationId xmlns:a16="http://schemas.microsoft.com/office/drawing/2014/main" id="{15217DCF-1472-7C60-733C-DA09F575E8B7}"/>
              </a:ext>
            </a:extLst>
          </p:cNvPr>
          <p:cNvSpPr txBox="1"/>
          <p:nvPr/>
        </p:nvSpPr>
        <p:spPr>
          <a:xfrm>
            <a:off x="6667500" y="1334124"/>
            <a:ext cx="1219200" cy="307777"/>
          </a:xfrm>
          <a:prstGeom prst="rect">
            <a:avLst/>
          </a:prstGeom>
          <a:noFill/>
        </p:spPr>
        <p:txBody>
          <a:bodyPr wrap="square" rtlCol="0">
            <a:spAutoFit/>
          </a:bodyPr>
          <a:lstStyle/>
          <a:p>
            <a:r>
              <a:rPr lang="en-US" sz="1400" b="1" dirty="0"/>
              <a:t>43.3 Figure 7</a:t>
            </a:r>
          </a:p>
        </p:txBody>
      </p:sp>
      <p:pic>
        <p:nvPicPr>
          <p:cNvPr id="6" name="Content Placeholder 5" descr="An X-ray shows the carpal bones in the wrist. There are eight.">
            <a:extLst>
              <a:ext uri="{FF2B5EF4-FFF2-40B4-BE49-F238E27FC236}">
                <a16:creationId xmlns:a16="http://schemas.microsoft.com/office/drawing/2014/main" id="{4338EFDE-8BF4-3A1E-2009-45E67351B619}"/>
              </a:ext>
            </a:extLst>
          </p:cNvPr>
          <p:cNvPicPr>
            <a:picLocks noChangeAspect="1"/>
          </p:cNvPicPr>
          <p:nvPr/>
        </p:nvPicPr>
        <p:blipFill>
          <a:blip r:embed="rId2"/>
          <a:srcRect l="35185" t="5333" r="35186" b="4001"/>
          <a:stretch/>
        </p:blipFill>
        <p:spPr>
          <a:xfrm>
            <a:off x="5943600" y="1728651"/>
            <a:ext cx="2438400" cy="4145280"/>
          </a:xfrm>
          <a:prstGeom prst="rect">
            <a:avLst/>
          </a:prstGeom>
        </p:spPr>
      </p:pic>
      <p:sp>
        <p:nvSpPr>
          <p:cNvPr id="7" name="TextBox 6">
            <a:extLst>
              <a:ext uri="{FF2B5EF4-FFF2-40B4-BE49-F238E27FC236}">
                <a16:creationId xmlns:a16="http://schemas.microsoft.com/office/drawing/2014/main" id="{A9DE237B-49CD-ED75-BA5E-C6BA3890945E}"/>
              </a:ext>
            </a:extLst>
          </p:cNvPr>
          <p:cNvSpPr txBox="1"/>
          <p:nvPr/>
        </p:nvSpPr>
        <p:spPr>
          <a:xfrm>
            <a:off x="4991100" y="5852160"/>
            <a:ext cx="4572000" cy="215444"/>
          </a:xfrm>
          <a:prstGeom prst="rect">
            <a:avLst/>
          </a:prstGeom>
          <a:noFill/>
        </p:spPr>
        <p:txBody>
          <a:bodyPr wrap="square">
            <a:spAutoFit/>
          </a:bodyPr>
          <a:lstStyle/>
          <a:p>
            <a:pPr algn="ctr"/>
            <a:r>
              <a:rPr lang="en-US" sz="800" dirty="0"/>
              <a:t>Dr. Jochen Lengerke on Wikimedia Commons. "Carpal bone joints."</a:t>
            </a:r>
          </a:p>
        </p:txBody>
      </p:sp>
    </p:spTree>
    <p:extLst>
      <p:ext uri="{BB962C8B-B14F-4D97-AF65-F5344CB8AC3E}">
        <p14:creationId xmlns:p14="http://schemas.microsoft.com/office/powerpoint/2010/main" val="1645615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D18A-56FB-E28B-9EDE-7486CF278990}"/>
              </a:ext>
            </a:extLst>
          </p:cNvPr>
          <p:cNvSpPr>
            <a:spLocks noGrp="1"/>
          </p:cNvSpPr>
          <p:nvPr>
            <p:ph type="title"/>
          </p:nvPr>
        </p:nvSpPr>
        <p:spPr/>
        <p:txBody>
          <a:bodyPr/>
          <a:lstStyle/>
          <a:p>
            <a:r>
              <a:rPr lang="en-US" dirty="0"/>
              <a:t>Hinge Joints</a:t>
            </a:r>
          </a:p>
        </p:txBody>
      </p:sp>
      <p:sp>
        <p:nvSpPr>
          <p:cNvPr id="3" name="Content Placeholder 2">
            <a:extLst>
              <a:ext uri="{FF2B5EF4-FFF2-40B4-BE49-F238E27FC236}">
                <a16:creationId xmlns:a16="http://schemas.microsoft.com/office/drawing/2014/main" id="{21669151-2622-94B8-BCEB-3413754E6DEF}"/>
              </a:ext>
            </a:extLst>
          </p:cNvPr>
          <p:cNvSpPr>
            <a:spLocks noGrp="1"/>
          </p:cNvSpPr>
          <p:nvPr>
            <p:ph idx="1"/>
          </p:nvPr>
        </p:nvSpPr>
        <p:spPr>
          <a:xfrm>
            <a:off x="457200" y="1280160"/>
            <a:ext cx="4114800" cy="4572000"/>
          </a:xfrm>
        </p:spPr>
        <p:txBody>
          <a:bodyPr/>
          <a:lstStyle/>
          <a:p>
            <a:r>
              <a:rPr lang="en-US" b="1" dirty="0"/>
              <a:t>Hinge joints: </a:t>
            </a:r>
            <a:r>
              <a:rPr lang="en-US" dirty="0"/>
              <a:t>slightly rounded end of one bone fits into the slightly hollow end of the other bone</a:t>
            </a:r>
          </a:p>
          <a:p>
            <a:pPr marL="457200" indent="-457200">
              <a:buFont typeface="Arial" panose="020B0604020202020204" pitchFamily="34" charset="0"/>
              <a:buChar char="•"/>
            </a:pPr>
            <a:r>
              <a:rPr lang="en-US" dirty="0"/>
              <a:t>One bone moves while the other remains stationary.</a:t>
            </a:r>
          </a:p>
        </p:txBody>
      </p:sp>
      <p:sp>
        <p:nvSpPr>
          <p:cNvPr id="5" name="TextBox 4">
            <a:extLst>
              <a:ext uri="{FF2B5EF4-FFF2-40B4-BE49-F238E27FC236}">
                <a16:creationId xmlns:a16="http://schemas.microsoft.com/office/drawing/2014/main" id="{ADB761BB-6EF0-0D0D-B472-42C4381231E9}"/>
              </a:ext>
            </a:extLst>
          </p:cNvPr>
          <p:cNvSpPr txBox="1"/>
          <p:nvPr/>
        </p:nvSpPr>
        <p:spPr>
          <a:xfrm>
            <a:off x="6091321" y="1362491"/>
            <a:ext cx="1219200" cy="307777"/>
          </a:xfrm>
          <a:prstGeom prst="rect">
            <a:avLst/>
          </a:prstGeom>
          <a:noFill/>
        </p:spPr>
        <p:txBody>
          <a:bodyPr wrap="square" rtlCol="0">
            <a:spAutoFit/>
          </a:bodyPr>
          <a:lstStyle/>
          <a:p>
            <a:r>
              <a:rPr lang="en-US" sz="1400" b="1" dirty="0"/>
              <a:t>43.3 Figure 8</a:t>
            </a:r>
          </a:p>
        </p:txBody>
      </p:sp>
      <p:pic>
        <p:nvPicPr>
          <p:cNvPr id="6" name="Content Placeholder 6" descr="The illustration shows the skeleton of a human arm. The ulna of the lower arm fits in the groove of the humerus, forming the hinge-like elbow joint.">
            <a:extLst>
              <a:ext uri="{FF2B5EF4-FFF2-40B4-BE49-F238E27FC236}">
                <a16:creationId xmlns:a16="http://schemas.microsoft.com/office/drawing/2014/main" id="{E75FAE5A-20F0-8E4D-70A5-DC8FE16CD665}"/>
              </a:ext>
            </a:extLst>
          </p:cNvPr>
          <p:cNvPicPr>
            <a:picLocks noChangeAspect="1"/>
          </p:cNvPicPr>
          <p:nvPr/>
        </p:nvPicPr>
        <p:blipFill>
          <a:blip r:embed="rId2"/>
          <a:srcRect l="19444" t="5334" r="18519"/>
          <a:stretch/>
        </p:blipFill>
        <p:spPr>
          <a:xfrm>
            <a:off x="5257800" y="1752600"/>
            <a:ext cx="3325701" cy="2819400"/>
          </a:xfrm>
          <a:prstGeom prst="rect">
            <a:avLst/>
          </a:prstGeom>
        </p:spPr>
      </p:pic>
    </p:spTree>
    <p:extLst>
      <p:ext uri="{BB962C8B-B14F-4D97-AF65-F5344CB8AC3E}">
        <p14:creationId xmlns:p14="http://schemas.microsoft.com/office/powerpoint/2010/main" val="4074515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AB53-E2C8-45F9-4D10-B03352808F58}"/>
              </a:ext>
            </a:extLst>
          </p:cNvPr>
          <p:cNvSpPr>
            <a:spLocks noGrp="1"/>
          </p:cNvSpPr>
          <p:nvPr>
            <p:ph type="title"/>
          </p:nvPr>
        </p:nvSpPr>
        <p:spPr/>
        <p:txBody>
          <a:bodyPr/>
          <a:lstStyle/>
          <a:p>
            <a:r>
              <a:rPr lang="en-US" dirty="0"/>
              <a:t>Pivot Joints</a:t>
            </a:r>
          </a:p>
        </p:txBody>
      </p:sp>
      <p:sp>
        <p:nvSpPr>
          <p:cNvPr id="3" name="Content Placeholder 2">
            <a:extLst>
              <a:ext uri="{FF2B5EF4-FFF2-40B4-BE49-F238E27FC236}">
                <a16:creationId xmlns:a16="http://schemas.microsoft.com/office/drawing/2014/main" id="{5BEF5128-572F-64B2-C813-9D8E03B2D559}"/>
              </a:ext>
            </a:extLst>
          </p:cNvPr>
          <p:cNvSpPr>
            <a:spLocks noGrp="1"/>
          </p:cNvSpPr>
          <p:nvPr>
            <p:ph idx="1"/>
          </p:nvPr>
        </p:nvSpPr>
        <p:spPr>
          <a:xfrm>
            <a:off x="457200" y="1280160"/>
            <a:ext cx="5181600" cy="4572000"/>
          </a:xfrm>
        </p:spPr>
        <p:txBody>
          <a:bodyPr/>
          <a:lstStyle/>
          <a:p>
            <a:r>
              <a:rPr lang="en-US" b="1" dirty="0"/>
              <a:t>Pivot joints </a:t>
            </a:r>
            <a:r>
              <a:rPr lang="en-US" dirty="0"/>
              <a:t>consist of the rounded end of one bone fitting into a ring formed by the other bone.</a:t>
            </a:r>
          </a:p>
          <a:p>
            <a:pPr marL="457200" indent="-457200">
              <a:buFont typeface="Arial" panose="020B0604020202020204" pitchFamily="34" charset="0"/>
              <a:buChar char="•"/>
            </a:pPr>
            <a:r>
              <a:rPr lang="en-US" dirty="0"/>
              <a:t>Allow for rotational movement</a:t>
            </a:r>
          </a:p>
          <a:p>
            <a:pPr marL="457200" indent="-457200">
              <a:buFont typeface="Arial" panose="020B0604020202020204" pitchFamily="34" charset="0"/>
              <a:buChar char="•"/>
            </a:pPr>
            <a:r>
              <a:rPr lang="en-US" dirty="0"/>
              <a:t>Example: first and second vertebrae of the neck allow the head to move back and forth</a:t>
            </a:r>
          </a:p>
        </p:txBody>
      </p:sp>
      <p:sp>
        <p:nvSpPr>
          <p:cNvPr id="5" name="TextBox 4">
            <a:extLst>
              <a:ext uri="{FF2B5EF4-FFF2-40B4-BE49-F238E27FC236}">
                <a16:creationId xmlns:a16="http://schemas.microsoft.com/office/drawing/2014/main" id="{A9BE2880-2252-16EC-17CD-E2D33E810359}"/>
              </a:ext>
            </a:extLst>
          </p:cNvPr>
          <p:cNvSpPr txBox="1"/>
          <p:nvPr/>
        </p:nvSpPr>
        <p:spPr>
          <a:xfrm>
            <a:off x="6724650" y="1368623"/>
            <a:ext cx="1219200" cy="307777"/>
          </a:xfrm>
          <a:prstGeom prst="rect">
            <a:avLst/>
          </a:prstGeom>
          <a:noFill/>
        </p:spPr>
        <p:txBody>
          <a:bodyPr wrap="square" rtlCol="0">
            <a:spAutoFit/>
          </a:bodyPr>
          <a:lstStyle/>
          <a:p>
            <a:r>
              <a:rPr lang="en-US" sz="1400" b="1" dirty="0"/>
              <a:t>43.3 Figure 9</a:t>
            </a:r>
          </a:p>
        </p:txBody>
      </p:sp>
      <p:pic>
        <p:nvPicPr>
          <p:cNvPr id="6" name="Content Placeholder 6" descr="An illustration showing how the joint in the neck allows the head to turn side to side">
            <a:extLst>
              <a:ext uri="{FF2B5EF4-FFF2-40B4-BE49-F238E27FC236}">
                <a16:creationId xmlns:a16="http://schemas.microsoft.com/office/drawing/2014/main" id="{2F7C003A-CEE8-85C4-6FED-D28870CEB1F1}"/>
              </a:ext>
            </a:extLst>
          </p:cNvPr>
          <p:cNvPicPr>
            <a:picLocks noChangeAspect="1"/>
          </p:cNvPicPr>
          <p:nvPr/>
        </p:nvPicPr>
        <p:blipFill>
          <a:blip r:embed="rId2"/>
          <a:srcRect l="20371" t="3667" r="20371" b="3000"/>
          <a:stretch/>
        </p:blipFill>
        <p:spPr>
          <a:xfrm>
            <a:off x="5700765" y="1844040"/>
            <a:ext cx="3082834" cy="2697480"/>
          </a:xfrm>
          <a:prstGeom prst="rect">
            <a:avLst/>
          </a:prstGeom>
        </p:spPr>
      </p:pic>
      <p:sp>
        <p:nvSpPr>
          <p:cNvPr id="7" name="TextBox 6">
            <a:extLst>
              <a:ext uri="{FF2B5EF4-FFF2-40B4-BE49-F238E27FC236}">
                <a16:creationId xmlns:a16="http://schemas.microsoft.com/office/drawing/2014/main" id="{DB0B998A-2398-650E-0591-16C15DB8AF86}"/>
              </a:ext>
            </a:extLst>
          </p:cNvPr>
          <p:cNvSpPr txBox="1"/>
          <p:nvPr/>
        </p:nvSpPr>
        <p:spPr>
          <a:xfrm>
            <a:off x="5048250" y="4724400"/>
            <a:ext cx="4572000" cy="215444"/>
          </a:xfrm>
          <a:prstGeom prst="rect">
            <a:avLst/>
          </a:prstGeom>
          <a:noFill/>
        </p:spPr>
        <p:txBody>
          <a:bodyPr wrap="square">
            <a:spAutoFit/>
          </a:bodyPr>
          <a:lstStyle/>
          <a:p>
            <a:pPr algn="ctr"/>
            <a:r>
              <a:rPr lang="en-US" sz="800" dirty="0"/>
              <a:t>OpenStax. "Pivot joint."</a:t>
            </a:r>
          </a:p>
        </p:txBody>
      </p:sp>
    </p:spTree>
    <p:extLst>
      <p:ext uri="{BB962C8B-B14F-4D97-AF65-F5344CB8AC3E}">
        <p14:creationId xmlns:p14="http://schemas.microsoft.com/office/powerpoint/2010/main" val="1362041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88143-24A3-5D45-83E6-16D7E5EE75AA}"/>
              </a:ext>
            </a:extLst>
          </p:cNvPr>
          <p:cNvSpPr>
            <a:spLocks noGrp="1"/>
          </p:cNvSpPr>
          <p:nvPr>
            <p:ph type="title"/>
          </p:nvPr>
        </p:nvSpPr>
        <p:spPr/>
        <p:txBody>
          <a:bodyPr/>
          <a:lstStyle/>
          <a:p>
            <a:r>
              <a:rPr lang="en-US" dirty="0"/>
              <a:t>Condyloid Joints</a:t>
            </a:r>
          </a:p>
        </p:txBody>
      </p:sp>
      <p:sp>
        <p:nvSpPr>
          <p:cNvPr id="3" name="Content Placeholder 2">
            <a:extLst>
              <a:ext uri="{FF2B5EF4-FFF2-40B4-BE49-F238E27FC236}">
                <a16:creationId xmlns:a16="http://schemas.microsoft.com/office/drawing/2014/main" id="{3A717671-67C6-8092-02C7-35B471F4C05B}"/>
              </a:ext>
            </a:extLst>
          </p:cNvPr>
          <p:cNvSpPr>
            <a:spLocks noGrp="1"/>
          </p:cNvSpPr>
          <p:nvPr>
            <p:ph idx="1"/>
          </p:nvPr>
        </p:nvSpPr>
        <p:spPr>
          <a:xfrm>
            <a:off x="457200" y="1280160"/>
            <a:ext cx="4800600" cy="4572000"/>
          </a:xfrm>
        </p:spPr>
        <p:txBody>
          <a:bodyPr/>
          <a:lstStyle/>
          <a:p>
            <a:r>
              <a:rPr lang="en-US" b="1" dirty="0"/>
              <a:t>Condyloid joints </a:t>
            </a:r>
            <a:r>
              <a:rPr lang="en-US" dirty="0"/>
              <a:t>(ellipsoidal joint)</a:t>
            </a:r>
            <a:r>
              <a:rPr lang="en-US" b="1" dirty="0"/>
              <a:t> </a:t>
            </a:r>
            <a:r>
              <a:rPr lang="en-US" dirty="0"/>
              <a:t>consist of an oval-shaped end of one bone fitting into a similarly oval-shaped hollow of another bone.</a:t>
            </a:r>
          </a:p>
          <a:p>
            <a:pPr marL="457200" indent="-457200">
              <a:buFont typeface="Arial" panose="020B0604020202020204" pitchFamily="34" charset="0"/>
              <a:buChar char="•"/>
            </a:pPr>
            <a:r>
              <a:rPr lang="en-US" dirty="0"/>
              <a:t>Allow for angular movement along two axes</a:t>
            </a:r>
          </a:p>
          <a:p>
            <a:pPr marL="457200" indent="-457200">
              <a:buFont typeface="Arial" panose="020B0604020202020204" pitchFamily="34" charset="0"/>
              <a:buChar char="•"/>
            </a:pPr>
            <a:r>
              <a:rPr lang="en-US" dirty="0"/>
              <a:t>Example: joints of the writs and fingers</a:t>
            </a:r>
          </a:p>
        </p:txBody>
      </p:sp>
      <p:sp>
        <p:nvSpPr>
          <p:cNvPr id="5" name="TextBox 4">
            <a:extLst>
              <a:ext uri="{FF2B5EF4-FFF2-40B4-BE49-F238E27FC236}">
                <a16:creationId xmlns:a16="http://schemas.microsoft.com/office/drawing/2014/main" id="{FF5BA94A-A82C-D781-6777-F8F951022EE8}"/>
              </a:ext>
            </a:extLst>
          </p:cNvPr>
          <p:cNvSpPr txBox="1"/>
          <p:nvPr/>
        </p:nvSpPr>
        <p:spPr>
          <a:xfrm>
            <a:off x="6438900" y="1368623"/>
            <a:ext cx="1219200" cy="307777"/>
          </a:xfrm>
          <a:prstGeom prst="rect">
            <a:avLst/>
          </a:prstGeom>
          <a:noFill/>
        </p:spPr>
        <p:txBody>
          <a:bodyPr wrap="square" rtlCol="0">
            <a:spAutoFit/>
          </a:bodyPr>
          <a:lstStyle/>
          <a:p>
            <a:r>
              <a:rPr lang="en-US" sz="1400" b="1" dirty="0"/>
              <a:t>43.3 Figure 10</a:t>
            </a:r>
          </a:p>
        </p:txBody>
      </p:sp>
      <p:pic>
        <p:nvPicPr>
          <p:cNvPr id="6" name="Content Placeholder 4" descr="An illustration of the metacarpophalangeal joint that joins the metacarpal of the hand to a finger">
            <a:extLst>
              <a:ext uri="{FF2B5EF4-FFF2-40B4-BE49-F238E27FC236}">
                <a16:creationId xmlns:a16="http://schemas.microsoft.com/office/drawing/2014/main" id="{C0414A24-D67D-AD42-29E3-5CAEB9778571}"/>
              </a:ext>
            </a:extLst>
          </p:cNvPr>
          <p:cNvPicPr>
            <a:picLocks noChangeAspect="1"/>
          </p:cNvPicPr>
          <p:nvPr/>
        </p:nvPicPr>
        <p:blipFill>
          <a:blip r:embed="rId2"/>
          <a:srcRect l="28703" t="3667" r="29631" b="2356"/>
          <a:stretch/>
        </p:blipFill>
        <p:spPr>
          <a:xfrm>
            <a:off x="5683489" y="1798320"/>
            <a:ext cx="3003311" cy="3763238"/>
          </a:xfrm>
          <a:prstGeom prst="rect">
            <a:avLst/>
          </a:prstGeom>
        </p:spPr>
      </p:pic>
      <p:sp>
        <p:nvSpPr>
          <p:cNvPr id="7" name="TextBox 6">
            <a:extLst>
              <a:ext uri="{FF2B5EF4-FFF2-40B4-BE49-F238E27FC236}">
                <a16:creationId xmlns:a16="http://schemas.microsoft.com/office/drawing/2014/main" id="{C3D46AB6-2D00-67F0-EDDE-D1FD59812D27}"/>
              </a:ext>
            </a:extLst>
          </p:cNvPr>
          <p:cNvSpPr txBox="1"/>
          <p:nvPr/>
        </p:nvSpPr>
        <p:spPr>
          <a:xfrm>
            <a:off x="4570325" y="5744438"/>
            <a:ext cx="4572000" cy="215444"/>
          </a:xfrm>
          <a:prstGeom prst="rect">
            <a:avLst/>
          </a:prstGeom>
          <a:noFill/>
        </p:spPr>
        <p:txBody>
          <a:bodyPr wrap="square">
            <a:spAutoFit/>
          </a:bodyPr>
          <a:lstStyle/>
          <a:p>
            <a:pPr algn="ctr"/>
            <a:r>
              <a:rPr lang="en-US" sz="800" dirty="0"/>
              <a:t>Henry Gray on Wikimedia Commons. "Metacarpophalangeal joints." Modified.</a:t>
            </a:r>
          </a:p>
        </p:txBody>
      </p:sp>
    </p:spTree>
    <p:extLst>
      <p:ext uri="{BB962C8B-B14F-4D97-AF65-F5344CB8AC3E}">
        <p14:creationId xmlns:p14="http://schemas.microsoft.com/office/powerpoint/2010/main" val="2558915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F8EF7-6D73-E909-C23E-023987DA837C}"/>
              </a:ext>
            </a:extLst>
          </p:cNvPr>
          <p:cNvSpPr>
            <a:spLocks noGrp="1"/>
          </p:cNvSpPr>
          <p:nvPr>
            <p:ph type="title"/>
          </p:nvPr>
        </p:nvSpPr>
        <p:spPr/>
        <p:txBody>
          <a:bodyPr/>
          <a:lstStyle/>
          <a:p>
            <a:r>
              <a:rPr lang="en-US" dirty="0"/>
              <a:t>Saddle Joints</a:t>
            </a:r>
          </a:p>
        </p:txBody>
      </p:sp>
      <p:sp>
        <p:nvSpPr>
          <p:cNvPr id="3" name="Content Placeholder 2">
            <a:extLst>
              <a:ext uri="{FF2B5EF4-FFF2-40B4-BE49-F238E27FC236}">
                <a16:creationId xmlns:a16="http://schemas.microsoft.com/office/drawing/2014/main" id="{17C1FA6B-BBB0-AB8B-4DB7-99292BA17D76}"/>
              </a:ext>
            </a:extLst>
          </p:cNvPr>
          <p:cNvSpPr>
            <a:spLocks noGrp="1"/>
          </p:cNvSpPr>
          <p:nvPr>
            <p:ph idx="1"/>
          </p:nvPr>
        </p:nvSpPr>
        <p:spPr>
          <a:xfrm>
            <a:off x="457200" y="1280160"/>
            <a:ext cx="8229600" cy="2377440"/>
          </a:xfrm>
        </p:spPr>
        <p:txBody>
          <a:bodyPr>
            <a:normAutofit fontScale="92500"/>
          </a:bodyPr>
          <a:lstStyle/>
          <a:p>
            <a:r>
              <a:rPr lang="en-US" b="1" dirty="0"/>
              <a:t>Saddle joints </a:t>
            </a:r>
            <a:r>
              <a:rPr lang="en-US" dirty="0"/>
              <a:t>are so named because the ends of each bone resemble a saddle, with concave (rounded inward) and convex (rounded outward) portions that fit together.</a:t>
            </a:r>
          </a:p>
          <a:p>
            <a:pPr marL="457200" indent="-457200">
              <a:buFont typeface="Arial" panose="020B0604020202020204" pitchFamily="34" charset="0"/>
              <a:buChar char="•"/>
            </a:pPr>
            <a:r>
              <a:rPr lang="en-US" dirty="0"/>
              <a:t>Allow angular movements with a greater range of motion than condyloid joints</a:t>
            </a:r>
          </a:p>
          <a:p>
            <a:endParaRPr lang="en-US" dirty="0"/>
          </a:p>
        </p:txBody>
      </p:sp>
      <p:sp>
        <p:nvSpPr>
          <p:cNvPr id="5" name="TextBox 4">
            <a:extLst>
              <a:ext uri="{FF2B5EF4-FFF2-40B4-BE49-F238E27FC236}">
                <a16:creationId xmlns:a16="http://schemas.microsoft.com/office/drawing/2014/main" id="{127AEFE7-A227-5A1B-5FE7-9AA37437EB02}"/>
              </a:ext>
            </a:extLst>
          </p:cNvPr>
          <p:cNvSpPr txBox="1"/>
          <p:nvPr/>
        </p:nvSpPr>
        <p:spPr>
          <a:xfrm>
            <a:off x="1049866" y="3532703"/>
            <a:ext cx="1219200" cy="307777"/>
          </a:xfrm>
          <a:prstGeom prst="rect">
            <a:avLst/>
          </a:prstGeom>
          <a:noFill/>
        </p:spPr>
        <p:txBody>
          <a:bodyPr wrap="square" rtlCol="0">
            <a:spAutoFit/>
          </a:bodyPr>
          <a:lstStyle/>
          <a:p>
            <a:r>
              <a:rPr lang="en-US" sz="1400" b="1" dirty="0"/>
              <a:t>43.3 Figure 11</a:t>
            </a:r>
          </a:p>
        </p:txBody>
      </p:sp>
      <p:pic>
        <p:nvPicPr>
          <p:cNvPr id="6" name="Content Placeholder 4" descr="At the bottom of the thumb is the trapezium, connected by the carpometacarpal joint. The trapezoid is at the bottom of the index finger. The capitate is at the bottom of the middle finger. The hamate is at the bottom of the ring and pinky finger. The pisiform and triquetrum are under the hamate, closer to the arm. The lunate is under the capitate. The scaphoid is under the trapezoid and the trapezium.">
            <a:extLst>
              <a:ext uri="{FF2B5EF4-FFF2-40B4-BE49-F238E27FC236}">
                <a16:creationId xmlns:a16="http://schemas.microsoft.com/office/drawing/2014/main" id="{F3DFF760-2A9F-75AA-F04A-1E731A919BEC}"/>
              </a:ext>
            </a:extLst>
          </p:cNvPr>
          <p:cNvPicPr>
            <a:picLocks noChangeAspect="1"/>
          </p:cNvPicPr>
          <p:nvPr/>
        </p:nvPicPr>
        <p:blipFill>
          <a:blip r:embed="rId2"/>
          <a:srcRect l="5556" t="5334" r="4629" b="3000"/>
          <a:stretch/>
        </p:blipFill>
        <p:spPr>
          <a:xfrm>
            <a:off x="2269066" y="3466179"/>
            <a:ext cx="4284134" cy="2429148"/>
          </a:xfrm>
          <a:prstGeom prst="rect">
            <a:avLst/>
          </a:prstGeom>
        </p:spPr>
      </p:pic>
      <p:sp>
        <p:nvSpPr>
          <p:cNvPr id="7" name="TextBox 6">
            <a:extLst>
              <a:ext uri="{FF2B5EF4-FFF2-40B4-BE49-F238E27FC236}">
                <a16:creationId xmlns:a16="http://schemas.microsoft.com/office/drawing/2014/main" id="{3A3AAD4D-6713-1225-189D-FC92C69B1301}"/>
              </a:ext>
            </a:extLst>
          </p:cNvPr>
          <p:cNvSpPr txBox="1"/>
          <p:nvPr/>
        </p:nvSpPr>
        <p:spPr>
          <a:xfrm>
            <a:off x="2057400" y="6010589"/>
            <a:ext cx="4572000" cy="215444"/>
          </a:xfrm>
          <a:prstGeom prst="rect">
            <a:avLst/>
          </a:prstGeom>
          <a:noFill/>
        </p:spPr>
        <p:txBody>
          <a:bodyPr wrap="square">
            <a:spAutoFit/>
          </a:bodyPr>
          <a:lstStyle/>
          <a:p>
            <a:pPr algn="ctr"/>
            <a:r>
              <a:rPr lang="en-US" sz="800" dirty="0"/>
              <a:t>www.scientificanimations.com on Wikimedia Commons. "Human wrist diagram."</a:t>
            </a:r>
          </a:p>
        </p:txBody>
      </p:sp>
    </p:spTree>
    <p:extLst>
      <p:ext uri="{BB962C8B-B14F-4D97-AF65-F5344CB8AC3E}">
        <p14:creationId xmlns:p14="http://schemas.microsoft.com/office/powerpoint/2010/main" val="389734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A4138-ED65-BEE1-8165-BB8070576C8A}"/>
              </a:ext>
            </a:extLst>
          </p:cNvPr>
          <p:cNvSpPr>
            <a:spLocks noGrp="1"/>
          </p:cNvSpPr>
          <p:nvPr>
            <p:ph type="title"/>
          </p:nvPr>
        </p:nvSpPr>
        <p:spPr/>
        <p:txBody>
          <a:bodyPr/>
          <a:lstStyle/>
          <a:p>
            <a:r>
              <a:rPr lang="en-US" dirty="0"/>
              <a:t>Ball-and-Socket Joints</a:t>
            </a:r>
          </a:p>
        </p:txBody>
      </p:sp>
      <p:sp>
        <p:nvSpPr>
          <p:cNvPr id="3" name="Content Placeholder 2">
            <a:extLst>
              <a:ext uri="{FF2B5EF4-FFF2-40B4-BE49-F238E27FC236}">
                <a16:creationId xmlns:a16="http://schemas.microsoft.com/office/drawing/2014/main" id="{12421D5B-F487-2FEF-A478-5AB2338ED35F}"/>
              </a:ext>
            </a:extLst>
          </p:cNvPr>
          <p:cNvSpPr>
            <a:spLocks noGrp="1"/>
          </p:cNvSpPr>
          <p:nvPr>
            <p:ph idx="1"/>
          </p:nvPr>
        </p:nvSpPr>
        <p:spPr>
          <a:xfrm>
            <a:off x="457200" y="1280160"/>
            <a:ext cx="4495800" cy="4572000"/>
          </a:xfrm>
        </p:spPr>
        <p:txBody>
          <a:bodyPr/>
          <a:lstStyle/>
          <a:p>
            <a:r>
              <a:rPr lang="en-US" dirty="0"/>
              <a:t>Ball-and-socket joints possess a rounded, ball-like end of one bone fitting into a cuplike socket of another bone.</a:t>
            </a:r>
          </a:p>
          <a:p>
            <a:pPr marL="457200" indent="-457200">
              <a:buFont typeface="Arial" panose="020B0604020202020204" pitchFamily="34" charset="0"/>
              <a:buChar char="•"/>
            </a:pPr>
            <a:r>
              <a:rPr lang="en-US" dirty="0"/>
              <a:t>Allow for the greatest range of motion, as all movement types are possible in all directions</a:t>
            </a:r>
          </a:p>
          <a:p>
            <a:pPr marL="457200" indent="-457200">
              <a:buFont typeface="Arial" panose="020B0604020202020204" pitchFamily="34" charset="0"/>
              <a:buChar char="•"/>
            </a:pPr>
            <a:r>
              <a:rPr lang="en-US" dirty="0"/>
              <a:t>Examples: shoulder and hip joints</a:t>
            </a:r>
          </a:p>
        </p:txBody>
      </p:sp>
      <p:sp>
        <p:nvSpPr>
          <p:cNvPr id="5" name="TextBox 4">
            <a:extLst>
              <a:ext uri="{FF2B5EF4-FFF2-40B4-BE49-F238E27FC236}">
                <a16:creationId xmlns:a16="http://schemas.microsoft.com/office/drawing/2014/main" id="{C66640F7-73C9-8B84-76E7-DAFBB1E9D489}"/>
              </a:ext>
            </a:extLst>
          </p:cNvPr>
          <p:cNvSpPr txBox="1"/>
          <p:nvPr/>
        </p:nvSpPr>
        <p:spPr>
          <a:xfrm>
            <a:off x="6330928" y="1444823"/>
            <a:ext cx="1219200" cy="307777"/>
          </a:xfrm>
          <a:prstGeom prst="rect">
            <a:avLst/>
          </a:prstGeom>
          <a:noFill/>
        </p:spPr>
        <p:txBody>
          <a:bodyPr wrap="square" rtlCol="0">
            <a:spAutoFit/>
          </a:bodyPr>
          <a:lstStyle/>
          <a:p>
            <a:r>
              <a:rPr lang="en-US" sz="1400" b="1" dirty="0"/>
              <a:t>43.3 Figure 12</a:t>
            </a:r>
          </a:p>
        </p:txBody>
      </p:sp>
      <p:pic>
        <p:nvPicPr>
          <p:cNvPr id="6" name="Content Placeholder 4" descr="The illustration shows that the ball-shaped end of the humerus fits into the socket in the shoulder joint.">
            <a:extLst>
              <a:ext uri="{FF2B5EF4-FFF2-40B4-BE49-F238E27FC236}">
                <a16:creationId xmlns:a16="http://schemas.microsoft.com/office/drawing/2014/main" id="{C25DD64E-9702-406B-925E-CA0DAA8EF592}"/>
              </a:ext>
            </a:extLst>
          </p:cNvPr>
          <p:cNvPicPr>
            <a:picLocks noChangeAspect="1"/>
          </p:cNvPicPr>
          <p:nvPr/>
        </p:nvPicPr>
        <p:blipFill>
          <a:blip r:embed="rId2"/>
          <a:srcRect l="22222" t="3601" r="22223" b="1333"/>
          <a:stretch/>
        </p:blipFill>
        <p:spPr>
          <a:xfrm>
            <a:off x="4896561" y="1781070"/>
            <a:ext cx="4087934" cy="3886200"/>
          </a:xfrm>
          <a:prstGeom prst="rect">
            <a:avLst/>
          </a:prstGeom>
        </p:spPr>
      </p:pic>
    </p:spTree>
    <p:extLst>
      <p:ext uri="{BB962C8B-B14F-4D97-AF65-F5344CB8AC3E}">
        <p14:creationId xmlns:p14="http://schemas.microsoft.com/office/powerpoint/2010/main" val="21780433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85-5CB0-174E-014C-EE0E32FC90D6}"/>
              </a:ext>
            </a:extLst>
          </p:cNvPr>
          <p:cNvSpPr>
            <a:spLocks noGrp="1"/>
          </p:cNvSpPr>
          <p:nvPr>
            <p:ph type="title"/>
          </p:nvPr>
        </p:nvSpPr>
        <p:spPr/>
        <p:txBody>
          <a:bodyPr/>
          <a:lstStyle/>
          <a:p>
            <a:r>
              <a:rPr lang="en-US" dirty="0"/>
              <a:t>Science and You</a:t>
            </a:r>
            <a:endParaRPr lang="en-US" sz="1400" baseline="-25000" dirty="0"/>
          </a:p>
        </p:txBody>
      </p:sp>
      <p:sp>
        <p:nvSpPr>
          <p:cNvPr id="3" name="Content Placeholder 2">
            <a:extLst>
              <a:ext uri="{FF2B5EF4-FFF2-40B4-BE49-F238E27FC236}">
                <a16:creationId xmlns:a16="http://schemas.microsoft.com/office/drawing/2014/main" id="{0D54836E-1DE3-02CC-70C3-EB5C16CF3F62}"/>
              </a:ext>
            </a:extLst>
          </p:cNvPr>
          <p:cNvSpPr>
            <a:spLocks noGrp="1"/>
          </p:cNvSpPr>
          <p:nvPr>
            <p:ph idx="1"/>
          </p:nvPr>
        </p:nvSpPr>
        <p:spPr/>
        <p:txBody>
          <a:bodyPr>
            <a:normAutofit fontScale="85000" lnSpcReduction="10000"/>
          </a:bodyPr>
          <a:lstStyle/>
          <a:p>
            <a:r>
              <a:rPr lang="en-US" sz="2400" dirty="0"/>
              <a:t>Is There Such a Thing as a Joint Doctor?</a:t>
            </a:r>
          </a:p>
          <a:p>
            <a:pPr marL="457200" indent="-457200">
              <a:buFont typeface="Arial" panose="020B0604020202020204" pitchFamily="34" charset="0"/>
              <a:buChar char="•"/>
            </a:pPr>
            <a:r>
              <a:rPr lang="en-US" sz="2400" dirty="0"/>
              <a:t>Rheumatologists are medical doctors who specialize in the diagnosis and treatment of disorders of the joints, muscles, and bones.</a:t>
            </a:r>
          </a:p>
          <a:p>
            <a:r>
              <a:rPr lang="en-US" sz="2400" dirty="0"/>
              <a:t>What Is Rheumatoid Arthritis?</a:t>
            </a:r>
          </a:p>
          <a:p>
            <a:pPr marL="457200" indent="-457200">
              <a:buFont typeface="Arial" panose="020B0604020202020204" pitchFamily="34" charset="0"/>
              <a:buChar char="•"/>
            </a:pPr>
            <a:r>
              <a:rPr lang="en-US" sz="2400" dirty="0"/>
              <a:t>Rheumatoid arthritis (RA) is an inflammatory disorder that primarily affects the synovial joints of the hands, feet, and cervical spine.</a:t>
            </a:r>
          </a:p>
          <a:p>
            <a:pPr marL="457200" indent="-457200">
              <a:buFont typeface="Arial" panose="020B0604020202020204" pitchFamily="34" charset="0"/>
              <a:buChar char="•"/>
            </a:pPr>
            <a:r>
              <a:rPr lang="en-US" sz="2400" dirty="0"/>
              <a:t>Common in females aged 40-50.</a:t>
            </a:r>
          </a:p>
          <a:p>
            <a:pPr marL="457200" indent="-457200">
              <a:buFont typeface="Arial" panose="020B0604020202020204" pitchFamily="34" charset="0"/>
              <a:buChar char="•"/>
            </a:pPr>
            <a:r>
              <a:rPr lang="en-US" sz="2400" dirty="0"/>
              <a:t>Diagnosis involves assessing symptoms, imaging (X-rays, MRI, arthrography), and blood tests.</a:t>
            </a:r>
          </a:p>
          <a:p>
            <a:pPr marL="457200" indent="-457200">
              <a:buFont typeface="Arial" panose="020B0604020202020204" pitchFamily="34" charset="0"/>
              <a:buChar char="•"/>
            </a:pPr>
            <a:r>
              <a:rPr lang="en-US" sz="2400" dirty="0"/>
              <a:t>There's no cure, but treatment options include rest, exercise, medications (anti-inflammatories, pain relievers, corticosteroids), and surgery in severe cases.</a:t>
            </a:r>
          </a:p>
          <a:p>
            <a:pPr marL="457200" indent="-457200">
              <a:buFont typeface="Arial" panose="020B0604020202020204" pitchFamily="34" charset="0"/>
              <a:buChar char="•"/>
            </a:pPr>
            <a:r>
              <a:rPr lang="en-US" sz="2400" dirty="0"/>
              <a:t>Arthrography, a specialized imaging technique using contrast agents, allows early detection of joint cartilage degeneration.</a:t>
            </a:r>
          </a:p>
        </p:txBody>
      </p:sp>
    </p:spTree>
    <p:extLst>
      <p:ext uri="{BB962C8B-B14F-4D97-AF65-F5344CB8AC3E}">
        <p14:creationId xmlns:p14="http://schemas.microsoft.com/office/powerpoint/2010/main" val="1146028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sz="3200" dirty="0">
                <a:solidFill>
                  <a:schemeClr val="accent1"/>
                </a:solidFill>
              </a:rPr>
              <a:t>Summary</a:t>
            </a:r>
          </a:p>
        </p:txBody>
      </p:sp>
      <p:sp>
        <p:nvSpPr>
          <p:cNvPr id="13315" name="Rectangle 3"/>
          <p:cNvSpPr>
            <a:spLocks noGrp="1"/>
          </p:cNvSpPr>
          <p:nvPr>
            <p:ph idx="1"/>
          </p:nvPr>
        </p:nvSpPr>
        <p:spPr>
          <a:prstGeom prst="rect">
            <a:avLst/>
          </a:prstGeom>
        </p:spPr>
        <p:txBody>
          <a:bodyPr>
            <a:normAutofit fontScale="85000" lnSpcReduction="20000"/>
          </a:bodyPr>
          <a:lstStyle/>
          <a:p>
            <a:pPr>
              <a:tabLst>
                <a:tab pos="461963" algn="l"/>
              </a:tabLst>
            </a:pPr>
            <a:r>
              <a:rPr lang="en-US" i="0" dirty="0">
                <a:solidFill>
                  <a:schemeClr val="tx1"/>
                </a:solidFill>
              </a:rPr>
              <a:t>Joints are structurally classified as bony, fibrous, cartilaginous, or synovial.</a:t>
            </a:r>
          </a:p>
          <a:p>
            <a:pPr>
              <a:tabLst>
                <a:tab pos="461963" algn="l"/>
              </a:tabLst>
            </a:pPr>
            <a:r>
              <a:rPr lang="en-US" i="0" dirty="0">
                <a:solidFill>
                  <a:schemeClr val="tx1"/>
                </a:solidFill>
              </a:rPr>
              <a:t>Fibrous joints include sutures, syndesmoses, and gomphoses; cartilaginous joints include synchondroses and symphyses.</a:t>
            </a:r>
          </a:p>
          <a:p>
            <a:pPr>
              <a:tabLst>
                <a:tab pos="461963" algn="l"/>
              </a:tabLst>
            </a:pPr>
            <a:r>
              <a:rPr lang="en-US" i="0" dirty="0">
                <a:solidFill>
                  <a:schemeClr val="tx1"/>
                </a:solidFill>
              </a:rPr>
              <a:t>Functionally, joints are classified as synarthroses, amphiarthroses, or diarthroses.</a:t>
            </a:r>
          </a:p>
          <a:p>
            <a:pPr>
              <a:tabLst>
                <a:tab pos="461963" algn="l"/>
              </a:tabLst>
            </a:pPr>
            <a:r>
              <a:rPr lang="en-US" i="0" dirty="0">
                <a:solidFill>
                  <a:schemeClr val="tx1"/>
                </a:solidFill>
              </a:rPr>
              <a:t>Synovial joint movements are categorized as gliding, angular, rotational, or special.</a:t>
            </a:r>
          </a:p>
          <a:p>
            <a:pPr>
              <a:tabLst>
                <a:tab pos="461963" algn="l"/>
              </a:tabLst>
            </a:pPr>
            <a:r>
              <a:rPr lang="en-US" i="0" dirty="0">
                <a:solidFill>
                  <a:schemeClr val="tx1"/>
                </a:solidFill>
              </a:rPr>
              <a:t>Special movements include inversion, eversion, protraction, retraction, elevation, depression, dorsiflexion, plantar flexion, supination, pronation, and opposition.</a:t>
            </a:r>
          </a:p>
          <a:p>
            <a:pPr>
              <a:tabLst>
                <a:tab pos="461963" algn="l"/>
              </a:tabLst>
            </a:pPr>
            <a:r>
              <a:rPr lang="en-US" i="0" dirty="0">
                <a:solidFill>
                  <a:schemeClr val="tx1"/>
                </a:solidFill>
              </a:rPr>
              <a:t>Synovial joints are further classified into six types based on shape and structure: planar, hinge, pivot, condyloid, saddle, and ball-and-socket.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Joints and Skeletal Movement</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A </a:t>
            </a:r>
            <a:r>
              <a:rPr lang="en-US" b="1" dirty="0">
                <a:solidFill>
                  <a:schemeClr val="tx1"/>
                </a:solidFill>
              </a:rPr>
              <a:t>joint</a:t>
            </a:r>
            <a:r>
              <a:rPr lang="en-US" dirty="0">
                <a:solidFill>
                  <a:schemeClr val="tx1"/>
                </a:solidFill>
              </a:rPr>
              <a:t>, or </a:t>
            </a:r>
            <a:r>
              <a:rPr lang="en-US" b="1" dirty="0">
                <a:solidFill>
                  <a:schemeClr val="tx1"/>
                </a:solidFill>
              </a:rPr>
              <a:t>articulation</a:t>
            </a:r>
            <a:r>
              <a:rPr lang="en-US" dirty="0">
                <a:solidFill>
                  <a:schemeClr val="tx1"/>
                </a:solidFill>
              </a:rPr>
              <a:t>, is the point at which two or more bones meet.</a:t>
            </a:r>
          </a:p>
          <a:p>
            <a:pPr>
              <a:tabLst>
                <a:tab pos="461963" algn="l"/>
              </a:tabLst>
            </a:pPr>
            <a:r>
              <a:rPr lang="en-US" dirty="0">
                <a:solidFill>
                  <a:schemeClr val="tx1"/>
                </a:solidFill>
              </a:rPr>
              <a:t>Responsible for movement and stability</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
        <p:nvSpPr>
          <p:cNvPr id="5" name="TextBox 4">
            <a:extLst>
              <a:ext uri="{FF2B5EF4-FFF2-40B4-BE49-F238E27FC236}">
                <a16:creationId xmlns:a16="http://schemas.microsoft.com/office/drawing/2014/main" id="{A5EFD99D-16FD-4EF3-0773-9AE7C8EEFCF6}"/>
              </a:ext>
            </a:extLst>
          </p:cNvPr>
          <p:cNvSpPr txBox="1"/>
          <p:nvPr/>
        </p:nvSpPr>
        <p:spPr>
          <a:xfrm>
            <a:off x="1905000" y="3045227"/>
            <a:ext cx="1219200" cy="307777"/>
          </a:xfrm>
          <a:prstGeom prst="rect">
            <a:avLst/>
          </a:prstGeom>
          <a:noFill/>
        </p:spPr>
        <p:txBody>
          <a:bodyPr wrap="square" rtlCol="0">
            <a:spAutoFit/>
          </a:bodyPr>
          <a:lstStyle/>
          <a:p>
            <a:r>
              <a:rPr lang="en-US" sz="1400" b="1" dirty="0"/>
              <a:t>43.3 Figure 1</a:t>
            </a:r>
          </a:p>
        </p:txBody>
      </p:sp>
      <p:pic>
        <p:nvPicPr>
          <p:cNvPr id="3" name="Content Placeholder 6" descr="A photograph of a whale skeleton on a beach">
            <a:extLst>
              <a:ext uri="{FF2B5EF4-FFF2-40B4-BE49-F238E27FC236}">
                <a16:creationId xmlns:a16="http://schemas.microsoft.com/office/drawing/2014/main" id="{0DEA41EA-DB42-9C9F-4170-368A32754B03}"/>
              </a:ext>
            </a:extLst>
          </p:cNvPr>
          <p:cNvPicPr>
            <a:picLocks noChangeAspect="1"/>
          </p:cNvPicPr>
          <p:nvPr/>
        </p:nvPicPr>
        <p:blipFill>
          <a:blip r:embed="rId2"/>
          <a:srcRect l="22223" t="5334" r="22221" b="5386"/>
          <a:stretch/>
        </p:blipFill>
        <p:spPr>
          <a:xfrm>
            <a:off x="2993057" y="2969419"/>
            <a:ext cx="3157886" cy="2819400"/>
          </a:xfrm>
          <a:prstGeom prst="rect">
            <a:avLst/>
          </a:prstGeom>
        </p:spPr>
      </p:pic>
      <p:sp>
        <p:nvSpPr>
          <p:cNvPr id="4" name="TextBox 3">
            <a:extLst>
              <a:ext uri="{FF2B5EF4-FFF2-40B4-BE49-F238E27FC236}">
                <a16:creationId xmlns:a16="http://schemas.microsoft.com/office/drawing/2014/main" id="{E1471BA1-3BC5-5518-5A58-42341A49FDA0}"/>
              </a:ext>
            </a:extLst>
          </p:cNvPr>
          <p:cNvSpPr txBox="1"/>
          <p:nvPr/>
        </p:nvSpPr>
        <p:spPr>
          <a:xfrm>
            <a:off x="2286000" y="5788819"/>
            <a:ext cx="4572000" cy="246221"/>
          </a:xfrm>
          <a:prstGeom prst="rect">
            <a:avLst/>
          </a:prstGeom>
          <a:noFill/>
        </p:spPr>
        <p:txBody>
          <a:bodyPr wrap="square">
            <a:spAutoFit/>
          </a:bodyPr>
          <a:lstStyle/>
          <a:p>
            <a:pPr algn="ctr"/>
            <a:r>
              <a:rPr lang="fr-FR" sz="1000" dirty="0"/>
              <a:t>Rachel Claire on Pexels. "Whale skeleton."</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Classification of Joints on the Basis of Structure</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280160"/>
            <a:ext cx="8229600" cy="4572000"/>
          </a:xfrm>
        </p:spPr>
        <p:txBody>
          <a:bodyPr/>
          <a:lstStyle/>
          <a:p>
            <a:r>
              <a:rPr lang="en-US" dirty="0"/>
              <a:t>Two ways to classify joints — based on structure or function.</a:t>
            </a:r>
          </a:p>
          <a:p>
            <a:pPr marL="457200" indent="-457200">
              <a:buFont typeface="Arial" panose="020B0604020202020204" pitchFamily="34" charset="0"/>
              <a:buChar char="•"/>
            </a:pPr>
            <a:r>
              <a:rPr lang="en-US" dirty="0"/>
              <a:t>Structural classification divides joints into:</a:t>
            </a:r>
          </a:p>
          <a:p>
            <a:pPr marL="1200150" lvl="1" indent="-457200">
              <a:buFont typeface="Arial" panose="020B0604020202020204" pitchFamily="34" charset="0"/>
              <a:buChar char="•"/>
            </a:pPr>
            <a:r>
              <a:rPr lang="en-US" dirty="0"/>
              <a:t>Bony</a:t>
            </a:r>
          </a:p>
          <a:p>
            <a:pPr marL="1200150" lvl="1" indent="-457200">
              <a:buFont typeface="Arial" panose="020B0604020202020204" pitchFamily="34" charset="0"/>
              <a:buChar char="•"/>
            </a:pPr>
            <a:r>
              <a:rPr lang="en-US" dirty="0"/>
              <a:t>Fibrous</a:t>
            </a:r>
          </a:p>
          <a:p>
            <a:pPr marL="1200150" lvl="1" indent="-457200">
              <a:buFont typeface="Arial" panose="020B0604020202020204" pitchFamily="34" charset="0"/>
              <a:buChar char="•"/>
            </a:pPr>
            <a:r>
              <a:rPr lang="en-US" dirty="0"/>
              <a:t>Cartilaginous </a:t>
            </a:r>
          </a:p>
          <a:p>
            <a:pPr marL="1200150" lvl="1" indent="-457200">
              <a:buFont typeface="Arial" panose="020B0604020202020204" pitchFamily="34" charset="0"/>
              <a:buChar char="•"/>
            </a:pPr>
            <a:r>
              <a:rPr lang="en-US" dirty="0"/>
              <a:t>Synovial</a:t>
            </a:r>
          </a:p>
        </p:txBody>
      </p:sp>
    </p:spTree>
    <p:extLst>
      <p:ext uri="{BB962C8B-B14F-4D97-AF65-F5344CB8AC3E}">
        <p14:creationId xmlns:p14="http://schemas.microsoft.com/office/powerpoint/2010/main" val="17698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Fibrous Joints</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587240"/>
          </a:xfrm>
        </p:spPr>
        <p:txBody>
          <a:bodyPr/>
          <a:lstStyle/>
          <a:p>
            <a:r>
              <a:rPr lang="en-US" b="1" dirty="0"/>
              <a:t>Fibrous joints </a:t>
            </a:r>
            <a:r>
              <a:rPr lang="en-US" dirty="0"/>
              <a:t>are held together by fibrous connective tissue.</a:t>
            </a:r>
          </a:p>
          <a:p>
            <a:pPr marL="457200" indent="-457200">
              <a:buFont typeface="Arial" panose="020B0604020202020204" pitchFamily="34" charset="0"/>
              <a:buChar char="•"/>
            </a:pPr>
            <a:r>
              <a:rPr lang="en-US" dirty="0"/>
              <a:t>No space between joints, so there is little to no movement in the joint.</a:t>
            </a:r>
          </a:p>
          <a:p>
            <a:pPr marL="457200" indent="-457200">
              <a:buFont typeface="Arial" panose="020B0604020202020204" pitchFamily="34" charset="0"/>
              <a:buChar char="•"/>
            </a:pPr>
            <a:r>
              <a:rPr lang="en-US" dirty="0"/>
              <a:t>Three types of fibrous joints: </a:t>
            </a:r>
          </a:p>
          <a:p>
            <a:pPr marL="1200150" lvl="1" indent="-457200">
              <a:buFont typeface="Arial" panose="020B0604020202020204" pitchFamily="34" charset="0"/>
              <a:buChar char="•"/>
            </a:pPr>
            <a:r>
              <a:rPr lang="en-US" dirty="0"/>
              <a:t>Sutures</a:t>
            </a:r>
          </a:p>
          <a:p>
            <a:pPr marL="1200150" lvl="1" indent="-457200">
              <a:buFont typeface="Arial" panose="020B0604020202020204" pitchFamily="34" charset="0"/>
              <a:buChar char="•"/>
            </a:pPr>
            <a:r>
              <a:rPr lang="en-US" dirty="0"/>
              <a:t>Syndesmoses</a:t>
            </a:r>
          </a:p>
          <a:p>
            <a:pPr marL="1200150" lvl="1" indent="-457200">
              <a:buFont typeface="Arial" panose="020B0604020202020204" pitchFamily="34" charset="0"/>
              <a:buChar char="•"/>
            </a:pPr>
            <a:r>
              <a:rPr lang="en-US" dirty="0"/>
              <a:t>Gomphoses</a:t>
            </a:r>
          </a:p>
        </p:txBody>
      </p:sp>
    </p:spTree>
    <p:extLst>
      <p:ext uri="{BB962C8B-B14F-4D97-AF65-F5344CB8AC3E}">
        <p14:creationId xmlns:p14="http://schemas.microsoft.com/office/powerpoint/2010/main" val="290095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90E17-D4BE-7232-98CC-653EE7E34192}"/>
              </a:ext>
            </a:extLst>
          </p:cNvPr>
          <p:cNvSpPr>
            <a:spLocks noGrp="1"/>
          </p:cNvSpPr>
          <p:nvPr>
            <p:ph type="title"/>
          </p:nvPr>
        </p:nvSpPr>
        <p:spPr/>
        <p:txBody>
          <a:bodyPr/>
          <a:lstStyle/>
          <a:p>
            <a:r>
              <a:rPr lang="en-US" dirty="0"/>
              <a:t>Sutures</a:t>
            </a:r>
          </a:p>
        </p:txBody>
      </p:sp>
      <p:sp>
        <p:nvSpPr>
          <p:cNvPr id="3" name="Content Placeholder 2">
            <a:extLst>
              <a:ext uri="{FF2B5EF4-FFF2-40B4-BE49-F238E27FC236}">
                <a16:creationId xmlns:a16="http://schemas.microsoft.com/office/drawing/2014/main" id="{F7F665A4-2913-E934-9FD0-20C95D0D9F11}"/>
              </a:ext>
            </a:extLst>
          </p:cNvPr>
          <p:cNvSpPr>
            <a:spLocks noGrp="1"/>
          </p:cNvSpPr>
          <p:nvPr>
            <p:ph idx="1"/>
          </p:nvPr>
        </p:nvSpPr>
        <p:spPr/>
        <p:txBody>
          <a:bodyPr/>
          <a:lstStyle/>
          <a:p>
            <a:r>
              <a:rPr lang="en-US" b="1" dirty="0"/>
              <a:t>Sutures</a:t>
            </a:r>
            <a:r>
              <a:rPr lang="en-US" dirty="0"/>
              <a:t> are only found in the skull and possess short fibers of connective tissue that hold the skull bones tightly in place.</a:t>
            </a:r>
          </a:p>
          <a:p>
            <a:endParaRPr lang="en-US" dirty="0"/>
          </a:p>
        </p:txBody>
      </p:sp>
      <p:sp>
        <p:nvSpPr>
          <p:cNvPr id="6" name="TextBox 5">
            <a:extLst>
              <a:ext uri="{FF2B5EF4-FFF2-40B4-BE49-F238E27FC236}">
                <a16:creationId xmlns:a16="http://schemas.microsoft.com/office/drawing/2014/main" id="{40014C32-4712-DC3A-4A17-1461FAD20CF4}"/>
              </a:ext>
            </a:extLst>
          </p:cNvPr>
          <p:cNvSpPr txBox="1"/>
          <p:nvPr/>
        </p:nvSpPr>
        <p:spPr>
          <a:xfrm>
            <a:off x="2514600" y="2895600"/>
            <a:ext cx="1219200" cy="307777"/>
          </a:xfrm>
          <a:prstGeom prst="rect">
            <a:avLst/>
          </a:prstGeom>
          <a:noFill/>
        </p:spPr>
        <p:txBody>
          <a:bodyPr wrap="square" rtlCol="0">
            <a:spAutoFit/>
          </a:bodyPr>
          <a:lstStyle/>
          <a:p>
            <a:r>
              <a:rPr lang="en-US" sz="1400" b="1" dirty="0"/>
              <a:t>43.3 Figure 2</a:t>
            </a:r>
          </a:p>
        </p:txBody>
      </p:sp>
      <p:pic>
        <p:nvPicPr>
          <p:cNvPr id="7" name="Content Placeholder 6" descr="An illustration showing sutures that outline the parietal bone of the skull">
            <a:extLst>
              <a:ext uri="{FF2B5EF4-FFF2-40B4-BE49-F238E27FC236}">
                <a16:creationId xmlns:a16="http://schemas.microsoft.com/office/drawing/2014/main" id="{FA437056-01D6-0AB1-B428-BD512F76ECF4}"/>
              </a:ext>
            </a:extLst>
          </p:cNvPr>
          <p:cNvPicPr>
            <a:picLocks noChangeAspect="1"/>
          </p:cNvPicPr>
          <p:nvPr/>
        </p:nvPicPr>
        <p:blipFill>
          <a:blip r:embed="rId2"/>
          <a:srcRect l="22222" t="3666" r="17592" b="3000"/>
          <a:stretch/>
        </p:blipFill>
        <p:spPr>
          <a:xfrm>
            <a:off x="3603722" y="2590800"/>
            <a:ext cx="3746178" cy="3227476"/>
          </a:xfrm>
          <a:prstGeom prst="rect">
            <a:avLst/>
          </a:prstGeom>
        </p:spPr>
      </p:pic>
      <p:sp>
        <p:nvSpPr>
          <p:cNvPr id="5" name="TextBox 4">
            <a:extLst>
              <a:ext uri="{FF2B5EF4-FFF2-40B4-BE49-F238E27FC236}">
                <a16:creationId xmlns:a16="http://schemas.microsoft.com/office/drawing/2014/main" id="{B0E3B972-D313-52EC-C303-EC2560C79DD8}"/>
              </a:ext>
            </a:extLst>
          </p:cNvPr>
          <p:cNvSpPr txBox="1"/>
          <p:nvPr/>
        </p:nvSpPr>
        <p:spPr>
          <a:xfrm>
            <a:off x="2895600" y="5818276"/>
            <a:ext cx="4572000" cy="230832"/>
          </a:xfrm>
          <a:prstGeom prst="rect">
            <a:avLst/>
          </a:prstGeom>
          <a:noFill/>
        </p:spPr>
        <p:txBody>
          <a:bodyPr wrap="square">
            <a:spAutoFit/>
          </a:bodyPr>
          <a:lstStyle/>
          <a:p>
            <a:pPr algn="ctr"/>
            <a:r>
              <a:rPr lang="en-US" sz="900" dirty="0"/>
              <a:t>OpenStax College on Wikimedia Commons. "Skull sutures."</a:t>
            </a:r>
          </a:p>
        </p:txBody>
      </p:sp>
    </p:spTree>
    <p:extLst>
      <p:ext uri="{BB962C8B-B14F-4D97-AF65-F5344CB8AC3E}">
        <p14:creationId xmlns:p14="http://schemas.microsoft.com/office/powerpoint/2010/main" val="53136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90E17-D4BE-7232-98CC-653EE7E34192}"/>
              </a:ext>
            </a:extLst>
          </p:cNvPr>
          <p:cNvSpPr>
            <a:spLocks noGrp="1"/>
          </p:cNvSpPr>
          <p:nvPr>
            <p:ph type="title"/>
          </p:nvPr>
        </p:nvSpPr>
        <p:spPr/>
        <p:txBody>
          <a:bodyPr/>
          <a:lstStyle/>
          <a:p>
            <a:r>
              <a:rPr lang="en-US" dirty="0"/>
              <a:t>Syndesmoses and Gomphoses</a:t>
            </a:r>
          </a:p>
        </p:txBody>
      </p:sp>
      <p:sp>
        <p:nvSpPr>
          <p:cNvPr id="3" name="Content Placeholder 2">
            <a:extLst>
              <a:ext uri="{FF2B5EF4-FFF2-40B4-BE49-F238E27FC236}">
                <a16:creationId xmlns:a16="http://schemas.microsoft.com/office/drawing/2014/main" id="{F7F665A4-2913-E934-9FD0-20C95D0D9F11}"/>
              </a:ext>
            </a:extLst>
          </p:cNvPr>
          <p:cNvSpPr>
            <a:spLocks noGrp="1"/>
          </p:cNvSpPr>
          <p:nvPr>
            <p:ph idx="1"/>
          </p:nvPr>
        </p:nvSpPr>
        <p:spPr>
          <a:xfrm>
            <a:off x="457200" y="1280160"/>
            <a:ext cx="5029200" cy="4739640"/>
          </a:xfrm>
        </p:spPr>
        <p:txBody>
          <a:bodyPr>
            <a:normAutofit fontScale="92500" lnSpcReduction="10000"/>
          </a:bodyPr>
          <a:lstStyle/>
          <a:p>
            <a:r>
              <a:rPr lang="en-US" b="1" dirty="0"/>
              <a:t>Syndesmoses</a:t>
            </a:r>
            <a:r>
              <a:rPr lang="en-US" dirty="0"/>
              <a:t> are joints in which the bones are connected by a band of connective tissue, allowing for more movement than a suture.</a:t>
            </a:r>
          </a:p>
          <a:p>
            <a:pPr marL="457200" indent="-457200">
              <a:buFont typeface="Arial" panose="020B0604020202020204" pitchFamily="34" charset="0"/>
              <a:buChar char="•"/>
            </a:pPr>
            <a:r>
              <a:rPr lang="en-US" dirty="0"/>
              <a:t>Amount of movement depends on length of the connective tissue</a:t>
            </a:r>
          </a:p>
          <a:p>
            <a:r>
              <a:rPr lang="en-US" b="1" dirty="0"/>
              <a:t>Gomphoses</a:t>
            </a:r>
            <a:r>
              <a:rPr lang="en-US" dirty="0"/>
              <a:t> occur between teeth and their sockets.</a:t>
            </a:r>
          </a:p>
          <a:p>
            <a:pPr marL="457200" indent="-457200">
              <a:buFont typeface="Arial" panose="020B0604020202020204" pitchFamily="34" charset="0"/>
              <a:buChar char="•"/>
            </a:pPr>
            <a:r>
              <a:rPr lang="en-US" dirty="0"/>
              <a:t>Connected to the socket by a connective tissue referred to as the periodontal ligament</a:t>
            </a:r>
          </a:p>
          <a:p>
            <a:endParaRPr lang="en-US" dirty="0"/>
          </a:p>
          <a:p>
            <a:endParaRPr lang="en-US" dirty="0"/>
          </a:p>
        </p:txBody>
      </p:sp>
      <p:sp>
        <p:nvSpPr>
          <p:cNvPr id="5" name="TextBox 4">
            <a:extLst>
              <a:ext uri="{FF2B5EF4-FFF2-40B4-BE49-F238E27FC236}">
                <a16:creationId xmlns:a16="http://schemas.microsoft.com/office/drawing/2014/main" id="{3C43CC71-B468-BCEB-A681-67DBAB7F71C8}"/>
              </a:ext>
            </a:extLst>
          </p:cNvPr>
          <p:cNvSpPr txBox="1"/>
          <p:nvPr/>
        </p:nvSpPr>
        <p:spPr>
          <a:xfrm>
            <a:off x="6437243" y="1361003"/>
            <a:ext cx="1219200" cy="307777"/>
          </a:xfrm>
          <a:prstGeom prst="rect">
            <a:avLst/>
          </a:prstGeom>
          <a:noFill/>
        </p:spPr>
        <p:txBody>
          <a:bodyPr wrap="square" rtlCol="0">
            <a:spAutoFit/>
          </a:bodyPr>
          <a:lstStyle/>
          <a:p>
            <a:r>
              <a:rPr lang="en-US" sz="1400" b="1" dirty="0"/>
              <a:t>43.3 Figure 3</a:t>
            </a:r>
          </a:p>
        </p:txBody>
      </p:sp>
      <p:pic>
        <p:nvPicPr>
          <p:cNvPr id="6" name="Content Placeholder 6" descr="An illustration showing gomphoses">
            <a:extLst>
              <a:ext uri="{FF2B5EF4-FFF2-40B4-BE49-F238E27FC236}">
                <a16:creationId xmlns:a16="http://schemas.microsoft.com/office/drawing/2014/main" id="{D29C1ECC-8EAF-C3A1-B0BE-61D0A6A08EC6}"/>
              </a:ext>
            </a:extLst>
          </p:cNvPr>
          <p:cNvPicPr>
            <a:picLocks noChangeAspect="1"/>
          </p:cNvPicPr>
          <p:nvPr/>
        </p:nvPicPr>
        <p:blipFill>
          <a:blip r:embed="rId2"/>
          <a:srcRect l="22222" t="3667" r="23148" b="3000"/>
          <a:stretch/>
        </p:blipFill>
        <p:spPr>
          <a:xfrm>
            <a:off x="5437059" y="1901071"/>
            <a:ext cx="3219565" cy="3055858"/>
          </a:xfrm>
          <a:prstGeom prst="rect">
            <a:avLst/>
          </a:prstGeom>
        </p:spPr>
      </p:pic>
      <p:sp>
        <p:nvSpPr>
          <p:cNvPr id="7" name="TextBox 6">
            <a:extLst>
              <a:ext uri="{FF2B5EF4-FFF2-40B4-BE49-F238E27FC236}">
                <a16:creationId xmlns:a16="http://schemas.microsoft.com/office/drawing/2014/main" id="{2A2D60FE-3BE5-0DAB-C4B2-F43109CBDAAC}"/>
              </a:ext>
            </a:extLst>
          </p:cNvPr>
          <p:cNvSpPr txBox="1"/>
          <p:nvPr/>
        </p:nvSpPr>
        <p:spPr>
          <a:xfrm>
            <a:off x="4760842" y="5075158"/>
            <a:ext cx="4572000" cy="246221"/>
          </a:xfrm>
          <a:prstGeom prst="rect">
            <a:avLst/>
          </a:prstGeom>
          <a:noFill/>
        </p:spPr>
        <p:txBody>
          <a:bodyPr wrap="square">
            <a:spAutoFit/>
          </a:bodyPr>
          <a:lstStyle/>
          <a:p>
            <a:pPr algn="ctr"/>
            <a:r>
              <a:rPr lang="en-US" sz="1000" dirty="0"/>
              <a:t>CNX OpenStax on Wikimedia Commons. "Gomphoses."</a:t>
            </a:r>
          </a:p>
        </p:txBody>
      </p:sp>
    </p:spTree>
    <p:extLst>
      <p:ext uri="{BB962C8B-B14F-4D97-AF65-F5344CB8AC3E}">
        <p14:creationId xmlns:p14="http://schemas.microsoft.com/office/powerpoint/2010/main" val="3386444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E217-F497-192B-AC4E-CDC78F0842FB}"/>
              </a:ext>
            </a:extLst>
          </p:cNvPr>
          <p:cNvSpPr>
            <a:spLocks noGrp="1"/>
          </p:cNvSpPr>
          <p:nvPr>
            <p:ph type="title"/>
          </p:nvPr>
        </p:nvSpPr>
        <p:spPr/>
        <p:txBody>
          <a:bodyPr/>
          <a:lstStyle/>
          <a:p>
            <a:r>
              <a:rPr lang="en-US" dirty="0"/>
              <a:t>Cartilaginous Joints</a:t>
            </a:r>
          </a:p>
        </p:txBody>
      </p:sp>
      <p:sp>
        <p:nvSpPr>
          <p:cNvPr id="3" name="Content Placeholder 2">
            <a:extLst>
              <a:ext uri="{FF2B5EF4-FFF2-40B4-BE49-F238E27FC236}">
                <a16:creationId xmlns:a16="http://schemas.microsoft.com/office/drawing/2014/main" id="{38C9D508-082C-A2E5-778C-8BF188ADEA51}"/>
              </a:ext>
            </a:extLst>
          </p:cNvPr>
          <p:cNvSpPr>
            <a:spLocks noGrp="1"/>
          </p:cNvSpPr>
          <p:nvPr>
            <p:ph idx="1"/>
          </p:nvPr>
        </p:nvSpPr>
        <p:spPr/>
        <p:txBody>
          <a:bodyPr>
            <a:normAutofit/>
          </a:bodyPr>
          <a:lstStyle/>
          <a:p>
            <a:r>
              <a:rPr lang="en-US" dirty="0"/>
              <a:t>Cartilaginous joints are joints in which the bones are connected by cartilage and have very little movement. </a:t>
            </a:r>
          </a:p>
          <a:p>
            <a:pPr marL="457200" indent="-457200">
              <a:buFont typeface="Arial" panose="020B0604020202020204" pitchFamily="34" charset="0"/>
              <a:buChar char="•"/>
            </a:pPr>
            <a:r>
              <a:rPr lang="en-US" dirty="0"/>
              <a:t>Two types: </a:t>
            </a:r>
          </a:p>
          <a:p>
            <a:pPr marL="1200150" lvl="1" indent="-457200">
              <a:buFont typeface="Arial" panose="020B0604020202020204" pitchFamily="34" charset="0"/>
              <a:buChar char="•"/>
            </a:pPr>
            <a:r>
              <a:rPr lang="en-US" b="1" dirty="0"/>
              <a:t>Synchondrosis:</a:t>
            </a:r>
            <a:r>
              <a:rPr lang="en-US" dirty="0"/>
              <a:t> the bones are joined by hyaline cartilage</a:t>
            </a:r>
          </a:p>
          <a:p>
            <a:pPr marL="1600200" lvl="2" indent="-457200"/>
            <a:r>
              <a:rPr lang="en-US" dirty="0"/>
              <a:t>Found in the epiphyseal plates of growing bones</a:t>
            </a:r>
          </a:p>
          <a:p>
            <a:pPr marL="1200150" lvl="1" indent="-457200">
              <a:buFont typeface="Arial" panose="020B0604020202020204" pitchFamily="34" charset="0"/>
              <a:buChar char="•"/>
            </a:pPr>
            <a:r>
              <a:rPr lang="en-US" b="1" dirty="0"/>
              <a:t>Symphyses: </a:t>
            </a:r>
            <a:r>
              <a:rPr lang="en-US" dirty="0"/>
              <a:t>hyaline cartilage covers the end of the bone, but connection between the bones occurs through fibrocartilage</a:t>
            </a:r>
          </a:p>
        </p:txBody>
      </p:sp>
    </p:spTree>
    <p:extLst>
      <p:ext uri="{BB962C8B-B14F-4D97-AF65-F5344CB8AC3E}">
        <p14:creationId xmlns:p14="http://schemas.microsoft.com/office/powerpoint/2010/main" val="347364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4FFF9-F602-AF94-B32B-3BD54F0B793D}"/>
              </a:ext>
            </a:extLst>
          </p:cNvPr>
          <p:cNvSpPr>
            <a:spLocks noGrp="1"/>
          </p:cNvSpPr>
          <p:nvPr>
            <p:ph type="title"/>
          </p:nvPr>
        </p:nvSpPr>
        <p:spPr/>
        <p:txBody>
          <a:bodyPr/>
          <a:lstStyle/>
          <a:p>
            <a:r>
              <a:rPr lang="en-US" dirty="0"/>
              <a:t>Evolution Connection</a:t>
            </a:r>
          </a:p>
        </p:txBody>
      </p:sp>
      <p:sp>
        <p:nvSpPr>
          <p:cNvPr id="3" name="Content Placeholder 2">
            <a:extLst>
              <a:ext uri="{FF2B5EF4-FFF2-40B4-BE49-F238E27FC236}">
                <a16:creationId xmlns:a16="http://schemas.microsoft.com/office/drawing/2014/main" id="{9AA1C8A8-6D11-06C9-6117-E713342E7E4B}"/>
              </a:ext>
            </a:extLst>
          </p:cNvPr>
          <p:cNvSpPr>
            <a:spLocks noGrp="1"/>
          </p:cNvSpPr>
          <p:nvPr>
            <p:ph idx="1"/>
          </p:nvPr>
        </p:nvSpPr>
        <p:spPr/>
        <p:txBody>
          <a:bodyPr>
            <a:normAutofit fontScale="92500"/>
          </a:bodyPr>
          <a:lstStyle/>
          <a:p>
            <a:r>
              <a:rPr lang="en-US" dirty="0"/>
              <a:t>How "Softer Skulls" Allow for Bigger Brains</a:t>
            </a:r>
          </a:p>
          <a:p>
            <a:pPr marL="457200" indent="-457200">
              <a:buFont typeface="Arial" panose="020B0604020202020204" pitchFamily="34" charset="0"/>
              <a:buChar char="•"/>
            </a:pPr>
            <a:r>
              <a:rPr lang="en-US" dirty="0"/>
              <a:t>Human infants have flexible suture joints in their skulls that remain unfused for about two years.</a:t>
            </a:r>
          </a:p>
          <a:p>
            <a:pPr marL="1200150" lvl="1" indent="-457200">
              <a:buFont typeface="Arial" panose="020B0604020202020204" pitchFamily="34" charset="0"/>
              <a:buChar char="•"/>
            </a:pPr>
            <a:r>
              <a:rPr lang="en-US" dirty="0"/>
              <a:t>Chimpanzees' skull sutures close after three months.</a:t>
            </a:r>
          </a:p>
          <a:p>
            <a:pPr marL="457200" indent="-457200">
              <a:buFont typeface="Arial" panose="020B0604020202020204" pitchFamily="34" charset="0"/>
              <a:buChar char="•"/>
            </a:pPr>
            <a:r>
              <a:rPr lang="en-US" dirty="0"/>
              <a:t>This delayed closure allows for significant brain growth in human infants during the first few years of life.</a:t>
            </a:r>
          </a:p>
          <a:p>
            <a:pPr marL="457200" indent="-457200">
              <a:buFont typeface="Arial" panose="020B0604020202020204" pitchFamily="34" charset="0"/>
              <a:buChar char="•"/>
            </a:pPr>
            <a:r>
              <a:rPr lang="en-US" dirty="0"/>
              <a:t>While making the infant's skull more vulnerable, this adaptation enables humans to develop much larger brains relative to other species.</a:t>
            </a:r>
          </a:p>
        </p:txBody>
      </p:sp>
    </p:spTree>
    <p:extLst>
      <p:ext uri="{BB962C8B-B14F-4D97-AF65-F5344CB8AC3E}">
        <p14:creationId xmlns:p14="http://schemas.microsoft.com/office/powerpoint/2010/main" val="184105647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1745</TotalTime>
  <Words>1787</Words>
  <Application>Microsoft Office PowerPoint</Application>
  <PresentationFormat>On-screen Show (4:3)</PresentationFormat>
  <Paragraphs>175</Paragraphs>
  <Slides>29</Slides>
  <Notes>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29</vt:i4>
      </vt:variant>
    </vt:vector>
  </HeadingPairs>
  <TitlesOfParts>
    <vt:vector size="35" baseType="lpstr">
      <vt:lpstr>Arial</vt:lpstr>
      <vt:lpstr>Courier New</vt:lpstr>
      <vt:lpstr>Calibri</vt:lpstr>
      <vt:lpstr>Aptos</vt:lpstr>
      <vt:lpstr>Office Theme</vt:lpstr>
      <vt:lpstr>1_Office Theme</vt:lpstr>
      <vt:lpstr>Lesson 43.3</vt:lpstr>
      <vt:lpstr>Objectives</vt:lpstr>
      <vt:lpstr>Joints and Skeletal Movement</vt:lpstr>
      <vt:lpstr>Classification of Joints on the Basis of Structure</vt:lpstr>
      <vt:lpstr>Fibrous Joints</vt:lpstr>
      <vt:lpstr>Sutures</vt:lpstr>
      <vt:lpstr>Syndesmoses and Gomphoses</vt:lpstr>
      <vt:lpstr>Cartilaginous Joints</vt:lpstr>
      <vt:lpstr>Evolution Connection</vt:lpstr>
      <vt:lpstr>Synovial Joints</vt:lpstr>
      <vt:lpstr>Classification of Joints on the Basis of Function</vt:lpstr>
      <vt:lpstr>Think It Through1</vt:lpstr>
      <vt:lpstr>Movement at Synovial Joints1</vt:lpstr>
      <vt:lpstr>Movement at Synovial Joints2</vt:lpstr>
      <vt:lpstr>Movement at Synovial Joints3</vt:lpstr>
      <vt:lpstr>Movement at Synovial Joints: Special Movements1</vt:lpstr>
      <vt:lpstr>Movement at Synovial Joints: Special Movements2</vt:lpstr>
      <vt:lpstr>Think It Through2</vt:lpstr>
      <vt:lpstr>Group Activity</vt:lpstr>
      <vt:lpstr>Types of Synovial Joints</vt:lpstr>
      <vt:lpstr>Planar Joints</vt:lpstr>
      <vt:lpstr>Hinge Joints</vt:lpstr>
      <vt:lpstr>Pivot Joints</vt:lpstr>
      <vt:lpstr>Condyloid Joints</vt:lpstr>
      <vt:lpstr>Saddle Joints</vt:lpstr>
      <vt:lpstr>Ball-and-Socket Joints</vt:lpstr>
      <vt:lpstr>Science and You</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181</cp:revision>
  <dcterms:created xsi:type="dcterms:W3CDTF">2013-04-26T14:43:13Z</dcterms:created>
  <dcterms:modified xsi:type="dcterms:W3CDTF">2024-10-23T01:33:28Z</dcterms:modified>
</cp:coreProperties>
</file>