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72" r:id="rId3"/>
    <p:sldId id="264" r:id="rId4"/>
    <p:sldId id="265" r:id="rId5"/>
    <p:sldId id="273" r:id="rId6"/>
    <p:sldId id="270" r:id="rId7"/>
    <p:sldId id="274" r:id="rId8"/>
    <p:sldId id="267" r:id="rId9"/>
    <p:sldId id="281" r:id="rId10"/>
    <p:sldId id="282" r:id="rId11"/>
    <p:sldId id="283" r:id="rId12"/>
    <p:sldId id="284" r:id="rId13"/>
    <p:sldId id="285" r:id="rId14"/>
    <p:sldId id="286" r:id="rId15"/>
    <p:sldId id="287" r:id="rId16"/>
    <p:sldId id="288" r:id="rId17"/>
    <p:sldId id="290" r:id="rId18"/>
    <p:sldId id="289" r:id="rId19"/>
    <p:sldId id="271" r:id="rId20"/>
    <p:sldId id="291" r:id="rId21"/>
    <p:sldId id="292" r:id="rId22"/>
    <p:sldId id="294" r:id="rId23"/>
    <p:sldId id="293" r:id="rId24"/>
    <p:sldId id="295" r:id="rId25"/>
    <p:sldId id="296" r:id="rId26"/>
    <p:sldId id="297" r:id="rId27"/>
    <p:sldId id="276" r:id="rId28"/>
    <p:sldId id="298" r:id="rId29"/>
    <p:sldId id="299" r:id="rId30"/>
    <p:sldId id="300" r:id="rId31"/>
    <p:sldId id="28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95" d="100"/>
          <a:sy n="95" d="100"/>
        </p:scale>
        <p:origin x="900" y="96"/>
      </p:cViewPr>
      <p:guideLst>
        <p:guide orient="horz" pos="2160"/>
        <p:guide pos="2880"/>
      </p:guideLst>
    </p:cSldViewPr>
  </p:slideViewPr>
  <p:outlineViewPr>
    <p:cViewPr>
      <p:scale>
        <a:sx n="33" d="100"/>
        <a:sy n="33" d="100"/>
      </p:scale>
      <p:origin x="0" y="-1355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204597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excitation-contraction coupling in a skeletal muscle contraction. The sarcoplasmic reticulum is a specialized endoplasmic reticulum that stores the Ca2+ needed for muscle contraction.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178235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1956227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skeletal muscle cell is surrounded by a plasma membrane called the sarcolemma with a cytoplasm called the sarcoplasm. A muscle fiber is composed of many myofibrils, packaged into orderly units.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49469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myofibril is made up of contractile units called sarcomeres. A sarcomere is the region from one Z disc to the next Z disc. Many sarcomeres are present in a myofibril, resulting in the striation pattern characteristic of skeletal muscle.</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21307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(a) sarcomere (b) contracts, the Z lines move closer together and the I band gets smaller. The A band stays the same width, and, at full contraction, the thin filaments overlap.</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57700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44707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sarcomeres shorten, the muscle contracts, enabling movement.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24041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cross-bridge muscle contraction cycle, which is triggered by Ca2+ binding to the actin active site, is shown. With each contraction cycle, actin moves relative to myosin.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86817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axon of a motor neuron branches, with each branch forming a neuromuscular junction on a muscle fiber.</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831162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6EE5A933-7E0C-241A-1723-8F662BE4B00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EDAE973D-A5E7-44AE-5F84-2F9301DD85D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6B0955-4C82-F66B-2ED9-013CD5606A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C75459-854F-3D50-E80B-C9D3F5C464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3D05A8B-4380-F68A-CBF6-EE626A08F8D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F77385-C025-1EDD-FAB2-DEDBC31F99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B76DDC98-C745-5552-FAF3-6320D246F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B3D2F63-C84E-CBC3-7A1F-A51ACA64D19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D530C4-78E5-2542-A642-FE3DCFFE4BA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E64BA39-7598-2910-E9B7-CA3EF61AF1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E60048-9C56-0C8E-DF51-2687E3DA9F4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43.4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Muscle Contraction and Locomotion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Skeletal Muscle Fiber Structure</a:t>
            </a:r>
            <a:r>
              <a:rPr lang="en-US" sz="1400" baseline="-25000" dirty="0"/>
              <a:t>3</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87240"/>
          </a:xfrm>
        </p:spPr>
        <p:txBody>
          <a:bodyPr>
            <a:normAutofit fontScale="92500" lnSpcReduction="10000"/>
          </a:bodyPr>
          <a:lstStyle/>
          <a:p>
            <a:r>
              <a:rPr lang="en-US" sz="2400" dirty="0"/>
              <a:t>Myofibrils are composed of </a:t>
            </a:r>
            <a:r>
              <a:rPr lang="en-US" sz="2400" b="1" dirty="0"/>
              <a:t>myofilaments </a:t>
            </a:r>
            <a:r>
              <a:rPr lang="en-US" sz="2400" dirty="0"/>
              <a:t>(thick or thin filaments).</a:t>
            </a:r>
          </a:p>
          <a:p>
            <a:pPr marL="457200" indent="-457200">
              <a:buFont typeface="Arial" panose="020B0604020202020204" pitchFamily="34" charset="0"/>
              <a:buChar char="•"/>
            </a:pPr>
            <a:r>
              <a:rPr lang="en-US" sz="2400" b="1" dirty="0"/>
              <a:t>Thick filaments </a:t>
            </a:r>
            <a:r>
              <a:rPr lang="en-US" sz="2400" dirty="0"/>
              <a:t>are composed of myosin (linear tail with globular heads) and occur in the A band only.</a:t>
            </a:r>
          </a:p>
          <a:p>
            <a:pPr marL="1200150" lvl="1" indent="-457200">
              <a:buFont typeface="Arial" panose="020B0604020202020204" pitchFamily="34" charset="0"/>
              <a:buChar char="•"/>
            </a:pPr>
            <a:r>
              <a:rPr lang="en-US" sz="2400" dirty="0"/>
              <a:t>H band is the area of the A band with only thick filaments.</a:t>
            </a:r>
          </a:p>
          <a:p>
            <a:pPr marL="1600200" lvl="2" indent="-457200"/>
            <a:r>
              <a:rPr lang="en-US" sz="2000" dirty="0"/>
              <a:t>The vertical line in the middle of the H band is the M line at which accessory proteins hold together thick filaments.</a:t>
            </a:r>
          </a:p>
          <a:p>
            <a:pPr marL="457200" indent="-457200">
              <a:buFont typeface="Arial" panose="020B0604020202020204" pitchFamily="34" charset="0"/>
              <a:buChar char="•"/>
            </a:pPr>
            <a:r>
              <a:rPr lang="en-US" sz="2400" b="1" dirty="0"/>
              <a:t>Thin filaments </a:t>
            </a:r>
            <a:r>
              <a:rPr lang="en-US" sz="2400" dirty="0"/>
              <a:t>are composed of actin (composed of tropomyosin and troponin) and attach to alpha-actinin in the Z disc and occur across the length of the I band and partway into the A band.</a:t>
            </a:r>
          </a:p>
          <a:p>
            <a:pPr marL="1200150" lvl="1" indent="-457200">
              <a:buFont typeface="Arial" panose="020B0604020202020204" pitchFamily="34" charset="0"/>
              <a:buChar char="•"/>
            </a:pPr>
            <a:r>
              <a:rPr lang="en-US" sz="2400" dirty="0"/>
              <a:t>Strands of </a:t>
            </a:r>
            <a:r>
              <a:rPr lang="en-US" sz="2400" b="1" dirty="0"/>
              <a:t>tropomyosin</a:t>
            </a:r>
            <a:r>
              <a:rPr lang="en-US" sz="2400" dirty="0"/>
              <a:t> block the binding sites and prevent actin-myosin interactions when the muscles are at rest.</a:t>
            </a:r>
          </a:p>
          <a:p>
            <a:pPr marL="1200150" lvl="1" indent="-457200">
              <a:buFont typeface="Arial" panose="020B0604020202020204" pitchFamily="34" charset="0"/>
              <a:buChar char="•"/>
            </a:pPr>
            <a:r>
              <a:rPr lang="en-US" sz="2400" b="1" dirty="0"/>
              <a:t>Troponin</a:t>
            </a:r>
            <a:r>
              <a:rPr lang="en-US" sz="2400" dirty="0"/>
              <a:t> consists of three globular subunits that each bind to tropomyosin, actin, or Ca</a:t>
            </a:r>
            <a:r>
              <a:rPr lang="en-US" sz="2400" baseline="30000" dirty="0"/>
              <a:t>2+ </a:t>
            </a:r>
            <a:r>
              <a:rPr lang="en-US" sz="2400" dirty="0"/>
              <a:t>ions.</a:t>
            </a:r>
          </a:p>
        </p:txBody>
      </p:sp>
    </p:spTree>
    <p:extLst>
      <p:ext uri="{BB962C8B-B14F-4D97-AF65-F5344CB8AC3E}">
        <p14:creationId xmlns:p14="http://schemas.microsoft.com/office/powerpoint/2010/main" val="19760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B5E6-809C-B903-A2D8-C691B807E446}"/>
              </a:ext>
            </a:extLst>
          </p:cNvPr>
          <p:cNvSpPr>
            <a:spLocks noGrp="1"/>
          </p:cNvSpPr>
          <p:nvPr>
            <p:ph type="title"/>
          </p:nvPr>
        </p:nvSpPr>
        <p:spPr/>
        <p:txBody>
          <a:bodyPr/>
          <a:lstStyle/>
          <a:p>
            <a:r>
              <a:rPr lang="en-US" dirty="0"/>
              <a:t>Sliding Filament Model of Contraction</a:t>
            </a:r>
          </a:p>
        </p:txBody>
      </p:sp>
      <p:sp>
        <p:nvSpPr>
          <p:cNvPr id="3" name="Content Placeholder 2">
            <a:extLst>
              <a:ext uri="{FF2B5EF4-FFF2-40B4-BE49-F238E27FC236}">
                <a16:creationId xmlns:a16="http://schemas.microsoft.com/office/drawing/2014/main" id="{8DC1DAAA-2A2C-DC08-83E4-E8E235BC7B44}"/>
              </a:ext>
            </a:extLst>
          </p:cNvPr>
          <p:cNvSpPr>
            <a:spLocks noGrp="1"/>
          </p:cNvSpPr>
          <p:nvPr>
            <p:ph idx="1"/>
          </p:nvPr>
        </p:nvSpPr>
        <p:spPr/>
        <p:txBody>
          <a:bodyPr>
            <a:normAutofit lnSpcReduction="10000"/>
          </a:bodyPr>
          <a:lstStyle/>
          <a:p>
            <a:r>
              <a:rPr lang="en-US" dirty="0"/>
              <a:t>For a muscle cell to contract, the sarcomere must shorten.</a:t>
            </a:r>
          </a:p>
          <a:p>
            <a:pPr marL="457200" indent="-457200">
              <a:buFont typeface="Arial" panose="020B0604020202020204" pitchFamily="34" charset="0"/>
              <a:buChar char="•"/>
            </a:pPr>
            <a:r>
              <a:rPr lang="en-US" dirty="0"/>
              <a:t>Thick and thin filaments slide by one another causing the sarcomere to shorten.</a:t>
            </a:r>
          </a:p>
          <a:p>
            <a:pPr marL="457200" indent="-457200">
              <a:buFont typeface="Arial" panose="020B0604020202020204" pitchFamily="34" charset="0"/>
              <a:buChar char="•"/>
            </a:pPr>
            <a:r>
              <a:rPr lang="en-US" dirty="0"/>
              <a:t>The mechanism of contraction is the binding of myosin to actin, forming cross-bridges that generate filament movement.</a:t>
            </a:r>
          </a:p>
          <a:p>
            <a:pPr marL="1200150" lvl="1" indent="-457200">
              <a:buFont typeface="Arial" panose="020B0604020202020204" pitchFamily="34" charset="0"/>
              <a:buChar char="•"/>
            </a:pPr>
            <a:r>
              <a:rPr lang="en-US" dirty="0"/>
              <a:t>During contraction the H and I bands shorten.</a:t>
            </a:r>
          </a:p>
          <a:p>
            <a:pPr marL="1200150" lvl="1" indent="-457200">
              <a:buFont typeface="Arial" panose="020B0604020202020204" pitchFamily="34" charset="0"/>
              <a:buChar char="•"/>
            </a:pPr>
            <a:r>
              <a:rPr lang="en-US" dirty="0"/>
              <a:t>The A band does not shorten but A bands move closer together during contraction.</a:t>
            </a:r>
          </a:p>
        </p:txBody>
      </p:sp>
    </p:spTree>
    <p:extLst>
      <p:ext uri="{BB962C8B-B14F-4D97-AF65-F5344CB8AC3E}">
        <p14:creationId xmlns:p14="http://schemas.microsoft.com/office/powerpoint/2010/main" val="444368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5026-A162-36DC-5DFD-ECDDCE96C5BC}"/>
              </a:ext>
            </a:extLst>
          </p:cNvPr>
          <p:cNvSpPr>
            <a:spLocks noGrp="1"/>
          </p:cNvSpPr>
          <p:nvPr>
            <p:ph type="title"/>
          </p:nvPr>
        </p:nvSpPr>
        <p:spPr/>
        <p:txBody>
          <a:bodyPr/>
          <a:lstStyle/>
          <a:p>
            <a:r>
              <a:rPr lang="en-US" dirty="0"/>
              <a:t>43.4 Figure 4</a:t>
            </a:r>
          </a:p>
        </p:txBody>
      </p:sp>
      <p:sp>
        <p:nvSpPr>
          <p:cNvPr id="6" name="TextBox 5">
            <a:extLst>
              <a:ext uri="{FF2B5EF4-FFF2-40B4-BE49-F238E27FC236}">
                <a16:creationId xmlns:a16="http://schemas.microsoft.com/office/drawing/2014/main" id="{42C3ADC9-B0ED-0A63-B554-43EEEC0AC602}"/>
              </a:ext>
            </a:extLst>
          </p:cNvPr>
          <p:cNvSpPr txBox="1"/>
          <p:nvPr/>
        </p:nvSpPr>
        <p:spPr>
          <a:xfrm>
            <a:off x="2286000" y="5762395"/>
            <a:ext cx="4572000" cy="215444"/>
          </a:xfrm>
          <a:prstGeom prst="rect">
            <a:avLst/>
          </a:prstGeom>
          <a:noFill/>
        </p:spPr>
        <p:txBody>
          <a:bodyPr wrap="square">
            <a:spAutoFit/>
          </a:bodyPr>
          <a:lstStyle/>
          <a:p>
            <a:pPr algn="ctr"/>
            <a:r>
              <a:rPr lang="en-US" sz="800" dirty="0"/>
              <a:t>OpenStax. "Actin and myosin." Modified. </a:t>
            </a:r>
          </a:p>
        </p:txBody>
      </p:sp>
      <p:pic>
        <p:nvPicPr>
          <p:cNvPr id="7" name="Content Placeholder 6" descr="The image (a) shows a relaxed muscle fiber. Two zigzagging Zwischen line (Z lines) extend from top to bottom. Thin actin filaments extend left and right from each Z line. Between the Z lines is a vertical M lines. Thick myosin filaments extend left and right from the mittel line (M line). The thick and thin filaments partially overlap. The anisotropic band (A band) represents the length that the thick filaments extend from both sides of the M line. The isotropic band (I band) represents the part of the thin filaments that does not overlap with the thick filaments. The second image (b) shows a contracted muscle fiber. In the contracted fiber, the thick and thin filaments completely overlap. The A band is the same length as in the uncontracted muscle, but the I band has shrunken to the width of the Z line.">
            <a:extLst>
              <a:ext uri="{FF2B5EF4-FFF2-40B4-BE49-F238E27FC236}">
                <a16:creationId xmlns:a16="http://schemas.microsoft.com/office/drawing/2014/main" id="{F24E03ED-A905-1255-FF56-BC03167AD4B8}"/>
              </a:ext>
            </a:extLst>
          </p:cNvPr>
          <p:cNvPicPr>
            <a:picLocks noGrp="1" noChangeAspect="1"/>
          </p:cNvPicPr>
          <p:nvPr>
            <p:ph idx="1"/>
          </p:nvPr>
        </p:nvPicPr>
        <p:blipFill>
          <a:blip r:embed="rId3"/>
          <a:srcRect l="24074" t="3666" r="24074" b="1964"/>
          <a:stretch/>
        </p:blipFill>
        <p:spPr>
          <a:xfrm>
            <a:off x="2286000" y="1163669"/>
            <a:ext cx="4495800" cy="4545734"/>
          </a:xfrm>
        </p:spPr>
      </p:pic>
    </p:spTree>
    <p:extLst>
      <p:ext uri="{BB962C8B-B14F-4D97-AF65-F5344CB8AC3E}">
        <p14:creationId xmlns:p14="http://schemas.microsoft.com/office/powerpoint/2010/main" val="207272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4587241"/>
          </a:xfrm>
        </p:spPr>
        <p:txBody>
          <a:bodyPr/>
          <a:lstStyle/>
          <a:p>
            <a:r>
              <a:rPr lang="en-US" dirty="0"/>
              <a:t>Even with exercise, humans generally don't make new muscle cells. The appearance of bulging muscles is caused by muscle cells getting bulkier, not by an increase in muscle cells. </a:t>
            </a:r>
          </a:p>
          <a:p>
            <a:pPr marL="457200" indent="-457200">
              <a:buFont typeface="Arial" panose="020B0604020202020204" pitchFamily="34" charset="0"/>
              <a:buChar char="•"/>
            </a:pPr>
            <a:r>
              <a:rPr lang="en-US" dirty="0"/>
              <a:t>Why do you think muscle cells grow bigger? </a:t>
            </a:r>
          </a:p>
          <a:p>
            <a:pPr marL="457200" indent="-457200">
              <a:buFont typeface="Arial" panose="020B0604020202020204" pitchFamily="34" charset="0"/>
              <a:buChar char="•"/>
            </a:pPr>
            <a:r>
              <a:rPr lang="en-US" dirty="0"/>
              <a:t>Consider the different proteins and components of muscle cells. Then, use your knowledge to make an educated guess. Finally, discuss your ideas with your classmates.</a:t>
            </a:r>
          </a:p>
        </p:txBody>
      </p:sp>
    </p:spTree>
    <p:extLst>
      <p:ext uri="{BB962C8B-B14F-4D97-AF65-F5344CB8AC3E}">
        <p14:creationId xmlns:p14="http://schemas.microsoft.com/office/powerpoint/2010/main" val="1596634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9F1-37F5-5D9E-233F-BF0CFEED410B}"/>
              </a:ext>
            </a:extLst>
          </p:cNvPr>
          <p:cNvSpPr>
            <a:spLocks noGrp="1"/>
          </p:cNvSpPr>
          <p:nvPr>
            <p:ph type="title"/>
          </p:nvPr>
        </p:nvSpPr>
        <p:spPr/>
        <p:txBody>
          <a:bodyPr/>
          <a:lstStyle/>
          <a:p>
            <a:r>
              <a:rPr lang="en-US" dirty="0"/>
              <a:t>ATP and Muscle Contraction</a:t>
            </a:r>
          </a:p>
        </p:txBody>
      </p:sp>
      <p:sp>
        <p:nvSpPr>
          <p:cNvPr id="3" name="Content Placeholder 2">
            <a:extLst>
              <a:ext uri="{FF2B5EF4-FFF2-40B4-BE49-F238E27FC236}">
                <a16:creationId xmlns:a16="http://schemas.microsoft.com/office/drawing/2014/main" id="{F6D34744-D507-D39F-4497-EEB03D5ADEB8}"/>
              </a:ext>
            </a:extLst>
          </p:cNvPr>
          <p:cNvSpPr>
            <a:spLocks noGrp="1"/>
          </p:cNvSpPr>
          <p:nvPr>
            <p:ph idx="1"/>
          </p:nvPr>
        </p:nvSpPr>
        <p:spPr/>
        <p:txBody>
          <a:bodyPr>
            <a:normAutofit fontScale="85000" lnSpcReduction="20000"/>
          </a:bodyPr>
          <a:lstStyle/>
          <a:p>
            <a:r>
              <a:rPr lang="en-US" dirty="0"/>
              <a:t>ATP powers muscle contraction.</a:t>
            </a:r>
          </a:p>
          <a:p>
            <a:pPr marL="457200" indent="-457200">
              <a:buFont typeface="Arial" panose="020B0604020202020204" pitchFamily="34" charset="0"/>
              <a:buChar char="•"/>
            </a:pPr>
            <a:r>
              <a:rPr lang="en-US" dirty="0"/>
              <a:t>ATP binding causes myosin to release actin; ATP is then hydrolyzed by myosin's ATPase enzyme into ADP and P</a:t>
            </a:r>
            <a:r>
              <a:rPr lang="en-US" baseline="-25000" dirty="0"/>
              <a:t>i</a:t>
            </a:r>
            <a:r>
              <a:rPr lang="en-US" dirty="0"/>
              <a:t>.</a:t>
            </a:r>
          </a:p>
          <a:p>
            <a:pPr marL="457200" indent="-457200">
              <a:buFont typeface="Arial" panose="020B0604020202020204" pitchFamily="34" charset="0"/>
              <a:buChar char="•"/>
            </a:pPr>
            <a:r>
              <a:rPr lang="en-US" dirty="0"/>
              <a:t>Energy from ATP hydrolysis changes the myosin head angle to a "cocked" position, storing potential energy.</a:t>
            </a:r>
          </a:p>
          <a:p>
            <a:pPr marL="457200" indent="-457200">
              <a:buFont typeface="Arial" panose="020B0604020202020204" pitchFamily="34" charset="0"/>
              <a:buChar char="•"/>
            </a:pPr>
            <a:r>
              <a:rPr lang="en-US" dirty="0"/>
              <a:t>When actin-binding sites are uncovered, myosin forms a cross-bridge with actin and releases P</a:t>
            </a:r>
            <a:r>
              <a:rPr lang="en-US" baseline="-25000" dirty="0"/>
              <a:t>i</a:t>
            </a:r>
            <a:r>
              <a:rPr lang="en-US" dirty="0"/>
              <a:t>, triggering a conformational change.</a:t>
            </a:r>
          </a:p>
          <a:p>
            <a:pPr marL="457200" indent="-457200">
              <a:buFont typeface="Arial" panose="020B0604020202020204" pitchFamily="34" charset="0"/>
              <a:buChar char="•"/>
            </a:pPr>
            <a:r>
              <a:rPr lang="en-US" dirty="0"/>
              <a:t>This change results in the power stroke, where myosin pulls actin about 10 nm toward the M line, causing sarcomere shortening and muscle contraction.</a:t>
            </a:r>
          </a:p>
          <a:p>
            <a:pPr marL="457200" indent="-457200">
              <a:buFont typeface="Arial" panose="020B0604020202020204" pitchFamily="34" charset="0"/>
              <a:buChar char="•"/>
            </a:pPr>
            <a:r>
              <a:rPr lang="en-US" dirty="0"/>
              <a:t>After the power stroke, ADP is released, and actin and myosin are still bound together. </a:t>
            </a:r>
          </a:p>
        </p:txBody>
      </p:sp>
    </p:spTree>
    <p:extLst>
      <p:ext uri="{BB962C8B-B14F-4D97-AF65-F5344CB8AC3E}">
        <p14:creationId xmlns:p14="http://schemas.microsoft.com/office/powerpoint/2010/main" val="410189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BD5-798E-89BF-6048-9883A542C721}"/>
              </a:ext>
            </a:extLst>
          </p:cNvPr>
          <p:cNvSpPr>
            <a:spLocks noGrp="1"/>
          </p:cNvSpPr>
          <p:nvPr>
            <p:ph type="title"/>
          </p:nvPr>
        </p:nvSpPr>
        <p:spPr/>
        <p:txBody>
          <a:bodyPr/>
          <a:lstStyle/>
          <a:p>
            <a:r>
              <a:rPr lang="en-US" dirty="0"/>
              <a:t>43.4 Figure 5</a:t>
            </a:r>
          </a:p>
        </p:txBody>
      </p:sp>
      <p:pic>
        <p:nvPicPr>
          <p:cNvPr id="6" name="Content Placeholder 6" descr="An illustration of a person doing chin ups highlighting the muscles involved">
            <a:extLst>
              <a:ext uri="{FF2B5EF4-FFF2-40B4-BE49-F238E27FC236}">
                <a16:creationId xmlns:a16="http://schemas.microsoft.com/office/drawing/2014/main" id="{A15AD683-B8A1-2D8C-C0D1-F28C3715039B}"/>
              </a:ext>
            </a:extLst>
          </p:cNvPr>
          <p:cNvPicPr>
            <a:picLocks noChangeAspect="1"/>
          </p:cNvPicPr>
          <p:nvPr/>
        </p:nvPicPr>
        <p:blipFill>
          <a:blip r:embed="rId3"/>
          <a:srcRect l="36111" t="3666" r="37038"/>
          <a:stretch/>
        </p:blipFill>
        <p:spPr>
          <a:xfrm>
            <a:off x="3200400" y="1099792"/>
            <a:ext cx="2438400" cy="4859983"/>
          </a:xfrm>
          <a:prstGeom prst="rect">
            <a:avLst/>
          </a:prstGeom>
        </p:spPr>
      </p:pic>
    </p:spTree>
    <p:extLst>
      <p:ext uri="{BB962C8B-B14F-4D97-AF65-F5344CB8AC3E}">
        <p14:creationId xmlns:p14="http://schemas.microsoft.com/office/powerpoint/2010/main" val="1152942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BFB6-8584-820F-22A7-CAFF25A8DFBC}"/>
              </a:ext>
            </a:extLst>
          </p:cNvPr>
          <p:cNvSpPr>
            <a:spLocks noGrp="1"/>
          </p:cNvSpPr>
          <p:nvPr>
            <p:ph type="title"/>
          </p:nvPr>
        </p:nvSpPr>
        <p:spPr/>
        <p:txBody>
          <a:bodyPr/>
          <a:lstStyle/>
          <a:p>
            <a:r>
              <a:rPr lang="en-US" dirty="0"/>
              <a:t>43.4 Figure 6</a:t>
            </a:r>
          </a:p>
        </p:txBody>
      </p:sp>
      <p:sp>
        <p:nvSpPr>
          <p:cNvPr id="9" name="TextBox 8">
            <a:extLst>
              <a:ext uri="{FF2B5EF4-FFF2-40B4-BE49-F238E27FC236}">
                <a16:creationId xmlns:a16="http://schemas.microsoft.com/office/drawing/2014/main" id="{0A03FD1B-88E2-11C9-7FBC-F5EFF1325020}"/>
              </a:ext>
            </a:extLst>
          </p:cNvPr>
          <p:cNvSpPr txBox="1"/>
          <p:nvPr/>
        </p:nvSpPr>
        <p:spPr>
          <a:xfrm>
            <a:off x="2286000" y="5797424"/>
            <a:ext cx="4572000" cy="215444"/>
          </a:xfrm>
          <a:prstGeom prst="rect">
            <a:avLst/>
          </a:prstGeom>
          <a:noFill/>
        </p:spPr>
        <p:txBody>
          <a:bodyPr wrap="square">
            <a:spAutoFit/>
          </a:bodyPr>
          <a:lstStyle/>
          <a:p>
            <a:pPr algn="ctr"/>
            <a:r>
              <a:rPr lang="en-US" sz="800" dirty="0"/>
              <a:t>OpenStax. "Muscle contraction."</a:t>
            </a:r>
          </a:p>
        </p:txBody>
      </p:sp>
      <p:pic>
        <p:nvPicPr>
          <p:cNvPr id="3" name="Content Placeholder 6" descr="The image shows two actin filaments coiled with tropomyosin in a helix, sitting beside a myosin filament. Each actin filament is made of round actin subunits linked in a chain. A bulbous myosin head with A D P and inorganic phosphate attached sticks up from the myosin filament. The contraction cycle begins when calcium binds to the actin filament, allowing the myosin head to form a cross bridge. During the power stroke, the myosin head bends, and A D P and phosphate are released. As a result, the actin filament moves relative to the myosin filament. A new molecule of A T P binds to the myosin head, causing it to detach. The A T P hydrolyzes to A D P and P returning the myosin head to the cocked position.">
            <a:extLst>
              <a:ext uri="{FF2B5EF4-FFF2-40B4-BE49-F238E27FC236}">
                <a16:creationId xmlns:a16="http://schemas.microsoft.com/office/drawing/2014/main" id="{8A125EE0-3E94-D759-05DE-DDAED4DD0C14}"/>
              </a:ext>
            </a:extLst>
          </p:cNvPr>
          <p:cNvPicPr>
            <a:picLocks noGrp="1" noChangeAspect="1"/>
          </p:cNvPicPr>
          <p:nvPr>
            <p:ph idx="1"/>
          </p:nvPr>
        </p:nvPicPr>
        <p:blipFill>
          <a:blip r:embed="rId3"/>
          <a:srcRect l="31482" t="3667" r="30555" b="3000"/>
          <a:stretch/>
        </p:blipFill>
        <p:spPr>
          <a:xfrm>
            <a:off x="2819400" y="1122401"/>
            <a:ext cx="3429000" cy="4683512"/>
          </a:xfrm>
        </p:spPr>
      </p:pic>
    </p:spTree>
    <p:extLst>
      <p:ext uri="{BB962C8B-B14F-4D97-AF65-F5344CB8AC3E}">
        <p14:creationId xmlns:p14="http://schemas.microsoft.com/office/powerpoint/2010/main" val="164285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4753-F623-CB57-DE04-73B704F436A5}"/>
              </a:ext>
            </a:extLst>
          </p:cNvPr>
          <p:cNvSpPr>
            <a:spLocks noGrp="1"/>
          </p:cNvSpPr>
          <p:nvPr>
            <p:ph type="title"/>
          </p:nvPr>
        </p:nvSpPr>
        <p:spPr/>
        <p:txBody>
          <a:bodyPr/>
          <a:lstStyle/>
          <a:p>
            <a:r>
              <a:rPr lang="en-US" dirty="0"/>
              <a:t>Regulatory Proteins</a:t>
            </a:r>
          </a:p>
        </p:txBody>
      </p:sp>
      <p:sp>
        <p:nvSpPr>
          <p:cNvPr id="3" name="Content Placeholder 2">
            <a:extLst>
              <a:ext uri="{FF2B5EF4-FFF2-40B4-BE49-F238E27FC236}">
                <a16:creationId xmlns:a16="http://schemas.microsoft.com/office/drawing/2014/main" id="{29067895-B11A-0278-5442-3867B63BB9E4}"/>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In resting muscles, tropomyosin blocks myosin-binding sites on actin, preventing contraction.</a:t>
            </a:r>
          </a:p>
          <a:p>
            <a:pPr marL="457200" indent="-457200">
              <a:buFont typeface="Arial" panose="020B0604020202020204" pitchFamily="34" charset="0"/>
              <a:buChar char="•"/>
            </a:pPr>
            <a:r>
              <a:rPr lang="en-US" dirty="0"/>
              <a:t>Troponin binds to tropomyosin and calcium ions, helping position tropomyosin on actin.</a:t>
            </a:r>
          </a:p>
          <a:p>
            <a:pPr marL="457200" indent="-457200">
              <a:buFont typeface="Arial" panose="020B0604020202020204" pitchFamily="34" charset="0"/>
              <a:buChar char="•"/>
            </a:pPr>
            <a:r>
              <a:rPr lang="en-US" dirty="0"/>
              <a:t>Muscle contraction is triggered when calcium ions bind to troponin, causing tropomyosin to move and expose myosin-binding sites on actin.</a:t>
            </a:r>
          </a:p>
          <a:p>
            <a:pPr marL="457200" indent="-457200">
              <a:buFont typeface="Arial" panose="020B0604020202020204" pitchFamily="34" charset="0"/>
              <a:buChar char="•"/>
            </a:pPr>
            <a:r>
              <a:rPr lang="en-US" dirty="0"/>
              <a:t>Cross-bridge cycling continues until calcium ions and ATP are depleted, at which point tropomyosin covers the binding sites again, ending contraction.</a:t>
            </a:r>
          </a:p>
        </p:txBody>
      </p:sp>
    </p:spTree>
    <p:extLst>
      <p:ext uri="{BB962C8B-B14F-4D97-AF65-F5344CB8AC3E}">
        <p14:creationId xmlns:p14="http://schemas.microsoft.com/office/powerpoint/2010/main" val="2328415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fontScale="92500" lnSpcReduction="20000"/>
          </a:bodyPr>
          <a:lstStyle/>
          <a:p>
            <a:r>
              <a:rPr lang="en-US" dirty="0"/>
              <a:t>Provide the name of the structure(s) matching each description involved in muscle contraction.</a:t>
            </a:r>
          </a:p>
          <a:p>
            <a:pPr marL="457200" indent="-457200">
              <a:buFont typeface="Arial" panose="020B0604020202020204" pitchFamily="34" charset="0"/>
              <a:buChar char="•"/>
            </a:pPr>
            <a:r>
              <a:rPr lang="en-US" dirty="0"/>
              <a:t>These charged particles bind to troponin and cause a conformational change that results in the exposure of the actin-binding site.</a:t>
            </a:r>
          </a:p>
          <a:p>
            <a:pPr marL="457200" indent="-457200">
              <a:buFont typeface="Arial" panose="020B0604020202020204" pitchFamily="34" charset="0"/>
              <a:buChar char="•"/>
            </a:pPr>
            <a:r>
              <a:rPr lang="en-US" dirty="0"/>
              <a:t>The hydrolysis of this molecule provides the energy needed to return myosin to its "cocked" position after a power stroke.</a:t>
            </a:r>
          </a:p>
          <a:p>
            <a:pPr marL="457200" indent="-457200">
              <a:buFont typeface="Arial" panose="020B0604020202020204" pitchFamily="34" charset="0"/>
              <a:buChar char="•"/>
            </a:pPr>
            <a:r>
              <a:rPr lang="en-US" dirty="0"/>
              <a:t>This protein connects to actin by way of a reversible cross-bridge.</a:t>
            </a:r>
          </a:p>
          <a:p>
            <a:pPr marL="457200" indent="-457200">
              <a:buFont typeface="Arial" panose="020B0604020202020204" pitchFamily="34" charset="0"/>
              <a:buChar char="•"/>
            </a:pPr>
            <a:r>
              <a:rPr lang="en-US" dirty="0"/>
              <a:t>Troponin binds to this molecule and helps position it on the actin molecule.</a:t>
            </a:r>
          </a:p>
        </p:txBody>
      </p:sp>
    </p:spTree>
    <p:extLst>
      <p:ext uri="{BB962C8B-B14F-4D97-AF65-F5344CB8AC3E}">
        <p14:creationId xmlns:p14="http://schemas.microsoft.com/office/powerpoint/2010/main" val="193357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019F-4089-102C-9F45-4CA8F768A017}"/>
              </a:ext>
            </a:extLst>
          </p:cNvPr>
          <p:cNvSpPr>
            <a:spLocks noGrp="1"/>
          </p:cNvSpPr>
          <p:nvPr>
            <p:ph type="title"/>
          </p:nvPr>
        </p:nvSpPr>
        <p:spPr/>
        <p:txBody>
          <a:bodyPr/>
          <a:lstStyle/>
          <a:p>
            <a:r>
              <a:rPr lang="en-US" dirty="0"/>
              <a:t>Excitation-Contraction Coupling</a:t>
            </a:r>
            <a:r>
              <a:rPr lang="en-US" sz="1400" baseline="-25000" dirty="0"/>
              <a:t>1</a:t>
            </a:r>
          </a:p>
        </p:txBody>
      </p:sp>
      <p:sp>
        <p:nvSpPr>
          <p:cNvPr id="3" name="Content Placeholder 2">
            <a:extLst>
              <a:ext uri="{FF2B5EF4-FFF2-40B4-BE49-F238E27FC236}">
                <a16:creationId xmlns:a16="http://schemas.microsoft.com/office/drawing/2014/main" id="{70708229-47A2-2B84-873F-5D8781558452}"/>
              </a:ext>
            </a:extLst>
          </p:cNvPr>
          <p:cNvSpPr>
            <a:spLocks noGrp="1"/>
          </p:cNvSpPr>
          <p:nvPr>
            <p:ph idx="1"/>
          </p:nvPr>
        </p:nvSpPr>
        <p:spPr/>
        <p:txBody>
          <a:bodyPr>
            <a:normAutofit fontScale="77500" lnSpcReduction="20000"/>
          </a:bodyPr>
          <a:lstStyle/>
          <a:p>
            <a:pPr marL="457200" indent="-457200">
              <a:buFont typeface="Arial" panose="020B0604020202020204" pitchFamily="34" charset="0"/>
              <a:buChar char="•"/>
            </a:pPr>
            <a:r>
              <a:rPr lang="en-US" dirty="0"/>
              <a:t>Excitation-contraction coupling links the action potential in the sarcolemma to muscle contraction initiation.</a:t>
            </a:r>
          </a:p>
          <a:p>
            <a:pPr marL="457200" indent="-457200">
              <a:buFont typeface="Arial" panose="020B0604020202020204" pitchFamily="34" charset="0"/>
              <a:buChar char="•"/>
            </a:pPr>
            <a:r>
              <a:rPr lang="en-US" dirty="0"/>
              <a:t>A signal from a motor neuron triggers calcium release from the sarcoplasmic reticulum into the sarcoplasm.</a:t>
            </a:r>
          </a:p>
          <a:p>
            <a:pPr marL="457200" indent="-457200">
              <a:buFont typeface="Arial" panose="020B0604020202020204" pitchFamily="34" charset="0"/>
              <a:buChar char="•"/>
            </a:pPr>
            <a:r>
              <a:rPr lang="en-US" dirty="0"/>
              <a:t>Each skeletal muscle fiber is controlled by a motor neuron that conducts signals from the brain or spinal cord.</a:t>
            </a:r>
          </a:p>
          <a:p>
            <a:pPr marL="457200" indent="-457200">
              <a:buFont typeface="Arial" panose="020B0604020202020204" pitchFamily="34" charset="0"/>
              <a:buChar char="•"/>
            </a:pPr>
            <a:r>
              <a:rPr lang="en-US" dirty="0"/>
              <a:t>The </a:t>
            </a:r>
            <a:r>
              <a:rPr lang="en-US" b="1" dirty="0"/>
              <a:t>motor end plate </a:t>
            </a:r>
            <a:r>
              <a:rPr lang="en-US" dirty="0"/>
              <a:t>is the area of the sarcolemma that interacts with the neuron's synaptic terminal, separated by the synaptic cleft.</a:t>
            </a:r>
          </a:p>
          <a:p>
            <a:pPr marL="457200" indent="-457200">
              <a:buFont typeface="Arial" panose="020B0604020202020204" pitchFamily="34" charset="0"/>
              <a:buChar char="•"/>
            </a:pPr>
            <a:r>
              <a:rPr lang="en-US" dirty="0"/>
              <a:t>Electrical signals travel along the neuron's axon, which branches through the muscle and connects to individual muscle fibers to form a </a:t>
            </a:r>
            <a:r>
              <a:rPr lang="en-US" b="1" dirty="0"/>
              <a:t>neuromuscular junction</a:t>
            </a:r>
            <a:r>
              <a:rPr lang="en-US" dirty="0"/>
              <a:t>.</a:t>
            </a:r>
          </a:p>
          <a:p>
            <a:pPr marL="457200" indent="-457200">
              <a:buFont typeface="Arial" panose="020B0604020202020204" pitchFamily="34" charset="0"/>
              <a:buChar char="•"/>
            </a:pPr>
            <a:r>
              <a:rPr lang="en-US" dirty="0"/>
              <a:t>Cells create an electrical gradient across their membranes through an unequal distribution of ions, which is essential for electrical communication.</a:t>
            </a:r>
          </a:p>
        </p:txBody>
      </p:sp>
    </p:spTree>
    <p:extLst>
      <p:ext uri="{BB962C8B-B14F-4D97-AF65-F5344CB8AC3E}">
        <p14:creationId xmlns:p14="http://schemas.microsoft.com/office/powerpoint/2010/main" val="3492793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55734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Classify</a:t>
            </a:r>
            <a:r>
              <a:rPr lang="en-US" dirty="0"/>
              <a:t> the different types of muscle tissue .</a:t>
            </a:r>
          </a:p>
          <a:p>
            <a:pPr marL="457200" indent="-457200">
              <a:buFont typeface="Arial" panose="020B0604020202020204" pitchFamily="34" charset="0"/>
              <a:buChar char="•"/>
              <a:tabLst>
                <a:tab pos="457200" algn="l"/>
              </a:tabLst>
            </a:pPr>
            <a:r>
              <a:rPr lang="en-US" b="1" dirty="0"/>
              <a:t>Explain</a:t>
            </a:r>
            <a:r>
              <a:rPr lang="en-US" dirty="0"/>
              <a:t> the role of muscles in locomotion.</a:t>
            </a:r>
          </a:p>
          <a:p>
            <a:pPr marL="457200" indent="-457200">
              <a:buFont typeface="Arial" panose="020B0604020202020204" pitchFamily="34" charset="0"/>
              <a:buChar char="•"/>
              <a:tabLst>
                <a:tab pos="457200" algn="l"/>
              </a:tabLst>
            </a:pPr>
            <a:r>
              <a:rPr lang="en-US" b="1" dirty="0"/>
              <a:t>Understand</a:t>
            </a:r>
            <a:r>
              <a:rPr lang="en-US" dirty="0"/>
              <a:t> the structure of a muscle fiber.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C244-22F6-BEE7-007C-C8282CAE6A34}"/>
              </a:ext>
            </a:extLst>
          </p:cNvPr>
          <p:cNvSpPr>
            <a:spLocks noGrp="1"/>
          </p:cNvSpPr>
          <p:nvPr>
            <p:ph type="title"/>
          </p:nvPr>
        </p:nvSpPr>
        <p:spPr/>
        <p:txBody>
          <a:bodyPr/>
          <a:lstStyle/>
          <a:p>
            <a:r>
              <a:rPr lang="en-US" dirty="0"/>
              <a:t>43.4 Figure 7</a:t>
            </a:r>
          </a:p>
        </p:txBody>
      </p:sp>
      <p:pic>
        <p:nvPicPr>
          <p:cNvPr id="6" name="Content Placeholder 6" descr="The image depicts the intricate relationship between a motor neuron and a muscle fiber through the formation of neuromuscular junctions. The axon of the motor neuron is shown branching out into multiple fine extensions, reaching towards individual muscle fibers. Each branch of the axon terminates at a distinct neuromuscular junction on a muscle fiber.">
            <a:extLst>
              <a:ext uri="{FF2B5EF4-FFF2-40B4-BE49-F238E27FC236}">
                <a16:creationId xmlns:a16="http://schemas.microsoft.com/office/drawing/2014/main" id="{2EB6B835-CC11-4D0D-A1AD-9CA733B6CF1A}"/>
              </a:ext>
            </a:extLst>
          </p:cNvPr>
          <p:cNvPicPr>
            <a:picLocks noGrp="1" noChangeAspect="1"/>
          </p:cNvPicPr>
          <p:nvPr>
            <p:ph idx="1"/>
          </p:nvPr>
        </p:nvPicPr>
        <p:blipFill>
          <a:blip r:embed="rId3"/>
          <a:srcRect l="23148" t="3666" r="22222"/>
          <a:stretch/>
        </p:blipFill>
        <p:spPr>
          <a:xfrm>
            <a:off x="2057400" y="1081369"/>
            <a:ext cx="5029200" cy="4926911"/>
          </a:xfrm>
        </p:spPr>
      </p:pic>
    </p:spTree>
    <p:extLst>
      <p:ext uri="{BB962C8B-B14F-4D97-AF65-F5344CB8AC3E}">
        <p14:creationId xmlns:p14="http://schemas.microsoft.com/office/powerpoint/2010/main" val="4029481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587240"/>
          </a:xfrm>
        </p:spPr>
        <p:txBody>
          <a:bodyPr>
            <a:normAutofit/>
          </a:bodyPr>
          <a:lstStyle/>
          <a:p>
            <a:pPr marL="457200" indent="-457200">
              <a:buFont typeface="Arial" panose="020B0604020202020204" pitchFamily="34" charset="0"/>
              <a:buChar char="•"/>
            </a:pPr>
            <a:r>
              <a:rPr lang="en-US" dirty="0"/>
              <a:t>What is meant by a "charge gradient" across a cell membrane? </a:t>
            </a:r>
          </a:p>
          <a:p>
            <a:pPr marL="457200" indent="-457200">
              <a:buFont typeface="Arial" panose="020B0604020202020204" pitchFamily="34" charset="0"/>
              <a:buChar char="•"/>
            </a:pPr>
            <a:r>
              <a:rPr lang="en-US" dirty="0"/>
              <a:t>How is a charge gradient a form of potential energy?</a:t>
            </a:r>
          </a:p>
        </p:txBody>
      </p:sp>
      <p:sp>
        <p:nvSpPr>
          <p:cNvPr id="5" name="TextBox 4">
            <a:extLst>
              <a:ext uri="{FF2B5EF4-FFF2-40B4-BE49-F238E27FC236}">
                <a16:creationId xmlns:a16="http://schemas.microsoft.com/office/drawing/2014/main" id="{291FA09C-B2F4-068B-FB1C-446876B47232}"/>
              </a:ext>
            </a:extLst>
          </p:cNvPr>
          <p:cNvSpPr txBox="1"/>
          <p:nvPr/>
        </p:nvSpPr>
        <p:spPr>
          <a:xfrm>
            <a:off x="2362200" y="2971800"/>
            <a:ext cx="1143000" cy="307777"/>
          </a:xfrm>
          <a:prstGeom prst="rect">
            <a:avLst/>
          </a:prstGeom>
          <a:noFill/>
        </p:spPr>
        <p:txBody>
          <a:bodyPr wrap="square" rtlCol="0">
            <a:spAutoFit/>
          </a:bodyPr>
          <a:lstStyle/>
          <a:p>
            <a:r>
              <a:rPr lang="en-US" sz="1400" b="1" dirty="0">
                <a:solidFill>
                  <a:schemeClr val="bg1"/>
                </a:solidFill>
              </a:rPr>
              <a:t>43.4 Figure 8</a:t>
            </a:r>
          </a:p>
        </p:txBody>
      </p:sp>
      <p:pic>
        <p:nvPicPr>
          <p:cNvPr id="8" name="Content Placeholder 5" descr="A photograph of a 9-volt battery">
            <a:extLst>
              <a:ext uri="{FF2B5EF4-FFF2-40B4-BE49-F238E27FC236}">
                <a16:creationId xmlns:a16="http://schemas.microsoft.com/office/drawing/2014/main" id="{B3804520-C2DF-7088-4982-F891D2CE8EA7}"/>
              </a:ext>
            </a:extLst>
          </p:cNvPr>
          <p:cNvPicPr>
            <a:picLocks noChangeAspect="1"/>
          </p:cNvPicPr>
          <p:nvPr/>
        </p:nvPicPr>
        <p:blipFill>
          <a:blip r:embed="rId3"/>
          <a:srcRect l="37037" t="10334" r="37963" b="9666"/>
          <a:stretch/>
        </p:blipFill>
        <p:spPr>
          <a:xfrm>
            <a:off x="3792580" y="2858711"/>
            <a:ext cx="1552831" cy="2760588"/>
          </a:xfrm>
          <a:prstGeom prst="rect">
            <a:avLst/>
          </a:prstGeom>
          <a:solidFill>
            <a:srgbClr val="1F497D"/>
          </a:solidFill>
        </p:spPr>
      </p:pic>
      <p:sp>
        <p:nvSpPr>
          <p:cNvPr id="7" name="TextBox 6">
            <a:extLst>
              <a:ext uri="{FF2B5EF4-FFF2-40B4-BE49-F238E27FC236}">
                <a16:creationId xmlns:a16="http://schemas.microsoft.com/office/drawing/2014/main" id="{5ED8F5AC-62C6-42D5-8F41-F1E98116C2AA}"/>
              </a:ext>
            </a:extLst>
          </p:cNvPr>
          <p:cNvSpPr txBox="1"/>
          <p:nvPr/>
        </p:nvSpPr>
        <p:spPr>
          <a:xfrm>
            <a:off x="2326193" y="5684538"/>
            <a:ext cx="4572000" cy="215444"/>
          </a:xfrm>
          <a:prstGeom prst="rect">
            <a:avLst/>
          </a:prstGeom>
          <a:noFill/>
        </p:spPr>
        <p:txBody>
          <a:bodyPr wrap="square">
            <a:spAutoFit/>
          </a:bodyPr>
          <a:lstStyle/>
          <a:p>
            <a:pPr algn="ctr"/>
            <a:r>
              <a:rPr lang="en-US" sz="800" dirty="0">
                <a:solidFill>
                  <a:schemeClr val="bg1"/>
                </a:solidFill>
              </a:rPr>
              <a:t>Brett Jordan on Unsplash. "Battery."</a:t>
            </a:r>
          </a:p>
        </p:txBody>
      </p:sp>
    </p:spTree>
    <p:extLst>
      <p:ext uri="{BB962C8B-B14F-4D97-AF65-F5344CB8AC3E}">
        <p14:creationId xmlns:p14="http://schemas.microsoft.com/office/powerpoint/2010/main" val="3655536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019F-4089-102C-9F45-4CA8F768A017}"/>
              </a:ext>
            </a:extLst>
          </p:cNvPr>
          <p:cNvSpPr>
            <a:spLocks noGrp="1"/>
          </p:cNvSpPr>
          <p:nvPr>
            <p:ph type="title"/>
          </p:nvPr>
        </p:nvSpPr>
        <p:spPr/>
        <p:txBody>
          <a:bodyPr/>
          <a:lstStyle/>
          <a:p>
            <a:r>
              <a:rPr lang="en-US" dirty="0"/>
              <a:t>Excitation-Contraction Coupling</a:t>
            </a:r>
            <a:r>
              <a:rPr lang="en-US" sz="1400" baseline="-25000" dirty="0"/>
              <a:t>2</a:t>
            </a:r>
          </a:p>
        </p:txBody>
      </p:sp>
      <p:sp>
        <p:nvSpPr>
          <p:cNvPr id="3" name="Content Placeholder 2">
            <a:extLst>
              <a:ext uri="{FF2B5EF4-FFF2-40B4-BE49-F238E27FC236}">
                <a16:creationId xmlns:a16="http://schemas.microsoft.com/office/drawing/2014/main" id="{70708229-47A2-2B84-873F-5D8781558452}"/>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t>The sodium-potassium pump maintains cell membrane charge gradients using ATP to move K</a:t>
            </a:r>
            <a:r>
              <a:rPr lang="en-US" baseline="30000" dirty="0"/>
              <a:t>+</a:t>
            </a:r>
            <a:r>
              <a:rPr lang="en-US" dirty="0"/>
              <a:t> in and Na</a:t>
            </a:r>
            <a:r>
              <a:rPr lang="en-US" baseline="30000" dirty="0"/>
              <a:t>+</a:t>
            </a:r>
            <a:r>
              <a:rPr lang="en-US" dirty="0"/>
              <a:t> out.</a:t>
            </a:r>
          </a:p>
          <a:p>
            <a:pPr marL="457200" indent="-457200">
              <a:buFont typeface="Arial" panose="020B0604020202020204" pitchFamily="34" charset="0"/>
              <a:buChar char="•"/>
            </a:pPr>
            <a:r>
              <a:rPr lang="en-US" dirty="0"/>
              <a:t>K</a:t>
            </a:r>
            <a:r>
              <a:rPr lang="en-US" baseline="30000" dirty="0"/>
              <a:t>+</a:t>
            </a:r>
            <a:r>
              <a:rPr lang="en-US" dirty="0"/>
              <a:t> can leave the cell through mostly open channels, while Na</a:t>
            </a:r>
            <a:r>
              <a:rPr lang="en-US" baseline="30000" dirty="0"/>
              <a:t>+</a:t>
            </a:r>
            <a:r>
              <a:rPr lang="en-US" dirty="0"/>
              <a:t> channels are rarely open, creating a concentration gradient.</a:t>
            </a:r>
          </a:p>
          <a:p>
            <a:pPr marL="457200" indent="-457200">
              <a:buFont typeface="Arial" panose="020B0604020202020204" pitchFamily="34" charset="0"/>
              <a:buChar char="•"/>
            </a:pPr>
            <a:r>
              <a:rPr lang="en-US" dirty="0"/>
              <a:t>This results in a negative charge inside the cell, establishing the resting membrane potential of about -70 mV.</a:t>
            </a:r>
          </a:p>
          <a:p>
            <a:pPr marL="457200" indent="-457200">
              <a:buFont typeface="Arial" panose="020B0604020202020204" pitchFamily="34" charset="0"/>
              <a:buChar char="•"/>
            </a:pPr>
            <a:r>
              <a:rPr lang="en-US" dirty="0"/>
              <a:t>Action potentials occur when Na</a:t>
            </a:r>
            <a:r>
              <a:rPr lang="en-US" baseline="30000" dirty="0"/>
              <a:t>+</a:t>
            </a:r>
            <a:r>
              <a:rPr lang="en-US" dirty="0"/>
              <a:t> channels open, allowing Na</a:t>
            </a:r>
            <a:r>
              <a:rPr lang="en-US" baseline="30000" dirty="0"/>
              <a:t>+</a:t>
            </a:r>
            <a:r>
              <a:rPr lang="en-US" dirty="0"/>
              <a:t> to enter the cell and change the membrane voltage.</a:t>
            </a:r>
          </a:p>
          <a:p>
            <a:pPr marL="457200" indent="-457200">
              <a:buFont typeface="Arial" panose="020B0604020202020204" pitchFamily="34" charset="0"/>
              <a:buChar char="•"/>
            </a:pPr>
            <a:r>
              <a:rPr lang="en-US" dirty="0"/>
              <a:t>Neurotransmitters released from neuron axon terminals into the synaptic cleft facilitate nerve-muscle communication.</a:t>
            </a:r>
          </a:p>
          <a:p>
            <a:pPr marL="457200" indent="-457200">
              <a:buFont typeface="Arial" panose="020B0604020202020204" pitchFamily="34" charset="0"/>
              <a:buChar char="•"/>
            </a:pPr>
            <a:r>
              <a:rPr lang="en-US" dirty="0"/>
              <a:t>At the motor end plate, neurotransmitters bind to receptors (sodium channels), allowing for a Na</a:t>
            </a:r>
            <a:r>
              <a:rPr lang="en-US" baseline="30000" dirty="0"/>
              <a:t>+</a:t>
            </a:r>
            <a:r>
              <a:rPr lang="en-US" dirty="0"/>
              <a:t> influx and signal propagation.</a:t>
            </a:r>
          </a:p>
        </p:txBody>
      </p:sp>
    </p:spTree>
    <p:extLst>
      <p:ext uri="{BB962C8B-B14F-4D97-AF65-F5344CB8AC3E}">
        <p14:creationId xmlns:p14="http://schemas.microsoft.com/office/powerpoint/2010/main" val="2577084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4A2C-4146-20D5-0CB3-0EAD8FFB9225}"/>
              </a:ext>
            </a:extLst>
          </p:cNvPr>
          <p:cNvSpPr>
            <a:spLocks noGrp="1"/>
          </p:cNvSpPr>
          <p:nvPr>
            <p:ph type="title"/>
          </p:nvPr>
        </p:nvSpPr>
        <p:spPr/>
        <p:txBody>
          <a:bodyPr/>
          <a:lstStyle/>
          <a:p>
            <a:r>
              <a:rPr lang="en-US" dirty="0"/>
              <a:t>43.4 Figure 9</a:t>
            </a:r>
          </a:p>
        </p:txBody>
      </p:sp>
      <p:sp>
        <p:nvSpPr>
          <p:cNvPr id="6" name="TextBox 5">
            <a:extLst>
              <a:ext uri="{FF2B5EF4-FFF2-40B4-BE49-F238E27FC236}">
                <a16:creationId xmlns:a16="http://schemas.microsoft.com/office/drawing/2014/main" id="{B71A94B3-518F-2DE3-D976-782F6D3276E2}"/>
              </a:ext>
            </a:extLst>
          </p:cNvPr>
          <p:cNvSpPr txBox="1"/>
          <p:nvPr/>
        </p:nvSpPr>
        <p:spPr>
          <a:xfrm>
            <a:off x="2285999" y="5838613"/>
            <a:ext cx="4572000" cy="215444"/>
          </a:xfrm>
          <a:prstGeom prst="rect">
            <a:avLst/>
          </a:prstGeom>
          <a:noFill/>
        </p:spPr>
        <p:txBody>
          <a:bodyPr wrap="square">
            <a:spAutoFit/>
          </a:bodyPr>
          <a:lstStyle/>
          <a:p>
            <a:pPr algn="ctr"/>
            <a:r>
              <a:rPr lang="en-US" sz="800" dirty="0"/>
              <a:t>CNX OpenStax on Wikimedia Commons. "Excitation-contraction coupling."</a:t>
            </a:r>
          </a:p>
        </p:txBody>
      </p:sp>
      <p:pic>
        <p:nvPicPr>
          <p:cNvPr id="7" name="Content Placeholder 6" descr="There are four steps in the start of a muscle contraction. In step 1, acetylcholine released from synaptic vesicles in the axon terminal binds to receptors on the muscle cell plasma membrane. In step 2, an action potential is initiated that travels down the T tubule. In step 3, calcium ions are released from the sarcoplasmic reticulum in response to the change in voltage. In step 4, calcium ions bind to troponin, exposing active sites on actin. Cross-bridge formation occurs and muscles contract. Three additional steps are part of the end of a muscle contraction. In step 5, acetylcholine is removed from the synaptic cleft by acetylcholinesterase. In step 6, calcium ions are transported back into the sarcoplasmic reticulum. Finally in step 7, tropomyosin covers active sites on actin preventing cross-bridge formation, so the muscle contraction ends.">
            <a:extLst>
              <a:ext uri="{FF2B5EF4-FFF2-40B4-BE49-F238E27FC236}">
                <a16:creationId xmlns:a16="http://schemas.microsoft.com/office/drawing/2014/main" id="{3579DC41-3DC2-BEEE-7CDD-77402AC28421}"/>
              </a:ext>
            </a:extLst>
          </p:cNvPr>
          <p:cNvPicPr>
            <a:picLocks noGrp="1" noChangeAspect="1"/>
          </p:cNvPicPr>
          <p:nvPr>
            <p:ph idx="1"/>
          </p:nvPr>
        </p:nvPicPr>
        <p:blipFill>
          <a:blip r:embed="rId3"/>
          <a:srcRect l="24074" t="3667" r="25000" b="3000"/>
          <a:stretch/>
        </p:blipFill>
        <p:spPr>
          <a:xfrm>
            <a:off x="2285999" y="1115262"/>
            <a:ext cx="4572000" cy="4655127"/>
          </a:xfrm>
        </p:spPr>
      </p:pic>
    </p:spTree>
    <p:extLst>
      <p:ext uri="{BB962C8B-B14F-4D97-AF65-F5344CB8AC3E}">
        <p14:creationId xmlns:p14="http://schemas.microsoft.com/office/powerpoint/2010/main" val="1868984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3</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386840"/>
          </a:xfrm>
        </p:spPr>
        <p:txBody>
          <a:bodyPr>
            <a:normAutofit/>
          </a:bodyPr>
          <a:lstStyle/>
          <a:p>
            <a:r>
              <a:rPr lang="en-US" dirty="0"/>
              <a:t>The nerve gas sarin irreversibly inhibits acetylcholinesterase. What effect would sarin have on muscle contraction?</a:t>
            </a:r>
          </a:p>
        </p:txBody>
      </p:sp>
    </p:spTree>
    <p:extLst>
      <p:ext uri="{BB962C8B-B14F-4D97-AF65-F5344CB8AC3E}">
        <p14:creationId xmlns:p14="http://schemas.microsoft.com/office/powerpoint/2010/main" val="845879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019F-4089-102C-9F45-4CA8F768A017}"/>
              </a:ext>
            </a:extLst>
          </p:cNvPr>
          <p:cNvSpPr>
            <a:spLocks noGrp="1"/>
          </p:cNvSpPr>
          <p:nvPr>
            <p:ph type="title"/>
          </p:nvPr>
        </p:nvSpPr>
        <p:spPr/>
        <p:txBody>
          <a:bodyPr/>
          <a:lstStyle/>
          <a:p>
            <a:r>
              <a:rPr lang="en-US" dirty="0"/>
              <a:t>Excitation-Contraction Coupling</a:t>
            </a:r>
            <a:r>
              <a:rPr lang="en-US" sz="1400" baseline="-25000" dirty="0"/>
              <a:t>3</a:t>
            </a:r>
          </a:p>
        </p:txBody>
      </p:sp>
      <p:sp>
        <p:nvSpPr>
          <p:cNvPr id="3" name="Content Placeholder 2">
            <a:extLst>
              <a:ext uri="{FF2B5EF4-FFF2-40B4-BE49-F238E27FC236}">
                <a16:creationId xmlns:a16="http://schemas.microsoft.com/office/drawing/2014/main" id="{70708229-47A2-2B84-873F-5D8781558452}"/>
              </a:ext>
            </a:extLst>
          </p:cNvPr>
          <p:cNvSpPr>
            <a:spLocks noGrp="1"/>
          </p:cNvSpPr>
          <p:nvPr>
            <p:ph idx="1"/>
          </p:nvPr>
        </p:nvSpPr>
        <p:spPr/>
        <p:txBody>
          <a:bodyPr>
            <a:normAutofit fontScale="77500" lnSpcReduction="20000"/>
          </a:bodyPr>
          <a:lstStyle/>
          <a:p>
            <a:pPr marL="457200" indent="-457200">
              <a:buFont typeface="Arial" panose="020B0604020202020204" pitchFamily="34" charset="0"/>
              <a:buChar char="•"/>
            </a:pPr>
            <a:r>
              <a:rPr lang="en-US" dirty="0"/>
              <a:t>Acetylcholine (ACh) is a neurotransmitter released by motor neurons when an action potential triggers calcium influx in the synaptic terminal.</a:t>
            </a:r>
          </a:p>
          <a:p>
            <a:pPr marL="457200" indent="-457200">
              <a:buFont typeface="Arial" panose="020B0604020202020204" pitchFamily="34" charset="0"/>
              <a:buChar char="•"/>
            </a:pPr>
            <a:r>
              <a:rPr lang="en-US" dirty="0"/>
              <a:t>ACh binds to receptors on the motor end plate, opening ion channels and allowing Na</a:t>
            </a:r>
            <a:r>
              <a:rPr lang="en-US" baseline="30000" dirty="0"/>
              <a:t>+</a:t>
            </a:r>
            <a:r>
              <a:rPr lang="en-US" dirty="0"/>
              <a:t> influx, causing depolarization.</a:t>
            </a:r>
          </a:p>
          <a:p>
            <a:pPr marL="457200" indent="-457200">
              <a:buFont typeface="Arial" panose="020B0604020202020204" pitchFamily="34" charset="0"/>
              <a:buChar char="•"/>
            </a:pPr>
            <a:r>
              <a:rPr lang="en-US" dirty="0"/>
              <a:t>This depolarization spreads along the sarcolemma, creating an action potential and triggering Ca</a:t>
            </a:r>
            <a:r>
              <a:rPr lang="en-US" baseline="30000" dirty="0"/>
              <a:t>2+ </a:t>
            </a:r>
            <a:r>
              <a:rPr lang="en-US" dirty="0"/>
              <a:t>release within the muscle cell.</a:t>
            </a:r>
          </a:p>
          <a:p>
            <a:pPr marL="457200" indent="-457200">
              <a:buFont typeface="Arial" panose="020B0604020202020204" pitchFamily="34" charset="0"/>
              <a:buChar char="•"/>
            </a:pPr>
            <a:r>
              <a:rPr lang="en-US" b="1" dirty="0"/>
              <a:t>Acetylcholinesterase</a:t>
            </a:r>
            <a:r>
              <a:rPr lang="en-US" dirty="0"/>
              <a:t> (AChE) breaks down ACh in the synaptic cleft to prevent prolonged muscle contraction.</a:t>
            </a:r>
          </a:p>
          <a:p>
            <a:pPr marL="457200" indent="-457200">
              <a:buFont typeface="Arial" panose="020B0604020202020204" pitchFamily="34" charset="0"/>
              <a:buChar char="•"/>
            </a:pPr>
            <a:r>
              <a:rPr lang="en-US" dirty="0"/>
              <a:t>After depolarization, the membrane repolarizes as sodium channels close, and the sodium-potassium pump restores ion balance.</a:t>
            </a:r>
          </a:p>
          <a:p>
            <a:pPr marL="457200" indent="-457200">
              <a:buFont typeface="Arial" panose="020B0604020202020204" pitchFamily="34" charset="0"/>
              <a:buChar char="•"/>
            </a:pPr>
            <a:r>
              <a:rPr lang="en-US" dirty="0"/>
              <a:t>The refractory period follows, during which the cell cannot generate another action potential, allowing ion channels to reset.</a:t>
            </a:r>
          </a:p>
        </p:txBody>
      </p:sp>
    </p:spTree>
    <p:extLst>
      <p:ext uri="{BB962C8B-B14F-4D97-AF65-F5344CB8AC3E}">
        <p14:creationId xmlns:p14="http://schemas.microsoft.com/office/powerpoint/2010/main" val="1824515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77500" lnSpcReduction="20000"/>
          </a:bodyPr>
          <a:lstStyle/>
          <a:p>
            <a:r>
              <a:rPr lang="en-US" dirty="0"/>
              <a:t>Botulinum toxin is a potent neurotoxin made by the bacteria </a:t>
            </a:r>
            <a:r>
              <a:rPr lang="en-US" i="1" dirty="0"/>
              <a:t>Clostridium botulinum</a:t>
            </a:r>
            <a:r>
              <a:rPr lang="en-US" dirty="0"/>
              <a:t>. The toxin is responsible for a dangerous food poisoning known as botulism. Botulinum toxin injections serve cosmetic purposes, under the name Botox, when used in minute amounts.</a:t>
            </a:r>
          </a:p>
          <a:p>
            <a:endParaRPr lang="en-US" dirty="0"/>
          </a:p>
          <a:p>
            <a:r>
              <a:rPr lang="en-US" dirty="0"/>
              <a:t>How does Botox work?</a:t>
            </a:r>
          </a:p>
          <a:p>
            <a:endParaRPr lang="en-US" dirty="0"/>
          </a:p>
          <a:p>
            <a:r>
              <a:rPr lang="en-US" dirty="0"/>
              <a:t>The answer is that Botox causes muscle paralysis. The botulinum toxin blocks the release of acetylcholine from motor neurons. Without adequate acetylcholine, no message passes from motor neuron to muscle cell to trigger muscle contraction, resulting in localized paralysis. For example, injection of Botox into the face paralyzes underlying facial muscles to reduce the appearance of wrinkles.</a:t>
            </a:r>
          </a:p>
        </p:txBody>
      </p:sp>
    </p:spTree>
    <p:extLst>
      <p:ext uri="{BB962C8B-B14F-4D97-AF65-F5344CB8AC3E}">
        <p14:creationId xmlns:p14="http://schemas.microsoft.com/office/powerpoint/2010/main" val="114602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65BCD-B0C0-E7C7-0C28-954CB5DDEDD7}"/>
              </a:ext>
            </a:extLst>
          </p:cNvPr>
          <p:cNvSpPr>
            <a:spLocks noGrp="1"/>
          </p:cNvSpPr>
          <p:nvPr>
            <p:ph type="title"/>
          </p:nvPr>
        </p:nvSpPr>
        <p:spPr/>
        <p:txBody>
          <a:bodyPr/>
          <a:lstStyle/>
          <a:p>
            <a:r>
              <a:rPr lang="en-US" dirty="0"/>
              <a:t>Control of Muscle Tension</a:t>
            </a:r>
            <a:r>
              <a:rPr lang="en-US" sz="1400" baseline="-25000" dirty="0"/>
              <a:t>1</a:t>
            </a:r>
          </a:p>
        </p:txBody>
      </p:sp>
      <p:sp>
        <p:nvSpPr>
          <p:cNvPr id="3" name="Content Placeholder 2">
            <a:extLst>
              <a:ext uri="{FF2B5EF4-FFF2-40B4-BE49-F238E27FC236}">
                <a16:creationId xmlns:a16="http://schemas.microsoft.com/office/drawing/2014/main" id="{C28C8486-FF38-0D76-6D22-4E632C23E145}"/>
              </a:ext>
            </a:extLst>
          </p:cNvPr>
          <p:cNvSpPr>
            <a:spLocks noGrp="1"/>
          </p:cNvSpPr>
          <p:nvPr>
            <p:ph idx="1"/>
          </p:nvPr>
        </p:nvSpPr>
        <p:spPr>
          <a:xfrm>
            <a:off x="457200" y="1280160"/>
            <a:ext cx="5867400" cy="4572000"/>
          </a:xfrm>
        </p:spPr>
        <p:txBody>
          <a:bodyPr>
            <a:normAutofit fontScale="85000" lnSpcReduction="10000"/>
          </a:bodyPr>
          <a:lstStyle/>
          <a:p>
            <a:r>
              <a:rPr lang="en-US" dirty="0"/>
              <a:t>A signal from a neuron initiates the formation of actin-myosin cross-bridges, leading to the sarcomere shortening that causes muscle contraction.</a:t>
            </a:r>
          </a:p>
          <a:p>
            <a:pPr marL="457200" indent="-457200">
              <a:buFont typeface="Arial" panose="020B0604020202020204" pitchFamily="34" charset="0"/>
              <a:buChar char="•"/>
            </a:pPr>
            <a:r>
              <a:rPr lang="en-US" dirty="0"/>
              <a:t>The pull exerted by a muscle is called tension, and the amount of force created by this tension can vary.</a:t>
            </a:r>
          </a:p>
          <a:p>
            <a:pPr marL="1200150" lvl="1" indent="-457200">
              <a:buFont typeface="Arial" panose="020B0604020202020204" pitchFamily="34" charset="0"/>
              <a:buChar char="•"/>
            </a:pPr>
            <a:r>
              <a:rPr lang="en-US" dirty="0"/>
              <a:t>The number of cross-bridges formed between actin and myosin determines the amount of tension a muscle fiber can produce, with more cross-bridges resulting in greater tension.</a:t>
            </a:r>
          </a:p>
        </p:txBody>
      </p:sp>
      <p:sp>
        <p:nvSpPr>
          <p:cNvPr id="5" name="TextBox 4">
            <a:extLst>
              <a:ext uri="{FF2B5EF4-FFF2-40B4-BE49-F238E27FC236}">
                <a16:creationId xmlns:a16="http://schemas.microsoft.com/office/drawing/2014/main" id="{4971FD2C-814D-48E3-18FB-A9B02100F0A4}"/>
              </a:ext>
            </a:extLst>
          </p:cNvPr>
          <p:cNvSpPr txBox="1"/>
          <p:nvPr/>
        </p:nvSpPr>
        <p:spPr>
          <a:xfrm>
            <a:off x="6743700" y="1368623"/>
            <a:ext cx="1752600" cy="307777"/>
          </a:xfrm>
          <a:prstGeom prst="rect">
            <a:avLst/>
          </a:prstGeom>
          <a:noFill/>
        </p:spPr>
        <p:txBody>
          <a:bodyPr wrap="square" rtlCol="0">
            <a:spAutoFit/>
          </a:bodyPr>
          <a:lstStyle/>
          <a:p>
            <a:pPr algn="ctr"/>
            <a:r>
              <a:rPr lang="en-US" sz="1400" b="1" dirty="0"/>
              <a:t>43.4 Figure 10</a:t>
            </a:r>
          </a:p>
        </p:txBody>
      </p:sp>
      <p:pic>
        <p:nvPicPr>
          <p:cNvPr id="6" name="Content Placeholder 6" descr="A photograph of several people running a race">
            <a:extLst>
              <a:ext uri="{FF2B5EF4-FFF2-40B4-BE49-F238E27FC236}">
                <a16:creationId xmlns:a16="http://schemas.microsoft.com/office/drawing/2014/main" id="{F9B87753-2F5A-939C-3395-FB0D83244680}"/>
              </a:ext>
            </a:extLst>
          </p:cNvPr>
          <p:cNvPicPr>
            <a:picLocks noChangeAspect="1"/>
          </p:cNvPicPr>
          <p:nvPr/>
        </p:nvPicPr>
        <p:blipFill>
          <a:blip r:embed="rId2"/>
          <a:srcRect l="25000" t="5334" r="25000" b="3000"/>
          <a:stretch/>
        </p:blipFill>
        <p:spPr>
          <a:xfrm>
            <a:off x="6324600" y="1798376"/>
            <a:ext cx="2537544" cy="2584536"/>
          </a:xfrm>
          <a:prstGeom prst="rect">
            <a:avLst/>
          </a:prstGeom>
        </p:spPr>
      </p:pic>
      <p:sp>
        <p:nvSpPr>
          <p:cNvPr id="7" name="TextBox 6">
            <a:extLst>
              <a:ext uri="{FF2B5EF4-FFF2-40B4-BE49-F238E27FC236}">
                <a16:creationId xmlns:a16="http://schemas.microsoft.com/office/drawing/2014/main" id="{E82058CA-CDA8-DF01-0932-BD0F3DA0EC03}"/>
              </a:ext>
            </a:extLst>
          </p:cNvPr>
          <p:cNvSpPr txBox="1"/>
          <p:nvPr/>
        </p:nvSpPr>
        <p:spPr>
          <a:xfrm>
            <a:off x="5334000" y="4515115"/>
            <a:ext cx="4572000" cy="215444"/>
          </a:xfrm>
          <a:prstGeom prst="rect">
            <a:avLst/>
          </a:prstGeom>
          <a:noFill/>
        </p:spPr>
        <p:txBody>
          <a:bodyPr wrap="square">
            <a:spAutoFit/>
          </a:bodyPr>
          <a:lstStyle/>
          <a:p>
            <a:pPr algn="ctr"/>
            <a:r>
              <a:rPr lang="en-US" sz="800" dirty="0"/>
              <a:t>Jonathan Chng on Unsplash. "Runners."</a:t>
            </a:r>
          </a:p>
        </p:txBody>
      </p:sp>
    </p:spTree>
    <p:extLst>
      <p:ext uri="{BB962C8B-B14F-4D97-AF65-F5344CB8AC3E}">
        <p14:creationId xmlns:p14="http://schemas.microsoft.com/office/powerpoint/2010/main" val="4234138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C328-C7CF-CBC6-C670-EBD0617BD957}"/>
              </a:ext>
            </a:extLst>
          </p:cNvPr>
          <p:cNvSpPr>
            <a:spLocks noGrp="1"/>
          </p:cNvSpPr>
          <p:nvPr>
            <p:ph type="title"/>
          </p:nvPr>
        </p:nvSpPr>
        <p:spPr/>
        <p:txBody>
          <a:bodyPr/>
          <a:lstStyle/>
          <a:p>
            <a:r>
              <a:rPr lang="en-US" dirty="0"/>
              <a:t>Control of Muscle Tension</a:t>
            </a:r>
            <a:r>
              <a:rPr lang="en-US" sz="1400" baseline="-25000" dirty="0"/>
              <a:t>2</a:t>
            </a:r>
            <a:endParaRPr lang="en-US" dirty="0"/>
          </a:p>
        </p:txBody>
      </p:sp>
      <p:sp>
        <p:nvSpPr>
          <p:cNvPr id="3" name="Content Placeholder 2">
            <a:extLst>
              <a:ext uri="{FF2B5EF4-FFF2-40B4-BE49-F238E27FC236}">
                <a16:creationId xmlns:a16="http://schemas.microsoft.com/office/drawing/2014/main" id="{72008D43-4649-F355-2AB4-39FC65C9B426}"/>
              </a:ext>
            </a:extLst>
          </p:cNvPr>
          <p:cNvSpPr>
            <a:spLocks noGrp="1"/>
          </p:cNvSpPr>
          <p:nvPr>
            <p:ph idx="1"/>
          </p:nvPr>
        </p:nvSpPr>
        <p:spPr/>
        <p:txBody>
          <a:bodyPr>
            <a:normAutofit fontScale="92500" lnSpcReduction="10000"/>
          </a:bodyPr>
          <a:lstStyle/>
          <a:p>
            <a:r>
              <a:rPr lang="en-US" dirty="0"/>
              <a:t>Maximal muscle tension occurs when thick and thin filaments overlap optimally in the sarcomere; stretching or shortening beyond this point reduces tension.</a:t>
            </a:r>
          </a:p>
          <a:p>
            <a:pPr marL="457200" indent="-457200">
              <a:buFont typeface="Arial" panose="020B0604020202020204" pitchFamily="34" charset="0"/>
              <a:buChar char="•"/>
            </a:pPr>
            <a:r>
              <a:rPr lang="en-US" dirty="0"/>
              <a:t>Force production primarily depends on the number of stimulated muscle fibers within a muscle.</a:t>
            </a:r>
          </a:p>
          <a:p>
            <a:pPr marL="1200150" lvl="1" indent="-457200">
              <a:buFont typeface="Arial" panose="020B0604020202020204" pitchFamily="34" charset="0"/>
              <a:buChar char="•"/>
            </a:pPr>
            <a:r>
              <a:rPr lang="en-US" i="1" dirty="0"/>
              <a:t>Motor units </a:t>
            </a:r>
            <a:r>
              <a:rPr lang="en-US" dirty="0"/>
              <a:t>(a neuron and its innervated muscle fibers) are recruited based on the force required for a task.</a:t>
            </a:r>
          </a:p>
          <a:p>
            <a:pPr marL="1200150" lvl="1" indent="-457200">
              <a:buFont typeface="Arial" panose="020B0604020202020204" pitchFamily="34" charset="0"/>
              <a:buChar char="•"/>
            </a:pPr>
            <a:r>
              <a:rPr lang="en-US" dirty="0"/>
              <a:t>Increasing the frequency of action potentials can slightly increase force by flooding tropomyosin with calcium.</a:t>
            </a:r>
          </a:p>
        </p:txBody>
      </p:sp>
    </p:spTree>
    <p:extLst>
      <p:ext uri="{BB962C8B-B14F-4D97-AF65-F5344CB8AC3E}">
        <p14:creationId xmlns:p14="http://schemas.microsoft.com/office/powerpoint/2010/main" val="3977145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0093-9BFD-EC17-C9E0-9FD12A25019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9FA4C92-550E-7917-CB51-B61C0919AF91}"/>
              </a:ext>
            </a:extLst>
          </p:cNvPr>
          <p:cNvSpPr>
            <a:spLocks noGrp="1"/>
          </p:cNvSpPr>
          <p:nvPr>
            <p:ph idx="1"/>
          </p:nvPr>
        </p:nvSpPr>
        <p:spPr/>
        <p:txBody>
          <a:bodyPr>
            <a:normAutofit fontScale="70000" lnSpcReduction="20000"/>
          </a:bodyPr>
          <a:lstStyle/>
          <a:p>
            <a:r>
              <a:rPr lang="en-US" dirty="0"/>
              <a:t>The body contains three types of muscle tissue: skeletal muscle, cardiac muscle, and smooth muscle. </a:t>
            </a:r>
          </a:p>
          <a:p>
            <a:pPr marL="457200" indent="-457200">
              <a:buFont typeface="Arial" panose="020B0604020202020204" pitchFamily="34" charset="0"/>
              <a:buChar char="•"/>
            </a:pPr>
            <a:r>
              <a:rPr lang="en-US" dirty="0"/>
              <a:t>Skeletal muscle tissue is composed of sarcomeres, the functional units of muscle tissue. </a:t>
            </a:r>
          </a:p>
          <a:p>
            <a:endParaRPr lang="en-US" dirty="0"/>
          </a:p>
          <a:p>
            <a:r>
              <a:rPr lang="en-US" dirty="0"/>
              <a:t>Muscle contraction occurs when sarcomeres shorten, as thick and thin filaments slide past each other, which is called the sliding filament model of muscle contraction. </a:t>
            </a:r>
          </a:p>
          <a:p>
            <a:pPr marL="457200" indent="-457200">
              <a:buFont typeface="Arial" panose="020B0604020202020204" pitchFamily="34" charset="0"/>
              <a:buChar char="•"/>
            </a:pPr>
            <a:r>
              <a:rPr lang="en-US" dirty="0"/>
              <a:t>ATP provides the energy for cross-bridge formation and filament sliding. </a:t>
            </a:r>
          </a:p>
          <a:p>
            <a:pPr marL="457200" indent="-457200">
              <a:buFont typeface="Arial" panose="020B0604020202020204" pitchFamily="34" charset="0"/>
              <a:buChar char="•"/>
            </a:pPr>
            <a:r>
              <a:rPr lang="en-US" dirty="0"/>
              <a:t>Regulatory proteins, such as troponin and tropomyosin, control cross-bridge formation. </a:t>
            </a:r>
          </a:p>
          <a:p>
            <a:pPr marL="457200" indent="-457200">
              <a:buFont typeface="Arial" panose="020B0604020202020204" pitchFamily="34" charset="0"/>
              <a:buChar char="•"/>
            </a:pPr>
            <a:r>
              <a:rPr lang="en-US" dirty="0"/>
              <a:t>Excitation-contraction coupling transduces the electrical signal of the neuron, via acetylcholine, to an electrical signal on the muscle membrane, which initiates force production. </a:t>
            </a:r>
          </a:p>
          <a:p>
            <a:pPr marL="457200" indent="-457200">
              <a:buFont typeface="Arial" panose="020B0604020202020204" pitchFamily="34" charset="0"/>
              <a:buChar char="•"/>
            </a:pPr>
            <a:r>
              <a:rPr lang="en-US" dirty="0"/>
              <a:t>The number of muscle fibers contracting determines how much force the whole muscle produces.</a:t>
            </a:r>
          </a:p>
        </p:txBody>
      </p:sp>
    </p:spTree>
    <p:extLst>
      <p:ext uri="{BB962C8B-B14F-4D97-AF65-F5344CB8AC3E}">
        <p14:creationId xmlns:p14="http://schemas.microsoft.com/office/powerpoint/2010/main" val="768459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Muscle Contraction and Locomotion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Body contains three types of muscle tissue:</a:t>
            </a:r>
          </a:p>
          <a:p>
            <a:pPr>
              <a:tabLst>
                <a:tab pos="461963" algn="l"/>
              </a:tabLst>
            </a:pPr>
            <a:r>
              <a:rPr lang="en-US" i="1" dirty="0">
                <a:solidFill>
                  <a:schemeClr val="tx1"/>
                </a:solidFill>
              </a:rPr>
              <a:t>Skeletal</a:t>
            </a:r>
          </a:p>
          <a:p>
            <a:pPr>
              <a:tabLst>
                <a:tab pos="461963" algn="l"/>
              </a:tabLst>
            </a:pPr>
            <a:r>
              <a:rPr lang="en-US" i="1" dirty="0">
                <a:solidFill>
                  <a:schemeClr val="tx1"/>
                </a:solidFill>
              </a:rPr>
              <a:t>Cardiac</a:t>
            </a:r>
          </a:p>
          <a:p>
            <a:pPr>
              <a:tabLst>
                <a:tab pos="461963" algn="l"/>
              </a:tabLst>
            </a:pPr>
            <a:r>
              <a:rPr lang="en-US" i="1" dirty="0">
                <a:solidFill>
                  <a:schemeClr val="tx1"/>
                </a:solidFill>
              </a:rPr>
              <a:t>Smooth</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pic>
        <p:nvPicPr>
          <p:cNvPr id="4" name="Content Placeholder 5" descr="The image displays the three types of muscle tissue: skeletal muscle (a), smooth muscle (b), and cardiac muscle (c). The skeletal muscle cells are long and arranged in parallel bands that give the appearance of striations. Each cell has multiple nuclei. Smooth muscle cells have no striations and only one nuclei per cell. Cardiac muscles are striated but have only one nucleus.">
            <a:extLst>
              <a:ext uri="{FF2B5EF4-FFF2-40B4-BE49-F238E27FC236}">
                <a16:creationId xmlns:a16="http://schemas.microsoft.com/office/drawing/2014/main" id="{3924F88F-B5BB-0C09-3098-729EA4D6FA5C}"/>
              </a:ext>
            </a:extLst>
          </p:cNvPr>
          <p:cNvPicPr>
            <a:picLocks noChangeAspect="1"/>
          </p:cNvPicPr>
          <p:nvPr/>
        </p:nvPicPr>
        <p:blipFill>
          <a:blip r:embed="rId2"/>
          <a:srcRect l="12963" t="3666" r="12963" b="4398"/>
          <a:stretch/>
        </p:blipFill>
        <p:spPr>
          <a:xfrm>
            <a:off x="3143250" y="2034374"/>
            <a:ext cx="5143500" cy="3546509"/>
          </a:xfrm>
          <a:prstGeom prst="rect">
            <a:avLst/>
          </a:prstGeom>
        </p:spPr>
      </p:pic>
      <p:sp>
        <p:nvSpPr>
          <p:cNvPr id="3" name="TextBox 2">
            <a:extLst>
              <a:ext uri="{FF2B5EF4-FFF2-40B4-BE49-F238E27FC236}">
                <a16:creationId xmlns:a16="http://schemas.microsoft.com/office/drawing/2014/main" id="{9C92E1D0-5888-92AC-843F-B2C9C52F0762}"/>
              </a:ext>
            </a:extLst>
          </p:cNvPr>
          <p:cNvSpPr txBox="1"/>
          <p:nvPr/>
        </p:nvSpPr>
        <p:spPr>
          <a:xfrm>
            <a:off x="3086100" y="5551919"/>
            <a:ext cx="5257800" cy="307777"/>
          </a:xfrm>
          <a:prstGeom prst="rect">
            <a:avLst/>
          </a:prstGeom>
          <a:noFill/>
        </p:spPr>
        <p:txBody>
          <a:bodyPr wrap="square" rtlCol="0">
            <a:spAutoFit/>
          </a:bodyPr>
          <a:lstStyle/>
          <a:p>
            <a:pPr algn="ctr"/>
            <a:r>
              <a:rPr lang="en-US" sz="1400" b="1" dirty="0"/>
              <a:t>43.4 Figure 4: </a:t>
            </a:r>
            <a:r>
              <a:rPr lang="en-US" sz="1400" dirty="0"/>
              <a:t>(a) skeletal, (b) smooth, and (c) cardiac muscle </a:t>
            </a:r>
          </a:p>
        </p:txBody>
      </p:sp>
      <p:sp>
        <p:nvSpPr>
          <p:cNvPr id="5" name="TextBox 4">
            <a:extLst>
              <a:ext uri="{FF2B5EF4-FFF2-40B4-BE49-F238E27FC236}">
                <a16:creationId xmlns:a16="http://schemas.microsoft.com/office/drawing/2014/main" id="{09A1EB42-CA04-2221-3579-203E46384E96}"/>
              </a:ext>
            </a:extLst>
          </p:cNvPr>
          <p:cNvSpPr txBox="1"/>
          <p:nvPr/>
        </p:nvSpPr>
        <p:spPr>
          <a:xfrm>
            <a:off x="2971800" y="5833949"/>
            <a:ext cx="5181600" cy="215444"/>
          </a:xfrm>
          <a:prstGeom prst="rect">
            <a:avLst/>
          </a:prstGeom>
          <a:noFill/>
        </p:spPr>
        <p:txBody>
          <a:bodyPr wrap="square">
            <a:spAutoFit/>
          </a:bodyPr>
          <a:lstStyle/>
          <a:p>
            <a:pPr algn="ctr"/>
            <a:r>
              <a:rPr lang="en-US" sz="800" dirty="0"/>
              <a:t>Berkshire Community College Bioscience Image Library on Wikimedia Commons. "Skeletal, smooth, and cardiac muscle."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Skeletal Muscle Tissue</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8229600" cy="4572000"/>
          </a:xfrm>
        </p:spPr>
        <p:txBody>
          <a:bodyPr/>
          <a:lstStyle/>
          <a:p>
            <a:r>
              <a:rPr lang="en-US" b="1" dirty="0"/>
              <a:t>Skeletal muscle tissue </a:t>
            </a:r>
            <a:r>
              <a:rPr lang="en-US" dirty="0"/>
              <a:t>forms skeletal muscles, which attach to bones or skin and control locomotion and any movement that can be consciously controlled.</a:t>
            </a:r>
          </a:p>
          <a:p>
            <a:pPr marL="457200" indent="-457200">
              <a:buFont typeface="Arial" panose="020B0604020202020204" pitchFamily="34" charset="0"/>
              <a:buChar char="•"/>
            </a:pPr>
            <a:r>
              <a:rPr lang="en-US" dirty="0"/>
              <a:t>Are voluntary muscle controlled by thought</a:t>
            </a:r>
          </a:p>
          <a:p>
            <a:pPr marL="457200" indent="-457200">
              <a:buFont typeface="Arial" panose="020B0604020202020204" pitchFamily="34" charset="0"/>
              <a:buChar char="•"/>
            </a:pPr>
            <a:r>
              <a:rPr lang="en-US" dirty="0"/>
              <a:t>Have a cylindrical and striated appearance under a microscope due to actin and myosin</a:t>
            </a:r>
          </a:p>
          <a:p>
            <a:pPr marL="1200150" lvl="1" indent="-457200">
              <a:buFont typeface="Arial" panose="020B0604020202020204" pitchFamily="34" charset="0"/>
              <a:buChar char="•"/>
            </a:pPr>
            <a:r>
              <a:rPr lang="en-US" b="1" dirty="0"/>
              <a:t>Actin:</a:t>
            </a:r>
            <a:r>
              <a:rPr lang="en-US" dirty="0"/>
              <a:t> globular protein that interacts with </a:t>
            </a:r>
            <a:r>
              <a:rPr lang="en-US" b="1" dirty="0"/>
              <a:t>myosin</a:t>
            </a:r>
            <a:r>
              <a:rPr lang="en-US" dirty="0"/>
              <a:t> for muscle contraction</a:t>
            </a:r>
          </a:p>
          <a:p>
            <a:pPr marL="457200" indent="-457200">
              <a:buFont typeface="Arial" panose="020B0604020202020204" pitchFamily="34" charset="0"/>
              <a:buChar char="•"/>
            </a:pPr>
            <a:r>
              <a:rPr lang="en-US" dirty="0"/>
              <a:t>Cells contain multiple nuclei</a:t>
            </a:r>
          </a:p>
          <a:p>
            <a:endParaRPr lang="en-US" dirty="0"/>
          </a:p>
        </p:txBody>
      </p:sp>
    </p:spTree>
    <p:extLst>
      <p:ext uri="{BB962C8B-B14F-4D97-AF65-F5344CB8AC3E}">
        <p14:creationId xmlns:p14="http://schemas.microsoft.com/office/powerpoint/2010/main" val="17698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77441"/>
          </a:xfrm>
        </p:spPr>
        <p:txBody>
          <a:bodyPr/>
          <a:lstStyle/>
          <a:p>
            <a:pPr marL="457200" indent="-457200">
              <a:buFont typeface="Arial" panose="020B0604020202020204" pitchFamily="34" charset="0"/>
              <a:buChar char="•"/>
            </a:pPr>
            <a:r>
              <a:rPr lang="en-US" dirty="0"/>
              <a:t>Based on what you know, which type of muscle tissue do you think makes up the highest percentage of muscle in the human body? </a:t>
            </a:r>
          </a:p>
          <a:p>
            <a:pPr marL="457200" indent="-457200">
              <a:buFont typeface="Arial" panose="020B0604020202020204" pitchFamily="34" charset="0"/>
              <a:buChar char="•"/>
            </a:pPr>
            <a:r>
              <a:rPr lang="en-US" dirty="0"/>
              <a:t>Which might make up the lowest percentage? Explain your answer.</a:t>
            </a:r>
          </a:p>
        </p:txBody>
      </p:sp>
    </p:spTree>
    <p:extLst>
      <p:ext uri="{BB962C8B-B14F-4D97-AF65-F5344CB8AC3E}">
        <p14:creationId xmlns:p14="http://schemas.microsoft.com/office/powerpoint/2010/main" val="302916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Skeletal Muscle Fiber Structure</a:t>
            </a:r>
            <a:r>
              <a:rPr lang="en-US" sz="1400" baseline="-25000" dirty="0"/>
              <a:t>1</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87240"/>
          </a:xfrm>
        </p:spPr>
        <p:txBody>
          <a:bodyPr/>
          <a:lstStyle/>
          <a:p>
            <a:r>
              <a:rPr lang="en-US" dirty="0"/>
              <a:t>Each skeletal muscle fiber is a skeletal muscle cell.</a:t>
            </a:r>
          </a:p>
          <a:p>
            <a:pPr marL="457200" indent="-457200">
              <a:buFont typeface="Arial" panose="020B0604020202020204" pitchFamily="34" charset="0"/>
              <a:buChar char="•"/>
            </a:pPr>
            <a:r>
              <a:rPr lang="en-US" dirty="0"/>
              <a:t>Cells have large diameters up to 100 μm and lengths of up to 30 cm.</a:t>
            </a:r>
          </a:p>
          <a:p>
            <a:pPr marL="457200" indent="-457200">
              <a:buFont typeface="Arial" panose="020B0604020202020204" pitchFamily="34" charset="0"/>
              <a:buChar char="•"/>
            </a:pPr>
            <a:r>
              <a:rPr lang="en-US" dirty="0"/>
              <a:t>Plasma membrane is known called a </a:t>
            </a:r>
            <a:r>
              <a:rPr lang="en-US" b="1" dirty="0"/>
              <a:t>sarcolemma</a:t>
            </a:r>
            <a:r>
              <a:rPr lang="en-US" dirty="0"/>
              <a:t>, which conducts the action potential that triggers muscle contraction. </a:t>
            </a:r>
          </a:p>
          <a:p>
            <a:pPr marL="457200" indent="-457200">
              <a:buFont typeface="Arial" panose="020B0604020202020204" pitchFamily="34" charset="0"/>
              <a:buChar char="•"/>
            </a:pPr>
            <a:r>
              <a:rPr lang="en-US" dirty="0"/>
              <a:t>Within each are </a:t>
            </a:r>
            <a:r>
              <a:rPr lang="en-US" b="1" dirty="0"/>
              <a:t>myofibrils:</a:t>
            </a:r>
            <a:r>
              <a:rPr lang="en-US" dirty="0"/>
              <a:t> long cylindrical structures that lie parallel to the muscle fiber and attach to the sarcolemma.</a:t>
            </a:r>
          </a:p>
        </p:txBody>
      </p:sp>
    </p:spTree>
    <p:extLst>
      <p:ext uri="{BB962C8B-B14F-4D97-AF65-F5344CB8AC3E}">
        <p14:creationId xmlns:p14="http://schemas.microsoft.com/office/powerpoint/2010/main" val="290095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43.4 Figure 2</a:t>
            </a:r>
            <a:endParaRPr lang="en-US" sz="3200" dirty="0">
              <a:solidFill>
                <a:schemeClr val="accent1"/>
              </a:solidFill>
            </a:endParaRPr>
          </a:p>
        </p:txBody>
      </p:sp>
      <p:sp>
        <p:nvSpPr>
          <p:cNvPr id="4" name="TextBox 3">
            <a:extLst>
              <a:ext uri="{FF2B5EF4-FFF2-40B4-BE49-F238E27FC236}">
                <a16:creationId xmlns:a16="http://schemas.microsoft.com/office/drawing/2014/main" id="{51D619CA-B3CC-A9FD-E48C-E6AFEB3DC1A3}"/>
              </a:ext>
            </a:extLst>
          </p:cNvPr>
          <p:cNvSpPr txBox="1"/>
          <p:nvPr/>
        </p:nvSpPr>
        <p:spPr>
          <a:xfrm>
            <a:off x="2286000" y="5777902"/>
            <a:ext cx="4572000" cy="215444"/>
          </a:xfrm>
          <a:prstGeom prst="rect">
            <a:avLst/>
          </a:prstGeom>
          <a:noFill/>
        </p:spPr>
        <p:txBody>
          <a:bodyPr wrap="square">
            <a:spAutoFit/>
          </a:bodyPr>
          <a:lstStyle/>
          <a:p>
            <a:pPr algn="ctr"/>
            <a:r>
              <a:rPr lang="en-US" sz="800" dirty="0"/>
              <a:t>CNX OpenStax on Wikimedia Commons. "Skeletal muscle cell."</a:t>
            </a:r>
          </a:p>
        </p:txBody>
      </p:sp>
      <p:pic>
        <p:nvPicPr>
          <p:cNvPr id="6" name="Content Placeholder 6" descr="The image shows a long, tubular skeletal muscle cell that runs the length of a muscle fiber. Bundles of fibers called myofibrils run the length of the cell. The myofibrils have a banded appearance. The sarcolemma surrounds the bundle of fibers, and a sarcoplasm exits around the muscle fibers.">
            <a:extLst>
              <a:ext uri="{FF2B5EF4-FFF2-40B4-BE49-F238E27FC236}">
                <a16:creationId xmlns:a16="http://schemas.microsoft.com/office/drawing/2014/main" id="{B6E347B8-CBEC-F47B-2F04-1D21FAC1F957}"/>
              </a:ext>
            </a:extLst>
          </p:cNvPr>
          <p:cNvPicPr>
            <a:picLocks noGrp="1" noChangeAspect="1"/>
          </p:cNvPicPr>
          <p:nvPr>
            <p:ph idx="1"/>
          </p:nvPr>
        </p:nvPicPr>
        <p:blipFill>
          <a:blip r:embed="rId3"/>
          <a:srcRect t="3666" b="29667"/>
          <a:stretch/>
        </p:blipFill>
        <p:spPr>
          <a:xfrm>
            <a:off x="177655" y="1219200"/>
            <a:ext cx="8788689" cy="325507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Skeletal Muscle Fiber Structure</a:t>
            </a:r>
            <a:r>
              <a:rPr lang="en-US" sz="1400" baseline="-25000" dirty="0"/>
              <a:t>2</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87240"/>
          </a:xfrm>
        </p:spPr>
        <p:txBody>
          <a:bodyPr/>
          <a:lstStyle/>
          <a:p>
            <a:r>
              <a:rPr lang="en-US" dirty="0"/>
              <a:t>Repeating bands of actin and myosin give the tissue its striated appearance. </a:t>
            </a:r>
          </a:p>
          <a:p>
            <a:pPr marL="457200" indent="-457200">
              <a:buFont typeface="Arial" panose="020B0604020202020204" pitchFamily="34" charset="0"/>
              <a:buChar char="•"/>
            </a:pPr>
            <a:r>
              <a:rPr lang="en-US" dirty="0"/>
              <a:t>A bands = dark regions</a:t>
            </a:r>
          </a:p>
          <a:p>
            <a:pPr marL="457200" indent="-457200">
              <a:buFont typeface="Arial" panose="020B0604020202020204" pitchFamily="34" charset="0"/>
              <a:buChar char="•"/>
            </a:pPr>
            <a:r>
              <a:rPr lang="en-US" dirty="0"/>
              <a:t>I bands = light regions</a:t>
            </a:r>
          </a:p>
          <a:p>
            <a:pPr marL="1200150" lvl="1" indent="-457200">
              <a:buFont typeface="Arial" panose="020B0604020202020204" pitchFamily="34" charset="0"/>
              <a:buChar char="•"/>
            </a:pPr>
            <a:r>
              <a:rPr lang="en-US" dirty="0"/>
              <a:t>Each has a dense line running vertically called a Z disc, or line</a:t>
            </a:r>
          </a:p>
          <a:p>
            <a:pPr marL="1600200" lvl="2" indent="-457200"/>
            <a:r>
              <a:rPr lang="en-US" dirty="0"/>
              <a:t>Z discs mark the border of units called </a:t>
            </a:r>
            <a:r>
              <a:rPr lang="en-US" b="1" dirty="0"/>
              <a:t>sarcomeres</a:t>
            </a:r>
            <a:r>
              <a:rPr lang="en-US" dirty="0"/>
              <a:t> (space between two consecutive Z discs).</a:t>
            </a:r>
          </a:p>
          <a:p>
            <a:endParaRPr lang="en-US" dirty="0"/>
          </a:p>
        </p:txBody>
      </p:sp>
    </p:spTree>
    <p:extLst>
      <p:ext uri="{BB962C8B-B14F-4D97-AF65-F5344CB8AC3E}">
        <p14:creationId xmlns:p14="http://schemas.microsoft.com/office/powerpoint/2010/main" val="25071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FFAB3-6EA7-91A3-5B44-9CD297D2058F}"/>
              </a:ext>
            </a:extLst>
          </p:cNvPr>
          <p:cNvSpPr>
            <a:spLocks noGrp="1"/>
          </p:cNvSpPr>
          <p:nvPr>
            <p:ph type="title"/>
          </p:nvPr>
        </p:nvSpPr>
        <p:spPr/>
        <p:txBody>
          <a:bodyPr/>
          <a:lstStyle/>
          <a:p>
            <a:r>
              <a:rPr lang="en-US" dirty="0"/>
              <a:t>43.4 Figure 3</a:t>
            </a:r>
          </a:p>
        </p:txBody>
      </p:sp>
      <p:sp>
        <p:nvSpPr>
          <p:cNvPr id="6" name="TextBox 5">
            <a:extLst>
              <a:ext uri="{FF2B5EF4-FFF2-40B4-BE49-F238E27FC236}">
                <a16:creationId xmlns:a16="http://schemas.microsoft.com/office/drawing/2014/main" id="{B036BCEC-0FE3-82A5-6F64-0C36F2B877A6}"/>
              </a:ext>
            </a:extLst>
          </p:cNvPr>
          <p:cNvSpPr txBox="1"/>
          <p:nvPr/>
        </p:nvSpPr>
        <p:spPr>
          <a:xfrm>
            <a:off x="2251823" y="5760720"/>
            <a:ext cx="4572000" cy="230832"/>
          </a:xfrm>
          <a:prstGeom prst="rect">
            <a:avLst/>
          </a:prstGeom>
          <a:noFill/>
        </p:spPr>
        <p:txBody>
          <a:bodyPr wrap="square">
            <a:spAutoFit/>
          </a:bodyPr>
          <a:lstStyle/>
          <a:p>
            <a:pPr algn="ctr"/>
            <a:r>
              <a:rPr lang="en-US" sz="900" dirty="0"/>
              <a:t>OpenStax on Wikimedia Commons. "Myofibril diagram."</a:t>
            </a:r>
          </a:p>
        </p:txBody>
      </p:sp>
      <p:pic>
        <p:nvPicPr>
          <p:cNvPr id="7" name="Content Placeholder 6" descr="The image shows part of a tubular myofibril, which consists of many sarcomeres. Zigzagging lines, called Z lines, run perpendicular to the fiber. Each sarcomere starts at one Z line and ends at the next. A straight perpendicular line, called an M line, exists halfway between each Z line. Thick filaments extend out from the M lines, parallel to the length of the myofibril. Thin filaments extend from the Z lines and extend into the space between the thick filaments.">
            <a:extLst>
              <a:ext uri="{FF2B5EF4-FFF2-40B4-BE49-F238E27FC236}">
                <a16:creationId xmlns:a16="http://schemas.microsoft.com/office/drawing/2014/main" id="{756F4EDC-F049-7F51-7007-1811E1510223}"/>
              </a:ext>
            </a:extLst>
          </p:cNvPr>
          <p:cNvPicPr>
            <a:picLocks noGrp="1" noChangeAspect="1"/>
          </p:cNvPicPr>
          <p:nvPr>
            <p:ph idx="1"/>
          </p:nvPr>
        </p:nvPicPr>
        <p:blipFill>
          <a:blip r:embed="rId3"/>
          <a:srcRect l="17593" t="3666" r="16667" b="2000"/>
          <a:stretch/>
        </p:blipFill>
        <p:spPr>
          <a:xfrm>
            <a:off x="1524000" y="1097280"/>
            <a:ext cx="5901577" cy="4704637"/>
          </a:xfrm>
        </p:spPr>
      </p:pic>
    </p:spTree>
    <p:extLst>
      <p:ext uri="{BB962C8B-B14F-4D97-AF65-F5344CB8AC3E}">
        <p14:creationId xmlns:p14="http://schemas.microsoft.com/office/powerpoint/2010/main" val="174930484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1737</TotalTime>
  <Words>2154</Words>
  <Application>Microsoft Office PowerPoint</Application>
  <PresentationFormat>On-screen Show (4:3)</PresentationFormat>
  <Paragraphs>164</Paragraphs>
  <Slides>30</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Courier New</vt:lpstr>
      <vt:lpstr>Calibri</vt:lpstr>
      <vt:lpstr>Aptos</vt:lpstr>
      <vt:lpstr>Office Theme</vt:lpstr>
      <vt:lpstr>1_Office Theme</vt:lpstr>
      <vt:lpstr>Lesson 43.4</vt:lpstr>
      <vt:lpstr>Objectives</vt:lpstr>
      <vt:lpstr>Muscle Contraction and Locomotion</vt:lpstr>
      <vt:lpstr>Skeletal Muscle Tissue</vt:lpstr>
      <vt:lpstr>Reflection Question1</vt:lpstr>
      <vt:lpstr>Skeletal Muscle Fiber Structure1</vt:lpstr>
      <vt:lpstr>43.4 Figure 2</vt:lpstr>
      <vt:lpstr>Skeletal Muscle Fiber Structure2</vt:lpstr>
      <vt:lpstr>43.4 Figure 3</vt:lpstr>
      <vt:lpstr>Skeletal Muscle Fiber Structure3</vt:lpstr>
      <vt:lpstr>Sliding Filament Model of Contraction</vt:lpstr>
      <vt:lpstr>43.4 Figure 4</vt:lpstr>
      <vt:lpstr>Reflection Question2</vt:lpstr>
      <vt:lpstr>ATP and Muscle Contraction</vt:lpstr>
      <vt:lpstr>43.4 Figure 5</vt:lpstr>
      <vt:lpstr>43.4 Figure 6</vt:lpstr>
      <vt:lpstr>Regulatory Proteins</vt:lpstr>
      <vt:lpstr>Think It Through1</vt:lpstr>
      <vt:lpstr>Excitation-Contraction Coupling1</vt:lpstr>
      <vt:lpstr>43.4 Figure 7</vt:lpstr>
      <vt:lpstr>Think It Through2</vt:lpstr>
      <vt:lpstr>Excitation-Contraction Coupling2</vt:lpstr>
      <vt:lpstr>43.4 Figure 9</vt:lpstr>
      <vt:lpstr>Think It Through3</vt:lpstr>
      <vt:lpstr>Excitation-Contraction Coupling3</vt:lpstr>
      <vt:lpstr>Science and You</vt:lpstr>
      <vt:lpstr>Control of Muscle Tension1</vt:lpstr>
      <vt:lpstr>Control of Muscle Tension2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183</cp:revision>
  <dcterms:created xsi:type="dcterms:W3CDTF">2013-04-26T14:43:13Z</dcterms:created>
  <dcterms:modified xsi:type="dcterms:W3CDTF">2024-10-23T01:41:24Z</dcterms:modified>
</cp:coreProperties>
</file>