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1" r:id="rId2"/>
  </p:sldMasterIdLst>
  <p:notesMasterIdLst>
    <p:notesMasterId r:id="rId23"/>
  </p:notesMasterIdLst>
  <p:handoutMasterIdLst>
    <p:handoutMasterId r:id="rId24"/>
  </p:handoutMasterIdLst>
  <p:sldIdLst>
    <p:sldId id="272" r:id="rId3"/>
    <p:sldId id="264" r:id="rId4"/>
    <p:sldId id="265" r:id="rId5"/>
    <p:sldId id="281" r:id="rId6"/>
    <p:sldId id="282" r:id="rId7"/>
    <p:sldId id="267" r:id="rId8"/>
    <p:sldId id="283" r:id="rId9"/>
    <p:sldId id="293" r:id="rId10"/>
    <p:sldId id="284" r:id="rId11"/>
    <p:sldId id="294" r:id="rId12"/>
    <p:sldId id="285" r:id="rId13"/>
    <p:sldId id="271" r:id="rId14"/>
    <p:sldId id="295" r:id="rId15"/>
    <p:sldId id="286" r:id="rId16"/>
    <p:sldId id="287" r:id="rId17"/>
    <p:sldId id="296" r:id="rId18"/>
    <p:sldId id="268" r:id="rId19"/>
    <p:sldId id="276" r:id="rId20"/>
    <p:sldId id="288" r:id="rId21"/>
    <p:sldId id="280" r:id="rId22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8" autoAdjust="0"/>
    <p:restoredTop sz="86410" autoAdjust="0"/>
  </p:normalViewPr>
  <p:slideViewPr>
    <p:cSldViewPr>
      <p:cViewPr varScale="1">
        <p:scale>
          <a:sx n="95" d="100"/>
          <a:sy n="95" d="100"/>
        </p:scale>
        <p:origin x="166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10/11/2024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10/11/2024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2: Ecologists study within several biological levels of organization.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897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Originally an On Your Own. This is included here to use as a talking point or for a think-pair-share activity.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35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Originally an On Your Own. This is included here to use as a talking point or for a think-pair-share activity.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48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89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is included as a relevant application for this topic.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564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9BF609-9115-F249-058F-BBACF4C46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EF247-6A15-BD94-20B7-15AE9FB3C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 It Throu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F497D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50498A-7EB8-497B-A843-BB35444C1A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77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-320615"/>
            <a:ext cx="58935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2008607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69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58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6060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61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67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0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24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ce and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Science and You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9AC3493-6A7F-20D4-D960-8B904DC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i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F497D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77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 It Throu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F497D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66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3D812D-D342-F97A-0C0B-50F4E1D51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1"/>
            <a:ext cx="9177868" cy="688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2A385-C830-7252-BABF-EBB5A3534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74768" y="1658652"/>
            <a:ext cx="8437595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55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50498A-7EB8-497B-A843-BB35444C1A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6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09F0B78-AA5C-A289-D621-CF95267C4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6060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BD28F2D-7B04-6834-483C-A21292861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144086-E7A9-C915-F685-992A87D40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43C62F9-800A-D031-9B4C-7C8ABDAF3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8398C99-CF4B-2A2F-218B-D9A88A9CB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ce and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Science and You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9F1BAE7-B3E6-983D-B72A-31ABD14FF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i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F497D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ED61DD2-6B95-2D23-87C9-508F42468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5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37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44.1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The Scope of Ecology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Population Ecology</a:t>
            </a:r>
            <a:r>
              <a:rPr lang="en-US" sz="1400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73964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One example is counting and studying Karner blue butterflies as an endangered species.</a:t>
            </a:r>
          </a:p>
          <a:p>
            <a:pPr lvl="1">
              <a:tabLst>
                <a:tab pos="461963" algn="l"/>
              </a:tabLst>
            </a:pPr>
            <a:r>
              <a:rPr lang="en-US" dirty="0"/>
              <a:t>Highly influenced by distribution and abundance of wild lupine and the biophysical environment</a:t>
            </a:r>
          </a:p>
          <a:p>
            <a:pPr lvl="1"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Might ask questions about factors leading to decline of wild lupine and how these affect Karner blue butterflies</a:t>
            </a:r>
          </a:p>
          <a:p>
            <a:pPr>
              <a:tabLst>
                <a:tab pos="461963" algn="l"/>
              </a:tabLst>
            </a:pPr>
            <a:r>
              <a:rPr lang="en-US" dirty="0"/>
              <a:t>Ecologists know that wild lupine thrives in open areas.</a:t>
            </a:r>
          </a:p>
          <a:p>
            <a:pPr lvl="1">
              <a:tabLst>
                <a:tab pos="461963" algn="l"/>
              </a:tabLst>
            </a:pPr>
            <a:r>
              <a:rPr lang="en-US" dirty="0"/>
              <a:t>Removal of trees by intermittent wildfires</a:t>
            </a:r>
          </a:p>
          <a:p>
            <a:pPr lvl="1">
              <a:tabLst>
                <a:tab pos="461963" algn="l"/>
              </a:tabLst>
            </a:pPr>
            <a:r>
              <a:rPr lang="en-US" dirty="0"/>
              <a:t>Can use mathematical models to understand how human suppression of wildfires has led to decline in wild lupine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4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Community Ecology</a:t>
            </a:r>
            <a:r>
              <a:rPr lang="en-US" sz="1400" baseline="-25000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Investigates different species within an area and their interactions</a:t>
            </a:r>
          </a:p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Studies both </a:t>
            </a:r>
            <a:r>
              <a:rPr lang="en-US" b="1" dirty="0">
                <a:solidFill>
                  <a:schemeClr val="tx1"/>
                </a:solidFill>
              </a:rPr>
              <a:t>conspecific</a:t>
            </a:r>
            <a:r>
              <a:rPr lang="en-US" dirty="0">
                <a:solidFill>
                  <a:schemeClr val="tx1"/>
                </a:solidFill>
              </a:rPr>
              <a:t> (same species) and </a:t>
            </a:r>
            <a:r>
              <a:rPr lang="en-US" b="1" dirty="0">
                <a:solidFill>
                  <a:schemeClr val="tx1"/>
                </a:solidFill>
              </a:rPr>
              <a:t>heterospecific</a:t>
            </a:r>
            <a:r>
              <a:rPr lang="en-US" dirty="0">
                <a:solidFill>
                  <a:schemeClr val="tx1"/>
                </a:solidFill>
              </a:rPr>
              <a:t> (different species) interactions</a:t>
            </a:r>
          </a:p>
          <a:p>
            <a:pPr lvl="1">
              <a:tabLst>
                <a:tab pos="461963" algn="l"/>
              </a:tabLst>
            </a:pPr>
            <a:r>
              <a:rPr lang="en-US" u="sng" dirty="0">
                <a:solidFill>
                  <a:schemeClr val="tx1"/>
                </a:solidFill>
              </a:rPr>
              <a:t>Conspecific</a:t>
            </a:r>
            <a:r>
              <a:rPr lang="en-US" dirty="0">
                <a:solidFill>
                  <a:schemeClr val="tx1"/>
                </a:solidFill>
              </a:rPr>
              <a:t>: competition among members of the same species for a limited resource</a:t>
            </a:r>
          </a:p>
          <a:p>
            <a:pPr lvl="1">
              <a:tabLst>
                <a:tab pos="461963" algn="l"/>
              </a:tabLst>
            </a:pPr>
            <a:r>
              <a:rPr lang="en-US" u="sng" dirty="0">
                <a:solidFill>
                  <a:schemeClr val="tx1"/>
                </a:solidFill>
              </a:rPr>
              <a:t>Heterospecific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/>
              <a:t>p</a:t>
            </a:r>
            <a:r>
              <a:rPr lang="en-US" dirty="0">
                <a:solidFill>
                  <a:schemeClr val="tx1"/>
                </a:solidFill>
              </a:rPr>
              <a:t>rocesses like predation, parasitism, and mutualism</a:t>
            </a:r>
          </a:p>
          <a:p>
            <a:pPr lvl="1">
              <a:tabLst>
                <a:tab pos="461963" algn="l"/>
              </a:tabLst>
            </a:pPr>
            <a:r>
              <a:rPr lang="en-US" dirty="0"/>
              <a:t>Can have regulating effects on population size and impact ecological and evolutionary processes affecting diversity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7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B4C-5AAA-83F0-C30B-42241B0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It Through</a:t>
            </a:r>
            <a:r>
              <a:rPr lang="en-US" sz="1400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C4C-482E-02BD-BADA-C2D6C8D0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910840"/>
          </a:xfrm>
        </p:spPr>
        <p:txBody>
          <a:bodyPr/>
          <a:lstStyle/>
          <a:p>
            <a:r>
              <a:rPr lang="en-US" dirty="0"/>
              <a:t>Identify the vocabulary term associated with each description.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Members of different species living in the same geographical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Members of same species living in the same geographical area</a:t>
            </a:r>
          </a:p>
        </p:txBody>
      </p:sp>
    </p:spTree>
    <p:extLst>
      <p:ext uri="{BB962C8B-B14F-4D97-AF65-F5344CB8AC3E}">
        <p14:creationId xmlns:p14="http://schemas.microsoft.com/office/powerpoint/2010/main" val="1933572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Community Ecology</a:t>
            </a:r>
            <a:r>
              <a:rPr lang="en-US" sz="1400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73964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One example is the mutualistic relationship between Karner blue butterfly larvae and ants.</a:t>
            </a:r>
          </a:p>
          <a:p>
            <a:pPr>
              <a:tabLst>
                <a:tab pos="461963" algn="l"/>
              </a:tabLst>
            </a:pPr>
            <a:r>
              <a:rPr lang="en-US" b="1" dirty="0">
                <a:solidFill>
                  <a:schemeClr val="tx1"/>
                </a:solidFill>
              </a:rPr>
              <a:t>Mutualism</a:t>
            </a:r>
            <a:r>
              <a:rPr lang="en-US" dirty="0">
                <a:solidFill>
                  <a:schemeClr val="tx1"/>
                </a:solidFill>
              </a:rPr>
              <a:t>: form of long-term relationship that coevolved between two species and from which each species benefits</a:t>
            </a:r>
          </a:p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Increased survival rates in larvae when ants protect them from predation (tending)</a:t>
            </a:r>
          </a:p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Less time spent in each life stage when being tended</a:t>
            </a:r>
          </a:p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Secretion of ant-like pheromones and a carbohydrate-rich substance to attract and provide energy to the ants</a:t>
            </a:r>
          </a:p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Beneficial for both species, though the ants may be partially opportunistic</a:t>
            </a:r>
          </a:p>
        </p:txBody>
      </p:sp>
    </p:spTree>
    <p:extLst>
      <p:ext uri="{BB962C8B-B14F-4D97-AF65-F5344CB8AC3E}">
        <p14:creationId xmlns:p14="http://schemas.microsoft.com/office/powerpoint/2010/main" val="46360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Ecosystem Ecology</a:t>
            </a:r>
            <a:r>
              <a:rPr lang="en-US" sz="1400" baseline="-25000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An extension of organismal, population, and community ecology</a:t>
            </a:r>
          </a:p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Examines both </a:t>
            </a:r>
            <a:r>
              <a:rPr lang="en-US" b="1" dirty="0">
                <a:solidFill>
                  <a:schemeClr val="tx1"/>
                </a:solidFill>
              </a:rPr>
              <a:t>biotic</a:t>
            </a:r>
            <a:r>
              <a:rPr lang="en-US" dirty="0">
                <a:solidFill>
                  <a:schemeClr val="tx1"/>
                </a:solidFill>
              </a:rPr>
              <a:t> (living things) and </a:t>
            </a:r>
            <a:r>
              <a:rPr lang="en-US" b="1" dirty="0">
                <a:solidFill>
                  <a:schemeClr val="tx1"/>
                </a:solidFill>
              </a:rPr>
              <a:t>abiotic</a:t>
            </a:r>
            <a:r>
              <a:rPr lang="en-US" dirty="0">
                <a:solidFill>
                  <a:schemeClr val="tx1"/>
                </a:solidFill>
              </a:rPr>
              <a:t> (nonliving things) factors influencing ecosystem dynamics</a:t>
            </a:r>
          </a:p>
          <a:p>
            <a:pPr lvl="1">
              <a:tabLst>
                <a:tab pos="461963" algn="l"/>
              </a:tabLst>
            </a:pPr>
            <a:r>
              <a:rPr lang="en-US" u="sng" dirty="0">
                <a:solidFill>
                  <a:schemeClr val="tx1"/>
                </a:solidFill>
              </a:rPr>
              <a:t>Abiotic</a:t>
            </a:r>
            <a:r>
              <a:rPr lang="en-US" dirty="0">
                <a:solidFill>
                  <a:schemeClr val="tx1"/>
                </a:solidFill>
              </a:rPr>
              <a:t>: air, water, and soil</a:t>
            </a:r>
          </a:p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Studies nutrient and energy storage and movement within the ecosystem</a:t>
            </a:r>
          </a:p>
        </p:txBody>
      </p:sp>
    </p:spTree>
    <p:extLst>
      <p:ext uri="{BB962C8B-B14F-4D97-AF65-F5344CB8AC3E}">
        <p14:creationId xmlns:p14="http://schemas.microsoft.com/office/powerpoint/2010/main" val="367491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B4C-5AAA-83F0-C30B-42241B0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It Through</a:t>
            </a:r>
            <a:r>
              <a:rPr lang="en-US" sz="1400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C4C-482E-02BD-BADA-C2D6C8D0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3596640"/>
          </a:xfrm>
        </p:spPr>
        <p:txBody>
          <a:bodyPr/>
          <a:lstStyle/>
          <a:p>
            <a:r>
              <a:rPr lang="en-US" dirty="0"/>
              <a:t>Identify the following ecosystem components as either biotic or abiotic.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Grass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Elephants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Humans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Sand</a:t>
            </a:r>
          </a:p>
        </p:txBody>
      </p:sp>
    </p:spTree>
    <p:extLst>
      <p:ext uri="{BB962C8B-B14F-4D97-AF65-F5344CB8AC3E}">
        <p14:creationId xmlns:p14="http://schemas.microsoft.com/office/powerpoint/2010/main" val="3690265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Ecosystem Ecology</a:t>
            </a:r>
            <a:r>
              <a:rPr lang="en-US" sz="1400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One example is nutrient availability in oak-pine barren habitats of Karner blue butterflies.</a:t>
            </a:r>
          </a:p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Characterized by natural disturbance and nutrient-poor soils low in nitrogen (N)</a:t>
            </a:r>
          </a:p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Nutrient availability important to distribution of plants that live in the habitat</a:t>
            </a:r>
          </a:p>
          <a:p>
            <a:pPr marL="0" indent="0">
              <a:buNone/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Ecosystem ecologists ask questions about the importance of limited resources and the movement of resources through the ecosystem.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5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D6AE-0B98-8803-5EA0-9861798A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08272-FE29-99EF-9D2C-7651D849C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463040"/>
          </a:xfrm>
        </p:spPr>
        <p:txBody>
          <a:bodyPr/>
          <a:lstStyle/>
          <a:p>
            <a:r>
              <a:rPr lang="en-US" dirty="0"/>
              <a:t>In a group of 3–4 students, discuss why it is important to approach the study of ecology from multiple levels—ranging from the organism to the ecosystem.</a:t>
            </a:r>
          </a:p>
        </p:txBody>
      </p:sp>
    </p:spTree>
    <p:extLst>
      <p:ext uri="{BB962C8B-B14F-4D97-AF65-F5344CB8AC3E}">
        <p14:creationId xmlns:p14="http://schemas.microsoft.com/office/powerpoint/2010/main" val="2069639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ED285-5CB0-174E-014C-EE0E32FC9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and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4836E-1DE3-02CC-70C3-EB5C16CF3F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434840"/>
          </a:xfrm>
        </p:spPr>
        <p:txBody>
          <a:bodyPr numCol="2">
            <a:normAutofit/>
          </a:bodyPr>
          <a:lstStyle/>
          <a:p>
            <a:r>
              <a:rPr lang="en-US" sz="1800" b="1" dirty="0"/>
              <a:t>Career: Ecologist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Ecologists contribute to various aspects of human society, including food, shelter, and health care.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Work environments include laboratories and natural settings.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Career paths include resource management, education, and policy advising.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Educational requirements typically include an undergraduate degree in natural sciences, often followed by specialized training or advanced degrees.</a:t>
            </a:r>
          </a:p>
        </p:txBody>
      </p:sp>
      <p:pic>
        <p:nvPicPr>
          <p:cNvPr id="7" name="Content Placeholder 6" descr="A photograph of an ecologist releasing a ferret from a cage">
            <a:extLst>
              <a:ext uri="{FF2B5EF4-FFF2-40B4-BE49-F238E27FC236}">
                <a16:creationId xmlns:a16="http://schemas.microsoft.com/office/drawing/2014/main" id="{3A2D0C2C-FD74-A15A-1C1C-3CAE92D927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63" t="5334" r="12037" b="6000"/>
          <a:stretch/>
        </p:blipFill>
        <p:spPr>
          <a:xfrm>
            <a:off x="4555956" y="1556128"/>
            <a:ext cx="3944639" cy="25908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1F5E73-707A-C780-C27F-9EB2167EB046}"/>
              </a:ext>
            </a:extLst>
          </p:cNvPr>
          <p:cNvSpPr txBox="1"/>
          <p:nvPr/>
        </p:nvSpPr>
        <p:spPr>
          <a:xfrm>
            <a:off x="4889977" y="4157186"/>
            <a:ext cx="3276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44.1 Figure 5: </a:t>
            </a:r>
            <a:r>
              <a:rPr lang="en-US" sz="1400" dirty="0">
                <a:solidFill>
                  <a:schemeClr val="bg1"/>
                </a:solidFill>
              </a:rPr>
              <a:t>This landscape ecologist is releasing a black-footed ferret into its native habitat as part of a study.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CE0ADE-A412-B366-BDFA-C47BE952476A}"/>
              </a:ext>
            </a:extLst>
          </p:cNvPr>
          <p:cNvSpPr txBox="1"/>
          <p:nvPr/>
        </p:nvSpPr>
        <p:spPr>
          <a:xfrm>
            <a:off x="5842476" y="487233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USFWS Mountain-Prairie on Wikimedia Commons. "Ferret release."</a:t>
            </a:r>
          </a:p>
        </p:txBody>
      </p:sp>
    </p:spTree>
    <p:extLst>
      <p:ext uri="{BB962C8B-B14F-4D97-AF65-F5344CB8AC3E}">
        <p14:creationId xmlns:p14="http://schemas.microsoft.com/office/powerpoint/2010/main" val="1146028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Ecology encompasses the study of organisms, populations, communities, and ecosystems.</a:t>
            </a:r>
          </a:p>
          <a:p>
            <a:pPr lvl="1">
              <a:tabLst>
                <a:tab pos="461963" algn="l"/>
              </a:tabLst>
            </a:pPr>
            <a:r>
              <a:rPr lang="en-US" u="sng" dirty="0">
                <a:solidFill>
                  <a:schemeClr val="tx1"/>
                </a:solidFill>
              </a:rPr>
              <a:t>Organismal</a:t>
            </a:r>
            <a:r>
              <a:rPr lang="en-US" dirty="0">
                <a:solidFill>
                  <a:schemeClr val="tx1"/>
                </a:solidFill>
              </a:rPr>
              <a:t>: study individual organisms and how they interact with the environment</a:t>
            </a:r>
          </a:p>
          <a:p>
            <a:pPr lvl="1">
              <a:tabLst>
                <a:tab pos="461963" algn="l"/>
              </a:tabLst>
            </a:pPr>
            <a:r>
              <a:rPr lang="en-US" u="sng" dirty="0">
                <a:solidFill>
                  <a:schemeClr val="tx1"/>
                </a:solidFill>
              </a:rPr>
              <a:t>Population</a:t>
            </a:r>
            <a:r>
              <a:rPr lang="en-US" dirty="0">
                <a:solidFill>
                  <a:schemeClr val="tx1"/>
                </a:solidFill>
              </a:rPr>
              <a:t>: explore how a population changes over time</a:t>
            </a:r>
          </a:p>
          <a:p>
            <a:pPr lvl="1">
              <a:tabLst>
                <a:tab pos="461963" algn="l"/>
              </a:tabLst>
            </a:pPr>
            <a:r>
              <a:rPr lang="en-US" u="sng" dirty="0">
                <a:solidFill>
                  <a:schemeClr val="tx1"/>
                </a:solidFill>
              </a:rPr>
              <a:t>Community</a:t>
            </a:r>
            <a:r>
              <a:rPr lang="en-US" dirty="0">
                <a:solidFill>
                  <a:schemeClr val="tx1"/>
                </a:solidFill>
              </a:rPr>
              <a:t>: explore the ways in which a population interacts with other species in the community</a:t>
            </a:r>
          </a:p>
          <a:p>
            <a:pPr lvl="1">
              <a:tabLst>
                <a:tab pos="461963" algn="l"/>
              </a:tabLst>
            </a:pPr>
            <a:r>
              <a:rPr lang="en-US" u="sng" dirty="0">
                <a:solidFill>
                  <a:schemeClr val="tx1"/>
                </a:solidFill>
              </a:rPr>
              <a:t>Ecosystem</a:t>
            </a:r>
            <a:r>
              <a:rPr lang="en-US" dirty="0">
                <a:solidFill>
                  <a:schemeClr val="tx1"/>
                </a:solidFill>
              </a:rPr>
              <a:t>: examine livin</a:t>
            </a:r>
            <a:r>
              <a:rPr lang="en-US" dirty="0"/>
              <a:t>g species (biotic) and nonliving portions (abiotic) of an ecosystem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2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Objectives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0243" name="Rectangle 3"/>
          <p:cNvSpPr>
            <a:spLocks noGrp="1"/>
          </p:cNvSpPr>
          <p:nvPr>
            <p:ph idx="1"/>
          </p:nvPr>
        </p:nvSpPr>
        <p:spPr>
          <a:xfrm>
            <a:off x="457200" y="1055441"/>
            <a:ext cx="8229600" cy="4228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dirty="0"/>
              <a:t>Define</a:t>
            </a:r>
            <a:r>
              <a:rPr lang="en-US" dirty="0"/>
              <a:t> ecology and the four basic levels of ecological research.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dirty="0"/>
              <a:t>Describe</a:t>
            </a:r>
            <a:r>
              <a:rPr lang="en-US" dirty="0"/>
              <a:t> examples of the ways in which ecology requires the integration of different scientific disciplines.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dirty="0"/>
              <a:t>Distinguish</a:t>
            </a:r>
            <a:r>
              <a:rPr lang="en-US" dirty="0"/>
              <a:t> between abiotic and biotic components of the environment.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dirty="0"/>
              <a:t>Recognize</a:t>
            </a:r>
            <a:r>
              <a:rPr lang="en-US" dirty="0"/>
              <a:t> the relationship between abiotic and biotic components of the environment.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7ABF-8A74-7D16-5E9D-DD08BEAD4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-2387600"/>
            <a:ext cx="6858000" cy="2387600"/>
          </a:xfrm>
        </p:spPr>
        <p:txBody>
          <a:bodyPr anchor="b"/>
          <a:lstStyle/>
          <a:p>
            <a:r>
              <a:rPr lang="en-US" dirty="0"/>
              <a:t>End of Hawkes Learning PowerPoint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86EC0-8730-A033-A660-07D4E40AB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09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Ecology and the Biosphere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057401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Humans are part of the ecological landscape, and human health is connected to the natural world.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u="sng" dirty="0">
                <a:solidFill>
                  <a:schemeClr val="tx1"/>
                </a:solidFill>
              </a:rPr>
              <a:t>Example</a:t>
            </a:r>
            <a:r>
              <a:rPr lang="en-US" dirty="0">
                <a:solidFill>
                  <a:schemeClr val="tx1"/>
                </a:solidFill>
              </a:rPr>
              <a:t>: Lyme disease is a connection between our health and the natural world.</a:t>
            </a:r>
          </a:p>
          <a:p>
            <a:pPr marL="1200150" lvl="1" indent="-457200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Lyme disease is transmitted by deer ticks, with infection probability depending on host species.</a:t>
            </a:r>
          </a:p>
          <a:p>
            <a:pPr marL="1200150" lvl="1" indent="-457200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Understanding ecological factors helps in comprehending disease transmission and prevention.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Content Placeholder 5" descr="Image (a) shows a deer tick, image (b) shows the bacterium that produces Lyme disease, image (c) shows a bull's eye rash, and image (d) shows a mouse.">
            <a:extLst>
              <a:ext uri="{FF2B5EF4-FFF2-40B4-BE49-F238E27FC236}">
                <a16:creationId xmlns:a16="http://schemas.microsoft.com/office/drawing/2014/main" id="{E156280A-8F0E-60D3-3F9A-40F7F203D8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6" t="5334" r="926" b="49876"/>
          <a:stretch/>
        </p:blipFill>
        <p:spPr>
          <a:xfrm>
            <a:off x="533399" y="3276601"/>
            <a:ext cx="8077202" cy="2047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7BCCA4-8960-543F-B137-204544339190}"/>
              </a:ext>
            </a:extLst>
          </p:cNvPr>
          <p:cNvSpPr txBox="1"/>
          <p:nvPr/>
        </p:nvSpPr>
        <p:spPr>
          <a:xfrm>
            <a:off x="533399" y="5281136"/>
            <a:ext cx="8153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44.1 Figure 1: </a:t>
            </a:r>
            <a:r>
              <a:rPr lang="en-US" sz="1400" dirty="0"/>
              <a:t>The (a) deer tick carries the (b) </a:t>
            </a:r>
            <a:r>
              <a:rPr lang="en-US" sz="1400" i="1" dirty="0"/>
              <a:t>Borrelia burgdorferi spirochete</a:t>
            </a:r>
            <a:r>
              <a:rPr lang="en-US" sz="1400" dirty="0"/>
              <a:t> (spiral-shaped bacterium) that produces Lyme disease in humans, often evident in (c) a symptomatic bull's eye rash. The (d) white-footed mouse is one well-known host to deer ticks carrying the Lyme disease bacterium.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7DF36A-566D-3A20-2153-7DC01A7628EF}"/>
              </a:ext>
            </a:extLst>
          </p:cNvPr>
          <p:cNvSpPr txBox="1"/>
          <p:nvPr/>
        </p:nvSpPr>
        <p:spPr>
          <a:xfrm>
            <a:off x="2590800" y="6096000"/>
            <a:ext cx="1620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PD-USGov-USDA-ARS on Wikimedia Commons. "Deer tick."</a:t>
            </a:r>
          </a:p>
          <a:p>
            <a:pPr algn="ctr"/>
            <a:endParaRPr 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7AA010-1512-FE11-885A-C7B3E3CC0E07}"/>
              </a:ext>
            </a:extLst>
          </p:cNvPr>
          <p:cNvSpPr txBox="1"/>
          <p:nvPr/>
        </p:nvSpPr>
        <p:spPr>
          <a:xfrm>
            <a:off x="2526346" y="6391172"/>
            <a:ext cx="1748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CDC / James Gathany on Wikimedia Commons. "Lyme disease rash."</a:t>
            </a:r>
          </a:p>
          <a:p>
            <a:pPr algn="ctr"/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570D2D-8167-4FD3-AB6D-44D5DF4218B5}"/>
              </a:ext>
            </a:extLst>
          </p:cNvPr>
          <p:cNvSpPr txBox="1"/>
          <p:nvPr/>
        </p:nvSpPr>
        <p:spPr>
          <a:xfrm>
            <a:off x="4419600" y="6095999"/>
            <a:ext cx="1619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PD-USGov-HHS-CDC on Wikimedia Commons. "</a:t>
            </a:r>
            <a:r>
              <a:rPr lang="en-US" sz="800" i="1" dirty="0"/>
              <a:t>Borrelia burgdorferi</a:t>
            </a:r>
            <a:r>
              <a:rPr lang="en-US" sz="800" dirty="0"/>
              <a:t>."</a:t>
            </a:r>
          </a:p>
          <a:p>
            <a:pPr algn="ctr"/>
            <a:endParaRPr lang="en-US" sz="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8CEEED-FEBE-4DAB-7A61-8F0A43021357}"/>
              </a:ext>
            </a:extLst>
          </p:cNvPr>
          <p:cNvSpPr txBox="1"/>
          <p:nvPr/>
        </p:nvSpPr>
        <p:spPr>
          <a:xfrm>
            <a:off x="4311292" y="6391462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D. Gordon E. Robertson on Wikimedia Commons. "White-footed mouse."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The Scope of Ecology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tabLst>
                <a:tab pos="461963" algn="l"/>
              </a:tabLst>
            </a:pPr>
            <a:r>
              <a:rPr lang="en-US" b="1" dirty="0">
                <a:solidFill>
                  <a:schemeClr val="tx1"/>
                </a:solidFill>
              </a:rPr>
              <a:t>Ecology</a:t>
            </a:r>
            <a:r>
              <a:rPr lang="en-US" dirty="0">
                <a:solidFill>
                  <a:schemeClr val="tx1"/>
                </a:solidFill>
              </a:rPr>
              <a:t> is the study of interactions between living organisms and their environment.</a:t>
            </a:r>
          </a:p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A core goal is to understand the distribution and abundance of living organisms.</a:t>
            </a:r>
          </a:p>
          <a:p>
            <a:pPr lvl="1"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Involves integrating various scientific disciplines, including mathematics, statistics, biochemistry, and climatology</a:t>
            </a:r>
          </a:p>
        </p:txBody>
      </p:sp>
    </p:spTree>
    <p:extLst>
      <p:ext uri="{BB962C8B-B14F-4D97-AF65-F5344CB8AC3E}">
        <p14:creationId xmlns:p14="http://schemas.microsoft.com/office/powerpoint/2010/main" val="400349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Levels of Ecological Study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Ecology is divided into four general levels: organismal, population, community, and ecosystem.</a:t>
            </a:r>
          </a:p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These levels sometimes overlap and collectively make up the </a:t>
            </a:r>
            <a:r>
              <a:rPr lang="en-US" i="1" dirty="0">
                <a:solidFill>
                  <a:schemeClr val="tx1"/>
                </a:solidFill>
              </a:rPr>
              <a:t>biosphere</a:t>
            </a:r>
            <a:r>
              <a:rPr lang="en-US" dirty="0">
                <a:solidFill>
                  <a:schemeClr val="tx1"/>
                </a:solidFill>
              </a:rPr>
              <a:t>: collection of all ecosystems on Earth.</a:t>
            </a:r>
          </a:p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Each level focuses on different aspects of ecological interactions and processes.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9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44.1 Figure 2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8E513-7DB7-E274-5D75-4ECB63CAF9A4}"/>
              </a:ext>
            </a:extLst>
          </p:cNvPr>
          <p:cNvSpPr txBox="1"/>
          <p:nvPr/>
        </p:nvSpPr>
        <p:spPr>
          <a:xfrm>
            <a:off x="152400" y="5595313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Yeowatzup on Wikimedia Commons. "Organisms, pine."</a:t>
            </a:r>
          </a:p>
          <a:p>
            <a:pPr algn="ctr"/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D91593-2938-A456-4492-EDA39C67FE86}"/>
              </a:ext>
            </a:extLst>
          </p:cNvPr>
          <p:cNvSpPr txBox="1"/>
          <p:nvPr/>
        </p:nvSpPr>
        <p:spPr>
          <a:xfrm>
            <a:off x="1661327" y="5595313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USFS on DFW. "Pine marten." Modified. </a:t>
            </a:r>
          </a:p>
          <a:p>
            <a:pPr algn="ctr"/>
            <a:endParaRPr lang="en-US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0C429-9534-4A68-E4E9-B2EFFAFFD322}"/>
              </a:ext>
            </a:extLst>
          </p:cNvPr>
          <p:cNvSpPr txBox="1"/>
          <p:nvPr/>
        </p:nvSpPr>
        <p:spPr>
          <a:xfrm>
            <a:off x="2667000" y="5599556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Joe Hardenbrook on Flickr. "Populations." Modified. </a:t>
            </a:r>
          </a:p>
          <a:p>
            <a:pPr algn="ctr"/>
            <a:endParaRPr lang="en-US" sz="800" dirty="0"/>
          </a:p>
        </p:txBody>
      </p:sp>
      <p:pic>
        <p:nvPicPr>
          <p:cNvPr id="10" name="Content Placeholder 5" descr="The first level is organisms, like a pine tree in a forest. The next level is populations, like all the pine trees in a forest. The next level is communities, like all the plant and animal species in an area. The next level is ecosystems. &quot;The coastal ecosystem in the southeastern United States includes living organisms and the environment in which they live.&quot; The next level is the biosphere, which &quot;encompasses all the ecosystems on Earth.&quot;">
            <a:extLst>
              <a:ext uri="{FF2B5EF4-FFF2-40B4-BE49-F238E27FC236}">
                <a16:creationId xmlns:a16="http://schemas.microsoft.com/office/drawing/2014/main" id="{A95A4B2F-1F9E-2C35-9A55-36AA250D4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496" t="3746" r="1282" b="2921"/>
          <a:stretch/>
        </p:blipFill>
        <p:spPr>
          <a:xfrm>
            <a:off x="533400" y="1295399"/>
            <a:ext cx="8001000" cy="42672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746A1C-D4ED-94D0-B4FC-4B886C2F0ABC}"/>
              </a:ext>
            </a:extLst>
          </p:cNvPr>
          <p:cNvSpPr txBox="1"/>
          <p:nvPr/>
        </p:nvSpPr>
        <p:spPr>
          <a:xfrm>
            <a:off x="4267200" y="4875938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US Fish and Wildlife Service Headquarters on Flickr. "Ecosystems." Modified.</a:t>
            </a:r>
          </a:p>
          <a:p>
            <a:pPr algn="ctr"/>
            <a:endParaRPr lang="en-US" sz="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3C97F-DFAF-0AC1-4624-BA22BE1EBFFA}"/>
              </a:ext>
            </a:extLst>
          </p:cNvPr>
          <p:cNvSpPr txBox="1"/>
          <p:nvPr/>
        </p:nvSpPr>
        <p:spPr>
          <a:xfrm>
            <a:off x="6781800" y="4875938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NASA on the Commons on Wikimedia Commons. "Biosphere." Modified.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Organismal Ecology</a:t>
            </a:r>
            <a:r>
              <a:rPr lang="en-US" sz="1400" baseline="-25000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92024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The organismal level focuses on adaptations that enable individuals to live in specific habitats.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Can be morphological, physiological, or behavioral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u="sng" dirty="0">
                <a:solidFill>
                  <a:schemeClr val="tx1"/>
                </a:solidFill>
              </a:rPr>
              <a:t>Example</a:t>
            </a:r>
            <a:r>
              <a:rPr lang="en-US" dirty="0">
                <a:solidFill>
                  <a:schemeClr val="tx1"/>
                </a:solidFill>
              </a:rPr>
              <a:t>: Karner blue butterfly's specialization on wild lupine for egg-laying and larval development</a:t>
            </a:r>
          </a:p>
          <a:p>
            <a:pPr marL="1200150" lvl="1" indent="-457200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dirty="0"/>
              <a:t>Completely dependent on wild lupine plants for survival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16B92F-311F-D3C3-492F-B42735B6555C}"/>
              </a:ext>
            </a:extLst>
          </p:cNvPr>
          <p:cNvSpPr txBox="1"/>
          <p:nvPr/>
        </p:nvSpPr>
        <p:spPr>
          <a:xfrm>
            <a:off x="76540" y="4647012"/>
            <a:ext cx="2285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44.1 Figure 3: </a:t>
            </a:r>
            <a:r>
              <a:rPr lang="en-US" sz="1400" dirty="0"/>
              <a:t>(a) Karner blue butterfly (</a:t>
            </a:r>
            <a:r>
              <a:rPr lang="en-US" sz="1400" i="1" dirty="0"/>
              <a:t>Lycaeides melissa samuelis</a:t>
            </a:r>
            <a:r>
              <a:rPr lang="en-US" sz="1400" dirty="0"/>
              <a:t>) and (b) the pupate form of the butterfly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D7BFE0-695C-991F-157A-0A32F9402979}"/>
              </a:ext>
            </a:extLst>
          </p:cNvPr>
          <p:cNvSpPr txBox="1"/>
          <p:nvPr/>
        </p:nvSpPr>
        <p:spPr>
          <a:xfrm>
            <a:off x="2743200" y="6083317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USFWSmidwest on Wikimedia Commons. "Karner blue butterfly."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C229C-8DDE-6807-E9B8-08EA2594FB11}"/>
              </a:ext>
            </a:extLst>
          </p:cNvPr>
          <p:cNvSpPr txBox="1"/>
          <p:nvPr/>
        </p:nvSpPr>
        <p:spPr>
          <a:xfrm>
            <a:off x="4191000" y="6083317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Sam Droege on Wikimedia Commons. "Karner blue butterfly pupa."</a:t>
            </a:r>
          </a:p>
        </p:txBody>
      </p:sp>
      <p:pic>
        <p:nvPicPr>
          <p:cNvPr id="6" name="Content Placeholder 6" descr="Two images: (a) shows a butterfly; (b) shows a butterfly in a cocoon.">
            <a:extLst>
              <a:ext uri="{FF2B5EF4-FFF2-40B4-BE49-F238E27FC236}">
                <a16:creationId xmlns:a16="http://schemas.microsoft.com/office/drawing/2014/main" id="{321D2470-C86F-CAE0-8B8E-1232B8B777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33" b="33000"/>
          <a:stretch/>
        </p:blipFill>
        <p:spPr>
          <a:xfrm>
            <a:off x="2362200" y="3497999"/>
            <a:ext cx="6666782" cy="228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1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Organismal Ecology</a:t>
            </a:r>
            <a:r>
              <a:rPr lang="en-US" sz="1400" baseline="-250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1280160"/>
            <a:ext cx="4267200" cy="473964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The first instar (stage 1 of larval development) caterpillars spend four to six weeks feeding on wild lupine as they grow.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The caterpillars pupate and undergo metamorphosis to emerge as butterflies after four weeks.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The adult butterflies continue to feed on wild lupine flowers as well as other plants.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An organismal ecologist might ask questions about egg-laying requirements, flight temperature, and larval behavior.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" name="Content Placeholder 6" descr="A photograph of wild lupine">
            <a:extLst>
              <a:ext uri="{FF2B5EF4-FFF2-40B4-BE49-F238E27FC236}">
                <a16:creationId xmlns:a16="http://schemas.microsoft.com/office/drawing/2014/main" id="{A5F824A3-3B89-97DE-335A-8BDB0652C0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95" t="5334" r="12095" b="6000"/>
          <a:stretch/>
        </p:blipFill>
        <p:spPr>
          <a:xfrm>
            <a:off x="4889580" y="1559169"/>
            <a:ext cx="4003443" cy="2601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2225E5-598D-8E11-D4C8-C1F3224B322E}"/>
              </a:ext>
            </a:extLst>
          </p:cNvPr>
          <p:cNvSpPr txBox="1"/>
          <p:nvPr/>
        </p:nvSpPr>
        <p:spPr>
          <a:xfrm>
            <a:off x="5405402" y="4160520"/>
            <a:ext cx="2971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44.1 Figure 4: </a:t>
            </a:r>
            <a:r>
              <a:rPr lang="en-US" sz="1400" dirty="0"/>
              <a:t>The wild lupine (</a:t>
            </a:r>
            <a:r>
              <a:rPr lang="en-US" sz="1400" i="1" dirty="0"/>
              <a:t>Lupinus perennis</a:t>
            </a:r>
            <a:r>
              <a:rPr lang="en-US" sz="1400" dirty="0"/>
              <a:t>) is the only known host plant for the Karner blue butterfly.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48954C-8C00-A538-0870-14488E776A95}"/>
              </a:ext>
            </a:extLst>
          </p:cNvPr>
          <p:cNvSpPr txBox="1"/>
          <p:nvPr/>
        </p:nvSpPr>
        <p:spPr>
          <a:xfrm>
            <a:off x="6091202" y="4899184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USFWSmidwest on Wikimedia Commons. "Wild lupine."</a:t>
            </a:r>
          </a:p>
        </p:txBody>
      </p:sp>
    </p:spTree>
    <p:extLst>
      <p:ext uri="{BB962C8B-B14F-4D97-AF65-F5344CB8AC3E}">
        <p14:creationId xmlns:p14="http://schemas.microsoft.com/office/powerpoint/2010/main" val="39878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Population Ecology</a:t>
            </a:r>
            <a:r>
              <a:rPr lang="en-US" sz="1400" baseline="-25000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A </a:t>
            </a:r>
            <a:r>
              <a:rPr lang="en-US" b="1" dirty="0">
                <a:solidFill>
                  <a:schemeClr val="tx1"/>
                </a:solidFill>
              </a:rPr>
              <a:t>population</a:t>
            </a:r>
            <a:r>
              <a:rPr lang="en-US" dirty="0">
                <a:solidFill>
                  <a:schemeClr val="tx1"/>
                </a:solidFill>
              </a:rPr>
              <a:t> is a group of </a:t>
            </a:r>
            <a:r>
              <a:rPr lang="en-US" i="1" dirty="0">
                <a:solidFill>
                  <a:schemeClr val="tx1"/>
                </a:solidFill>
              </a:rPr>
              <a:t>interbreeding organisms </a:t>
            </a:r>
            <a:r>
              <a:rPr lang="en-US" dirty="0">
                <a:solidFill>
                  <a:schemeClr val="tx1"/>
                </a:solidFill>
              </a:rPr>
              <a:t>of the same species living in a defined area at the same time.</a:t>
            </a:r>
          </a:p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Identified in part by where the population lives</a:t>
            </a:r>
          </a:p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May have natural boundaries (rivers, mountains, deserts) or artificial boundaries (mowed grass, manmade structures, roads)</a:t>
            </a:r>
          </a:p>
          <a:p>
            <a:pPr>
              <a:tabLst>
                <a:tab pos="461963" algn="l"/>
              </a:tabLst>
            </a:pPr>
            <a:r>
              <a:rPr lang="en-US" dirty="0">
                <a:solidFill>
                  <a:schemeClr val="tx1"/>
                </a:solidFill>
              </a:rPr>
              <a:t>Focuses on the number of individuals in an area and how/why population size changes over time</a:t>
            </a:r>
          </a:p>
        </p:txBody>
      </p:sp>
    </p:spTree>
    <p:extLst>
      <p:ext uri="{BB962C8B-B14F-4D97-AF65-F5344CB8AC3E}">
        <p14:creationId xmlns:p14="http://schemas.microsoft.com/office/powerpoint/2010/main" val="93238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1926</TotalTime>
  <Words>1315</Words>
  <Application>Microsoft Office PowerPoint</Application>
  <PresentationFormat>On-screen Show (4:3)</PresentationFormat>
  <Paragraphs>118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Aptos</vt:lpstr>
      <vt:lpstr>Office Theme</vt:lpstr>
      <vt:lpstr>1_Office Theme</vt:lpstr>
      <vt:lpstr>Lesson 44.1</vt:lpstr>
      <vt:lpstr>Objectives</vt:lpstr>
      <vt:lpstr>Ecology and the Biosphere</vt:lpstr>
      <vt:lpstr>The Scope of Ecology</vt:lpstr>
      <vt:lpstr>Levels of Ecological Study</vt:lpstr>
      <vt:lpstr>44.1 Figure 2</vt:lpstr>
      <vt:lpstr>Organismal Ecology1</vt:lpstr>
      <vt:lpstr>Organismal Ecology2</vt:lpstr>
      <vt:lpstr>Population Ecology1</vt:lpstr>
      <vt:lpstr>Population Ecology2</vt:lpstr>
      <vt:lpstr>Community Ecology1</vt:lpstr>
      <vt:lpstr>Think It Through1</vt:lpstr>
      <vt:lpstr>Community Ecology2</vt:lpstr>
      <vt:lpstr>Ecosystem Ecology1</vt:lpstr>
      <vt:lpstr>Think It Through2</vt:lpstr>
      <vt:lpstr>Ecosystem Ecology2</vt:lpstr>
      <vt:lpstr>Group Activity</vt:lpstr>
      <vt:lpstr>Science and You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Biology, 1st Edition</dc:title>
  <dc:creator>Hawkes Learning</dc:creator>
  <cp:lastModifiedBy>Riley Possanza</cp:lastModifiedBy>
  <cp:revision>205</cp:revision>
  <dcterms:created xsi:type="dcterms:W3CDTF">2013-04-26T14:43:13Z</dcterms:created>
  <dcterms:modified xsi:type="dcterms:W3CDTF">2024-10-11T15:38:04Z</dcterms:modified>
</cp:coreProperties>
</file>