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48" r:id="rId1"/>
    <p:sldMasterId id="2147483661" r:id="rId2"/>
  </p:sldMasterIdLst>
  <p:notesMasterIdLst>
    <p:notesMasterId r:id="rId37"/>
  </p:notesMasterIdLst>
  <p:handoutMasterIdLst>
    <p:handoutMasterId r:id="rId38"/>
  </p:handoutMasterIdLst>
  <p:sldIdLst>
    <p:sldId id="272" r:id="rId3"/>
    <p:sldId id="264" r:id="rId4"/>
    <p:sldId id="265" r:id="rId5"/>
    <p:sldId id="289" r:id="rId6"/>
    <p:sldId id="290" r:id="rId7"/>
    <p:sldId id="270" r:id="rId8"/>
    <p:sldId id="291" r:id="rId9"/>
    <p:sldId id="306" r:id="rId10"/>
    <p:sldId id="305" r:id="rId11"/>
    <p:sldId id="271" r:id="rId12"/>
    <p:sldId id="281" r:id="rId13"/>
    <p:sldId id="292" r:id="rId14"/>
    <p:sldId id="293" r:id="rId15"/>
    <p:sldId id="267" r:id="rId16"/>
    <p:sldId id="294" r:id="rId17"/>
    <p:sldId id="295" r:id="rId18"/>
    <p:sldId id="308" r:id="rId19"/>
    <p:sldId id="309" r:id="rId20"/>
    <p:sldId id="307" r:id="rId21"/>
    <p:sldId id="296" r:id="rId22"/>
    <p:sldId id="282" r:id="rId23"/>
    <p:sldId id="299" r:id="rId24"/>
    <p:sldId id="300" r:id="rId25"/>
    <p:sldId id="283" r:id="rId26"/>
    <p:sldId id="301" r:id="rId27"/>
    <p:sldId id="302" r:id="rId28"/>
    <p:sldId id="284" r:id="rId29"/>
    <p:sldId id="285" r:id="rId30"/>
    <p:sldId id="286" r:id="rId31"/>
    <p:sldId id="303" r:id="rId32"/>
    <p:sldId id="287" r:id="rId33"/>
    <p:sldId id="304" r:id="rId34"/>
    <p:sldId id="288" r:id="rId35"/>
    <p:sldId id="280" r:id="rId36"/>
  </p:sldIdLst>
  <p:sldSz cx="9144000" cy="6858000" type="screen4x3"/>
  <p:notesSz cx="6858000" cy="9144000"/>
  <p:embeddedFontLst>
    <p:embeddedFont>
      <p:font typeface="Century Gothic" panose="020B0502020202020204" pitchFamily="34" charset="0"/>
      <p:regular r:id="rId39"/>
      <p:bold r:id="rId40"/>
      <p:italic r:id="rId41"/>
      <p:boldItalic r:id="rId4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Nick  Belloit" initials="" lastIdx="6"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showAnimation="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F497D"/>
    <a:srgbClr val="2D7D9F"/>
    <a:srgbClr val="0000FF"/>
    <a:srgbClr val="366092"/>
    <a:srgbClr val="000099"/>
    <a:srgbClr val="000000"/>
    <a:srgbClr val="1F497C"/>
    <a:srgbClr val="9900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787" autoAdjust="0"/>
    <p:restoredTop sz="86410" autoAdjust="0"/>
  </p:normalViewPr>
  <p:slideViewPr>
    <p:cSldViewPr>
      <p:cViewPr varScale="1">
        <p:scale>
          <a:sx n="95" d="100"/>
          <a:sy n="95" d="100"/>
        </p:scale>
        <p:origin x="1710" y="114"/>
      </p:cViewPr>
      <p:guideLst>
        <p:guide orient="horz" pos="2160"/>
        <p:guide pos="2880"/>
      </p:guideLst>
    </p:cSldViewPr>
  </p:slideViewPr>
  <p:outlineViewPr>
    <p:cViewPr>
      <p:scale>
        <a:sx n="33" d="100"/>
        <a:sy n="33" d="100"/>
      </p:scale>
      <p:origin x="0" y="-2700"/>
    </p:cViewPr>
  </p:outlineViewPr>
  <p:notesTextViewPr>
    <p:cViewPr>
      <p:scale>
        <a:sx n="1" d="1"/>
        <a:sy n="1" d="1"/>
      </p:scale>
      <p:origin x="0" y="0"/>
    </p:cViewPr>
  </p:notesTextViewPr>
  <p:sorterViewPr>
    <p:cViewPr>
      <p:scale>
        <a:sx n="66" d="100"/>
        <a:sy n="66" d="100"/>
      </p:scale>
      <p:origin x="0" y="0"/>
    </p:cViewPr>
  </p:sorterViewPr>
  <p:notesViewPr>
    <p:cSldViewPr>
      <p:cViewPr varScale="1">
        <p:scale>
          <a:sx n="84" d="100"/>
          <a:sy n="84" d="100"/>
        </p:scale>
        <p:origin x="3912" y="96"/>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font" Target="fonts/font1.fntdata"/><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font" Target="fonts/font4.fntdata"/><Relationship Id="rId47" Type="http://schemas.openxmlformats.org/officeDocument/2006/relationships/tableStyles" Target="tableStyle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notesMaster" Target="notesMasters/notesMaster1.xml"/><Relationship Id="rId40" Type="http://schemas.openxmlformats.org/officeDocument/2006/relationships/font" Target="fonts/font2.fntdata"/><Relationship Id="rId45"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commentAuthors" Target="commentAuthors.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handoutMaster" Target="handoutMasters/handoutMaster1.xml"/><Relationship Id="rId46" Type="http://schemas.openxmlformats.org/officeDocument/2006/relationships/theme" Target="theme/theme1.xml"/><Relationship Id="rId20" Type="http://schemas.openxmlformats.org/officeDocument/2006/relationships/slide" Target="slides/slide18.xml"/><Relationship Id="rId41" Type="http://schemas.openxmlformats.org/officeDocument/2006/relationships/font" Target="fonts/font3.fntdata"/></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3E235DB0-18E5-42EE-8A41-3EE53E7DF1D8}" type="datetimeFigureOut">
              <a:rPr lang="en-US" smtClean="0"/>
              <a:pPr/>
              <a:t>10/11/2024</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B74792EB-0FA9-4C62-9AEF-94474B71BCAD}" type="slidenum">
              <a:rPr lang="en-US" smtClean="0"/>
              <a:pPr/>
              <a:t>‹#›</a:t>
            </a:fld>
            <a:endParaRPr lang="en-US" dirty="0"/>
          </a:p>
        </p:txBody>
      </p:sp>
    </p:spTree>
    <p:extLst>
      <p:ext uri="{BB962C8B-B14F-4D97-AF65-F5344CB8AC3E}">
        <p14:creationId xmlns:p14="http://schemas.microsoft.com/office/powerpoint/2010/main" val="302096627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79F262B-740E-4480-8DD6-7DF3785A307D}" type="datetimeFigureOut">
              <a:rPr lang="en-US" smtClean="0"/>
              <a:pPr/>
              <a:t>10/11/2024</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115ED13-301A-4C0A-8C7F-A4982DED9D67}" type="slidenum">
              <a:rPr lang="en-US" smtClean="0"/>
              <a:pPr/>
              <a:t>‹#›</a:t>
            </a:fld>
            <a:endParaRPr lang="en-US" dirty="0"/>
          </a:p>
        </p:txBody>
      </p:sp>
    </p:spTree>
    <p:extLst>
      <p:ext uri="{BB962C8B-B14F-4D97-AF65-F5344CB8AC3E}">
        <p14:creationId xmlns:p14="http://schemas.microsoft.com/office/powerpoint/2010/main" val="25688567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Calibri" panose="020F0502020204030204" pitchFamily="34" charset="0"/>
                <a:ea typeface="Aptos" panose="020B0004020202020204" pitchFamily="34" charset="0"/>
                <a:cs typeface="Times New Roman" panose="02020603050405020304" pitchFamily="18" charset="0"/>
              </a:rPr>
              <a:t>The reflection question is included here to use as a talking point or for a think-pair-share activity.</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7115ED13-301A-4C0A-8C7F-A4982DED9D67}" type="slidenum">
              <a:rPr lang="en-US" smtClean="0"/>
              <a:pPr/>
              <a:t>6</a:t>
            </a:fld>
            <a:endParaRPr lang="en-US" dirty="0"/>
          </a:p>
        </p:txBody>
      </p:sp>
    </p:spTree>
    <p:extLst>
      <p:ext uri="{BB962C8B-B14F-4D97-AF65-F5344CB8AC3E}">
        <p14:creationId xmlns:p14="http://schemas.microsoft.com/office/powerpoint/2010/main" val="11196932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Calibri" panose="020F0502020204030204" pitchFamily="34" charset="0"/>
                <a:ea typeface="Aptos" panose="020B0004020202020204" pitchFamily="34" charset="0"/>
              </a:rPr>
              <a:t>Originally an On Your Own. This is included here to use as a talking point or for a think-pair-share activity.</a:t>
            </a:r>
            <a:endParaRPr lang="en-US" dirty="0"/>
          </a:p>
        </p:txBody>
      </p:sp>
      <p:sp>
        <p:nvSpPr>
          <p:cNvPr id="4" name="Slide Number Placeholder 3"/>
          <p:cNvSpPr>
            <a:spLocks noGrp="1"/>
          </p:cNvSpPr>
          <p:nvPr>
            <p:ph type="sldNum" sz="quarter" idx="5"/>
          </p:nvPr>
        </p:nvSpPr>
        <p:spPr/>
        <p:txBody>
          <a:bodyPr/>
          <a:lstStyle/>
          <a:p>
            <a:fld id="{7115ED13-301A-4C0A-8C7F-A4982DED9D67}" type="slidenum">
              <a:rPr lang="en-US" smtClean="0"/>
              <a:pPr/>
              <a:t>10</a:t>
            </a:fld>
            <a:endParaRPr lang="en-US" dirty="0"/>
          </a:p>
        </p:txBody>
      </p:sp>
    </p:spTree>
    <p:extLst>
      <p:ext uri="{BB962C8B-B14F-4D97-AF65-F5344CB8AC3E}">
        <p14:creationId xmlns:p14="http://schemas.microsoft.com/office/powerpoint/2010/main" val="34762353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Ocean upwelling is an important process that recycles nutrients and energy in the ocean. As wind pushes offshore, it causes water from the ocean bottom to move to the surface, bringing up nutrients from the ocean depths.</a:t>
            </a:r>
          </a:p>
          <a:p>
            <a:endParaRPr lang="en-US" dirty="0"/>
          </a:p>
        </p:txBody>
      </p:sp>
      <p:sp>
        <p:nvSpPr>
          <p:cNvPr id="4" name="Slide Number Placeholder 3"/>
          <p:cNvSpPr>
            <a:spLocks noGrp="1"/>
          </p:cNvSpPr>
          <p:nvPr>
            <p:ph type="sldNum" sz="quarter" idx="5"/>
          </p:nvPr>
        </p:nvSpPr>
        <p:spPr/>
        <p:txBody>
          <a:bodyPr/>
          <a:lstStyle/>
          <a:p>
            <a:fld id="{7115ED13-301A-4C0A-8C7F-A4982DED9D67}" type="slidenum">
              <a:rPr lang="en-US" smtClean="0"/>
              <a:pPr/>
              <a:t>14</a:t>
            </a:fld>
            <a:endParaRPr lang="en-US" dirty="0"/>
          </a:p>
        </p:txBody>
      </p:sp>
    </p:spTree>
    <p:extLst>
      <p:ext uri="{BB962C8B-B14F-4D97-AF65-F5344CB8AC3E}">
        <p14:creationId xmlns:p14="http://schemas.microsoft.com/office/powerpoint/2010/main" val="1064107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The spring-and-fall turnovers are important processes in freshwater lakes that act to move the nutrients and oxygen at the bottom of deep lakes to the top. Turnover occurs because water has a maximum density at 4</a:t>
            </a:r>
            <a:r>
              <a:rPr lang="en-US" sz="1200" dirty="0">
                <a:latin typeface="Calibri" panose="020F0502020204030204" pitchFamily="34" charset="0"/>
                <a:ea typeface="Calibri" panose="020F0502020204030204" pitchFamily="34" charset="0"/>
                <a:cs typeface="Calibri" panose="020F0502020204030204" pitchFamily="34" charset="0"/>
              </a:rPr>
              <a:t>°C</a:t>
            </a:r>
            <a:r>
              <a:rPr lang="en-US" sz="1200" dirty="0"/>
              <a:t>. Surface water temperature changes as the seasons progress, and denser water sinks.</a:t>
            </a:r>
          </a:p>
          <a:p>
            <a:endParaRPr lang="en-US" dirty="0"/>
          </a:p>
        </p:txBody>
      </p:sp>
      <p:sp>
        <p:nvSpPr>
          <p:cNvPr id="4" name="Slide Number Placeholder 3"/>
          <p:cNvSpPr>
            <a:spLocks noGrp="1"/>
          </p:cNvSpPr>
          <p:nvPr>
            <p:ph type="sldNum" sz="quarter" idx="5"/>
          </p:nvPr>
        </p:nvSpPr>
        <p:spPr/>
        <p:txBody>
          <a:bodyPr/>
          <a:lstStyle/>
          <a:p>
            <a:fld id="{7115ED13-301A-4C0A-8C7F-A4982DED9D67}" type="slidenum">
              <a:rPr lang="en-US" smtClean="0"/>
              <a:pPr/>
              <a:t>19</a:t>
            </a:fld>
            <a:endParaRPr lang="en-US" dirty="0"/>
          </a:p>
        </p:txBody>
      </p:sp>
    </p:spTree>
    <p:extLst>
      <p:ext uri="{BB962C8B-B14F-4D97-AF65-F5344CB8AC3E}">
        <p14:creationId xmlns:p14="http://schemas.microsoft.com/office/powerpoint/2010/main" val="18717636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Calibri" panose="020F0502020204030204" pitchFamily="34" charset="0"/>
                <a:ea typeface="Aptos" panose="020B0004020202020204" pitchFamily="34" charset="0"/>
              </a:rPr>
              <a:t>Originally an On Your Own. This is included here to use as a talking point or for a think-pair-share activity.</a:t>
            </a:r>
            <a:endParaRPr lang="en-US" dirty="0"/>
          </a:p>
        </p:txBody>
      </p:sp>
      <p:sp>
        <p:nvSpPr>
          <p:cNvPr id="4" name="Slide Number Placeholder 3"/>
          <p:cNvSpPr>
            <a:spLocks noGrp="1"/>
          </p:cNvSpPr>
          <p:nvPr>
            <p:ph type="sldNum" sz="quarter" idx="5"/>
          </p:nvPr>
        </p:nvSpPr>
        <p:spPr/>
        <p:txBody>
          <a:bodyPr/>
          <a:lstStyle/>
          <a:p>
            <a:fld id="{7115ED13-301A-4C0A-8C7F-A4982DED9D67}" type="slidenum">
              <a:rPr lang="en-US" smtClean="0"/>
              <a:pPr/>
              <a:t>20</a:t>
            </a:fld>
            <a:endParaRPr lang="en-US" dirty="0"/>
          </a:p>
        </p:txBody>
      </p:sp>
    </p:spTree>
    <p:extLst>
      <p:ext uri="{BB962C8B-B14F-4D97-AF65-F5344CB8AC3E}">
        <p14:creationId xmlns:p14="http://schemas.microsoft.com/office/powerpoint/2010/main" val="221050463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Master" Target="../slideMasters/slideMaster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E55021B-8C83-0E64-7853-247E9DC8E5CC}"/>
              </a:ext>
            </a:extLst>
          </p:cNvPr>
          <p:cNvSpPr txBox="1"/>
          <p:nvPr userDrawn="1"/>
        </p:nvSpPr>
        <p:spPr>
          <a:xfrm>
            <a:off x="3276600" y="6096038"/>
            <a:ext cx="8381999" cy="464743"/>
          </a:xfrm>
          <a:prstGeom prst="rect">
            <a:avLst/>
          </a:prstGeom>
          <a:noFill/>
        </p:spPr>
        <p:txBody>
          <a:bodyPr wrap="square">
            <a:spAutoFit/>
          </a:bodyPr>
          <a:lstStyle/>
          <a:p>
            <a:pPr defTabSz="457200">
              <a:spcBef>
                <a:spcPct val="20000"/>
              </a:spcBef>
              <a:defRPr/>
            </a:pPr>
            <a:r>
              <a:rPr lang="en-US" sz="1050" dirty="0"/>
              <a:t>© 2023 Hawkes Learning. All rights reserved. Authorized only for instructor use in the classroom.</a:t>
            </a:r>
          </a:p>
          <a:p>
            <a:pPr defTabSz="457200">
              <a:spcBef>
                <a:spcPct val="20000"/>
              </a:spcBef>
              <a:defRPr/>
            </a:pPr>
            <a:r>
              <a:rPr lang="en-US" sz="1050" dirty="0"/>
              <a:t>No reproduction or further distribution permitted without the prior written consent of Hawkes Learning.</a:t>
            </a:r>
          </a:p>
        </p:txBody>
      </p:sp>
      <p:sp>
        <p:nvSpPr>
          <p:cNvPr id="9" name="Content Placeholder 8">
            <a:extLst>
              <a:ext uri="{FF2B5EF4-FFF2-40B4-BE49-F238E27FC236}">
                <a16:creationId xmlns:a16="http://schemas.microsoft.com/office/drawing/2014/main" id="{93791900-F9C7-EB19-6E5D-FAAB3EFAF3EE}"/>
              </a:ext>
            </a:extLst>
          </p:cNvPr>
          <p:cNvSpPr>
            <a:spLocks noGrp="1"/>
          </p:cNvSpPr>
          <p:nvPr>
            <p:ph sz="quarter" idx="10" hasCustomPrompt="1"/>
          </p:nvPr>
        </p:nvSpPr>
        <p:spPr>
          <a:xfrm>
            <a:off x="381000" y="2800183"/>
            <a:ext cx="3581400" cy="990600"/>
          </a:xfrm>
          <a:prstGeom prst="rect">
            <a:avLst/>
          </a:prstGeom>
        </p:spPr>
        <p:txBody>
          <a:bodyPr/>
          <a:lstStyle>
            <a:lvl1pPr marL="0" indent="0">
              <a:buNone/>
              <a:defRPr b="1"/>
            </a:lvl1pPr>
          </a:lstStyle>
          <a:p>
            <a:pPr lvl="0"/>
            <a:r>
              <a:rPr lang="en-US" dirty="0"/>
              <a:t>Lesson Title</a:t>
            </a:r>
          </a:p>
        </p:txBody>
      </p:sp>
      <p:sp>
        <p:nvSpPr>
          <p:cNvPr id="13" name="Text Placeholder 12">
            <a:extLst>
              <a:ext uri="{FF2B5EF4-FFF2-40B4-BE49-F238E27FC236}">
                <a16:creationId xmlns:a16="http://schemas.microsoft.com/office/drawing/2014/main" id="{D0492872-1E9F-75D1-A86E-4EAE19934D9B}"/>
              </a:ext>
            </a:extLst>
          </p:cNvPr>
          <p:cNvSpPr>
            <a:spLocks noGrp="1"/>
          </p:cNvSpPr>
          <p:nvPr>
            <p:ph type="body" sz="quarter" idx="11" hasCustomPrompt="1"/>
          </p:nvPr>
        </p:nvSpPr>
        <p:spPr>
          <a:xfrm>
            <a:off x="379562" y="1729204"/>
            <a:ext cx="3581400" cy="914400"/>
          </a:xfrm>
          <a:prstGeom prst="rect">
            <a:avLst/>
          </a:prstGeom>
        </p:spPr>
        <p:txBody>
          <a:bodyPr/>
          <a:lstStyle>
            <a:lvl1pPr marL="0" indent="0">
              <a:buNone/>
              <a:defRPr sz="4400" b="1">
                <a:latin typeface="Arial" panose="020B0604020202020204" pitchFamily="34" charset="0"/>
                <a:cs typeface="Arial" panose="020B0604020202020204" pitchFamily="34" charset="0"/>
              </a:defRPr>
            </a:lvl1pPr>
          </a:lstStyle>
          <a:p>
            <a:pPr lvl="0"/>
            <a:r>
              <a:rPr lang="en-US" dirty="0"/>
              <a:t>Lesson X.X</a:t>
            </a:r>
          </a:p>
        </p:txBody>
      </p:sp>
      <p:pic>
        <p:nvPicPr>
          <p:cNvPr id="5" name="Picture 4">
            <a:extLst>
              <a:ext uri="{FF2B5EF4-FFF2-40B4-BE49-F238E27FC236}">
                <a16:creationId xmlns:a16="http://schemas.microsoft.com/office/drawing/2014/main" id="{479058BC-D229-DE94-8143-C55CE21BE315}"/>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3505200" y="-320615"/>
            <a:ext cx="5893593" cy="6858000"/>
          </a:xfrm>
          <a:prstGeom prst="rect">
            <a:avLst/>
          </a:prstGeom>
        </p:spPr>
      </p:pic>
      <p:pic>
        <p:nvPicPr>
          <p:cNvPr id="6" name="Picture 5">
            <a:extLst>
              <a:ext uri="{FF2B5EF4-FFF2-40B4-BE49-F238E27FC236}">
                <a16:creationId xmlns:a16="http://schemas.microsoft.com/office/drawing/2014/main" id="{6E65F1C2-C6FE-E27F-4C5F-1EB03DBDD7F0}"/>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685800" y="6130188"/>
            <a:ext cx="1828648" cy="388861"/>
          </a:xfrm>
          <a:prstGeom prst="rect">
            <a:avLst/>
          </a:prstGeom>
        </p:spPr>
      </p:pic>
    </p:spTree>
    <p:extLst>
      <p:ext uri="{BB962C8B-B14F-4D97-AF65-F5344CB8AC3E}">
        <p14:creationId xmlns:p14="http://schemas.microsoft.com/office/powerpoint/2010/main" val="3103072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hink It Through">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Think It Through</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a:solidFill>
            <a:srgbClr val="1F497D"/>
          </a:solidFill>
        </p:spPr>
        <p:txBody>
          <a:bodyPr>
            <a:normAutofit/>
          </a:bodyPr>
          <a:lstStyle>
            <a:lvl1pPr marL="0" indent="0">
              <a:buFontTx/>
              <a:buNone/>
              <a:defRPr sz="2800" b="0" i="0" baseline="0">
                <a:solidFill>
                  <a:schemeClr val="bg1"/>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044C09AF-24DD-51FB-F912-4C5E1E90C3E7}"/>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85800" y="6130188"/>
            <a:ext cx="1828648" cy="388861"/>
          </a:xfrm>
          <a:prstGeom prst="rect">
            <a:avLst/>
          </a:prstGeom>
        </p:spPr>
      </p:pic>
    </p:spTree>
    <p:extLst>
      <p:ext uri="{BB962C8B-B14F-4D97-AF65-F5344CB8AC3E}">
        <p14:creationId xmlns:p14="http://schemas.microsoft.com/office/powerpoint/2010/main" val="38818313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p>
            <a:fld id="{9550498A-7EB8-497B-A843-BB35444C1AA7}" type="slidenum">
              <a:rPr lang="en-US" smtClean="0"/>
              <a:t>‹#›</a:t>
            </a:fld>
            <a:endParaRPr lang="en-US" dirty="0"/>
          </a:p>
        </p:txBody>
      </p:sp>
    </p:spTree>
    <p:extLst>
      <p:ext uri="{BB962C8B-B14F-4D97-AF65-F5344CB8AC3E}">
        <p14:creationId xmlns:p14="http://schemas.microsoft.com/office/powerpoint/2010/main" val="324819983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2" name="Picture 1">
            <a:extLs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pic>
        <p:nvPicPr>
          <p:cNvPr id="3" name="Picture 2">
            <a:extLst>
              <a:ext uri="{FF2B5EF4-FFF2-40B4-BE49-F238E27FC236}">
                <a16:creationId xmlns:a16="http://schemas.microsoft.com/office/drawing/2014/main" id="{608EB715-DC18-4A09-A71D-E9CABC0599EB}"/>
              </a:ext>
              <a:ext uri="{C183D7F6-B498-43B3-948B-1728B52AA6E4}">
                <adec:decorative xmlns:adec="http://schemas.microsoft.com/office/drawing/2017/decorative" val="1"/>
              </a:ext>
            </a:extLst>
          </p:cNvPr>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3505200" y="-320615"/>
            <a:ext cx="5893594" cy="6858000"/>
          </a:xfrm>
          <a:prstGeom prst="rect">
            <a:avLst/>
          </a:prstGeom>
        </p:spPr>
      </p:pic>
      <p:sp>
        <p:nvSpPr>
          <p:cNvPr id="4" name="TextBox 3">
            <a:extLst>
              <a:ext uri="{FF2B5EF4-FFF2-40B4-BE49-F238E27FC236}">
                <a16:creationId xmlns:a16="http://schemas.microsoft.com/office/drawing/2014/main" id="{5E55021B-8C83-0E64-7853-247E9DC8E5CC}"/>
              </a:ext>
            </a:extLst>
          </p:cNvPr>
          <p:cNvSpPr txBox="1"/>
          <p:nvPr userDrawn="1"/>
        </p:nvSpPr>
        <p:spPr>
          <a:xfrm>
            <a:off x="3276600" y="6096038"/>
            <a:ext cx="8381999" cy="464743"/>
          </a:xfrm>
          <a:prstGeom prst="rect">
            <a:avLst/>
          </a:prstGeom>
          <a:noFill/>
        </p:spPr>
        <p:txBody>
          <a:bodyPr wrap="square">
            <a:spAutoFit/>
          </a:bodyPr>
          <a:lstStyle/>
          <a:p>
            <a:pPr defTabSz="457200">
              <a:spcBef>
                <a:spcPct val="20000"/>
              </a:spcBef>
              <a:defRPr/>
            </a:pPr>
            <a:r>
              <a:rPr lang="en-US" sz="1050" dirty="0"/>
              <a:t>© 2023 Hawkes Learning. All rights reserved. Authorized only for instructor use in the classroom.</a:t>
            </a:r>
          </a:p>
          <a:p>
            <a:pPr defTabSz="457200">
              <a:spcBef>
                <a:spcPct val="20000"/>
              </a:spcBef>
              <a:defRPr/>
            </a:pPr>
            <a:r>
              <a:rPr lang="en-US" sz="1050" dirty="0"/>
              <a:t>No reproduction or further distribution permitted without the prior written consent of Hawkes Learning.</a:t>
            </a:r>
          </a:p>
        </p:txBody>
      </p:sp>
      <p:sp>
        <p:nvSpPr>
          <p:cNvPr id="9" name="Content Placeholder 8">
            <a:extLst>
              <a:ext uri="{FF2B5EF4-FFF2-40B4-BE49-F238E27FC236}">
                <a16:creationId xmlns:a16="http://schemas.microsoft.com/office/drawing/2014/main" id="{93791900-F9C7-EB19-6E5D-FAAB3EFAF3EE}"/>
              </a:ext>
            </a:extLst>
          </p:cNvPr>
          <p:cNvSpPr>
            <a:spLocks noGrp="1"/>
          </p:cNvSpPr>
          <p:nvPr>
            <p:ph sz="quarter" idx="10" hasCustomPrompt="1"/>
          </p:nvPr>
        </p:nvSpPr>
        <p:spPr>
          <a:xfrm>
            <a:off x="381000" y="2800183"/>
            <a:ext cx="3581400" cy="990600"/>
          </a:xfrm>
          <a:prstGeom prst="rect">
            <a:avLst/>
          </a:prstGeom>
        </p:spPr>
        <p:txBody>
          <a:bodyPr/>
          <a:lstStyle>
            <a:lvl1pPr marL="0" indent="0">
              <a:buNone/>
              <a:defRPr b="1"/>
            </a:lvl1pPr>
          </a:lstStyle>
          <a:p>
            <a:pPr lvl="0"/>
            <a:r>
              <a:rPr lang="en-US" dirty="0"/>
              <a:t>Lesson Title</a:t>
            </a:r>
          </a:p>
        </p:txBody>
      </p:sp>
      <p:sp>
        <p:nvSpPr>
          <p:cNvPr id="13" name="Text Placeholder 12">
            <a:extLst>
              <a:ext uri="{FF2B5EF4-FFF2-40B4-BE49-F238E27FC236}">
                <a16:creationId xmlns:a16="http://schemas.microsoft.com/office/drawing/2014/main" id="{D0492872-1E9F-75D1-A86E-4EAE19934D9B}"/>
              </a:ext>
            </a:extLst>
          </p:cNvPr>
          <p:cNvSpPr>
            <a:spLocks noGrp="1"/>
          </p:cNvSpPr>
          <p:nvPr>
            <p:ph type="body" sz="quarter" idx="11" hasCustomPrompt="1"/>
          </p:nvPr>
        </p:nvSpPr>
        <p:spPr>
          <a:xfrm>
            <a:off x="379562" y="1729204"/>
            <a:ext cx="3581400" cy="914400"/>
          </a:xfrm>
          <a:prstGeom prst="rect">
            <a:avLst/>
          </a:prstGeom>
        </p:spPr>
        <p:txBody>
          <a:bodyPr/>
          <a:lstStyle>
            <a:lvl1pPr marL="0" indent="0">
              <a:buNone/>
              <a:defRPr sz="4400" b="1">
                <a:latin typeface="Arial" panose="020B0604020202020204" pitchFamily="34" charset="0"/>
                <a:cs typeface="Arial" panose="020B0604020202020204" pitchFamily="34" charset="0"/>
              </a:defRPr>
            </a:lvl1pPr>
          </a:lstStyle>
          <a:p>
            <a:pPr lvl="0"/>
            <a:r>
              <a:rPr lang="en-US" dirty="0"/>
              <a:t>Lesson X.X</a:t>
            </a:r>
          </a:p>
        </p:txBody>
      </p:sp>
    </p:spTree>
    <p:extLst>
      <p:ext uri="{BB962C8B-B14F-4D97-AF65-F5344CB8AC3E}">
        <p14:creationId xmlns:p14="http://schemas.microsoft.com/office/powerpoint/2010/main" val="200860702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Objectives">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Objectives</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p:spPr>
        <p:txBody>
          <a:bodyPr>
            <a:normAutofit/>
          </a:bodyPr>
          <a:lstStyle>
            <a:lvl1pPr marL="457200" indent="-457200">
              <a:buFont typeface="Arial" panose="020B0604020202020204" pitchFamily="34" charset="0"/>
              <a:buChar char="•"/>
              <a:defRPr sz="2800" b="0" i="0" baseline="0">
                <a:solidFill>
                  <a:srgbClr val="366092"/>
                </a:solidFill>
              </a:defRPr>
            </a:lvl1pPr>
            <a:lvl2pPr marL="914400" indent="-457200">
              <a:buFont typeface="Arial" panose="020B0604020202020204" pitchFamily="34" charset="0"/>
              <a:buChar char="•"/>
              <a:defRPr/>
            </a:lvl2pPr>
          </a:lstStyle>
          <a:p>
            <a:pPr lvl="0"/>
            <a:r>
              <a:rPr lang="en-US" dirty="0"/>
              <a:t>Click to edit Master text style</a:t>
            </a:r>
          </a:p>
          <a:p>
            <a:pPr lvl="1"/>
            <a:r>
              <a:rPr lang="en-US" dirty="0"/>
              <a:t>Example</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Tree>
    <p:extLst>
      <p:ext uri="{BB962C8B-B14F-4D97-AF65-F5344CB8AC3E}">
        <p14:creationId xmlns:p14="http://schemas.microsoft.com/office/powerpoint/2010/main" val="48066983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8" name="Title 1"/>
          <p:cNvSpPr>
            <a:spLocks noGrp="1"/>
          </p:cNvSpPr>
          <p:nvPr>
            <p:ph type="title"/>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Click to edit Master title style</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p:spPr>
        <p:txBody>
          <a:bodyPr>
            <a:normAutofit/>
          </a:bodyPr>
          <a:lstStyle>
            <a:lvl1pPr marL="0" indent="0">
              <a:buFontTx/>
              <a:buNone/>
              <a:defRPr sz="2800" b="0" i="0" baseline="0">
                <a:solidFill>
                  <a:srgbClr val="366092"/>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Tree>
    <p:extLst>
      <p:ext uri="{BB962C8B-B14F-4D97-AF65-F5344CB8AC3E}">
        <p14:creationId xmlns:p14="http://schemas.microsoft.com/office/powerpoint/2010/main" val="391705877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8" name="Title 1"/>
          <p:cNvSpPr>
            <a:spLocks noGrp="1"/>
          </p:cNvSpPr>
          <p:nvPr>
            <p:ph type="title"/>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Click to edit Master title style</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2606038"/>
          </a:xfrm>
          <a:prstGeom prst="rect">
            <a:avLst/>
          </a:prstGeom>
        </p:spPr>
        <p:txBody>
          <a:bodyPr>
            <a:normAutofit/>
          </a:bodyPr>
          <a:lstStyle>
            <a:lvl1pPr marL="0" indent="0">
              <a:buFontTx/>
              <a:buNone/>
              <a:defRPr sz="2800" b="0" i="0" baseline="0">
                <a:solidFill>
                  <a:srgbClr val="366092"/>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Tree>
    <p:extLst>
      <p:ext uri="{BB962C8B-B14F-4D97-AF65-F5344CB8AC3E}">
        <p14:creationId xmlns:p14="http://schemas.microsoft.com/office/powerpoint/2010/main" val="377476110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8" name="Title 1"/>
          <p:cNvSpPr>
            <a:spLocks noGrp="1"/>
          </p:cNvSpPr>
          <p:nvPr>
            <p:ph type="title"/>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Click to edit Master title style</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3886200" cy="4572000"/>
          </a:xfrm>
          <a:prstGeom prst="rect">
            <a:avLst/>
          </a:prstGeom>
        </p:spPr>
        <p:txBody>
          <a:bodyPr>
            <a:normAutofit/>
          </a:bodyPr>
          <a:lstStyle>
            <a:lvl1pPr marL="0" indent="0">
              <a:buFontTx/>
              <a:buNone/>
              <a:defRPr sz="2800" b="0" i="0" baseline="0">
                <a:solidFill>
                  <a:srgbClr val="366092"/>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
        <p:nvSpPr>
          <p:cNvPr id="2" name="Content Placeholder 2">
            <a:extLst>
              <a:ext uri="{FF2B5EF4-FFF2-40B4-BE49-F238E27FC236}">
                <a16:creationId xmlns:a16="http://schemas.microsoft.com/office/drawing/2014/main" id="{A199D9D7-D46E-5BC7-C02C-BCF6B528DBB8}"/>
              </a:ext>
            </a:extLst>
          </p:cNvPr>
          <p:cNvSpPr>
            <a:spLocks noGrp="1"/>
          </p:cNvSpPr>
          <p:nvPr>
            <p:ph idx="10"/>
          </p:nvPr>
        </p:nvSpPr>
        <p:spPr>
          <a:xfrm>
            <a:off x="4419600" y="1280160"/>
            <a:ext cx="4267200" cy="4572000"/>
          </a:xfrm>
          <a:prstGeom prst="rect">
            <a:avLst/>
          </a:prstGeom>
        </p:spPr>
        <p:txBody>
          <a:bodyPr>
            <a:normAutofit/>
          </a:bodyPr>
          <a:lstStyle>
            <a:lvl1pPr marL="0" indent="0">
              <a:buFontTx/>
              <a:buNone/>
              <a:defRPr sz="2800" b="0" i="0" baseline="0">
                <a:solidFill>
                  <a:srgbClr val="366092"/>
                </a:solidFill>
              </a:defRPr>
            </a:lvl1pPr>
          </a:lstStyle>
          <a:p>
            <a:pPr lvl="0"/>
            <a:r>
              <a:rPr lang="en-US" dirty="0"/>
              <a:t>Click to edit Master text styles</a:t>
            </a:r>
          </a:p>
        </p:txBody>
      </p:sp>
    </p:spTree>
    <p:extLst>
      <p:ext uri="{BB962C8B-B14F-4D97-AF65-F5344CB8AC3E}">
        <p14:creationId xmlns:p14="http://schemas.microsoft.com/office/powerpoint/2010/main" val="15906789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Figure Number">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Lesson X.X Figure Number</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p:spPr>
        <p:txBody>
          <a:bodyPr>
            <a:normAutofit/>
          </a:bodyPr>
          <a:lstStyle>
            <a:lvl1pPr marL="0" indent="0">
              <a:buFontTx/>
              <a:buNone/>
              <a:defRPr sz="2800" b="0" i="0" baseline="0">
                <a:solidFill>
                  <a:srgbClr val="366092"/>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Tree>
    <p:extLst>
      <p:ext uri="{BB962C8B-B14F-4D97-AF65-F5344CB8AC3E}">
        <p14:creationId xmlns:p14="http://schemas.microsoft.com/office/powerpoint/2010/main" val="33351025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Group Activity">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Group Activity</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a:solidFill>
            <a:schemeClr val="accent1"/>
          </a:solidFill>
        </p:spPr>
        <p:txBody>
          <a:bodyPr>
            <a:normAutofit/>
          </a:bodyPr>
          <a:lstStyle>
            <a:lvl1pPr marL="0" indent="0">
              <a:buFontTx/>
              <a:buNone/>
              <a:defRPr sz="2800" b="0" i="0" baseline="0">
                <a:solidFill>
                  <a:schemeClr val="bg1"/>
                </a:solidFill>
              </a:defRPr>
            </a:lvl1pPr>
          </a:lstStyle>
          <a:p>
            <a:pPr lvl="0"/>
            <a:endParaRPr lang="en-US" dirty="0"/>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Tree>
    <p:extLst>
      <p:ext uri="{BB962C8B-B14F-4D97-AF65-F5344CB8AC3E}">
        <p14:creationId xmlns:p14="http://schemas.microsoft.com/office/powerpoint/2010/main" val="123822434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Science and You">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Science and You</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a:solidFill>
            <a:schemeClr val="accent1"/>
          </a:solidFill>
        </p:spPr>
        <p:txBody>
          <a:bodyPr>
            <a:normAutofit/>
          </a:bodyPr>
          <a:lstStyle>
            <a:lvl1pPr marL="0" indent="0">
              <a:buFontTx/>
              <a:buNone/>
              <a:defRPr sz="2800" b="0" i="0" baseline="0">
                <a:solidFill>
                  <a:schemeClr val="bg1"/>
                </a:solidFill>
              </a:defRPr>
            </a:lvl1pPr>
          </a:lstStyle>
          <a:p>
            <a:pPr lvl="0"/>
            <a:endParaRPr lang="en-US" dirty="0"/>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Tree>
    <p:extLst>
      <p:ext uri="{BB962C8B-B14F-4D97-AF65-F5344CB8AC3E}">
        <p14:creationId xmlns:p14="http://schemas.microsoft.com/office/powerpoint/2010/main" val="3298737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Objectives">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Objectives</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p:spPr>
        <p:txBody>
          <a:bodyPr>
            <a:normAutofit/>
          </a:bodyPr>
          <a:lstStyle>
            <a:lvl1pPr marL="457200" indent="-457200">
              <a:buFont typeface="Arial" panose="020B0604020202020204" pitchFamily="34" charset="0"/>
              <a:buChar char="•"/>
              <a:defRPr sz="2800" b="0" i="0" baseline="0">
                <a:solidFill>
                  <a:srgbClr val="366092"/>
                </a:solidFill>
              </a:defRPr>
            </a:lvl1pPr>
            <a:lvl2pPr marL="914400" indent="-457200">
              <a:buFont typeface="Arial" panose="020B0604020202020204" pitchFamily="34" charset="0"/>
              <a:buChar char="•"/>
              <a:defRPr/>
            </a:lvl2pPr>
          </a:lstStyle>
          <a:p>
            <a:pPr lvl="0"/>
            <a:r>
              <a:rPr lang="en-US" dirty="0"/>
              <a:t>Click to edit Master text style</a:t>
            </a:r>
          </a:p>
          <a:p>
            <a:pPr lvl="1"/>
            <a:r>
              <a:rPr lang="en-US" dirty="0"/>
              <a:t>Example</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9B27D99F-CD7F-61B8-D6BC-F1B19C98F616}"/>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85800" y="6130188"/>
            <a:ext cx="1828648" cy="388861"/>
          </a:xfrm>
          <a:prstGeom prst="rect">
            <a:avLst/>
          </a:prstGeom>
        </p:spPr>
      </p:pic>
    </p:spTree>
    <p:extLst>
      <p:ext uri="{BB962C8B-B14F-4D97-AF65-F5344CB8AC3E}">
        <p14:creationId xmlns:p14="http://schemas.microsoft.com/office/powerpoint/2010/main" val="154165988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Reflection Question">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Reflection Question</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59"/>
            <a:ext cx="8229600" cy="4572001"/>
          </a:xfrm>
          <a:prstGeom prst="rect">
            <a:avLst/>
          </a:prstGeom>
          <a:solidFill>
            <a:srgbClr val="1F497D"/>
          </a:solidFill>
        </p:spPr>
        <p:txBody>
          <a:bodyPr>
            <a:normAutofit/>
          </a:bodyPr>
          <a:lstStyle>
            <a:lvl1pPr marL="0" indent="0">
              <a:buFont typeface="Arial" panose="020B0604020202020204" pitchFamily="34" charset="0"/>
              <a:buNone/>
              <a:defRPr sz="2800" b="0" i="0" baseline="0">
                <a:solidFill>
                  <a:schemeClr val="bg1"/>
                </a:solidFill>
              </a:defRPr>
            </a:lvl1pPr>
          </a:lstStyle>
          <a:p>
            <a:pPr lvl="0"/>
            <a:endParaRPr lang="en-US" dirty="0"/>
          </a:p>
          <a:p>
            <a:pPr lvl="0"/>
            <a:endParaRPr lang="en-US" dirty="0"/>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Tree>
    <p:extLst>
      <p:ext uri="{BB962C8B-B14F-4D97-AF65-F5344CB8AC3E}">
        <p14:creationId xmlns:p14="http://schemas.microsoft.com/office/powerpoint/2010/main" val="324527757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hink It Through">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Think It Through</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a:solidFill>
            <a:srgbClr val="1F497D"/>
          </a:solidFill>
        </p:spPr>
        <p:txBody>
          <a:bodyPr>
            <a:normAutofit/>
          </a:bodyPr>
          <a:lstStyle>
            <a:lvl1pPr marL="0" indent="0">
              <a:buFontTx/>
              <a:buNone/>
              <a:defRPr sz="2800" b="0" i="0" baseline="0">
                <a:solidFill>
                  <a:schemeClr val="bg1"/>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Tree>
    <p:extLst>
      <p:ext uri="{BB962C8B-B14F-4D97-AF65-F5344CB8AC3E}">
        <p14:creationId xmlns:p14="http://schemas.microsoft.com/office/powerpoint/2010/main" val="340486649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End Slide">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1966751E-D7BB-F58F-6EF7-988C1DD7F7EC}"/>
              </a:ext>
              <a:ext uri="{C183D7F6-B498-43B3-948B-1728B52AA6E4}">
                <adec:decorative xmlns:adec="http://schemas.microsoft.com/office/drawing/2017/decorative" val="1"/>
              </a:ext>
            </a:extLst>
          </p:cNvPr>
          <p:cNvGrpSpPr/>
          <p:nvPr userDrawn="1"/>
        </p:nvGrpSpPr>
        <p:grpSpPr>
          <a:xfrm>
            <a:off x="21566" y="1981200"/>
            <a:ext cx="9144000" cy="2250283"/>
            <a:chOff x="1524000" y="1410227"/>
            <a:chExt cx="9144000" cy="2250283"/>
          </a:xfrm>
        </p:grpSpPr>
        <p:cxnSp>
          <p:nvCxnSpPr>
            <p:cNvPr id="4" name="Straight Connector 3">
              <a:extLst>
                <a:ext uri="{FF2B5EF4-FFF2-40B4-BE49-F238E27FC236}">
                  <a16:creationId xmlns:a16="http://schemas.microsoft.com/office/drawing/2014/main" id="{E5745617-7817-BAD4-50DB-96682A18AA8C}"/>
                </a:ext>
              </a:extLst>
            </p:cNvPr>
            <p:cNvCxnSpPr/>
            <p:nvPr/>
          </p:nvCxnSpPr>
          <p:spPr>
            <a:xfrm>
              <a:off x="1859169" y="2729726"/>
              <a:ext cx="8429625"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664544EB-EC3E-1655-8249-41F759480F18}"/>
                </a:ext>
              </a:extLst>
            </p:cNvPr>
            <p:cNvSpPr txBox="1"/>
            <p:nvPr/>
          </p:nvSpPr>
          <p:spPr>
            <a:xfrm>
              <a:off x="1524000" y="1410227"/>
              <a:ext cx="9144000" cy="1200329"/>
            </a:xfrm>
            <a:prstGeom prst="rect">
              <a:avLst/>
            </a:prstGeom>
            <a:noFill/>
          </p:spPr>
          <p:txBody>
            <a:bodyPr wrap="square" rtlCol="0">
              <a:spAutoFit/>
            </a:bodyPr>
            <a:lstStyle/>
            <a:p>
              <a:pPr algn="ctr"/>
              <a:r>
                <a:rPr lang="en-US" sz="7200" b="1" dirty="0">
                  <a:solidFill>
                    <a:schemeClr val="bg1"/>
                  </a:solidFill>
                  <a:latin typeface="Century Gothic" panose="020B0502020202020204" pitchFamily="34" charset="0"/>
                </a:rPr>
                <a:t>HAWKES</a:t>
              </a:r>
              <a:r>
                <a:rPr lang="en-US" sz="7200" dirty="0">
                  <a:solidFill>
                    <a:schemeClr val="bg1"/>
                  </a:solidFill>
                  <a:latin typeface="Century Gothic" panose="020B0502020202020204" pitchFamily="34" charset="0"/>
                </a:rPr>
                <a:t> LEARNING</a:t>
              </a:r>
            </a:p>
          </p:txBody>
        </p:sp>
        <p:pic>
          <p:nvPicPr>
            <p:cNvPr id="6" name="Picture 5">
              <a:extLst>
                <a:ext uri="{FF2B5EF4-FFF2-40B4-BE49-F238E27FC236}">
                  <a16:creationId xmlns:a16="http://schemas.microsoft.com/office/drawing/2014/main" id="{09AE6A06-DC07-3D52-BB89-86F2EF077C2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81108" y="3050910"/>
              <a:ext cx="609600" cy="609600"/>
            </a:xfrm>
            <a:prstGeom prst="rect">
              <a:avLst/>
            </a:prstGeom>
          </p:spPr>
        </p:pic>
        <p:pic>
          <p:nvPicPr>
            <p:cNvPr id="7" name="Picture 6">
              <a:extLst>
                <a:ext uri="{FF2B5EF4-FFF2-40B4-BE49-F238E27FC236}">
                  <a16:creationId xmlns:a16="http://schemas.microsoft.com/office/drawing/2014/main" id="{C2522F05-C169-5A8E-BEE7-C2AF4A8B2F1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66179" y="3050910"/>
              <a:ext cx="609600" cy="609600"/>
            </a:xfrm>
            <a:prstGeom prst="rect">
              <a:avLst/>
            </a:prstGeom>
          </p:spPr>
        </p:pic>
        <p:pic>
          <p:nvPicPr>
            <p:cNvPr id="8" name="Picture 7">
              <a:extLst>
                <a:ext uri="{FF2B5EF4-FFF2-40B4-BE49-F238E27FC236}">
                  <a16:creationId xmlns:a16="http://schemas.microsoft.com/office/drawing/2014/main" id="{F787E3FD-08C2-8D03-8749-14D08926846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17122" y="3050910"/>
              <a:ext cx="609600" cy="609600"/>
            </a:xfrm>
            <a:prstGeom prst="rect">
              <a:avLst/>
            </a:prstGeom>
          </p:spPr>
        </p:pic>
      </p:grpSp>
      <p:pic>
        <p:nvPicPr>
          <p:cNvPr id="9" name="Picture 8">
            <a:extLst>
              <a:ext uri="{FF2B5EF4-FFF2-40B4-BE49-F238E27FC236}">
                <a16:creationId xmlns:a16="http://schemas.microsoft.com/office/drawing/2014/main" id="{06388AC8-6D6B-52AD-1753-6A2F27A1765E}"/>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6265631" y="3621883"/>
            <a:ext cx="609600" cy="609600"/>
          </a:xfrm>
          <a:prstGeom prst="rect">
            <a:avLst/>
          </a:prstGeom>
        </p:spPr>
      </p:pic>
      <p:pic>
        <p:nvPicPr>
          <p:cNvPr id="2" name="Picture 1">
            <a:extLst>
              <a:ext uri="{FF2B5EF4-FFF2-40B4-BE49-F238E27FC236}">
                <a16:creationId xmlns:a16="http://schemas.microsoft.com/office/drawing/2014/main" id="{EF3D812D-D342-F97A-0C0B-50F4E1D51204}"/>
              </a:ext>
              <a:ext uri="{C183D7F6-B498-43B3-948B-1728B52AA6E4}">
                <adec:decorative xmlns:adec="http://schemas.microsoft.com/office/drawing/2017/decorative" val="1"/>
              </a:ext>
            </a:extLst>
          </p:cNvPr>
          <p:cNvPicPr>
            <a:picLocks noChangeAspect="1"/>
          </p:cNvPicPr>
          <p:nvPr userDrawn="1"/>
        </p:nvPicPr>
        <p:blipFill>
          <a:blip r:embed="rId6"/>
          <a:stretch>
            <a:fillRect/>
          </a:stretch>
        </p:blipFill>
        <p:spPr>
          <a:xfrm>
            <a:off x="0" y="1"/>
            <a:ext cx="9177868" cy="6883400"/>
          </a:xfrm>
          <a:prstGeom prst="rect">
            <a:avLst/>
          </a:prstGeom>
        </p:spPr>
      </p:pic>
      <p:pic>
        <p:nvPicPr>
          <p:cNvPr id="10" name="Picture 9">
            <a:extLst>
              <a:ext uri="{FF2B5EF4-FFF2-40B4-BE49-F238E27FC236}">
                <a16:creationId xmlns:a16="http://schemas.microsoft.com/office/drawing/2014/main" id="{92A2A385-C830-7252-BABF-EBB5A35343FD}"/>
              </a:ext>
              <a:ext uri="{C183D7F6-B498-43B3-948B-1728B52AA6E4}">
                <adec:decorative xmlns:adec="http://schemas.microsoft.com/office/drawing/2017/decorative" val="1"/>
              </a:ext>
            </a:extLst>
          </p:cNvPr>
          <p:cNvPicPr>
            <a:picLocks noChangeAspect="1"/>
          </p:cNvPicPr>
          <p:nvPr userDrawn="1"/>
        </p:nvPicPr>
        <p:blipFill>
          <a:blip r:embed="rId7"/>
          <a:stretch>
            <a:fillRect/>
          </a:stretch>
        </p:blipFill>
        <p:spPr>
          <a:xfrm>
            <a:off x="374768" y="1658652"/>
            <a:ext cx="8437595" cy="1481456"/>
          </a:xfrm>
          <a:prstGeom prst="rect">
            <a:avLst/>
          </a:prstGeom>
        </p:spPr>
      </p:pic>
    </p:spTree>
    <p:extLst>
      <p:ext uri="{BB962C8B-B14F-4D97-AF65-F5344CB8AC3E}">
        <p14:creationId xmlns:p14="http://schemas.microsoft.com/office/powerpoint/2010/main" val="49395502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p>
            <a:fld id="{9550498A-7EB8-497B-A843-BB35444C1AA7}" type="slidenum">
              <a:rPr lang="en-US" smtClean="0"/>
              <a:t>‹#›</a:t>
            </a:fld>
            <a:endParaRPr lang="en-US" dirty="0"/>
          </a:p>
        </p:txBody>
      </p:sp>
    </p:spTree>
    <p:extLst>
      <p:ext uri="{BB962C8B-B14F-4D97-AF65-F5344CB8AC3E}">
        <p14:creationId xmlns:p14="http://schemas.microsoft.com/office/powerpoint/2010/main" val="2003163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8" name="Title 1"/>
          <p:cNvSpPr>
            <a:spLocks noGrp="1"/>
          </p:cNvSpPr>
          <p:nvPr>
            <p:ph type="title"/>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Click to edit Master title style</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p:spPr>
        <p:txBody>
          <a:bodyPr>
            <a:normAutofit/>
          </a:bodyPr>
          <a:lstStyle>
            <a:lvl1pPr marL="0" indent="0">
              <a:buFontTx/>
              <a:buNone/>
              <a:defRPr sz="2800" b="0" i="0" baseline="0">
                <a:solidFill>
                  <a:srgbClr val="366092"/>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399A633E-7DA2-3A96-7515-3073DB7EA5E1}"/>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85800" y="6130188"/>
            <a:ext cx="1828648" cy="388861"/>
          </a:xfrm>
          <a:prstGeom prst="rect">
            <a:avLst/>
          </a:prstGeom>
        </p:spPr>
      </p:pic>
    </p:spTree>
    <p:extLst>
      <p:ext uri="{BB962C8B-B14F-4D97-AF65-F5344CB8AC3E}">
        <p14:creationId xmlns:p14="http://schemas.microsoft.com/office/powerpoint/2010/main" val="18620739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8" name="Title 1"/>
          <p:cNvSpPr>
            <a:spLocks noGrp="1"/>
          </p:cNvSpPr>
          <p:nvPr>
            <p:ph type="title"/>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Click to edit Master title style</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2606038"/>
          </a:xfrm>
          <a:prstGeom prst="rect">
            <a:avLst/>
          </a:prstGeom>
        </p:spPr>
        <p:txBody>
          <a:bodyPr>
            <a:normAutofit/>
          </a:bodyPr>
          <a:lstStyle>
            <a:lvl1pPr marL="0" indent="0">
              <a:buFontTx/>
              <a:buNone/>
              <a:defRPr sz="2800" b="0" i="0" baseline="0">
                <a:solidFill>
                  <a:srgbClr val="366092"/>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7BACFE69-51BC-C5F2-F6D9-03FBA8957926}"/>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85800" y="6130188"/>
            <a:ext cx="1828648" cy="388861"/>
          </a:xfrm>
          <a:prstGeom prst="rect">
            <a:avLst/>
          </a:prstGeom>
        </p:spPr>
      </p:pic>
    </p:spTree>
    <p:extLst>
      <p:ext uri="{BB962C8B-B14F-4D97-AF65-F5344CB8AC3E}">
        <p14:creationId xmlns:p14="http://schemas.microsoft.com/office/powerpoint/2010/main" val="2807905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8" name="Title 1"/>
          <p:cNvSpPr>
            <a:spLocks noGrp="1"/>
          </p:cNvSpPr>
          <p:nvPr>
            <p:ph type="title"/>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Click to edit Master title style</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3886200" cy="4572000"/>
          </a:xfrm>
          <a:prstGeom prst="rect">
            <a:avLst/>
          </a:prstGeom>
        </p:spPr>
        <p:txBody>
          <a:bodyPr>
            <a:normAutofit/>
          </a:bodyPr>
          <a:lstStyle>
            <a:lvl1pPr marL="0" indent="0">
              <a:buFontTx/>
              <a:buNone/>
              <a:defRPr sz="2800" b="0" i="0" baseline="0">
                <a:solidFill>
                  <a:srgbClr val="366092"/>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2" name="Content Placeholder 2">
            <a:extLst>
              <a:ext uri="{FF2B5EF4-FFF2-40B4-BE49-F238E27FC236}">
                <a16:creationId xmlns:a16="http://schemas.microsoft.com/office/drawing/2014/main" id="{A199D9D7-D46E-5BC7-C02C-BCF6B528DBB8}"/>
              </a:ext>
            </a:extLst>
          </p:cNvPr>
          <p:cNvSpPr>
            <a:spLocks noGrp="1"/>
          </p:cNvSpPr>
          <p:nvPr>
            <p:ph idx="10"/>
          </p:nvPr>
        </p:nvSpPr>
        <p:spPr>
          <a:xfrm>
            <a:off x="4419600" y="1280160"/>
            <a:ext cx="4267200" cy="4572000"/>
          </a:xfrm>
          <a:prstGeom prst="rect">
            <a:avLst/>
          </a:prstGeom>
        </p:spPr>
        <p:txBody>
          <a:bodyPr>
            <a:normAutofit/>
          </a:bodyPr>
          <a:lstStyle>
            <a:lvl1pPr marL="0" indent="0">
              <a:buFontTx/>
              <a:buNone/>
              <a:defRPr sz="2800" b="0" i="0" baseline="0">
                <a:solidFill>
                  <a:srgbClr val="366092"/>
                </a:solidFill>
              </a:defRPr>
            </a:lvl1pPr>
          </a:lstStyle>
          <a:p>
            <a:pPr lvl="0"/>
            <a:r>
              <a:rPr lang="en-US" dirty="0"/>
              <a:t>Click to edit Master text styles</a:t>
            </a:r>
          </a:p>
        </p:txBody>
      </p:sp>
      <p:pic>
        <p:nvPicPr>
          <p:cNvPr id="3" name="Picture 2">
            <a:extLst>
              <a:ext uri="{FF2B5EF4-FFF2-40B4-BE49-F238E27FC236}">
                <a16:creationId xmlns:a16="http://schemas.microsoft.com/office/drawing/2014/main" id="{C9D0FC0A-1B77-5881-726D-CD3B8E186FEA}"/>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85800" y="6130188"/>
            <a:ext cx="1828648" cy="388861"/>
          </a:xfrm>
          <a:prstGeom prst="rect">
            <a:avLst/>
          </a:prstGeom>
        </p:spPr>
      </p:pic>
    </p:spTree>
    <p:extLst>
      <p:ext uri="{BB962C8B-B14F-4D97-AF65-F5344CB8AC3E}">
        <p14:creationId xmlns:p14="http://schemas.microsoft.com/office/powerpoint/2010/main" val="33318833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Figure Number">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Lesson X.X Figure Number</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p:spPr>
        <p:txBody>
          <a:bodyPr>
            <a:normAutofit/>
          </a:bodyPr>
          <a:lstStyle>
            <a:lvl1pPr marL="0" indent="0">
              <a:buFontTx/>
              <a:buNone/>
              <a:defRPr sz="2800" b="0" i="0" baseline="0">
                <a:solidFill>
                  <a:srgbClr val="366092"/>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0757EA32-C926-3975-5CE5-59788072C3D8}"/>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85800" y="6130188"/>
            <a:ext cx="1828648" cy="388861"/>
          </a:xfrm>
          <a:prstGeom prst="rect">
            <a:avLst/>
          </a:prstGeom>
        </p:spPr>
      </p:pic>
    </p:spTree>
    <p:extLst>
      <p:ext uri="{BB962C8B-B14F-4D97-AF65-F5344CB8AC3E}">
        <p14:creationId xmlns:p14="http://schemas.microsoft.com/office/powerpoint/2010/main" val="40885645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Group Activity">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Group Activity</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a:solidFill>
            <a:schemeClr val="accent1"/>
          </a:solidFill>
        </p:spPr>
        <p:txBody>
          <a:bodyPr>
            <a:normAutofit/>
          </a:bodyPr>
          <a:lstStyle>
            <a:lvl1pPr marL="0" indent="0">
              <a:buFontTx/>
              <a:buNone/>
              <a:defRPr sz="2800" b="0" i="0" baseline="0">
                <a:solidFill>
                  <a:schemeClr val="bg1"/>
                </a:solidFill>
              </a:defRPr>
            </a:lvl1pPr>
          </a:lstStyle>
          <a:p>
            <a:pPr lvl="0"/>
            <a:endParaRPr lang="en-US" dirty="0"/>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2ECAA5A0-2BE3-3475-7D9A-7C70E7696713}"/>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85800" y="6130188"/>
            <a:ext cx="1828648" cy="388861"/>
          </a:xfrm>
          <a:prstGeom prst="rect">
            <a:avLst/>
          </a:prstGeom>
        </p:spPr>
      </p:pic>
    </p:spTree>
    <p:extLst>
      <p:ext uri="{BB962C8B-B14F-4D97-AF65-F5344CB8AC3E}">
        <p14:creationId xmlns:p14="http://schemas.microsoft.com/office/powerpoint/2010/main" val="39959956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cience and You">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Science and You</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a:solidFill>
            <a:schemeClr val="accent1"/>
          </a:solidFill>
        </p:spPr>
        <p:txBody>
          <a:bodyPr>
            <a:normAutofit/>
          </a:bodyPr>
          <a:lstStyle>
            <a:lvl1pPr marL="0" indent="0">
              <a:buFontTx/>
              <a:buNone/>
              <a:defRPr sz="2800" b="0" i="0" baseline="0">
                <a:solidFill>
                  <a:schemeClr val="bg1"/>
                </a:solidFill>
              </a:defRPr>
            </a:lvl1pPr>
          </a:lstStyle>
          <a:p>
            <a:pPr lvl="0"/>
            <a:endParaRPr lang="en-US" dirty="0"/>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73A8A7F4-C185-1A97-4DF6-9451C4C9BC1C}"/>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85800" y="6130188"/>
            <a:ext cx="1828648" cy="388861"/>
          </a:xfrm>
          <a:prstGeom prst="rect">
            <a:avLst/>
          </a:prstGeom>
        </p:spPr>
      </p:pic>
    </p:spTree>
    <p:extLst>
      <p:ext uri="{BB962C8B-B14F-4D97-AF65-F5344CB8AC3E}">
        <p14:creationId xmlns:p14="http://schemas.microsoft.com/office/powerpoint/2010/main" val="9016838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Reflection Question">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Reflection Question</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59"/>
            <a:ext cx="8229600" cy="4572001"/>
          </a:xfrm>
          <a:prstGeom prst="rect">
            <a:avLst/>
          </a:prstGeom>
          <a:solidFill>
            <a:srgbClr val="1F497D"/>
          </a:solidFill>
        </p:spPr>
        <p:txBody>
          <a:bodyPr>
            <a:normAutofit/>
          </a:bodyPr>
          <a:lstStyle>
            <a:lvl1pPr marL="0" indent="0">
              <a:buFont typeface="Arial" panose="020B0604020202020204" pitchFamily="34" charset="0"/>
              <a:buNone/>
              <a:defRPr sz="2800" b="0" i="0" baseline="0">
                <a:solidFill>
                  <a:schemeClr val="bg1"/>
                </a:solidFill>
              </a:defRPr>
            </a:lvl1pPr>
          </a:lstStyle>
          <a:p>
            <a:pPr lvl="0"/>
            <a:endParaRPr lang="en-US" dirty="0"/>
          </a:p>
          <a:p>
            <a:pPr lvl="0"/>
            <a:endParaRPr lang="en-US" dirty="0"/>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16A64A2E-95F5-8563-E2EF-752A99B195C0}"/>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85800" y="6130188"/>
            <a:ext cx="1828648" cy="388861"/>
          </a:xfrm>
          <a:prstGeom prst="rect">
            <a:avLst/>
          </a:prstGeom>
        </p:spPr>
      </p:pic>
    </p:spTree>
    <p:extLst>
      <p:ext uri="{BB962C8B-B14F-4D97-AF65-F5344CB8AC3E}">
        <p14:creationId xmlns:p14="http://schemas.microsoft.com/office/powerpoint/2010/main" val="34077438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4166674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9" r:id="rId4"/>
    <p:sldLayoutId id="2147483655" r:id="rId5"/>
    <p:sldLayoutId id="2147483652" r:id="rId6"/>
    <p:sldLayoutId id="2147483653" r:id="rId7"/>
    <p:sldLayoutId id="2147483658" r:id="rId8"/>
    <p:sldLayoutId id="2147483656" r:id="rId9"/>
    <p:sldLayoutId id="2147483657" r:id="rId10"/>
    <p:sldLayoutId id="2147483674"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69379027"/>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2">
            <a:extLst>
              <a:ext uri="{FF2B5EF4-FFF2-40B4-BE49-F238E27FC236}">
                <a16:creationId xmlns:a16="http://schemas.microsoft.com/office/drawing/2014/main" id="{4E7A1944-20A9-5EFC-CF5D-428D07B9FF1F}"/>
              </a:ext>
            </a:extLst>
          </p:cNvPr>
          <p:cNvSpPr>
            <a:spLocks noGrp="1"/>
          </p:cNvSpPr>
          <p:nvPr>
            <p:ph type="title" idx="4294967295"/>
          </p:nvPr>
        </p:nvSpPr>
        <p:spPr>
          <a:xfrm>
            <a:off x="379562" y="1729204"/>
            <a:ext cx="3581400" cy="91440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0" indent="0">
              <a:buNone/>
              <a:defRPr sz="4400" b="1">
                <a:latin typeface="Arial" panose="020B0604020202020204" pitchFamily="34" charset="0"/>
                <a:cs typeface="Arial" panose="020B0604020202020204" pitchFamily="34" charset="0"/>
              </a:defRPr>
            </a:lvl1p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4400" b="1"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Lesson 44.2</a:t>
            </a:r>
          </a:p>
        </p:txBody>
      </p:sp>
      <p:sp>
        <p:nvSpPr>
          <p:cNvPr id="3" name="Content Placeholder 8">
            <a:extLst>
              <a:ext uri="{FF2B5EF4-FFF2-40B4-BE49-F238E27FC236}">
                <a16:creationId xmlns:a16="http://schemas.microsoft.com/office/drawing/2014/main" id="{FF68ED90-5F09-E335-E8D2-4F2687C0EB59}"/>
              </a:ext>
            </a:extLst>
          </p:cNvPr>
          <p:cNvSpPr>
            <a:spLocks noGrp="1"/>
          </p:cNvSpPr>
          <p:nvPr>
            <p:ph sz="quarter" idx="10" hasCustomPrompt="1"/>
          </p:nvPr>
        </p:nvSpPr>
        <p:spPr>
          <a:xfrm>
            <a:off x="379562" y="2627694"/>
            <a:ext cx="3581400" cy="990600"/>
          </a:xfrm>
          <a:prstGeom prst="rect">
            <a:avLst/>
          </a:prstGeom>
        </p:spPr>
        <p:txBody>
          <a:bodyPr/>
          <a:lstStyle>
            <a:lvl1pPr marL="0" indent="0">
              <a:buNone/>
              <a:defRPr b="1"/>
            </a:lvl1pPr>
          </a:lstStyle>
          <a:p>
            <a:pPr lvl="0"/>
            <a:r>
              <a:rPr lang="en-US" dirty="0"/>
              <a:t>Biogeography</a:t>
            </a:r>
          </a:p>
        </p:txBody>
      </p:sp>
    </p:spTree>
    <p:extLst>
      <p:ext uri="{BB962C8B-B14F-4D97-AF65-F5344CB8AC3E}">
        <p14:creationId xmlns:p14="http://schemas.microsoft.com/office/powerpoint/2010/main" val="388623983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FF1B4C-5AAA-83F0-C30B-42241B0F9BCD}"/>
              </a:ext>
            </a:extLst>
          </p:cNvPr>
          <p:cNvSpPr>
            <a:spLocks noGrp="1"/>
          </p:cNvSpPr>
          <p:nvPr>
            <p:ph type="title"/>
          </p:nvPr>
        </p:nvSpPr>
        <p:spPr/>
        <p:txBody>
          <a:bodyPr/>
          <a:lstStyle/>
          <a:p>
            <a:r>
              <a:rPr lang="en-US" dirty="0"/>
              <a:t>Think It Through</a:t>
            </a:r>
            <a:r>
              <a:rPr lang="en-US" sz="1400" baseline="-25000" dirty="0"/>
              <a:t>1</a:t>
            </a:r>
          </a:p>
        </p:txBody>
      </p:sp>
      <p:sp>
        <p:nvSpPr>
          <p:cNvPr id="3" name="Content Placeholder 2">
            <a:extLst>
              <a:ext uri="{FF2B5EF4-FFF2-40B4-BE49-F238E27FC236}">
                <a16:creationId xmlns:a16="http://schemas.microsoft.com/office/drawing/2014/main" id="{3C01AC4C-482E-02BD-BADA-C2D6C8D02BC9}"/>
              </a:ext>
            </a:extLst>
          </p:cNvPr>
          <p:cNvSpPr>
            <a:spLocks noGrp="1"/>
          </p:cNvSpPr>
          <p:nvPr>
            <p:ph idx="1"/>
          </p:nvPr>
        </p:nvSpPr>
        <p:spPr>
          <a:xfrm>
            <a:off x="457200" y="1280160"/>
            <a:ext cx="8229600" cy="1005840"/>
          </a:xfrm>
        </p:spPr>
        <p:txBody>
          <a:bodyPr/>
          <a:lstStyle/>
          <a:p>
            <a:r>
              <a:rPr lang="en-US" dirty="0"/>
              <a:t>Why do islands have a higher number of endemic species compared to the mainland?</a:t>
            </a:r>
          </a:p>
        </p:txBody>
      </p:sp>
    </p:spTree>
    <p:extLst>
      <p:ext uri="{BB962C8B-B14F-4D97-AF65-F5344CB8AC3E}">
        <p14:creationId xmlns:p14="http://schemas.microsoft.com/office/powerpoint/2010/main" val="193357242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dirty="0"/>
              <a:t>Energy Sources</a:t>
            </a:r>
            <a:endParaRPr lang="en-US" sz="3200" dirty="0">
              <a:solidFill>
                <a:schemeClr val="accent1"/>
              </a:solidFill>
            </a:endParaRPr>
          </a:p>
        </p:txBody>
      </p:sp>
      <p:sp>
        <p:nvSpPr>
          <p:cNvPr id="11267" name="Rectangle 3"/>
          <p:cNvSpPr>
            <a:spLocks noGrp="1"/>
          </p:cNvSpPr>
          <p:nvPr>
            <p:ph idx="1"/>
          </p:nvPr>
        </p:nvSpPr>
        <p:spPr>
          <a:xfrm>
            <a:off x="457200" y="1280160"/>
            <a:ext cx="4191000" cy="4739640"/>
          </a:xfrm>
          <a:prstGeom prst="rect">
            <a:avLst/>
          </a:prstGeom>
        </p:spPr>
        <p:txBody>
          <a:bodyPr>
            <a:normAutofit fontScale="85000" lnSpcReduction="20000"/>
          </a:bodyPr>
          <a:lstStyle/>
          <a:p>
            <a:pPr marL="457200" indent="-457200">
              <a:buFont typeface="Arial" panose="020B0604020202020204" pitchFamily="34" charset="0"/>
              <a:buChar char="•"/>
              <a:tabLst>
                <a:tab pos="461963" algn="l"/>
              </a:tabLst>
            </a:pPr>
            <a:r>
              <a:rPr lang="en-US" dirty="0">
                <a:solidFill>
                  <a:schemeClr val="tx1"/>
                </a:solidFill>
              </a:rPr>
              <a:t>Energy from the sun is captured by photosynthetic organisms, providing chemical energy for life.</a:t>
            </a:r>
          </a:p>
          <a:p>
            <a:pPr marL="457200" indent="-457200">
              <a:buFont typeface="Arial" panose="020B0604020202020204" pitchFamily="34" charset="0"/>
              <a:buChar char="•"/>
              <a:tabLst>
                <a:tab pos="461963" algn="l"/>
              </a:tabLst>
            </a:pPr>
            <a:r>
              <a:rPr lang="en-US" dirty="0">
                <a:solidFill>
                  <a:schemeClr val="tx1"/>
                </a:solidFill>
              </a:rPr>
              <a:t>Light availability influences photosynthetic adaptations in plants.</a:t>
            </a:r>
          </a:p>
          <a:p>
            <a:pPr marL="1200150" lvl="1" indent="-457200">
              <a:buFont typeface="Arial" panose="020B0604020202020204" pitchFamily="34" charset="0"/>
              <a:buChar char="•"/>
              <a:tabLst>
                <a:tab pos="461963" algn="l"/>
              </a:tabLst>
            </a:pPr>
            <a:r>
              <a:rPr lang="en-US" u="sng" dirty="0"/>
              <a:t>Example</a:t>
            </a:r>
            <a:r>
              <a:rPr lang="en-US" dirty="0"/>
              <a:t>: The spring beauty (</a:t>
            </a:r>
            <a:r>
              <a:rPr lang="en-US" i="1" dirty="0"/>
              <a:t>Claytonia virginica</a:t>
            </a:r>
            <a:r>
              <a:rPr lang="en-US" dirty="0"/>
              <a:t>)</a:t>
            </a:r>
            <a:r>
              <a:rPr lang="en-US" i="1" dirty="0"/>
              <a:t> </a:t>
            </a:r>
            <a:r>
              <a:rPr lang="en-US" dirty="0"/>
              <a:t>is a short-lived (ephemeral) plant that finishes its life cycle before canopy trees develop leaves.</a:t>
            </a:r>
            <a:endParaRPr lang="en-US" dirty="0">
              <a:solidFill>
                <a:schemeClr val="tx1"/>
              </a:solidFill>
            </a:endParaRPr>
          </a:p>
        </p:txBody>
      </p:sp>
      <p:pic>
        <p:nvPicPr>
          <p:cNvPr id="2" name="Content Placeholder 6" descr="A photograph of a spring beauty flower">
            <a:extLst>
              <a:ext uri="{FF2B5EF4-FFF2-40B4-BE49-F238E27FC236}">
                <a16:creationId xmlns:a16="http://schemas.microsoft.com/office/drawing/2014/main" id="{D5AEDF2F-F08C-9172-0B3A-B45F2977C254}"/>
              </a:ext>
            </a:extLst>
          </p:cNvPr>
          <p:cNvPicPr>
            <a:picLocks noChangeAspect="1"/>
          </p:cNvPicPr>
          <p:nvPr/>
        </p:nvPicPr>
        <p:blipFill>
          <a:blip r:embed="rId2"/>
          <a:srcRect l="14814" t="22000" r="14816" b="8000"/>
          <a:stretch/>
        </p:blipFill>
        <p:spPr>
          <a:xfrm>
            <a:off x="4753288" y="1951787"/>
            <a:ext cx="3810000" cy="2105526"/>
          </a:xfrm>
          <a:prstGeom prst="rect">
            <a:avLst/>
          </a:prstGeom>
        </p:spPr>
      </p:pic>
      <p:sp>
        <p:nvSpPr>
          <p:cNvPr id="5" name="TextBox 4">
            <a:extLst>
              <a:ext uri="{FF2B5EF4-FFF2-40B4-BE49-F238E27FC236}">
                <a16:creationId xmlns:a16="http://schemas.microsoft.com/office/drawing/2014/main" id="{5634FC0C-5CB6-A7E2-4235-63C4A37EC290}"/>
              </a:ext>
            </a:extLst>
          </p:cNvPr>
          <p:cNvSpPr txBox="1"/>
          <p:nvPr/>
        </p:nvSpPr>
        <p:spPr>
          <a:xfrm>
            <a:off x="4910294" y="4057313"/>
            <a:ext cx="3495989" cy="954107"/>
          </a:xfrm>
          <a:prstGeom prst="rect">
            <a:avLst/>
          </a:prstGeom>
          <a:noFill/>
        </p:spPr>
        <p:txBody>
          <a:bodyPr wrap="square" rtlCol="0">
            <a:spAutoFit/>
          </a:bodyPr>
          <a:lstStyle/>
          <a:p>
            <a:pPr algn="ctr"/>
            <a:r>
              <a:rPr lang="en-US" sz="1400" b="1" dirty="0"/>
              <a:t>44.2 Figure 4: </a:t>
            </a:r>
            <a:r>
              <a:rPr lang="en-US" sz="1400" dirty="0"/>
              <a:t>The spring beauty (</a:t>
            </a:r>
            <a:r>
              <a:rPr lang="en-US" sz="1400" i="1" dirty="0"/>
              <a:t>Claytonia virginica</a:t>
            </a:r>
            <a:r>
              <a:rPr lang="en-US" sz="1400" dirty="0"/>
              <a:t>) is an ephemeral spring plant that flowers early in the spring to avoid competing with larger forest trees for sunlight.</a:t>
            </a:r>
          </a:p>
        </p:txBody>
      </p:sp>
      <p:sp>
        <p:nvSpPr>
          <p:cNvPr id="6" name="TextBox 5">
            <a:extLst>
              <a:ext uri="{FF2B5EF4-FFF2-40B4-BE49-F238E27FC236}">
                <a16:creationId xmlns:a16="http://schemas.microsoft.com/office/drawing/2014/main" id="{C57448C9-97D9-437B-033F-FA9291AFC404}"/>
              </a:ext>
            </a:extLst>
          </p:cNvPr>
          <p:cNvSpPr txBox="1"/>
          <p:nvPr/>
        </p:nvSpPr>
        <p:spPr>
          <a:xfrm>
            <a:off x="5934388" y="4989649"/>
            <a:ext cx="1447800" cy="338554"/>
          </a:xfrm>
          <a:prstGeom prst="rect">
            <a:avLst/>
          </a:prstGeom>
          <a:noFill/>
        </p:spPr>
        <p:txBody>
          <a:bodyPr wrap="square" rtlCol="0">
            <a:spAutoFit/>
          </a:bodyPr>
          <a:lstStyle/>
          <a:p>
            <a:pPr algn="ctr"/>
            <a:r>
              <a:rPr lang="en-US" sz="800" dirty="0"/>
              <a:t>Andrew Weitzel on Wikimedia Commons. "Spring beauty."</a:t>
            </a:r>
          </a:p>
        </p:txBody>
      </p:sp>
    </p:spTree>
    <p:extLst>
      <p:ext uri="{BB962C8B-B14F-4D97-AF65-F5344CB8AC3E}">
        <p14:creationId xmlns:p14="http://schemas.microsoft.com/office/powerpoint/2010/main" val="9725586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26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26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26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dirty="0"/>
              <a:t>Light Availability in Aquatic Ecosystems</a:t>
            </a:r>
            <a:endParaRPr lang="en-US" sz="3200" dirty="0">
              <a:solidFill>
                <a:schemeClr val="accent1"/>
              </a:solidFill>
            </a:endParaRPr>
          </a:p>
        </p:txBody>
      </p:sp>
      <p:sp>
        <p:nvSpPr>
          <p:cNvPr id="11267" name="Rectangle 3"/>
          <p:cNvSpPr>
            <a:spLocks noGrp="1"/>
          </p:cNvSpPr>
          <p:nvPr>
            <p:ph idx="1"/>
          </p:nvPr>
        </p:nvSpPr>
        <p:spPr>
          <a:prstGeom prst="rect">
            <a:avLst/>
          </a:prstGeom>
        </p:spPr>
        <p:txBody>
          <a:bodyPr>
            <a:normAutofit lnSpcReduction="10000"/>
          </a:bodyPr>
          <a:lstStyle/>
          <a:p>
            <a:pPr marL="0" indent="0">
              <a:buNone/>
              <a:tabLst>
                <a:tab pos="461963" algn="l"/>
              </a:tabLst>
            </a:pPr>
            <a:r>
              <a:rPr lang="en-US" dirty="0">
                <a:solidFill>
                  <a:schemeClr val="tx1"/>
                </a:solidFill>
              </a:rPr>
              <a:t>In aquatic systems, light availability is limited by water, plants, suspended particles, and resident microorganisms.</a:t>
            </a:r>
          </a:p>
          <a:p>
            <a:pPr>
              <a:tabLst>
                <a:tab pos="461963" algn="l"/>
              </a:tabLst>
            </a:pPr>
            <a:r>
              <a:rPr lang="en-US" dirty="0">
                <a:solidFill>
                  <a:schemeClr val="tx1"/>
                </a:solidFill>
              </a:rPr>
              <a:t>Light penetration in water is limited, affecting photosynthesis in aquatic plants.</a:t>
            </a:r>
          </a:p>
          <a:p>
            <a:pPr>
              <a:tabLst>
                <a:tab pos="461963" algn="l"/>
              </a:tabLst>
            </a:pPr>
            <a:r>
              <a:rPr lang="en-US" dirty="0">
                <a:solidFill>
                  <a:schemeClr val="tx1"/>
                </a:solidFill>
              </a:rPr>
              <a:t>Adaptations like floating leaves in water lilies allow survival in low-light conditions.</a:t>
            </a:r>
          </a:p>
          <a:p>
            <a:pPr>
              <a:tabLst>
                <a:tab pos="461963" algn="l"/>
              </a:tabLst>
            </a:pPr>
            <a:r>
              <a:rPr lang="en-US" dirty="0">
                <a:solidFill>
                  <a:schemeClr val="tx1"/>
                </a:solidFill>
              </a:rPr>
              <a:t>Some organisms, like those near hydrothermal vents, extract energy from inorganic chemicals since there is no light for photosynthesis.</a:t>
            </a:r>
            <a:endParaRPr lang="en-US" dirty="0">
              <a:solidFill>
                <a:srgbClr val="0000FF"/>
              </a:solidFill>
            </a:endParaRPr>
          </a:p>
        </p:txBody>
      </p:sp>
    </p:spTree>
    <p:extLst>
      <p:ext uri="{BB962C8B-B14F-4D97-AF65-F5344CB8AC3E}">
        <p14:creationId xmlns:p14="http://schemas.microsoft.com/office/powerpoint/2010/main" val="28134422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26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267">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26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267">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dirty="0"/>
              <a:t>Availability of Nutrients in Oceans</a:t>
            </a:r>
            <a:endParaRPr lang="en-US" sz="3200" dirty="0">
              <a:solidFill>
                <a:schemeClr val="accent1"/>
              </a:solidFill>
            </a:endParaRPr>
          </a:p>
        </p:txBody>
      </p:sp>
      <p:sp>
        <p:nvSpPr>
          <p:cNvPr id="11267" name="Rectangle 3"/>
          <p:cNvSpPr>
            <a:spLocks noGrp="1"/>
          </p:cNvSpPr>
          <p:nvPr>
            <p:ph idx="1"/>
          </p:nvPr>
        </p:nvSpPr>
        <p:spPr>
          <a:prstGeom prst="rect">
            <a:avLst/>
          </a:prstGeom>
        </p:spPr>
        <p:txBody>
          <a:bodyPr>
            <a:normAutofit fontScale="92500" lnSpcReduction="20000"/>
          </a:bodyPr>
          <a:lstStyle/>
          <a:p>
            <a:pPr marL="0" indent="0">
              <a:buNone/>
              <a:tabLst>
                <a:tab pos="461963" algn="l"/>
              </a:tabLst>
            </a:pPr>
            <a:r>
              <a:rPr lang="en-US" dirty="0">
                <a:solidFill>
                  <a:schemeClr val="tx1"/>
                </a:solidFill>
              </a:rPr>
              <a:t>Nutrient availability is also an important factor that affects photosynthesis.</a:t>
            </a:r>
          </a:p>
          <a:p>
            <a:pPr>
              <a:tabLst>
                <a:tab pos="461963" algn="l"/>
              </a:tabLst>
            </a:pPr>
            <a:r>
              <a:rPr lang="en-US" dirty="0">
                <a:solidFill>
                  <a:schemeClr val="tx1"/>
                </a:solidFill>
              </a:rPr>
              <a:t>Nutrients in oceans often settle at the bottom when organisms die.</a:t>
            </a:r>
          </a:p>
          <a:p>
            <a:pPr>
              <a:tabLst>
                <a:tab pos="461963" algn="l"/>
              </a:tabLst>
            </a:pPr>
            <a:r>
              <a:rPr lang="en-US" dirty="0">
                <a:solidFill>
                  <a:schemeClr val="tx1"/>
                </a:solidFill>
              </a:rPr>
              <a:t>Ocean upwelling brings these nutrients to the surface, supporting marine life.</a:t>
            </a:r>
          </a:p>
          <a:p>
            <a:pPr lvl="1">
              <a:tabLst>
                <a:tab pos="461963" algn="l"/>
              </a:tabLst>
            </a:pPr>
            <a:r>
              <a:rPr lang="en-US" b="1" dirty="0"/>
              <a:t>Ocean upwelling</a:t>
            </a:r>
            <a:r>
              <a:rPr lang="en-US" dirty="0"/>
              <a:t> is the rising of deep waters that occurs when prevailing winds blow along surface waters near a coastline.</a:t>
            </a:r>
            <a:endParaRPr lang="en-US" b="1" dirty="0">
              <a:solidFill>
                <a:schemeClr val="tx1"/>
              </a:solidFill>
            </a:endParaRPr>
          </a:p>
          <a:p>
            <a:pPr lvl="1">
              <a:tabLst>
                <a:tab pos="461963" algn="l"/>
              </a:tabLst>
            </a:pPr>
            <a:r>
              <a:rPr lang="en-US" dirty="0">
                <a:solidFill>
                  <a:schemeClr val="tx1"/>
                </a:solidFill>
              </a:rPr>
              <a:t>As the wind pushes water offshore, water from the bottom of the ocean moves up to replace, bringing nutrients wi</a:t>
            </a:r>
            <a:r>
              <a:rPr lang="en-US" dirty="0"/>
              <a:t>th it.</a:t>
            </a:r>
            <a:endParaRPr lang="en-US" dirty="0">
              <a:solidFill>
                <a:srgbClr val="0000FF"/>
              </a:solidFill>
            </a:endParaRPr>
          </a:p>
        </p:txBody>
      </p:sp>
    </p:spTree>
    <p:extLst>
      <p:ext uri="{BB962C8B-B14F-4D97-AF65-F5344CB8AC3E}">
        <p14:creationId xmlns:p14="http://schemas.microsoft.com/office/powerpoint/2010/main" val="1497845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267">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267">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26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26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26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p:cNvSpPr>
          <p:nvPr>
            <p:ph type="title"/>
          </p:nvPr>
        </p:nvSpPr>
        <p:spPr>
          <a:prstGeom prst="rect">
            <a:avLst/>
          </a:prstGeom>
        </p:spPr>
        <p:txBody>
          <a:bodyPr/>
          <a:lstStyle/>
          <a:p>
            <a:r>
              <a:rPr lang="en-US" dirty="0"/>
              <a:t>44.2 Figure 5</a:t>
            </a:r>
            <a:endParaRPr lang="en-US" sz="3200" dirty="0">
              <a:solidFill>
                <a:schemeClr val="accent1"/>
              </a:solidFill>
            </a:endParaRPr>
          </a:p>
        </p:txBody>
      </p:sp>
      <p:sp>
        <p:nvSpPr>
          <p:cNvPr id="4" name="TextBox 3">
            <a:extLst>
              <a:ext uri="{FF2B5EF4-FFF2-40B4-BE49-F238E27FC236}">
                <a16:creationId xmlns:a16="http://schemas.microsoft.com/office/drawing/2014/main" id="{1CDA57A8-DFB4-B1BC-B4C9-8CEEC2E0D5DB}"/>
              </a:ext>
            </a:extLst>
          </p:cNvPr>
          <p:cNvSpPr txBox="1"/>
          <p:nvPr/>
        </p:nvSpPr>
        <p:spPr>
          <a:xfrm>
            <a:off x="3848100" y="5678507"/>
            <a:ext cx="1447800" cy="338554"/>
          </a:xfrm>
          <a:prstGeom prst="rect">
            <a:avLst/>
          </a:prstGeom>
          <a:noFill/>
        </p:spPr>
        <p:txBody>
          <a:bodyPr wrap="square" rtlCol="0">
            <a:spAutoFit/>
          </a:bodyPr>
          <a:lstStyle/>
          <a:p>
            <a:pPr algn="ctr"/>
            <a:r>
              <a:rPr lang="en-US" sz="800" dirty="0"/>
              <a:t>NOAA on Wikimedia Commons. "Ocean upwelling."</a:t>
            </a:r>
          </a:p>
        </p:txBody>
      </p:sp>
      <p:pic>
        <p:nvPicPr>
          <p:cNvPr id="6" name="Content Placeholder 5" descr="&quot;Deeper, colder, nutrient rich water rises up from beneath the surface to replace the water that was pushed away.&quot; The water rises up the bank, and &quot;surface winds push surface water away form an area,&quot; and &quot;warmer surface water moves offshore.&quot;">
            <a:extLst>
              <a:ext uri="{FF2B5EF4-FFF2-40B4-BE49-F238E27FC236}">
                <a16:creationId xmlns:a16="http://schemas.microsoft.com/office/drawing/2014/main" id="{92FF85C6-EE42-FE02-1CEA-7B6B5A790861}"/>
              </a:ext>
            </a:extLst>
          </p:cNvPr>
          <p:cNvPicPr>
            <a:picLocks noGrp="1" noChangeAspect="1"/>
          </p:cNvPicPr>
          <p:nvPr>
            <p:ph idx="1"/>
          </p:nvPr>
        </p:nvPicPr>
        <p:blipFill>
          <a:blip r:embed="rId3"/>
          <a:srcRect l="1852" t="5333" r="1852" b="28000"/>
          <a:stretch/>
        </p:blipFill>
        <p:spPr>
          <a:xfrm>
            <a:off x="114300" y="1714500"/>
            <a:ext cx="8915400" cy="3429000"/>
          </a:xfr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dirty="0"/>
              <a:t>Availability of Nutrients in Freshwater Systems</a:t>
            </a:r>
            <a:endParaRPr lang="en-US" sz="3200" dirty="0">
              <a:solidFill>
                <a:schemeClr val="accent1"/>
              </a:solidFill>
            </a:endParaRPr>
          </a:p>
        </p:txBody>
      </p:sp>
      <p:sp>
        <p:nvSpPr>
          <p:cNvPr id="11267" name="Rectangle 3"/>
          <p:cNvSpPr>
            <a:spLocks noGrp="1"/>
          </p:cNvSpPr>
          <p:nvPr>
            <p:ph idx="1"/>
          </p:nvPr>
        </p:nvSpPr>
        <p:spPr>
          <a:prstGeom prst="rect">
            <a:avLst/>
          </a:prstGeom>
        </p:spPr>
        <p:txBody>
          <a:bodyPr>
            <a:normAutofit/>
          </a:bodyPr>
          <a:lstStyle/>
          <a:p>
            <a:pPr marL="0" indent="0">
              <a:buNone/>
              <a:tabLst>
                <a:tab pos="461963" algn="l"/>
              </a:tabLst>
            </a:pPr>
            <a:r>
              <a:rPr lang="en-US" dirty="0">
                <a:solidFill>
                  <a:schemeClr val="tx1"/>
                </a:solidFill>
              </a:rPr>
              <a:t>Nutrients in lakes are recycled twice a year through spring-and-fall turnovers.</a:t>
            </a:r>
          </a:p>
          <a:p>
            <a:pPr>
              <a:tabLst>
                <a:tab pos="461963" algn="l"/>
              </a:tabLst>
            </a:pPr>
            <a:r>
              <a:rPr lang="en-US" b="1" dirty="0"/>
              <a:t>Spring-and-fall-turnovers</a:t>
            </a:r>
            <a:r>
              <a:rPr lang="en-US" dirty="0"/>
              <a:t>: seasonal processes that recycle nutrients and oxygen (O</a:t>
            </a:r>
            <a:r>
              <a:rPr lang="en-US" baseline="-25000" dirty="0"/>
              <a:t>2</a:t>
            </a:r>
            <a:r>
              <a:rPr lang="en-US" dirty="0"/>
              <a:t>) from the bottom of a lake to the top</a:t>
            </a:r>
          </a:p>
          <a:p>
            <a:pPr lvl="1">
              <a:tabLst>
                <a:tab pos="461963" algn="l"/>
              </a:tabLst>
            </a:pPr>
            <a:r>
              <a:rPr lang="en-US" dirty="0"/>
              <a:t>Caused by formation of a </a:t>
            </a:r>
            <a:r>
              <a:rPr lang="en-US" b="1" dirty="0"/>
              <a:t>thermocline</a:t>
            </a:r>
            <a:r>
              <a:rPr lang="en-US" dirty="0"/>
              <a:t>: layers of water with temperatures significantly different from those above and below it</a:t>
            </a:r>
            <a:endParaRPr lang="en-US" dirty="0">
              <a:solidFill>
                <a:schemeClr val="tx1"/>
              </a:solidFill>
            </a:endParaRPr>
          </a:p>
        </p:txBody>
      </p:sp>
    </p:spTree>
    <p:extLst>
      <p:ext uri="{BB962C8B-B14F-4D97-AF65-F5344CB8AC3E}">
        <p14:creationId xmlns:p14="http://schemas.microsoft.com/office/powerpoint/2010/main" val="10807541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26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26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26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dirty="0"/>
              <a:t>Spring-and-Fall Turnovers</a:t>
            </a:r>
            <a:r>
              <a:rPr lang="en-US" sz="1400" baseline="-25000" dirty="0"/>
              <a:t>1</a:t>
            </a:r>
            <a:endParaRPr lang="en-US" sz="1400" baseline="-25000" dirty="0">
              <a:solidFill>
                <a:schemeClr val="accent1"/>
              </a:solidFill>
            </a:endParaRPr>
          </a:p>
        </p:txBody>
      </p:sp>
      <p:sp>
        <p:nvSpPr>
          <p:cNvPr id="11267" name="Rectangle 3"/>
          <p:cNvSpPr>
            <a:spLocks noGrp="1"/>
          </p:cNvSpPr>
          <p:nvPr>
            <p:ph idx="1"/>
          </p:nvPr>
        </p:nvSpPr>
        <p:spPr>
          <a:prstGeom prst="rect">
            <a:avLst/>
          </a:prstGeom>
        </p:spPr>
        <p:txBody>
          <a:bodyPr>
            <a:normAutofit fontScale="92500" lnSpcReduction="20000"/>
          </a:bodyPr>
          <a:lstStyle/>
          <a:p>
            <a:pPr marL="0" indent="0">
              <a:buNone/>
              <a:tabLst>
                <a:tab pos="461963" algn="l"/>
              </a:tabLst>
            </a:pPr>
            <a:r>
              <a:rPr lang="en-US" dirty="0">
                <a:solidFill>
                  <a:schemeClr val="tx1"/>
                </a:solidFill>
              </a:rPr>
              <a:t>Seasonal temperature changes drive the turnover process.</a:t>
            </a:r>
            <a:endParaRPr lang="en-US" dirty="0">
              <a:solidFill>
                <a:srgbClr val="0000FF"/>
              </a:solidFill>
            </a:endParaRPr>
          </a:p>
          <a:p>
            <a:pPr>
              <a:tabLst>
                <a:tab pos="461963" algn="l"/>
              </a:tabLst>
            </a:pPr>
            <a:r>
              <a:rPr lang="en-US" u="sng" dirty="0">
                <a:solidFill>
                  <a:schemeClr val="tx1"/>
                </a:solidFill>
              </a:rPr>
              <a:t>Winter</a:t>
            </a:r>
            <a:r>
              <a:rPr lang="en-US" dirty="0">
                <a:solidFill>
                  <a:schemeClr val="tx1"/>
                </a:solidFill>
              </a:rPr>
              <a:t>: Surface ice insulates slightly warmer water under the ice, and water at the bottom of the lake is warmer yet (</a:t>
            </a:r>
            <a:r>
              <a:rPr lang="en-US" dirty="0"/>
              <a:t>4</a:t>
            </a:r>
            <a:r>
              <a:rPr lang="en-US" dirty="0">
                <a:latin typeface="Calibri" panose="020F0502020204030204" pitchFamily="34" charset="0"/>
                <a:ea typeface="Calibri" panose="020F0502020204030204" pitchFamily="34" charset="0"/>
                <a:cs typeface="Calibri" panose="020F0502020204030204" pitchFamily="34" charset="0"/>
              </a:rPr>
              <a:t>°C to </a:t>
            </a:r>
            <a:r>
              <a:rPr lang="en-US" dirty="0"/>
              <a:t>5</a:t>
            </a:r>
            <a:r>
              <a:rPr lang="en-US" dirty="0">
                <a:latin typeface="Calibri" panose="020F0502020204030204" pitchFamily="34" charset="0"/>
                <a:ea typeface="Calibri" panose="020F0502020204030204" pitchFamily="34" charset="0"/>
                <a:cs typeface="Calibri" panose="020F0502020204030204" pitchFamily="34" charset="0"/>
              </a:rPr>
              <a:t>°C)</a:t>
            </a:r>
            <a:r>
              <a:rPr lang="en-US" dirty="0">
                <a:solidFill>
                  <a:schemeClr val="tx1"/>
                </a:solidFill>
              </a:rPr>
              <a:t>.</a:t>
            </a:r>
          </a:p>
          <a:p>
            <a:pPr lvl="1">
              <a:tabLst>
                <a:tab pos="461963" algn="l"/>
              </a:tabLst>
            </a:pPr>
            <a:r>
              <a:rPr lang="en-US" dirty="0"/>
              <a:t>Water is densest at about 4</a:t>
            </a:r>
            <a:r>
              <a:rPr lang="en-US" dirty="0">
                <a:latin typeface="Calibri" panose="020F0502020204030204" pitchFamily="34" charset="0"/>
                <a:ea typeface="Calibri" panose="020F0502020204030204" pitchFamily="34" charset="0"/>
                <a:cs typeface="Calibri" panose="020F0502020204030204" pitchFamily="34" charset="0"/>
              </a:rPr>
              <a:t>°C; therefore, the deepest water is the densest.</a:t>
            </a:r>
          </a:p>
          <a:p>
            <a:pPr lvl="1">
              <a:tabLst>
                <a:tab pos="461963" algn="l"/>
              </a:tabLst>
            </a:pPr>
            <a:r>
              <a:rPr lang="en-US" dirty="0">
                <a:solidFill>
                  <a:schemeClr val="tx1"/>
                </a:solidFill>
              </a:rPr>
              <a:t>Deepest water is also poor in oxygen because of organic material decomposition, which uses available oxygen.</a:t>
            </a:r>
          </a:p>
          <a:p>
            <a:pPr lvl="1">
              <a:tabLst>
                <a:tab pos="461963" algn="l"/>
              </a:tabLst>
            </a:pPr>
            <a:r>
              <a:rPr lang="en-US" dirty="0"/>
              <a:t>In decomposition, organic material is broken down by bacteria and other decomposers; organisms use oxygen to extract energy, producing carbon dioxide as waste.</a:t>
            </a:r>
            <a:endParaRPr lang="en-US" dirty="0">
              <a:solidFill>
                <a:schemeClr val="tx1"/>
              </a:solidFill>
            </a:endParaRPr>
          </a:p>
        </p:txBody>
      </p:sp>
    </p:spTree>
    <p:extLst>
      <p:ext uri="{BB962C8B-B14F-4D97-AF65-F5344CB8AC3E}">
        <p14:creationId xmlns:p14="http://schemas.microsoft.com/office/powerpoint/2010/main" val="31637949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26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26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26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26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26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dirty="0"/>
              <a:t>Spring-and-Fall Turnovers</a:t>
            </a:r>
            <a:r>
              <a:rPr lang="en-US" sz="1400" baseline="-25000" dirty="0"/>
              <a:t>2</a:t>
            </a:r>
            <a:endParaRPr lang="en-US" sz="1400" baseline="-25000" dirty="0">
              <a:solidFill>
                <a:schemeClr val="accent1"/>
              </a:solidFill>
            </a:endParaRPr>
          </a:p>
        </p:txBody>
      </p:sp>
      <p:sp>
        <p:nvSpPr>
          <p:cNvPr id="11267" name="Rectangle 3"/>
          <p:cNvSpPr>
            <a:spLocks noGrp="1"/>
          </p:cNvSpPr>
          <p:nvPr>
            <p:ph idx="1"/>
          </p:nvPr>
        </p:nvSpPr>
        <p:spPr>
          <a:prstGeom prst="rect">
            <a:avLst/>
          </a:prstGeom>
        </p:spPr>
        <p:txBody>
          <a:bodyPr>
            <a:normAutofit/>
          </a:bodyPr>
          <a:lstStyle/>
          <a:p>
            <a:pPr>
              <a:tabLst>
                <a:tab pos="461963" algn="l"/>
              </a:tabLst>
            </a:pPr>
            <a:r>
              <a:rPr lang="en-US" u="sng" dirty="0">
                <a:solidFill>
                  <a:schemeClr val="tx1"/>
                </a:solidFill>
              </a:rPr>
              <a:t>Spring</a:t>
            </a:r>
            <a:r>
              <a:rPr lang="en-US" dirty="0">
                <a:solidFill>
                  <a:schemeClr val="tx1"/>
                </a:solidFill>
              </a:rPr>
              <a:t>: Melting surface ice causes dense surface water to sink, mixing nutrients and oxygen.</a:t>
            </a:r>
          </a:p>
          <a:p>
            <a:pPr lvl="1">
              <a:tabLst>
                <a:tab pos="461963" algn="l"/>
              </a:tabLst>
            </a:pPr>
            <a:r>
              <a:rPr lang="en-US" dirty="0"/>
              <a:t>Water at the bottom is displaced by the heavier, denser surface water and rises to the top.</a:t>
            </a:r>
          </a:p>
          <a:p>
            <a:pPr lvl="1">
              <a:tabLst>
                <a:tab pos="461963" algn="l"/>
              </a:tabLst>
            </a:pPr>
            <a:r>
              <a:rPr lang="en-US" dirty="0"/>
              <a:t>This is called the </a:t>
            </a:r>
            <a:r>
              <a:rPr lang="en-US" i="1" dirty="0"/>
              <a:t>spring turnover</a:t>
            </a:r>
            <a:r>
              <a:rPr lang="en-US" dirty="0"/>
              <a:t>.</a:t>
            </a:r>
            <a:endParaRPr lang="en-US" dirty="0">
              <a:solidFill>
                <a:schemeClr val="tx1"/>
              </a:solidFill>
            </a:endParaRPr>
          </a:p>
          <a:p>
            <a:pPr>
              <a:tabLst>
                <a:tab pos="461963" algn="l"/>
              </a:tabLst>
            </a:pPr>
            <a:r>
              <a:rPr lang="en-US" u="sng" dirty="0">
                <a:solidFill>
                  <a:schemeClr val="tx1"/>
                </a:solidFill>
              </a:rPr>
              <a:t>Summer</a:t>
            </a:r>
            <a:r>
              <a:rPr lang="en-US" dirty="0">
                <a:solidFill>
                  <a:schemeClr val="tx1"/>
                </a:solidFill>
              </a:rPr>
              <a:t>: The water stratifies (forms layers), with the warmest water at the surface.</a:t>
            </a:r>
          </a:p>
        </p:txBody>
      </p:sp>
    </p:spTree>
    <p:extLst>
      <p:ext uri="{BB962C8B-B14F-4D97-AF65-F5344CB8AC3E}">
        <p14:creationId xmlns:p14="http://schemas.microsoft.com/office/powerpoint/2010/main" val="41010035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26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26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26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267">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dirty="0"/>
              <a:t>Spring-and-Fall Turnovers</a:t>
            </a:r>
            <a:r>
              <a:rPr lang="en-US" sz="1400" baseline="-25000" dirty="0"/>
              <a:t>3</a:t>
            </a:r>
            <a:endParaRPr lang="en-US" sz="1400" baseline="-25000" dirty="0">
              <a:solidFill>
                <a:schemeClr val="accent1"/>
              </a:solidFill>
            </a:endParaRPr>
          </a:p>
        </p:txBody>
      </p:sp>
      <p:sp>
        <p:nvSpPr>
          <p:cNvPr id="11267" name="Rectangle 3"/>
          <p:cNvSpPr>
            <a:spLocks noGrp="1"/>
          </p:cNvSpPr>
          <p:nvPr>
            <p:ph idx="1"/>
          </p:nvPr>
        </p:nvSpPr>
        <p:spPr>
          <a:prstGeom prst="rect">
            <a:avLst/>
          </a:prstGeom>
        </p:spPr>
        <p:txBody>
          <a:bodyPr>
            <a:normAutofit/>
          </a:bodyPr>
          <a:lstStyle/>
          <a:p>
            <a:pPr>
              <a:tabLst>
                <a:tab pos="461963" algn="l"/>
              </a:tabLst>
            </a:pPr>
            <a:r>
              <a:rPr lang="en-US" u="sng" dirty="0">
                <a:solidFill>
                  <a:schemeClr val="tx1"/>
                </a:solidFill>
              </a:rPr>
              <a:t>Fall</a:t>
            </a:r>
            <a:r>
              <a:rPr lang="en-US" dirty="0">
                <a:solidFill>
                  <a:schemeClr val="tx1"/>
                </a:solidFill>
              </a:rPr>
              <a:t>: The cooling surface water sinks, causing another nutrient and oxygen turnover.</a:t>
            </a:r>
          </a:p>
          <a:p>
            <a:pPr lvl="1">
              <a:tabLst>
                <a:tab pos="461963" algn="l"/>
              </a:tabLst>
            </a:pPr>
            <a:r>
              <a:rPr lang="en-US" dirty="0"/>
              <a:t>This is called the </a:t>
            </a:r>
            <a:r>
              <a:rPr lang="en-US" i="1" dirty="0"/>
              <a:t>fall turnover</a:t>
            </a:r>
            <a:r>
              <a:rPr lang="en-US" dirty="0"/>
              <a:t>.</a:t>
            </a:r>
          </a:p>
          <a:p>
            <a:pPr lvl="1">
              <a:tabLst>
                <a:tab pos="461963" algn="l"/>
              </a:tabLst>
            </a:pPr>
            <a:r>
              <a:rPr lang="en-US" dirty="0"/>
              <a:t>The heavy, cold water sinks and displaces the water at the bottom.</a:t>
            </a:r>
          </a:p>
          <a:p>
            <a:pPr lvl="1">
              <a:tabLst>
                <a:tab pos="461963" algn="l"/>
              </a:tabLst>
            </a:pPr>
            <a:r>
              <a:rPr lang="en-US" dirty="0"/>
              <a:t>Oxygen-rich water from the surface moves to the bottom of the lake, while nutrients from the bottom rise to the surface.</a:t>
            </a:r>
          </a:p>
        </p:txBody>
      </p:sp>
    </p:spTree>
    <p:extLst>
      <p:ext uri="{BB962C8B-B14F-4D97-AF65-F5344CB8AC3E}">
        <p14:creationId xmlns:p14="http://schemas.microsoft.com/office/powerpoint/2010/main" val="8369818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26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26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26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267">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p:cNvSpPr>
          <p:nvPr>
            <p:ph type="title"/>
          </p:nvPr>
        </p:nvSpPr>
        <p:spPr>
          <a:prstGeom prst="rect">
            <a:avLst/>
          </a:prstGeom>
        </p:spPr>
        <p:txBody>
          <a:bodyPr/>
          <a:lstStyle/>
          <a:p>
            <a:r>
              <a:rPr lang="en-US" dirty="0"/>
              <a:t>44.2 Figure 6</a:t>
            </a:r>
            <a:endParaRPr lang="en-US" sz="3200" dirty="0">
              <a:solidFill>
                <a:schemeClr val="accent1"/>
              </a:solidFill>
            </a:endParaRPr>
          </a:p>
        </p:txBody>
      </p:sp>
      <p:sp>
        <p:nvSpPr>
          <p:cNvPr id="9" name="TextBox 8">
            <a:extLst>
              <a:ext uri="{FF2B5EF4-FFF2-40B4-BE49-F238E27FC236}">
                <a16:creationId xmlns:a16="http://schemas.microsoft.com/office/drawing/2014/main" id="{40EE2CA3-2FA4-5776-498A-F3CB44662F51}"/>
              </a:ext>
            </a:extLst>
          </p:cNvPr>
          <p:cNvSpPr txBox="1"/>
          <p:nvPr/>
        </p:nvSpPr>
        <p:spPr>
          <a:xfrm>
            <a:off x="3771900" y="5591443"/>
            <a:ext cx="1600200" cy="338554"/>
          </a:xfrm>
          <a:prstGeom prst="rect">
            <a:avLst/>
          </a:prstGeom>
          <a:noFill/>
        </p:spPr>
        <p:txBody>
          <a:bodyPr wrap="square" rtlCol="0">
            <a:spAutoFit/>
          </a:bodyPr>
          <a:lstStyle/>
          <a:p>
            <a:pPr algn="ctr"/>
            <a:r>
              <a:rPr lang="en-US" sz="800" dirty="0"/>
              <a:t>CNX OpenStax on Wikimedia Commons. "Spring/fall turnover."</a:t>
            </a:r>
          </a:p>
        </p:txBody>
      </p:sp>
      <p:pic>
        <p:nvPicPr>
          <p:cNvPr id="4" name="Content Placeholder 5" descr="The spring turnover illustration shows the winter water with snow and ice on top and temperatures ranging from 0 degrees at the surface to 4 degrees at the bottom. During the spring turnover, the warmer water at the bottom rises to the surface, and the colder water sinks down. The fall turnover illustration shows the summer stratification and temperatures ranging from 21 degrees at the surface to 4 degrees at the bottom. During the fall turnover, the warmer water near the surface sinks, and the colder water at the bottom rises.">
            <a:extLst>
              <a:ext uri="{FF2B5EF4-FFF2-40B4-BE49-F238E27FC236}">
                <a16:creationId xmlns:a16="http://schemas.microsoft.com/office/drawing/2014/main" id="{28C5D672-D0FC-55C9-C93A-B80FF3E0F518}"/>
              </a:ext>
            </a:extLst>
          </p:cNvPr>
          <p:cNvPicPr>
            <a:picLocks noGrp="1" noChangeAspect="1"/>
          </p:cNvPicPr>
          <p:nvPr>
            <p:ph idx="1"/>
          </p:nvPr>
        </p:nvPicPr>
        <p:blipFill>
          <a:blip r:embed="rId3"/>
          <a:srcRect l="13889" t="5334" r="12500" b="3000"/>
          <a:stretch/>
        </p:blipFill>
        <p:spPr>
          <a:xfrm>
            <a:off x="1295400" y="1057783"/>
            <a:ext cx="6553200" cy="4533660"/>
          </a:xfrm>
        </p:spPr>
      </p:pic>
    </p:spTree>
    <p:extLst>
      <p:ext uri="{BB962C8B-B14F-4D97-AF65-F5344CB8AC3E}">
        <p14:creationId xmlns:p14="http://schemas.microsoft.com/office/powerpoint/2010/main" val="203720427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p:cNvSpPr>
          <p:nvPr>
            <p:ph type="title"/>
          </p:nvPr>
        </p:nvSpPr>
        <p:spPr>
          <a:prstGeom prst="rect">
            <a:avLst/>
          </a:prstGeom>
        </p:spPr>
        <p:txBody>
          <a:bodyPr>
            <a:normAutofit/>
          </a:bodyPr>
          <a:lstStyle/>
          <a:p>
            <a:r>
              <a:rPr lang="en-US" dirty="0"/>
              <a:t>Objectives</a:t>
            </a:r>
            <a:endParaRPr lang="en-US" sz="3200" dirty="0">
              <a:solidFill>
                <a:schemeClr val="accent1"/>
              </a:solidFill>
            </a:endParaRPr>
          </a:p>
        </p:txBody>
      </p:sp>
      <p:sp>
        <p:nvSpPr>
          <p:cNvPr id="10243" name="Rectangle 3"/>
          <p:cNvSpPr>
            <a:spLocks noGrp="1"/>
          </p:cNvSpPr>
          <p:nvPr>
            <p:ph idx="1"/>
          </p:nvPr>
        </p:nvSpPr>
        <p:spPr>
          <a:xfrm>
            <a:off x="457200" y="1055441"/>
            <a:ext cx="8229600" cy="4315027"/>
          </a:xfrm>
          <a:prstGeom prst="rect">
            <a:avLst/>
          </a:prstGeom>
          <a:noFill/>
        </p:spPr>
        <p:txBody>
          <a:bodyPr>
            <a:spAutoFit/>
          </a:bodyPr>
          <a:lstStyle/>
          <a:p>
            <a:pPr marL="457200" indent="-457200">
              <a:buFont typeface="Arial" panose="020B0604020202020204" pitchFamily="34" charset="0"/>
              <a:buChar char="•"/>
              <a:tabLst>
                <a:tab pos="457200" algn="l"/>
              </a:tabLst>
            </a:pPr>
            <a:r>
              <a:rPr lang="en-US" b="1" dirty="0"/>
              <a:t>Define</a:t>
            </a:r>
            <a:r>
              <a:rPr lang="en-US" dirty="0"/>
              <a:t> biogeography.</a:t>
            </a:r>
          </a:p>
          <a:p>
            <a:pPr marL="457200" indent="-457200">
              <a:buFont typeface="Arial" panose="020B0604020202020204" pitchFamily="34" charset="0"/>
              <a:buChar char="•"/>
              <a:tabLst>
                <a:tab pos="457200" algn="l"/>
              </a:tabLst>
            </a:pPr>
            <a:r>
              <a:rPr lang="en-US" b="1" dirty="0"/>
              <a:t>List</a:t>
            </a:r>
            <a:r>
              <a:rPr lang="en-US" dirty="0"/>
              <a:t> and </a:t>
            </a:r>
            <a:r>
              <a:rPr lang="en-US" b="1" dirty="0"/>
              <a:t>describe</a:t>
            </a:r>
            <a:r>
              <a:rPr lang="en-US" dirty="0"/>
              <a:t> abiotic factors that affect the global distribution of plant and animal species.</a:t>
            </a:r>
          </a:p>
          <a:p>
            <a:pPr marL="457200" indent="-457200">
              <a:buFont typeface="Arial" panose="020B0604020202020204" pitchFamily="34" charset="0"/>
              <a:buChar char="•"/>
              <a:tabLst>
                <a:tab pos="457200" algn="l"/>
              </a:tabLst>
            </a:pPr>
            <a:r>
              <a:rPr lang="en-US" b="1" dirty="0"/>
              <a:t>Compare</a:t>
            </a:r>
            <a:r>
              <a:rPr lang="en-US" dirty="0"/>
              <a:t> the impact of abiotic forces on aquatic and terrestrial environments.</a:t>
            </a:r>
          </a:p>
          <a:p>
            <a:pPr marL="457200" indent="-457200">
              <a:buFont typeface="Arial" panose="020B0604020202020204" pitchFamily="34" charset="0"/>
              <a:buChar char="•"/>
              <a:tabLst>
                <a:tab pos="457200" algn="l"/>
              </a:tabLst>
            </a:pPr>
            <a:r>
              <a:rPr lang="en-US" b="1" dirty="0"/>
              <a:t>Summarize</a:t>
            </a:r>
            <a:r>
              <a:rPr lang="en-US" dirty="0"/>
              <a:t> the effects of abiotic factors on net primary productivity.</a:t>
            </a:r>
          </a:p>
          <a:p>
            <a:pPr marL="457200" indent="-457200">
              <a:buFont typeface="Arial" panose="020B0604020202020204" pitchFamily="34" charset="0"/>
              <a:buChar char="•"/>
              <a:tabLst>
                <a:tab pos="457200" algn="l"/>
              </a:tabLst>
            </a:pPr>
            <a:r>
              <a:rPr lang="en-US" b="1" dirty="0"/>
              <a:t>Understand</a:t>
            </a:r>
            <a:r>
              <a:rPr lang="en-US" dirty="0"/>
              <a:t> animal adaptations in relation to the biogeography of their habitat.</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FF1B4C-5AAA-83F0-C30B-42241B0F9BCD}"/>
              </a:ext>
            </a:extLst>
          </p:cNvPr>
          <p:cNvSpPr>
            <a:spLocks noGrp="1"/>
          </p:cNvSpPr>
          <p:nvPr>
            <p:ph type="title"/>
          </p:nvPr>
        </p:nvSpPr>
        <p:spPr/>
        <p:txBody>
          <a:bodyPr/>
          <a:lstStyle/>
          <a:p>
            <a:r>
              <a:rPr lang="en-US" dirty="0"/>
              <a:t>Think It Through</a:t>
            </a:r>
            <a:r>
              <a:rPr lang="en-US" sz="1400" baseline="-25000" dirty="0"/>
              <a:t>2</a:t>
            </a:r>
          </a:p>
        </p:txBody>
      </p:sp>
      <p:sp>
        <p:nvSpPr>
          <p:cNvPr id="3" name="Content Placeholder 2">
            <a:extLst>
              <a:ext uri="{FF2B5EF4-FFF2-40B4-BE49-F238E27FC236}">
                <a16:creationId xmlns:a16="http://schemas.microsoft.com/office/drawing/2014/main" id="{3C01AC4C-482E-02BD-BADA-C2D6C8D02BC9}"/>
              </a:ext>
            </a:extLst>
          </p:cNvPr>
          <p:cNvSpPr>
            <a:spLocks noGrp="1"/>
          </p:cNvSpPr>
          <p:nvPr>
            <p:ph idx="1"/>
          </p:nvPr>
        </p:nvSpPr>
        <p:spPr>
          <a:xfrm>
            <a:off x="457200" y="1280160"/>
            <a:ext cx="8229600" cy="1844040"/>
          </a:xfrm>
        </p:spPr>
        <p:txBody>
          <a:bodyPr/>
          <a:lstStyle/>
          <a:p>
            <a:r>
              <a:rPr lang="en-US" dirty="0"/>
              <a:t>How might turnover in tropical lakes differ from turnover in lakes that exist in temperate regions? Think of the variation, or lack of variation, in seasonal temperature change.</a:t>
            </a:r>
          </a:p>
        </p:txBody>
      </p:sp>
    </p:spTree>
    <p:extLst>
      <p:ext uri="{BB962C8B-B14F-4D97-AF65-F5344CB8AC3E}">
        <p14:creationId xmlns:p14="http://schemas.microsoft.com/office/powerpoint/2010/main" val="100217155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dirty="0"/>
              <a:t>Temperature</a:t>
            </a:r>
            <a:endParaRPr lang="en-US" sz="3200" dirty="0">
              <a:solidFill>
                <a:schemeClr val="accent1"/>
              </a:solidFill>
            </a:endParaRPr>
          </a:p>
        </p:txBody>
      </p:sp>
      <p:sp>
        <p:nvSpPr>
          <p:cNvPr id="11267" name="Rectangle 3"/>
          <p:cNvSpPr>
            <a:spLocks noGrp="1"/>
          </p:cNvSpPr>
          <p:nvPr>
            <p:ph idx="1"/>
          </p:nvPr>
        </p:nvSpPr>
        <p:spPr>
          <a:prstGeom prst="rect">
            <a:avLst/>
          </a:prstGeom>
        </p:spPr>
        <p:txBody>
          <a:bodyPr>
            <a:normAutofit fontScale="85000" lnSpcReduction="20000"/>
          </a:bodyPr>
          <a:lstStyle/>
          <a:p>
            <a:pPr marL="0" indent="0">
              <a:buNone/>
              <a:tabLst>
                <a:tab pos="461963" algn="l"/>
              </a:tabLst>
            </a:pPr>
            <a:r>
              <a:rPr lang="en-US" dirty="0">
                <a:solidFill>
                  <a:schemeClr val="tx1"/>
                </a:solidFill>
              </a:rPr>
              <a:t>Temperature influences the physiology of organisms as well as the density and state of water.</a:t>
            </a:r>
          </a:p>
          <a:p>
            <a:pPr>
              <a:tabLst>
                <a:tab pos="461963" algn="l"/>
              </a:tabLst>
            </a:pPr>
            <a:r>
              <a:rPr lang="en-US" dirty="0">
                <a:solidFill>
                  <a:schemeClr val="tx1"/>
                </a:solidFill>
              </a:rPr>
              <a:t>Few can survive at temperatures below 0</a:t>
            </a:r>
            <a:r>
              <a:rPr lang="en-US" dirty="0">
                <a:solidFill>
                  <a:schemeClr val="tx1"/>
                </a:solidFill>
                <a:latin typeface="Calibri" panose="020F0502020204030204" pitchFamily="34" charset="0"/>
                <a:ea typeface="Calibri" panose="020F0502020204030204" pitchFamily="34" charset="0"/>
                <a:cs typeface="Calibri" panose="020F0502020204030204" pitchFamily="34" charset="0"/>
              </a:rPr>
              <a:t>°C or above 45°C due to metabolic constraints.</a:t>
            </a:r>
          </a:p>
          <a:p>
            <a:pPr>
              <a:tabLst>
                <a:tab pos="461963" algn="l"/>
              </a:tabLst>
            </a:pPr>
            <a:r>
              <a:rPr lang="en-US" dirty="0">
                <a:solidFill>
                  <a:schemeClr val="tx1"/>
                </a:solidFill>
                <a:latin typeface="Calibri" panose="020F0502020204030204" pitchFamily="34" charset="0"/>
                <a:ea typeface="Calibri" panose="020F0502020204030204" pitchFamily="34" charset="0"/>
                <a:cs typeface="Calibri" panose="020F0502020204030204" pitchFamily="34" charset="0"/>
              </a:rPr>
              <a:t>Enzymes are most efficient within a specific range of temperatures, with degradation occurring at higher temperatures.</a:t>
            </a:r>
          </a:p>
          <a:p>
            <a:pPr>
              <a:tabLst>
                <a:tab pos="461963" algn="l"/>
              </a:tabLst>
            </a:pPr>
            <a:r>
              <a:rPr lang="en-US" dirty="0">
                <a:solidFill>
                  <a:schemeClr val="tx1"/>
                </a:solidFill>
                <a:latin typeface="Calibri" panose="020F0502020204030204" pitchFamily="34" charset="0"/>
                <a:ea typeface="Calibri" panose="020F0502020204030204" pitchFamily="34" charset="0"/>
                <a:cs typeface="Calibri" panose="020F0502020204030204" pitchFamily="34" charset="0"/>
              </a:rPr>
              <a:t>Organisms must maintain an internal temperature or inhabit an environment that will keep their body within a reasonable temperature to support metabolism.</a:t>
            </a:r>
          </a:p>
          <a:p>
            <a:pPr>
              <a:tabLst>
                <a:tab pos="461963" algn="l"/>
              </a:tabLst>
            </a:pPr>
            <a:r>
              <a:rPr lang="en-US" dirty="0">
                <a:solidFill>
                  <a:schemeClr val="tx1"/>
                </a:solidFill>
              </a:rPr>
              <a:t>Some animals adapt to temperature changes through migration, hibernation, or reptilian torpor.</a:t>
            </a:r>
          </a:p>
          <a:p>
            <a:pPr>
              <a:tabLst>
                <a:tab pos="461963" algn="l"/>
              </a:tabLst>
            </a:pPr>
            <a:r>
              <a:rPr lang="en-US" i="1" dirty="0">
                <a:solidFill>
                  <a:schemeClr val="tx1"/>
                </a:solidFill>
              </a:rPr>
              <a:t>Extremophiles</a:t>
            </a:r>
            <a:r>
              <a:rPr lang="en-US" dirty="0">
                <a:solidFill>
                  <a:schemeClr val="tx1"/>
                </a:solidFill>
              </a:rPr>
              <a:t>, like certain Archaea, thrive in extreme temperatures.</a:t>
            </a:r>
          </a:p>
        </p:txBody>
      </p:sp>
    </p:spTree>
    <p:extLst>
      <p:ext uri="{BB962C8B-B14F-4D97-AF65-F5344CB8AC3E}">
        <p14:creationId xmlns:p14="http://schemas.microsoft.com/office/powerpoint/2010/main" val="18591375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26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26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26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26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267">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1267">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dirty="0"/>
              <a:t>Migration</a:t>
            </a:r>
            <a:endParaRPr lang="en-US" sz="3200" dirty="0">
              <a:solidFill>
                <a:schemeClr val="accent1"/>
              </a:solidFill>
            </a:endParaRPr>
          </a:p>
        </p:txBody>
      </p:sp>
      <p:sp>
        <p:nvSpPr>
          <p:cNvPr id="11267" name="Rectangle 3"/>
          <p:cNvSpPr>
            <a:spLocks noGrp="1"/>
          </p:cNvSpPr>
          <p:nvPr>
            <p:ph idx="1"/>
          </p:nvPr>
        </p:nvSpPr>
        <p:spPr>
          <a:xfrm>
            <a:off x="457200" y="1280160"/>
            <a:ext cx="4343400" cy="4739640"/>
          </a:xfrm>
          <a:prstGeom prst="rect">
            <a:avLst/>
          </a:prstGeom>
        </p:spPr>
        <p:txBody>
          <a:bodyPr>
            <a:normAutofit fontScale="70000" lnSpcReduction="20000"/>
          </a:bodyPr>
          <a:lstStyle/>
          <a:p>
            <a:pPr marL="0" indent="0">
              <a:buNone/>
              <a:tabLst>
                <a:tab pos="461963" algn="l"/>
              </a:tabLst>
            </a:pPr>
            <a:r>
              <a:rPr lang="en-US" dirty="0">
                <a:solidFill>
                  <a:schemeClr val="tx1"/>
                </a:solidFill>
              </a:rPr>
              <a:t>Animals faced with temperature fluctuations may respond with adaptations, such as migration, to survive.</a:t>
            </a:r>
          </a:p>
          <a:p>
            <a:pPr marL="457200" indent="-457200">
              <a:buFont typeface="Arial" panose="020B0604020202020204" pitchFamily="34" charset="0"/>
              <a:buChar char="•"/>
              <a:tabLst>
                <a:tab pos="461963" algn="l"/>
              </a:tabLst>
            </a:pPr>
            <a:r>
              <a:rPr lang="en-US" b="1" dirty="0">
                <a:solidFill>
                  <a:schemeClr val="tx1"/>
                </a:solidFill>
              </a:rPr>
              <a:t>Migration</a:t>
            </a:r>
            <a:r>
              <a:rPr lang="en-US" dirty="0">
                <a:solidFill>
                  <a:schemeClr val="tx1"/>
                </a:solidFill>
              </a:rPr>
              <a:t> (regular movement from one place to another) is an adaptation to survive temperature changes, find food, or mates.</a:t>
            </a:r>
          </a:p>
          <a:p>
            <a:pPr marL="1200150" lvl="1" indent="-457200">
              <a:buFont typeface="Arial" panose="020B0604020202020204" pitchFamily="34" charset="0"/>
              <a:buChar char="•"/>
              <a:tabLst>
                <a:tab pos="461963" algn="l"/>
              </a:tabLst>
            </a:pPr>
            <a:r>
              <a:rPr lang="en-US" u="sng" dirty="0">
                <a:solidFill>
                  <a:schemeClr val="tx1"/>
                </a:solidFill>
              </a:rPr>
              <a:t>Example</a:t>
            </a:r>
            <a:r>
              <a:rPr lang="en-US" dirty="0">
                <a:solidFill>
                  <a:schemeClr val="tx1"/>
                </a:solidFill>
              </a:rPr>
              <a:t>: The Arctic tern (</a:t>
            </a:r>
            <a:r>
              <a:rPr lang="en-US" i="1" dirty="0">
                <a:solidFill>
                  <a:schemeClr val="tx1"/>
                </a:solidFill>
              </a:rPr>
              <a:t>Sterna paradisaea</a:t>
            </a:r>
            <a:r>
              <a:rPr lang="en-US" dirty="0">
                <a:solidFill>
                  <a:schemeClr val="tx1"/>
                </a:solidFill>
              </a:rPr>
              <a:t>)</a:t>
            </a:r>
            <a:r>
              <a:rPr lang="en-US" i="1" dirty="0">
                <a:solidFill>
                  <a:schemeClr val="tx1"/>
                </a:solidFill>
              </a:rPr>
              <a:t> </a:t>
            </a:r>
            <a:r>
              <a:rPr lang="en-US" dirty="0">
                <a:solidFill>
                  <a:schemeClr val="tx1"/>
                </a:solidFill>
              </a:rPr>
              <a:t>makes a 40,000 km round-trip flight between its feeding grounds in the south and its breeding grounds in the Artic Ocean.</a:t>
            </a:r>
            <a:endParaRPr lang="en-US" dirty="0"/>
          </a:p>
          <a:p>
            <a:pPr marL="457200" indent="-457200">
              <a:buFont typeface="Arial" panose="020B0604020202020204" pitchFamily="34" charset="0"/>
              <a:buChar char="•"/>
              <a:tabLst>
                <a:tab pos="461963" algn="l"/>
              </a:tabLst>
            </a:pPr>
            <a:r>
              <a:rPr lang="en-US" dirty="0">
                <a:solidFill>
                  <a:schemeClr val="tx1"/>
                </a:solidFill>
              </a:rPr>
              <a:t>Not all animals who can migrate do; it is energy-intensive and carries risks.</a:t>
            </a:r>
            <a:endParaRPr lang="en-US" dirty="0">
              <a:solidFill>
                <a:srgbClr val="0000FF"/>
              </a:solidFill>
            </a:endParaRPr>
          </a:p>
        </p:txBody>
      </p:sp>
      <p:pic>
        <p:nvPicPr>
          <p:cNvPr id="2" name="Content Placeholder 6" descr="A photograph of an Arctic tern">
            <a:extLst>
              <a:ext uri="{FF2B5EF4-FFF2-40B4-BE49-F238E27FC236}">
                <a16:creationId xmlns:a16="http://schemas.microsoft.com/office/drawing/2014/main" id="{B76D5E59-194A-3F0E-B49B-1BF39C7884A7}"/>
              </a:ext>
            </a:extLst>
          </p:cNvPr>
          <p:cNvPicPr>
            <a:picLocks noChangeAspect="1"/>
          </p:cNvPicPr>
          <p:nvPr/>
        </p:nvPicPr>
        <p:blipFill>
          <a:blip r:embed="rId2"/>
          <a:srcRect l="8333" t="5333" r="8333" b="4667"/>
          <a:stretch/>
        </p:blipFill>
        <p:spPr>
          <a:xfrm>
            <a:off x="4851401" y="1648718"/>
            <a:ext cx="3937000" cy="2362200"/>
          </a:xfrm>
          <a:prstGeom prst="rect">
            <a:avLst/>
          </a:prstGeom>
        </p:spPr>
      </p:pic>
      <p:sp>
        <p:nvSpPr>
          <p:cNvPr id="4" name="TextBox 3">
            <a:extLst>
              <a:ext uri="{FF2B5EF4-FFF2-40B4-BE49-F238E27FC236}">
                <a16:creationId xmlns:a16="http://schemas.microsoft.com/office/drawing/2014/main" id="{14D6161E-4267-C833-4EA7-B6D9EBB33C8B}"/>
              </a:ext>
            </a:extLst>
          </p:cNvPr>
          <p:cNvSpPr txBox="1"/>
          <p:nvPr/>
        </p:nvSpPr>
        <p:spPr>
          <a:xfrm>
            <a:off x="4953002" y="4028182"/>
            <a:ext cx="3733798" cy="738664"/>
          </a:xfrm>
          <a:prstGeom prst="rect">
            <a:avLst/>
          </a:prstGeom>
          <a:noFill/>
        </p:spPr>
        <p:txBody>
          <a:bodyPr wrap="square" rtlCol="0">
            <a:spAutoFit/>
          </a:bodyPr>
          <a:lstStyle/>
          <a:p>
            <a:pPr algn="ctr"/>
            <a:r>
              <a:rPr lang="en-US" sz="1400" b="1" dirty="0"/>
              <a:t>44.2 Figure 7: </a:t>
            </a:r>
            <a:r>
              <a:rPr lang="en-US" sz="1400" dirty="0"/>
              <a:t>Arctic terns (</a:t>
            </a:r>
            <a:r>
              <a:rPr lang="en-US" sz="1400" i="1" dirty="0"/>
              <a:t>Sterna paradisaea</a:t>
            </a:r>
            <a:r>
              <a:rPr lang="en-US" sz="1400" dirty="0"/>
              <a:t>) migrate long distances to complete their breeding cycles.</a:t>
            </a:r>
          </a:p>
        </p:txBody>
      </p:sp>
      <p:sp>
        <p:nvSpPr>
          <p:cNvPr id="5" name="TextBox 4">
            <a:extLst>
              <a:ext uri="{FF2B5EF4-FFF2-40B4-BE49-F238E27FC236}">
                <a16:creationId xmlns:a16="http://schemas.microsoft.com/office/drawing/2014/main" id="{60F696BD-8948-891A-5C01-64217E39AC15}"/>
              </a:ext>
            </a:extLst>
          </p:cNvPr>
          <p:cNvSpPr txBox="1"/>
          <p:nvPr/>
        </p:nvSpPr>
        <p:spPr>
          <a:xfrm>
            <a:off x="6019801" y="4766846"/>
            <a:ext cx="1600200" cy="338554"/>
          </a:xfrm>
          <a:prstGeom prst="rect">
            <a:avLst/>
          </a:prstGeom>
          <a:noFill/>
        </p:spPr>
        <p:txBody>
          <a:bodyPr wrap="square" rtlCol="0">
            <a:spAutoFit/>
          </a:bodyPr>
          <a:lstStyle/>
          <a:p>
            <a:pPr algn="ctr"/>
            <a:r>
              <a:rPr lang="en-US" sz="800" dirty="0"/>
              <a:t>Kristian Pikner on Wikimedia Commons. "Arctic tern."</a:t>
            </a:r>
          </a:p>
        </p:txBody>
      </p:sp>
    </p:spTree>
    <p:extLst>
      <p:ext uri="{BB962C8B-B14F-4D97-AF65-F5344CB8AC3E}">
        <p14:creationId xmlns:p14="http://schemas.microsoft.com/office/powerpoint/2010/main" val="33489039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267">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267">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267">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267">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dirty="0"/>
              <a:t>Hibernation, Estivation, and Torpor</a:t>
            </a:r>
            <a:endParaRPr lang="en-US" sz="3200" dirty="0">
              <a:solidFill>
                <a:schemeClr val="accent1"/>
              </a:solidFill>
            </a:endParaRPr>
          </a:p>
        </p:txBody>
      </p:sp>
      <p:sp>
        <p:nvSpPr>
          <p:cNvPr id="11267" name="Rectangle 3"/>
          <p:cNvSpPr>
            <a:spLocks noGrp="1"/>
          </p:cNvSpPr>
          <p:nvPr>
            <p:ph idx="1"/>
          </p:nvPr>
        </p:nvSpPr>
        <p:spPr>
          <a:prstGeom prst="rect">
            <a:avLst/>
          </a:prstGeom>
        </p:spPr>
        <p:txBody>
          <a:bodyPr>
            <a:normAutofit fontScale="92500" lnSpcReduction="20000"/>
          </a:bodyPr>
          <a:lstStyle/>
          <a:p>
            <a:pPr marL="0" indent="0">
              <a:buNone/>
              <a:tabLst>
                <a:tab pos="461963" algn="l"/>
              </a:tabLst>
            </a:pPr>
            <a:r>
              <a:rPr lang="en-US" dirty="0">
                <a:solidFill>
                  <a:schemeClr val="tx1"/>
                </a:solidFill>
              </a:rPr>
              <a:t>Some animals </a:t>
            </a:r>
            <a:r>
              <a:rPr lang="en-US" i="1" dirty="0">
                <a:solidFill>
                  <a:schemeClr val="tx1"/>
                </a:solidFill>
              </a:rPr>
              <a:t>hibernate </a:t>
            </a:r>
            <a:r>
              <a:rPr lang="en-US" dirty="0">
                <a:solidFill>
                  <a:schemeClr val="tx1"/>
                </a:solidFill>
              </a:rPr>
              <a:t>or </a:t>
            </a:r>
            <a:r>
              <a:rPr lang="en-US" i="1" dirty="0">
                <a:solidFill>
                  <a:schemeClr val="tx1"/>
                </a:solidFill>
              </a:rPr>
              <a:t>estivate</a:t>
            </a:r>
            <a:r>
              <a:rPr lang="en-US" dirty="0">
                <a:solidFill>
                  <a:schemeClr val="tx1"/>
                </a:solidFill>
              </a:rPr>
              <a:t> to survive hostile temperatures.</a:t>
            </a:r>
          </a:p>
          <a:p>
            <a:pPr>
              <a:tabLst>
                <a:tab pos="461963" algn="l"/>
              </a:tabLst>
            </a:pPr>
            <a:r>
              <a:rPr lang="en-US" i="1" dirty="0">
                <a:solidFill>
                  <a:schemeClr val="tx1"/>
                </a:solidFill>
              </a:rPr>
              <a:t>Hibernation</a:t>
            </a:r>
            <a:r>
              <a:rPr lang="en-US" dirty="0">
                <a:solidFill>
                  <a:schemeClr val="tx1"/>
                </a:solidFill>
              </a:rPr>
              <a:t> allows survival during cold periods by lowering metabolic rates.</a:t>
            </a:r>
          </a:p>
          <a:p>
            <a:pPr>
              <a:tabLst>
                <a:tab pos="461963" algn="l"/>
              </a:tabLst>
            </a:pPr>
            <a:r>
              <a:rPr lang="en-US" dirty="0">
                <a:solidFill>
                  <a:schemeClr val="tx1"/>
                </a:solidFill>
              </a:rPr>
              <a:t>Estivation enables survival in hot, dry climates.</a:t>
            </a:r>
          </a:p>
          <a:p>
            <a:pPr>
              <a:tabLst>
                <a:tab pos="461963" algn="l"/>
              </a:tabLst>
            </a:pPr>
            <a:r>
              <a:rPr lang="en-US" dirty="0">
                <a:solidFill>
                  <a:schemeClr val="tx1"/>
                </a:solidFill>
              </a:rPr>
              <a:t>Animals hibernating or estivating undergo </a:t>
            </a:r>
            <a:r>
              <a:rPr lang="en-US" i="1" dirty="0">
                <a:solidFill>
                  <a:schemeClr val="tx1"/>
                </a:solidFill>
              </a:rPr>
              <a:t>torpor</a:t>
            </a:r>
            <a:r>
              <a:rPr lang="en-US" dirty="0">
                <a:solidFill>
                  <a:schemeClr val="tx1"/>
                </a:solidFill>
              </a:rPr>
              <a:t>: a state of reduced metabolism.</a:t>
            </a:r>
          </a:p>
          <a:p>
            <a:pPr lvl="1">
              <a:tabLst>
                <a:tab pos="461963" algn="l"/>
              </a:tabLst>
            </a:pPr>
            <a:r>
              <a:rPr lang="en-US" dirty="0">
                <a:solidFill>
                  <a:schemeClr val="tx1"/>
                </a:solidFill>
              </a:rPr>
              <a:t>Allows the animal to wait until its environment better supports its survival</a:t>
            </a:r>
          </a:p>
          <a:p>
            <a:pPr>
              <a:tabLst>
                <a:tab pos="461963" algn="l"/>
              </a:tabLst>
            </a:pPr>
            <a:r>
              <a:rPr lang="en-US" dirty="0">
                <a:solidFill>
                  <a:schemeClr val="tx1"/>
                </a:solidFill>
              </a:rPr>
              <a:t>Some amphibians (e.g., the wood frog, </a:t>
            </a:r>
            <a:r>
              <a:rPr lang="en-US" i="1" dirty="0">
                <a:solidFill>
                  <a:schemeClr val="tx1"/>
                </a:solidFill>
              </a:rPr>
              <a:t>Rana sylvatica</a:t>
            </a:r>
            <a:r>
              <a:rPr lang="en-US" dirty="0">
                <a:solidFill>
                  <a:schemeClr val="tx1"/>
                </a:solidFill>
              </a:rPr>
              <a:t>) use antifreeze-like chemicals in their cells to prevent cell damage during freezing.</a:t>
            </a:r>
            <a:endParaRPr lang="en-US" dirty="0">
              <a:solidFill>
                <a:srgbClr val="0000FF"/>
              </a:solidFill>
            </a:endParaRPr>
          </a:p>
        </p:txBody>
      </p:sp>
    </p:spTree>
    <p:extLst>
      <p:ext uri="{BB962C8B-B14F-4D97-AF65-F5344CB8AC3E}">
        <p14:creationId xmlns:p14="http://schemas.microsoft.com/office/powerpoint/2010/main" val="295000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267">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267">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26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26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267">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1267">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sz="3200" dirty="0">
                <a:solidFill>
                  <a:schemeClr val="accent1"/>
                </a:solidFill>
              </a:rPr>
              <a:t>Water Retention Adaptations in Plants</a:t>
            </a:r>
          </a:p>
        </p:txBody>
      </p:sp>
      <p:sp>
        <p:nvSpPr>
          <p:cNvPr id="11267" name="Rectangle 3"/>
          <p:cNvSpPr>
            <a:spLocks noGrp="1"/>
          </p:cNvSpPr>
          <p:nvPr>
            <p:ph idx="1"/>
          </p:nvPr>
        </p:nvSpPr>
        <p:spPr>
          <a:prstGeom prst="rect">
            <a:avLst/>
          </a:prstGeom>
        </p:spPr>
        <p:txBody>
          <a:bodyPr>
            <a:normAutofit/>
          </a:bodyPr>
          <a:lstStyle/>
          <a:p>
            <a:pPr marL="0" indent="0">
              <a:buNone/>
              <a:tabLst>
                <a:tab pos="461963" algn="l"/>
              </a:tabLst>
            </a:pPr>
            <a:r>
              <a:rPr lang="en-US" dirty="0">
                <a:solidFill>
                  <a:schemeClr val="tx1"/>
                </a:solidFill>
              </a:rPr>
              <a:t>Terrestrial organisms have evolved adaptations to retain water.</a:t>
            </a:r>
          </a:p>
          <a:p>
            <a:pPr>
              <a:tabLst>
                <a:tab pos="461963" algn="l"/>
              </a:tabLst>
            </a:pPr>
            <a:r>
              <a:rPr lang="en-US" dirty="0">
                <a:solidFill>
                  <a:schemeClr val="tx1"/>
                </a:solidFill>
              </a:rPr>
              <a:t>Plants have adaptations like leaf hairs and waxy cuticles to reduce the rate of water loss via:</a:t>
            </a:r>
          </a:p>
          <a:p>
            <a:pPr lvl="1">
              <a:tabLst>
                <a:tab pos="461963" algn="l"/>
              </a:tabLst>
            </a:pPr>
            <a:r>
              <a:rPr lang="en-US" u="sng" dirty="0">
                <a:solidFill>
                  <a:schemeClr val="tx1"/>
                </a:solidFill>
              </a:rPr>
              <a:t>Transpiration</a:t>
            </a:r>
            <a:r>
              <a:rPr lang="en-US" dirty="0">
                <a:solidFill>
                  <a:schemeClr val="tx1"/>
                </a:solidFill>
              </a:rPr>
              <a:t>: release of water vapor across the stomata in the leaf surface</a:t>
            </a:r>
          </a:p>
          <a:p>
            <a:pPr lvl="1">
              <a:tabLst>
                <a:tab pos="461963" algn="l"/>
              </a:tabLst>
            </a:pPr>
            <a:r>
              <a:rPr lang="en-US" u="sng" dirty="0"/>
              <a:t>Convection</a:t>
            </a:r>
            <a:r>
              <a:rPr lang="en-US" dirty="0"/>
              <a:t>: transfer of heat from one region to another through a fluid</a:t>
            </a:r>
            <a:endParaRPr lang="en-US" dirty="0">
              <a:solidFill>
                <a:schemeClr val="tx1"/>
              </a:solidFill>
            </a:endParaRPr>
          </a:p>
        </p:txBody>
      </p:sp>
    </p:spTree>
    <p:extLst>
      <p:ext uri="{BB962C8B-B14F-4D97-AF65-F5344CB8AC3E}">
        <p14:creationId xmlns:p14="http://schemas.microsoft.com/office/powerpoint/2010/main" val="31082604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267">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267">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267">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26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sz="3200" dirty="0">
                <a:solidFill>
                  <a:schemeClr val="accent1"/>
                </a:solidFill>
              </a:rPr>
              <a:t>Water Retention Adaptations in Freshwater Organisms</a:t>
            </a:r>
          </a:p>
        </p:txBody>
      </p:sp>
      <p:sp>
        <p:nvSpPr>
          <p:cNvPr id="11267" name="Rectangle 3"/>
          <p:cNvSpPr>
            <a:spLocks noGrp="1"/>
          </p:cNvSpPr>
          <p:nvPr>
            <p:ph idx="1"/>
          </p:nvPr>
        </p:nvSpPr>
        <p:spPr>
          <a:prstGeom prst="rect">
            <a:avLst/>
          </a:prstGeom>
        </p:spPr>
        <p:txBody>
          <a:bodyPr>
            <a:normAutofit/>
          </a:bodyPr>
          <a:lstStyle/>
          <a:p>
            <a:pPr marL="0" indent="0">
              <a:buNone/>
              <a:tabLst>
                <a:tab pos="461963" algn="l"/>
              </a:tabLst>
            </a:pPr>
            <a:r>
              <a:rPr lang="en-US" dirty="0">
                <a:solidFill>
                  <a:schemeClr val="tx1"/>
                </a:solidFill>
              </a:rPr>
              <a:t>Freshwater organisms face osmotic pressure from lower solute concentrations in the water they live in.</a:t>
            </a:r>
          </a:p>
          <a:p>
            <a:pPr>
              <a:tabLst>
                <a:tab pos="461963" algn="l"/>
              </a:tabLst>
            </a:pPr>
            <a:r>
              <a:rPr lang="en-US" dirty="0">
                <a:solidFill>
                  <a:schemeClr val="tx1"/>
                </a:solidFill>
              </a:rPr>
              <a:t>They have evolved adaptations to remove excess water and ensure the solute concentration in their cells remains similar to that in the surrounding fluid.</a:t>
            </a:r>
          </a:p>
          <a:p>
            <a:pPr lvl="1">
              <a:tabLst>
                <a:tab pos="461963" algn="l"/>
              </a:tabLst>
            </a:pPr>
            <a:r>
              <a:rPr lang="en-US" u="sng" dirty="0">
                <a:solidFill>
                  <a:schemeClr val="tx1"/>
                </a:solidFill>
              </a:rPr>
              <a:t>Example</a:t>
            </a:r>
            <a:r>
              <a:rPr lang="en-US" dirty="0">
                <a:solidFill>
                  <a:schemeClr val="tx1"/>
                </a:solidFill>
              </a:rPr>
              <a:t>: Freshwater fish excrete highly dilute urine to remove extra water.</a:t>
            </a:r>
            <a:endParaRPr lang="en-US" dirty="0">
              <a:solidFill>
                <a:srgbClr val="0000FF"/>
              </a:solidFill>
            </a:endParaRPr>
          </a:p>
        </p:txBody>
      </p:sp>
    </p:spTree>
    <p:extLst>
      <p:ext uri="{BB962C8B-B14F-4D97-AF65-F5344CB8AC3E}">
        <p14:creationId xmlns:p14="http://schemas.microsoft.com/office/powerpoint/2010/main" val="11960643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26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26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26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sz="3200" dirty="0">
                <a:solidFill>
                  <a:schemeClr val="accent1"/>
                </a:solidFill>
              </a:rPr>
              <a:t>Water Retention Adaptations in Marine Organisms</a:t>
            </a:r>
          </a:p>
        </p:txBody>
      </p:sp>
      <p:sp>
        <p:nvSpPr>
          <p:cNvPr id="11267" name="Rectangle 3"/>
          <p:cNvSpPr>
            <a:spLocks noGrp="1"/>
          </p:cNvSpPr>
          <p:nvPr>
            <p:ph idx="1"/>
          </p:nvPr>
        </p:nvSpPr>
        <p:spPr>
          <a:prstGeom prst="rect">
            <a:avLst/>
          </a:prstGeom>
        </p:spPr>
        <p:txBody>
          <a:bodyPr>
            <a:normAutofit/>
          </a:bodyPr>
          <a:lstStyle/>
          <a:p>
            <a:pPr marL="0" indent="0">
              <a:buNone/>
              <a:tabLst>
                <a:tab pos="461963" algn="l"/>
              </a:tabLst>
            </a:pPr>
            <a:r>
              <a:rPr lang="en-US" dirty="0">
                <a:solidFill>
                  <a:schemeClr val="tx1"/>
                </a:solidFill>
              </a:rPr>
              <a:t>Marine (saltwater) organisms are surrounded by water with a higher solute concentration, meaning they are in danger of losing water due to osmosis.</a:t>
            </a:r>
          </a:p>
          <a:p>
            <a:pPr>
              <a:tabLst>
                <a:tab pos="461963" algn="l"/>
              </a:tabLst>
            </a:pPr>
            <a:r>
              <a:rPr lang="en-US" dirty="0">
                <a:solidFill>
                  <a:schemeClr val="tx1"/>
                </a:solidFill>
              </a:rPr>
              <a:t>They have morphological and physiological adaptations to retain water and release solutes.</a:t>
            </a:r>
          </a:p>
          <a:p>
            <a:pPr lvl="1">
              <a:tabLst>
                <a:tab pos="461963" algn="l"/>
              </a:tabLst>
            </a:pPr>
            <a:r>
              <a:rPr lang="en-US" u="sng" dirty="0">
                <a:solidFill>
                  <a:schemeClr val="tx1"/>
                </a:solidFill>
              </a:rPr>
              <a:t>Example</a:t>
            </a:r>
            <a:r>
              <a:rPr lang="en-US" dirty="0">
                <a:solidFill>
                  <a:schemeClr val="tx1"/>
                </a:solidFill>
              </a:rPr>
              <a:t>: Marine iguanas (</a:t>
            </a:r>
            <a:r>
              <a:rPr lang="en-US" i="1" dirty="0">
                <a:solidFill>
                  <a:schemeClr val="tx1"/>
                </a:solidFill>
              </a:rPr>
              <a:t>Amblyrhynchus cristatus</a:t>
            </a:r>
            <a:r>
              <a:rPr lang="en-US" dirty="0">
                <a:solidFill>
                  <a:schemeClr val="tx1"/>
                </a:solidFill>
              </a:rPr>
              <a:t>) sneeze out water vapor high in salt to maintain solute concentrations while swimming and eating.</a:t>
            </a:r>
          </a:p>
        </p:txBody>
      </p:sp>
    </p:spTree>
    <p:extLst>
      <p:ext uri="{BB962C8B-B14F-4D97-AF65-F5344CB8AC3E}">
        <p14:creationId xmlns:p14="http://schemas.microsoft.com/office/powerpoint/2010/main" val="9337638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26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26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26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sz="3200" dirty="0">
                <a:solidFill>
                  <a:schemeClr val="accent1"/>
                </a:solidFill>
              </a:rPr>
              <a:t>Inorganic Nutrients and Soil</a:t>
            </a:r>
          </a:p>
        </p:txBody>
      </p:sp>
      <p:sp>
        <p:nvSpPr>
          <p:cNvPr id="11267" name="Rectangle 3"/>
          <p:cNvSpPr>
            <a:spLocks noGrp="1"/>
          </p:cNvSpPr>
          <p:nvPr>
            <p:ph idx="1"/>
          </p:nvPr>
        </p:nvSpPr>
        <p:spPr>
          <a:prstGeom prst="rect">
            <a:avLst/>
          </a:prstGeom>
        </p:spPr>
        <p:txBody>
          <a:bodyPr>
            <a:normAutofit lnSpcReduction="10000"/>
          </a:bodyPr>
          <a:lstStyle/>
          <a:p>
            <a:pPr>
              <a:tabLst>
                <a:tab pos="461963" algn="l"/>
              </a:tabLst>
            </a:pPr>
            <a:r>
              <a:rPr lang="en-US" dirty="0">
                <a:solidFill>
                  <a:schemeClr val="tx1"/>
                </a:solidFill>
              </a:rPr>
              <a:t>Inorganic nutrients: important in determining distribution and abundance of living things</a:t>
            </a:r>
          </a:p>
          <a:p>
            <a:pPr lvl="1">
              <a:tabLst>
                <a:tab pos="461963" algn="l"/>
              </a:tabLst>
            </a:pPr>
            <a:r>
              <a:rPr lang="en-US" u="sng" dirty="0"/>
              <a:t>Examples</a:t>
            </a:r>
            <a:r>
              <a:rPr lang="en-US" dirty="0"/>
              <a:t>: nitrogen and phosphorus</a:t>
            </a:r>
          </a:p>
          <a:p>
            <a:pPr lvl="1">
              <a:tabLst>
                <a:tab pos="461963" algn="l"/>
              </a:tabLst>
            </a:pPr>
            <a:r>
              <a:rPr lang="en-US" dirty="0">
                <a:solidFill>
                  <a:schemeClr val="tx1"/>
                </a:solidFill>
              </a:rPr>
              <a:t>Obtained by plants from the soil when water moves into the plants through the roots</a:t>
            </a:r>
          </a:p>
          <a:p>
            <a:pPr lvl="1">
              <a:tabLst>
                <a:tab pos="461963" algn="l"/>
              </a:tabLst>
            </a:pPr>
            <a:r>
              <a:rPr lang="en-US" dirty="0">
                <a:solidFill>
                  <a:schemeClr val="tx1"/>
                </a:solidFill>
              </a:rPr>
              <a:t>Obtained by animals from their food</a:t>
            </a:r>
          </a:p>
          <a:p>
            <a:pPr>
              <a:tabLst>
                <a:tab pos="461963" algn="l"/>
              </a:tabLst>
            </a:pPr>
            <a:r>
              <a:rPr lang="en-US" dirty="0">
                <a:solidFill>
                  <a:schemeClr val="tx1"/>
                </a:solidFill>
              </a:rPr>
              <a:t>Plant distribution affected by soil structure, pH, and nutrient content</a:t>
            </a:r>
          </a:p>
          <a:p>
            <a:pPr>
              <a:tabLst>
                <a:tab pos="461963" algn="l"/>
              </a:tabLst>
            </a:pPr>
            <a:r>
              <a:rPr lang="en-US" dirty="0">
                <a:solidFill>
                  <a:schemeClr val="tx1"/>
                </a:solidFill>
              </a:rPr>
              <a:t>Animal distribution related to distribution of what they eat</a:t>
            </a:r>
            <a:endParaRPr lang="en-US" dirty="0">
              <a:solidFill>
                <a:srgbClr val="0000FF"/>
              </a:solidFill>
            </a:endParaRPr>
          </a:p>
        </p:txBody>
      </p:sp>
    </p:spTree>
    <p:extLst>
      <p:ext uri="{BB962C8B-B14F-4D97-AF65-F5344CB8AC3E}">
        <p14:creationId xmlns:p14="http://schemas.microsoft.com/office/powerpoint/2010/main" val="33992865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26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26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26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26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267">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1267">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sz="3200" dirty="0">
                <a:solidFill>
                  <a:schemeClr val="accent1"/>
                </a:solidFill>
              </a:rPr>
              <a:t>Other Aquatic Factors</a:t>
            </a:r>
          </a:p>
        </p:txBody>
      </p:sp>
      <p:sp>
        <p:nvSpPr>
          <p:cNvPr id="11267" name="Rectangle 3"/>
          <p:cNvSpPr>
            <a:spLocks noGrp="1"/>
          </p:cNvSpPr>
          <p:nvPr>
            <p:ph idx="1"/>
          </p:nvPr>
        </p:nvSpPr>
        <p:spPr>
          <a:prstGeom prst="rect">
            <a:avLst/>
          </a:prstGeom>
        </p:spPr>
        <p:txBody>
          <a:bodyPr>
            <a:normAutofit fontScale="92500"/>
          </a:bodyPr>
          <a:lstStyle/>
          <a:p>
            <a:pPr marL="0" indent="0">
              <a:buNone/>
              <a:tabLst>
                <a:tab pos="461963" algn="l"/>
              </a:tabLst>
            </a:pPr>
            <a:r>
              <a:rPr lang="en-US" dirty="0">
                <a:solidFill>
                  <a:schemeClr val="tx1"/>
                </a:solidFill>
              </a:rPr>
              <a:t>Some abiotic factors are important in aquatic ecosystems and terrestrial environments.</a:t>
            </a:r>
          </a:p>
          <a:p>
            <a:pPr>
              <a:tabLst>
                <a:tab pos="461963" algn="l"/>
              </a:tabLst>
            </a:pPr>
            <a:r>
              <a:rPr lang="en-US" dirty="0">
                <a:solidFill>
                  <a:schemeClr val="tx1"/>
                </a:solidFill>
              </a:rPr>
              <a:t>Terrestrial animals get oxygen from the air they breathe.</a:t>
            </a:r>
          </a:p>
          <a:p>
            <a:pPr>
              <a:tabLst>
                <a:tab pos="461963" algn="l"/>
              </a:tabLst>
            </a:pPr>
            <a:r>
              <a:rPr lang="en-US" dirty="0">
                <a:solidFill>
                  <a:schemeClr val="tx1"/>
                </a:solidFill>
              </a:rPr>
              <a:t>Oxygen availability can be an issue for those at high elevations.</a:t>
            </a:r>
          </a:p>
          <a:p>
            <a:pPr>
              <a:tabLst>
                <a:tab pos="461963" algn="l"/>
              </a:tabLst>
            </a:pPr>
            <a:r>
              <a:rPr lang="en-US" dirty="0">
                <a:solidFill>
                  <a:schemeClr val="tx1"/>
                </a:solidFill>
              </a:rPr>
              <a:t>Cold water holds more dissolved oxygen than warmer water, and fast-moving water is typically more oxygen-rich.</a:t>
            </a:r>
          </a:p>
          <a:p>
            <a:pPr>
              <a:tabLst>
                <a:tab pos="461963" algn="l"/>
              </a:tabLst>
            </a:pPr>
            <a:r>
              <a:rPr lang="en-US" dirty="0">
                <a:solidFill>
                  <a:schemeClr val="tx1"/>
                </a:solidFill>
              </a:rPr>
              <a:t>Salinity, currents, and tides also impact aquatic ecosystems.</a:t>
            </a:r>
            <a:endParaRPr lang="en-US" dirty="0">
              <a:solidFill>
                <a:srgbClr val="0000FF"/>
              </a:solidFill>
            </a:endParaRPr>
          </a:p>
        </p:txBody>
      </p:sp>
    </p:spTree>
    <p:extLst>
      <p:ext uri="{BB962C8B-B14F-4D97-AF65-F5344CB8AC3E}">
        <p14:creationId xmlns:p14="http://schemas.microsoft.com/office/powerpoint/2010/main" val="29587171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267">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267">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267">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26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26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sz="3200" dirty="0">
                <a:solidFill>
                  <a:schemeClr val="accent1"/>
                </a:solidFill>
              </a:rPr>
              <a:t>Other Terrestrial Factors: Wind</a:t>
            </a:r>
          </a:p>
        </p:txBody>
      </p:sp>
      <p:sp>
        <p:nvSpPr>
          <p:cNvPr id="11267" name="Rectangle 3"/>
          <p:cNvSpPr>
            <a:spLocks noGrp="1"/>
          </p:cNvSpPr>
          <p:nvPr>
            <p:ph idx="1"/>
          </p:nvPr>
        </p:nvSpPr>
        <p:spPr>
          <a:prstGeom prst="rect">
            <a:avLst/>
          </a:prstGeom>
        </p:spPr>
        <p:txBody>
          <a:bodyPr>
            <a:normAutofit/>
          </a:bodyPr>
          <a:lstStyle/>
          <a:p>
            <a:pPr marL="0" indent="0">
              <a:buNone/>
              <a:tabLst>
                <a:tab pos="461963" algn="l"/>
              </a:tabLst>
            </a:pPr>
            <a:r>
              <a:rPr lang="en-US" dirty="0">
                <a:solidFill>
                  <a:schemeClr val="tx1"/>
                </a:solidFill>
              </a:rPr>
              <a:t>Wind is an important terrestrial factor.</a:t>
            </a:r>
          </a:p>
          <a:p>
            <a:pPr>
              <a:tabLst>
                <a:tab pos="461963" algn="l"/>
              </a:tabLst>
            </a:pPr>
            <a:r>
              <a:rPr lang="en-US" dirty="0">
                <a:solidFill>
                  <a:schemeClr val="tx1"/>
                </a:solidFill>
              </a:rPr>
              <a:t>Wind affects evaporation, transpiration, and convective heat loss from the surface of all organisms.</a:t>
            </a:r>
          </a:p>
          <a:p>
            <a:pPr>
              <a:tabLst>
                <a:tab pos="461963" algn="l"/>
              </a:tabLst>
            </a:pPr>
            <a:r>
              <a:rPr lang="en-US" dirty="0">
                <a:solidFill>
                  <a:schemeClr val="tx1"/>
                </a:solidFill>
              </a:rPr>
              <a:t>It can physically move soil, water, and organisms, impacting ecosystems.</a:t>
            </a:r>
            <a:endParaRPr lang="en-US" dirty="0">
              <a:solidFill>
                <a:srgbClr val="0000FF"/>
              </a:solidFill>
            </a:endParaRPr>
          </a:p>
        </p:txBody>
      </p:sp>
    </p:spTree>
    <p:extLst>
      <p:ext uri="{BB962C8B-B14F-4D97-AF65-F5344CB8AC3E}">
        <p14:creationId xmlns:p14="http://schemas.microsoft.com/office/powerpoint/2010/main" val="26352580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267">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267">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26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dirty="0"/>
              <a:t>The Biosphere</a:t>
            </a:r>
            <a:endParaRPr lang="en-US" sz="3200" dirty="0">
              <a:solidFill>
                <a:schemeClr val="accent1"/>
              </a:solidFill>
            </a:endParaRPr>
          </a:p>
        </p:txBody>
      </p:sp>
      <p:sp>
        <p:nvSpPr>
          <p:cNvPr id="11267" name="Rectangle 3"/>
          <p:cNvSpPr>
            <a:spLocks noGrp="1"/>
          </p:cNvSpPr>
          <p:nvPr>
            <p:ph idx="1"/>
          </p:nvPr>
        </p:nvSpPr>
        <p:spPr>
          <a:prstGeom prst="rect">
            <a:avLst/>
          </a:prstGeom>
        </p:spPr>
        <p:txBody>
          <a:bodyPr>
            <a:normAutofit/>
          </a:bodyPr>
          <a:lstStyle/>
          <a:p>
            <a:pPr marL="0" indent="0">
              <a:buNone/>
              <a:tabLst>
                <a:tab pos="461963" algn="l"/>
              </a:tabLst>
            </a:pPr>
            <a:r>
              <a:rPr lang="en-US" dirty="0">
                <a:solidFill>
                  <a:schemeClr val="tx1"/>
                </a:solidFill>
              </a:rPr>
              <a:t>The </a:t>
            </a:r>
            <a:r>
              <a:rPr lang="en-US" b="1" dirty="0">
                <a:solidFill>
                  <a:schemeClr val="tx1"/>
                </a:solidFill>
              </a:rPr>
              <a:t>biosphere</a:t>
            </a:r>
            <a:r>
              <a:rPr lang="en-US" dirty="0">
                <a:solidFill>
                  <a:schemeClr val="tx1"/>
                </a:solidFill>
              </a:rPr>
              <a:t> includes all parts of Earth inhabited by life, extending into the atmosphere and ocean depths.</a:t>
            </a:r>
          </a:p>
          <a:p>
            <a:pPr>
              <a:tabLst>
                <a:tab pos="461963" algn="l"/>
              </a:tabLst>
            </a:pPr>
            <a:r>
              <a:rPr lang="en-US" dirty="0">
                <a:solidFill>
                  <a:schemeClr val="tx1"/>
                </a:solidFill>
              </a:rPr>
              <a:t>The biosphere is a small part of the universe despite appearing vast to humans.</a:t>
            </a:r>
          </a:p>
          <a:p>
            <a:pPr>
              <a:tabLst>
                <a:tab pos="461963" algn="l"/>
              </a:tabLst>
            </a:pPr>
            <a:r>
              <a:rPr lang="en-US" dirty="0">
                <a:solidFill>
                  <a:schemeClr val="tx1"/>
                </a:solidFill>
              </a:rPr>
              <a:t>Abiotic factors, such as climate, play a significant role in determining where life exists.</a:t>
            </a:r>
          </a:p>
          <a:p>
            <a:pPr marL="0" indent="0">
              <a:buNone/>
              <a:tabLst>
                <a:tab pos="461963" algn="l"/>
              </a:tabLst>
            </a:pPr>
            <a:r>
              <a:rPr lang="en-US" b="1" dirty="0">
                <a:solidFill>
                  <a:schemeClr val="tx1"/>
                </a:solidFill>
              </a:rPr>
              <a:t>Biomes</a:t>
            </a:r>
            <a:r>
              <a:rPr lang="en-US" dirty="0">
                <a:solidFill>
                  <a:schemeClr val="tx1"/>
                </a:solidFill>
              </a:rPr>
              <a:t> are large areas of land with similar climate, flora, and fauna influenced by abiotic factors.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26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26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26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267">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sz="3200" dirty="0">
                <a:solidFill>
                  <a:schemeClr val="accent1"/>
                </a:solidFill>
              </a:rPr>
              <a:t>Other Terrestrial Factors: Fire</a:t>
            </a:r>
          </a:p>
        </p:txBody>
      </p:sp>
      <p:sp>
        <p:nvSpPr>
          <p:cNvPr id="11267" name="Rectangle 3"/>
          <p:cNvSpPr>
            <a:spLocks noGrp="1"/>
          </p:cNvSpPr>
          <p:nvPr>
            <p:ph idx="1"/>
          </p:nvPr>
        </p:nvSpPr>
        <p:spPr>
          <a:xfrm>
            <a:off x="457200" y="1280160"/>
            <a:ext cx="4114800" cy="4739640"/>
          </a:xfrm>
          <a:prstGeom prst="rect">
            <a:avLst/>
          </a:prstGeom>
        </p:spPr>
        <p:txBody>
          <a:bodyPr>
            <a:normAutofit fontScale="77500" lnSpcReduction="20000"/>
          </a:bodyPr>
          <a:lstStyle/>
          <a:p>
            <a:pPr>
              <a:tabLst>
                <a:tab pos="461963" algn="l"/>
              </a:tabLst>
            </a:pPr>
            <a:r>
              <a:rPr lang="en-US" dirty="0">
                <a:solidFill>
                  <a:schemeClr val="tx1"/>
                </a:solidFill>
              </a:rPr>
              <a:t>Fire is another terrestrial factor that can be an agent of disturbance in ecosystems.</a:t>
            </a:r>
          </a:p>
          <a:p>
            <a:pPr marL="457200" indent="-457200">
              <a:buFont typeface="Arial" panose="020B0604020202020204" pitchFamily="34" charset="0"/>
              <a:buChar char="•"/>
              <a:tabLst>
                <a:tab pos="461963" algn="l"/>
              </a:tabLst>
            </a:pPr>
            <a:r>
              <a:rPr lang="en-US" dirty="0">
                <a:solidFill>
                  <a:schemeClr val="tx1"/>
                </a:solidFill>
              </a:rPr>
              <a:t>Some organisms are adapted to fire and require high heat to complete part of their life cycle.</a:t>
            </a:r>
          </a:p>
          <a:p>
            <a:pPr marL="1200150" lvl="1" indent="-457200">
              <a:buFont typeface="Arial" panose="020B0604020202020204" pitchFamily="34" charset="0"/>
              <a:buChar char="•"/>
              <a:tabLst>
                <a:tab pos="461963" algn="l"/>
              </a:tabLst>
            </a:pPr>
            <a:r>
              <a:rPr lang="en-US" u="sng" dirty="0">
                <a:solidFill>
                  <a:schemeClr val="tx1"/>
                </a:solidFill>
              </a:rPr>
              <a:t>Example</a:t>
            </a:r>
            <a:r>
              <a:rPr lang="en-US" dirty="0">
                <a:solidFill>
                  <a:schemeClr val="tx1"/>
                </a:solidFill>
              </a:rPr>
              <a:t>: The jack pine (</a:t>
            </a:r>
            <a:r>
              <a:rPr lang="en-US" i="1" dirty="0">
                <a:solidFill>
                  <a:schemeClr val="tx1"/>
                </a:solidFill>
              </a:rPr>
              <a:t>Pinus banksiana</a:t>
            </a:r>
            <a:r>
              <a:rPr lang="en-US" dirty="0">
                <a:solidFill>
                  <a:schemeClr val="tx1"/>
                </a:solidFill>
              </a:rPr>
              <a:t>) requires heat from fire for its seed cones to open.</a:t>
            </a:r>
            <a:endParaRPr lang="en-US" u="sng" dirty="0">
              <a:solidFill>
                <a:schemeClr val="tx1"/>
              </a:solidFill>
            </a:endParaRPr>
          </a:p>
          <a:p>
            <a:pPr marL="457200" indent="-457200">
              <a:buFont typeface="Arial" panose="020B0604020202020204" pitchFamily="34" charset="0"/>
              <a:buChar char="•"/>
              <a:tabLst>
                <a:tab pos="461963" algn="l"/>
              </a:tabLst>
            </a:pPr>
            <a:r>
              <a:rPr lang="en-US" dirty="0">
                <a:solidFill>
                  <a:schemeClr val="tx1"/>
                </a:solidFill>
              </a:rPr>
              <a:t>By burning pine needles, fire adds nitrogen to the soil and reduces competition by clearing undergrowth.</a:t>
            </a:r>
            <a:endParaRPr lang="en-US" dirty="0">
              <a:solidFill>
                <a:srgbClr val="0000FF"/>
              </a:solidFill>
            </a:endParaRPr>
          </a:p>
        </p:txBody>
      </p:sp>
      <p:pic>
        <p:nvPicPr>
          <p:cNvPr id="2" name="Content Placeholder 6" descr="A photograph of a jack pinecone">
            <a:extLst>
              <a:ext uri="{FF2B5EF4-FFF2-40B4-BE49-F238E27FC236}">
                <a16:creationId xmlns:a16="http://schemas.microsoft.com/office/drawing/2014/main" id="{67458DAB-FBD4-87B6-9CBC-89F7911547BE}"/>
              </a:ext>
            </a:extLst>
          </p:cNvPr>
          <p:cNvPicPr>
            <a:picLocks noChangeAspect="1"/>
          </p:cNvPicPr>
          <p:nvPr/>
        </p:nvPicPr>
        <p:blipFill>
          <a:blip r:embed="rId2"/>
          <a:srcRect l="11111" t="5334" r="11111" b="6000"/>
          <a:stretch/>
        </p:blipFill>
        <p:spPr>
          <a:xfrm>
            <a:off x="4790288" y="1371600"/>
            <a:ext cx="3850105" cy="2438400"/>
          </a:xfrm>
          <a:prstGeom prst="rect">
            <a:avLst/>
          </a:prstGeom>
        </p:spPr>
      </p:pic>
      <p:sp>
        <p:nvSpPr>
          <p:cNvPr id="4" name="TextBox 3">
            <a:extLst>
              <a:ext uri="{FF2B5EF4-FFF2-40B4-BE49-F238E27FC236}">
                <a16:creationId xmlns:a16="http://schemas.microsoft.com/office/drawing/2014/main" id="{4B3A2120-D943-0CA7-A489-B67ED4650392}"/>
              </a:ext>
            </a:extLst>
          </p:cNvPr>
          <p:cNvSpPr txBox="1"/>
          <p:nvPr/>
        </p:nvSpPr>
        <p:spPr>
          <a:xfrm>
            <a:off x="4790288" y="3810000"/>
            <a:ext cx="3907398" cy="1600438"/>
          </a:xfrm>
          <a:prstGeom prst="rect">
            <a:avLst/>
          </a:prstGeom>
          <a:noFill/>
        </p:spPr>
        <p:txBody>
          <a:bodyPr wrap="square" rtlCol="0">
            <a:spAutoFit/>
          </a:bodyPr>
          <a:lstStyle/>
          <a:p>
            <a:pPr algn="ctr"/>
            <a:r>
              <a:rPr lang="en-US" sz="1400" b="1" dirty="0"/>
              <a:t>44.2 Figure 8: </a:t>
            </a:r>
            <a:r>
              <a:rPr lang="en-US" sz="1400" dirty="0"/>
              <a:t>The mature cones of the jack pine (</a:t>
            </a:r>
            <a:r>
              <a:rPr lang="en-US" sz="1400" i="1" dirty="0"/>
              <a:t>Pinus banksiana</a:t>
            </a:r>
            <a:r>
              <a:rPr lang="en-US" sz="1400" dirty="0"/>
              <a:t>) open only when exposed to high temperatures, such as during a forest fire. A fire is likely to kill most vegetation, so a seedling that germinates after a fire is more likely to receive ample sunlight than one that germinates under normal conditions.</a:t>
            </a:r>
          </a:p>
        </p:txBody>
      </p:sp>
      <p:sp>
        <p:nvSpPr>
          <p:cNvPr id="5" name="TextBox 4">
            <a:extLst>
              <a:ext uri="{FF2B5EF4-FFF2-40B4-BE49-F238E27FC236}">
                <a16:creationId xmlns:a16="http://schemas.microsoft.com/office/drawing/2014/main" id="{D6D7EEB4-8C79-288A-9D81-3A3D7D9C6FAA}"/>
              </a:ext>
            </a:extLst>
          </p:cNvPr>
          <p:cNvSpPr txBox="1"/>
          <p:nvPr/>
        </p:nvSpPr>
        <p:spPr>
          <a:xfrm>
            <a:off x="5600987" y="5369747"/>
            <a:ext cx="2286000" cy="338554"/>
          </a:xfrm>
          <a:prstGeom prst="rect">
            <a:avLst/>
          </a:prstGeom>
          <a:noFill/>
        </p:spPr>
        <p:txBody>
          <a:bodyPr wrap="square" rtlCol="0">
            <a:spAutoFit/>
          </a:bodyPr>
          <a:lstStyle/>
          <a:p>
            <a:pPr algn="ctr"/>
            <a:r>
              <a:rPr lang="en-US" sz="800" dirty="0"/>
              <a:t>USDA-NRCS PLANTS Database on Wikimedia Commons. "Jack pine cone."</a:t>
            </a:r>
          </a:p>
        </p:txBody>
      </p:sp>
    </p:spTree>
    <p:extLst>
      <p:ext uri="{BB962C8B-B14F-4D97-AF65-F5344CB8AC3E}">
        <p14:creationId xmlns:p14="http://schemas.microsoft.com/office/powerpoint/2010/main" val="40225048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26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26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26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267">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sz="3200" dirty="0">
                <a:solidFill>
                  <a:schemeClr val="accent1"/>
                </a:solidFill>
              </a:rPr>
              <a:t>Net Primary Productivity</a:t>
            </a:r>
          </a:p>
        </p:txBody>
      </p:sp>
      <p:sp>
        <p:nvSpPr>
          <p:cNvPr id="11267" name="Rectangle 3"/>
          <p:cNvSpPr>
            <a:spLocks noGrp="1"/>
          </p:cNvSpPr>
          <p:nvPr>
            <p:ph idx="1"/>
          </p:nvPr>
        </p:nvSpPr>
        <p:spPr>
          <a:prstGeom prst="rect">
            <a:avLst/>
          </a:prstGeom>
        </p:spPr>
        <p:txBody>
          <a:bodyPr>
            <a:normAutofit fontScale="92500" lnSpcReduction="20000"/>
          </a:bodyPr>
          <a:lstStyle/>
          <a:p>
            <a:pPr marL="0" indent="0">
              <a:buNone/>
              <a:tabLst>
                <a:tab pos="461963" algn="l"/>
              </a:tabLst>
            </a:pPr>
            <a:r>
              <a:rPr lang="en-US" dirty="0">
                <a:solidFill>
                  <a:schemeClr val="tx1"/>
                </a:solidFill>
              </a:rPr>
              <a:t>Temperature and moisture significantly impact primary productivity (plant production) and net primary productivity.</a:t>
            </a:r>
          </a:p>
          <a:p>
            <a:pPr>
              <a:tabLst>
                <a:tab pos="461963" algn="l"/>
              </a:tabLst>
            </a:pPr>
            <a:r>
              <a:rPr lang="en-US" b="1" dirty="0">
                <a:solidFill>
                  <a:schemeClr val="tx1"/>
                </a:solidFill>
              </a:rPr>
              <a:t>Net primary productivity</a:t>
            </a:r>
            <a:r>
              <a:rPr lang="en-US" dirty="0">
                <a:solidFill>
                  <a:schemeClr val="tx1"/>
                </a:solidFill>
              </a:rPr>
              <a:t> is the estimation of all organic matter available as food.</a:t>
            </a:r>
          </a:p>
          <a:p>
            <a:pPr lvl="1">
              <a:tabLst>
                <a:tab pos="461963" algn="l"/>
              </a:tabLst>
            </a:pPr>
            <a:r>
              <a:rPr lang="en-US" dirty="0"/>
              <a:t>Calculated as total amount of carbon (C) fixed per year minus amount oxidized during cellular respiration</a:t>
            </a:r>
          </a:p>
          <a:p>
            <a:pPr lvl="1">
              <a:tabLst>
                <a:tab pos="461963" algn="l"/>
              </a:tabLst>
            </a:pPr>
            <a:r>
              <a:rPr lang="en-US" dirty="0">
                <a:solidFill>
                  <a:schemeClr val="tx1"/>
                </a:solidFill>
              </a:rPr>
              <a:t>Estimated by measuring </a:t>
            </a:r>
            <a:r>
              <a:rPr lang="en-US" b="1" dirty="0">
                <a:solidFill>
                  <a:schemeClr val="tx1"/>
                </a:solidFill>
              </a:rPr>
              <a:t>aboveground biomass</a:t>
            </a:r>
            <a:r>
              <a:rPr lang="en-US" dirty="0">
                <a:solidFill>
                  <a:schemeClr val="tx1"/>
                </a:solidFill>
              </a:rPr>
              <a:t> (total mass of living plants, excluding roots)</a:t>
            </a:r>
          </a:p>
          <a:p>
            <a:pPr lvl="1">
              <a:tabLst>
                <a:tab pos="461963" algn="l"/>
              </a:tabLst>
            </a:pPr>
            <a:r>
              <a:rPr lang="en-US" dirty="0">
                <a:solidFill>
                  <a:schemeClr val="tx1"/>
                </a:solidFill>
              </a:rPr>
              <a:t>Important variable when considering biome differences; productive biomes = higher level of aboveground biomass</a:t>
            </a:r>
          </a:p>
        </p:txBody>
      </p:sp>
    </p:spTree>
    <p:extLst>
      <p:ext uri="{BB962C8B-B14F-4D97-AF65-F5344CB8AC3E}">
        <p14:creationId xmlns:p14="http://schemas.microsoft.com/office/powerpoint/2010/main" val="24965003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26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26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26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26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26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sz="3200" dirty="0">
                <a:solidFill>
                  <a:schemeClr val="accent1"/>
                </a:solidFill>
              </a:rPr>
              <a:t>Annual Biomass Production</a:t>
            </a:r>
          </a:p>
        </p:txBody>
      </p:sp>
      <p:sp>
        <p:nvSpPr>
          <p:cNvPr id="11267" name="Rectangle 3"/>
          <p:cNvSpPr>
            <a:spLocks noGrp="1"/>
          </p:cNvSpPr>
          <p:nvPr>
            <p:ph idx="1"/>
          </p:nvPr>
        </p:nvSpPr>
        <p:spPr>
          <a:prstGeom prst="rect">
            <a:avLst/>
          </a:prstGeom>
        </p:spPr>
        <p:txBody>
          <a:bodyPr>
            <a:normAutofit fontScale="85000" lnSpcReduction="20000"/>
          </a:bodyPr>
          <a:lstStyle/>
          <a:p>
            <a:pPr marL="0" indent="0">
              <a:buNone/>
              <a:tabLst>
                <a:tab pos="461963" algn="l"/>
              </a:tabLst>
            </a:pPr>
            <a:r>
              <a:rPr lang="en-US" i="1" dirty="0">
                <a:solidFill>
                  <a:schemeClr val="tx1"/>
                </a:solidFill>
              </a:rPr>
              <a:t>Annual biomass production</a:t>
            </a:r>
            <a:r>
              <a:rPr lang="en-US" dirty="0">
                <a:solidFill>
                  <a:schemeClr val="tx1"/>
                </a:solidFill>
              </a:rPr>
              <a:t> is linked to abiotic components of the environment.</a:t>
            </a:r>
          </a:p>
          <a:p>
            <a:pPr>
              <a:tabLst>
                <a:tab pos="461963" algn="l"/>
              </a:tabLst>
            </a:pPr>
            <a:r>
              <a:rPr lang="en-US" dirty="0">
                <a:solidFill>
                  <a:schemeClr val="tx1"/>
                </a:solidFill>
              </a:rPr>
              <a:t>Warm, wet climates support high biomass, photosynthesis, and optimized net primary productivity.</a:t>
            </a:r>
          </a:p>
          <a:p>
            <a:pPr lvl="1">
              <a:tabLst>
                <a:tab pos="461963" algn="l"/>
              </a:tabLst>
            </a:pPr>
            <a:r>
              <a:rPr lang="en-US" dirty="0"/>
              <a:t>Photosynthesis proceeds at a high rate, enzymes work efficiently, and stomata remain open without risk of transpiration, which leads to maximal carbon dioxide moving into the plant.</a:t>
            </a:r>
          </a:p>
          <a:p>
            <a:pPr lvl="1">
              <a:tabLst>
                <a:tab pos="461963" algn="l"/>
              </a:tabLst>
            </a:pPr>
            <a:r>
              <a:rPr lang="en-US" dirty="0">
                <a:solidFill>
                  <a:schemeClr val="tx1"/>
                </a:solidFill>
              </a:rPr>
              <a:t>Aboveground biomass produces important resources, like habitat and food.</a:t>
            </a:r>
          </a:p>
          <a:p>
            <a:pPr>
              <a:tabLst>
                <a:tab pos="461963" algn="l"/>
              </a:tabLst>
            </a:pPr>
            <a:r>
              <a:rPr lang="en-US" dirty="0">
                <a:solidFill>
                  <a:schemeClr val="tx1"/>
                </a:solidFill>
              </a:rPr>
              <a:t>Cold, dry environments have lower photosynthetic rates and less biomass.</a:t>
            </a:r>
          </a:p>
          <a:p>
            <a:pPr lvl="1">
              <a:tabLst>
                <a:tab pos="461963" algn="l"/>
              </a:tabLst>
            </a:pPr>
            <a:r>
              <a:rPr lang="en-US" dirty="0"/>
              <a:t>Animal communities are also affected by the decrease in available food.</a:t>
            </a:r>
            <a:endParaRPr lang="en-US" dirty="0">
              <a:solidFill>
                <a:srgbClr val="0000FF"/>
              </a:solidFill>
            </a:endParaRPr>
          </a:p>
        </p:txBody>
      </p:sp>
    </p:spTree>
    <p:extLst>
      <p:ext uri="{BB962C8B-B14F-4D97-AF65-F5344CB8AC3E}">
        <p14:creationId xmlns:p14="http://schemas.microsoft.com/office/powerpoint/2010/main" val="34023936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26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26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26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26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267">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1267">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sz="3200" dirty="0">
                <a:solidFill>
                  <a:schemeClr val="accent1"/>
                </a:solidFill>
              </a:rPr>
              <a:t>Summary</a:t>
            </a:r>
          </a:p>
        </p:txBody>
      </p:sp>
      <p:sp>
        <p:nvSpPr>
          <p:cNvPr id="11267" name="Rectangle 3"/>
          <p:cNvSpPr>
            <a:spLocks noGrp="1"/>
          </p:cNvSpPr>
          <p:nvPr>
            <p:ph idx="1"/>
          </p:nvPr>
        </p:nvSpPr>
        <p:spPr>
          <a:prstGeom prst="rect">
            <a:avLst/>
          </a:prstGeom>
        </p:spPr>
        <p:txBody>
          <a:bodyPr>
            <a:normAutofit lnSpcReduction="10000"/>
          </a:bodyPr>
          <a:lstStyle/>
          <a:p>
            <a:pPr>
              <a:tabLst>
                <a:tab pos="461963" algn="l"/>
              </a:tabLst>
            </a:pPr>
            <a:r>
              <a:rPr lang="en-US" dirty="0">
                <a:solidFill>
                  <a:schemeClr val="tx1"/>
                </a:solidFill>
              </a:rPr>
              <a:t>Biogeography studies the distribution of organisms and the abiotic factors affecting them.</a:t>
            </a:r>
          </a:p>
          <a:p>
            <a:pPr>
              <a:tabLst>
                <a:tab pos="461963" algn="l"/>
              </a:tabLst>
            </a:pPr>
            <a:r>
              <a:rPr lang="en-US" dirty="0">
                <a:solidFill>
                  <a:schemeClr val="tx1"/>
                </a:solidFill>
              </a:rPr>
              <a:t>Endemic species are limited to specific areas, while generalists are widespread.</a:t>
            </a:r>
          </a:p>
          <a:p>
            <a:pPr>
              <a:tabLst>
                <a:tab pos="461963" algn="l"/>
              </a:tabLst>
            </a:pPr>
            <a:r>
              <a:rPr lang="en-US" dirty="0">
                <a:solidFill>
                  <a:schemeClr val="tx1"/>
                </a:solidFill>
              </a:rPr>
              <a:t>Nutrient recycling processes like ocean upwellings and spring-and-fall turnovers are crucial.</a:t>
            </a:r>
          </a:p>
          <a:p>
            <a:pPr>
              <a:tabLst>
                <a:tab pos="461963" algn="l"/>
              </a:tabLst>
            </a:pPr>
            <a:r>
              <a:rPr lang="en-US" dirty="0">
                <a:solidFill>
                  <a:schemeClr val="tx1"/>
                </a:solidFill>
              </a:rPr>
              <a:t>Temperature, water, nutrients, and soil structure influence organism distribution.</a:t>
            </a:r>
          </a:p>
          <a:p>
            <a:pPr>
              <a:tabLst>
                <a:tab pos="461963" algn="l"/>
              </a:tabLst>
            </a:pPr>
            <a:r>
              <a:rPr lang="en-US" dirty="0">
                <a:solidFill>
                  <a:schemeClr val="tx1"/>
                </a:solidFill>
              </a:rPr>
              <a:t>Net primary productivity is a key measure of biome biomass and ecological health.</a:t>
            </a:r>
            <a:endParaRPr lang="en-US" dirty="0">
              <a:solidFill>
                <a:srgbClr val="0000FF"/>
              </a:solidFill>
            </a:endParaRPr>
          </a:p>
        </p:txBody>
      </p:sp>
    </p:spTree>
    <p:extLst>
      <p:ext uri="{BB962C8B-B14F-4D97-AF65-F5344CB8AC3E}">
        <p14:creationId xmlns:p14="http://schemas.microsoft.com/office/powerpoint/2010/main" val="8265761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26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26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26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26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26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837ABF-8A74-7D16-5E9D-DD08BEAD4B4D}"/>
              </a:ext>
            </a:extLst>
          </p:cNvPr>
          <p:cNvSpPr>
            <a:spLocks noGrp="1"/>
          </p:cNvSpPr>
          <p:nvPr>
            <p:ph type="ctrTitle"/>
          </p:nvPr>
        </p:nvSpPr>
        <p:spPr>
          <a:xfrm>
            <a:off x="1143000" y="-2387600"/>
            <a:ext cx="6858000" cy="2387600"/>
          </a:xfrm>
        </p:spPr>
        <p:txBody>
          <a:bodyPr anchor="b"/>
          <a:lstStyle/>
          <a:p>
            <a:r>
              <a:rPr lang="en-US" dirty="0"/>
              <a:t>End of Hawkes Learning PowerPoint</a:t>
            </a:r>
          </a:p>
        </p:txBody>
      </p:sp>
      <p:pic>
        <p:nvPicPr>
          <p:cNvPr id="4" name="Picture 3">
            <a:extLst>
              <a:ext uri="{FF2B5EF4-FFF2-40B4-BE49-F238E27FC236}">
                <a16:creationId xmlns:a16="http://schemas.microsoft.com/office/drawing/2014/main" id="{D0F86EC0-8730-A033-A660-07D4E40AB7AE}"/>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1" y="0"/>
            <a:ext cx="9144001" cy="6858000"/>
          </a:xfrm>
          <a:prstGeom prst="rect">
            <a:avLst/>
          </a:prstGeom>
        </p:spPr>
      </p:pic>
    </p:spTree>
    <p:extLst>
      <p:ext uri="{BB962C8B-B14F-4D97-AF65-F5344CB8AC3E}">
        <p14:creationId xmlns:p14="http://schemas.microsoft.com/office/powerpoint/2010/main" val="47140993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dirty="0"/>
              <a:t>Biogeography</a:t>
            </a:r>
            <a:endParaRPr lang="en-US" sz="3200" dirty="0">
              <a:solidFill>
                <a:schemeClr val="accent1"/>
              </a:solidFill>
            </a:endParaRPr>
          </a:p>
        </p:txBody>
      </p:sp>
      <p:sp>
        <p:nvSpPr>
          <p:cNvPr id="11267" name="Rectangle 3"/>
          <p:cNvSpPr>
            <a:spLocks noGrp="1"/>
          </p:cNvSpPr>
          <p:nvPr>
            <p:ph idx="1"/>
          </p:nvPr>
        </p:nvSpPr>
        <p:spPr>
          <a:prstGeom prst="rect">
            <a:avLst/>
          </a:prstGeom>
        </p:spPr>
        <p:txBody>
          <a:bodyPr>
            <a:normAutofit lnSpcReduction="10000"/>
          </a:bodyPr>
          <a:lstStyle/>
          <a:p>
            <a:pPr marL="0" indent="0">
              <a:buNone/>
              <a:tabLst>
                <a:tab pos="461963" algn="l"/>
              </a:tabLst>
            </a:pPr>
            <a:r>
              <a:rPr lang="en-US" b="1" dirty="0">
                <a:solidFill>
                  <a:schemeClr val="tx1"/>
                </a:solidFill>
              </a:rPr>
              <a:t>Biogeography</a:t>
            </a:r>
            <a:r>
              <a:rPr lang="en-US" dirty="0">
                <a:solidFill>
                  <a:schemeClr val="tx1"/>
                </a:solidFill>
              </a:rPr>
              <a:t> is the study of the geographic distribution of living organisms and the abiotic factors influencing them.</a:t>
            </a:r>
          </a:p>
          <a:p>
            <a:pPr>
              <a:tabLst>
                <a:tab pos="461963" algn="l"/>
              </a:tabLst>
            </a:pPr>
            <a:r>
              <a:rPr lang="en-US" dirty="0">
                <a:solidFill>
                  <a:schemeClr val="tx1"/>
                </a:solidFill>
              </a:rPr>
              <a:t>Temperature and rainfall are major abiotic factors that vary with latitude and elevation.</a:t>
            </a:r>
          </a:p>
          <a:p>
            <a:pPr>
              <a:tabLst>
                <a:tab pos="461963" algn="l"/>
              </a:tabLst>
            </a:pPr>
            <a:r>
              <a:rPr lang="en-US" dirty="0">
                <a:solidFill>
                  <a:schemeClr val="tx1"/>
                </a:solidFill>
              </a:rPr>
              <a:t>Changes in abiotic factors lead to shifts in the composition of plant and animal communities.</a:t>
            </a:r>
          </a:p>
          <a:p>
            <a:pPr>
              <a:tabLst>
                <a:tab pos="461963" algn="l"/>
              </a:tabLst>
            </a:pPr>
            <a:r>
              <a:rPr lang="en-US" dirty="0">
                <a:solidFill>
                  <a:schemeClr val="tx1"/>
                </a:solidFill>
              </a:rPr>
              <a:t>Different ecosystems exist at the same latitude partly due to abiotic factors (e.g., jet streams, the Gulf Stream, ocean currents).</a:t>
            </a:r>
          </a:p>
        </p:txBody>
      </p:sp>
    </p:spTree>
    <p:extLst>
      <p:ext uri="{BB962C8B-B14F-4D97-AF65-F5344CB8AC3E}">
        <p14:creationId xmlns:p14="http://schemas.microsoft.com/office/powerpoint/2010/main" val="2036799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26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26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26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267">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dirty="0"/>
              <a:t>Types of Biomes</a:t>
            </a:r>
            <a:endParaRPr lang="en-US" sz="3200" dirty="0">
              <a:solidFill>
                <a:schemeClr val="accent1"/>
              </a:solidFill>
            </a:endParaRPr>
          </a:p>
        </p:txBody>
      </p:sp>
      <p:sp>
        <p:nvSpPr>
          <p:cNvPr id="11267" name="Rectangle 3"/>
          <p:cNvSpPr>
            <a:spLocks noGrp="1"/>
          </p:cNvSpPr>
          <p:nvPr>
            <p:ph idx="1"/>
          </p:nvPr>
        </p:nvSpPr>
        <p:spPr>
          <a:prstGeom prst="rect">
            <a:avLst/>
          </a:prstGeom>
        </p:spPr>
        <p:txBody>
          <a:bodyPr>
            <a:normAutofit fontScale="92500" lnSpcReduction="10000"/>
          </a:bodyPr>
          <a:lstStyle/>
          <a:p>
            <a:pPr>
              <a:tabLst>
                <a:tab pos="461963" algn="l"/>
              </a:tabLst>
            </a:pPr>
            <a:r>
              <a:rPr lang="en-US" u="sng" dirty="0">
                <a:solidFill>
                  <a:schemeClr val="tx1"/>
                </a:solidFill>
              </a:rPr>
              <a:t>Tropical wet forests</a:t>
            </a:r>
            <a:r>
              <a:rPr lang="en-US" dirty="0">
                <a:solidFill>
                  <a:schemeClr val="tx1"/>
                </a:solidFill>
              </a:rPr>
              <a:t>: near the equator, characterized by broad-leaved evergreen trees</a:t>
            </a:r>
          </a:p>
          <a:p>
            <a:pPr>
              <a:tabLst>
                <a:tab pos="461963" algn="l"/>
              </a:tabLst>
            </a:pPr>
            <a:r>
              <a:rPr lang="en-US" u="sng" dirty="0">
                <a:solidFill>
                  <a:schemeClr val="tx1"/>
                </a:solidFill>
              </a:rPr>
              <a:t>Deserts</a:t>
            </a:r>
            <a:r>
              <a:rPr lang="en-US" dirty="0">
                <a:solidFill>
                  <a:schemeClr val="tx1"/>
                </a:solidFill>
              </a:rPr>
              <a:t>: found around 30 degrees latitude, with low precipitation and high insolation</a:t>
            </a:r>
          </a:p>
          <a:p>
            <a:pPr>
              <a:tabLst>
                <a:tab pos="461963" algn="l"/>
              </a:tabLst>
            </a:pPr>
            <a:r>
              <a:rPr lang="en-US" u="sng" dirty="0">
                <a:solidFill>
                  <a:schemeClr val="tx1"/>
                </a:solidFill>
              </a:rPr>
              <a:t>Grasslands</a:t>
            </a:r>
            <a:r>
              <a:rPr lang="en-US" dirty="0">
                <a:solidFill>
                  <a:schemeClr val="tx1"/>
                </a:solidFill>
              </a:rPr>
              <a:t>: characterized by grasses and few trees</a:t>
            </a:r>
          </a:p>
          <a:p>
            <a:pPr>
              <a:tabLst>
                <a:tab pos="461963" algn="l"/>
              </a:tabLst>
            </a:pPr>
            <a:r>
              <a:rPr lang="en-US" u="sng" dirty="0">
                <a:solidFill>
                  <a:schemeClr val="tx1"/>
                </a:solidFill>
              </a:rPr>
              <a:t>Deciduous temperate forests</a:t>
            </a:r>
            <a:r>
              <a:rPr lang="en-US" dirty="0">
                <a:solidFill>
                  <a:schemeClr val="tx1"/>
                </a:solidFill>
              </a:rPr>
              <a:t>: found in regions with seasonal changes, losing leaves in winter</a:t>
            </a:r>
          </a:p>
          <a:p>
            <a:pPr>
              <a:tabLst>
                <a:tab pos="461963" algn="l"/>
              </a:tabLst>
            </a:pPr>
            <a:r>
              <a:rPr lang="en-US" u="sng" dirty="0">
                <a:solidFill>
                  <a:schemeClr val="tx1"/>
                </a:solidFill>
              </a:rPr>
              <a:t>Boreal forests and taiga</a:t>
            </a:r>
            <a:r>
              <a:rPr lang="en-US" dirty="0">
                <a:solidFill>
                  <a:schemeClr val="tx1"/>
                </a:solidFill>
              </a:rPr>
              <a:t>: located in subarctic regions with coniferous trees</a:t>
            </a:r>
          </a:p>
          <a:p>
            <a:pPr>
              <a:tabLst>
                <a:tab pos="461963" algn="l"/>
              </a:tabLst>
            </a:pPr>
            <a:r>
              <a:rPr lang="en-US" u="sng" dirty="0">
                <a:solidFill>
                  <a:schemeClr val="tx1"/>
                </a:solidFill>
              </a:rPr>
              <a:t>Arctic tundra</a:t>
            </a:r>
            <a:r>
              <a:rPr lang="en-US" dirty="0">
                <a:solidFill>
                  <a:schemeClr val="tx1"/>
                </a:solidFill>
              </a:rPr>
              <a:t>: found at northern latitudes with low temperatures and short growing seasons</a:t>
            </a:r>
            <a:endParaRPr lang="en-US" dirty="0">
              <a:solidFill>
                <a:srgbClr val="0000FF"/>
              </a:solidFill>
            </a:endParaRPr>
          </a:p>
        </p:txBody>
      </p:sp>
    </p:spTree>
    <p:extLst>
      <p:ext uri="{BB962C8B-B14F-4D97-AF65-F5344CB8AC3E}">
        <p14:creationId xmlns:p14="http://schemas.microsoft.com/office/powerpoint/2010/main" val="18508433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26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26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26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26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267">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1267">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09B2DB-2CE6-975F-9DB9-20CC546CF325}"/>
              </a:ext>
            </a:extLst>
          </p:cNvPr>
          <p:cNvSpPr>
            <a:spLocks noGrp="1"/>
          </p:cNvSpPr>
          <p:nvPr>
            <p:ph type="title"/>
          </p:nvPr>
        </p:nvSpPr>
        <p:spPr/>
        <p:txBody>
          <a:bodyPr/>
          <a:lstStyle/>
          <a:p>
            <a:r>
              <a:rPr lang="en-US" dirty="0"/>
              <a:t>Reflection Question</a:t>
            </a:r>
          </a:p>
        </p:txBody>
      </p:sp>
      <p:sp>
        <p:nvSpPr>
          <p:cNvPr id="3" name="Content Placeholder 2">
            <a:extLst>
              <a:ext uri="{FF2B5EF4-FFF2-40B4-BE49-F238E27FC236}">
                <a16:creationId xmlns:a16="http://schemas.microsoft.com/office/drawing/2014/main" id="{C3227152-CF6A-3AA8-CAC9-B892F0C754B0}"/>
              </a:ext>
            </a:extLst>
          </p:cNvPr>
          <p:cNvSpPr>
            <a:spLocks noGrp="1"/>
          </p:cNvSpPr>
          <p:nvPr>
            <p:ph idx="1"/>
          </p:nvPr>
        </p:nvSpPr>
        <p:spPr>
          <a:xfrm>
            <a:off x="457200" y="1280159"/>
            <a:ext cx="8229600" cy="1463041"/>
          </a:xfrm>
        </p:spPr>
        <p:txBody>
          <a:bodyPr/>
          <a:lstStyle/>
          <a:p>
            <a:r>
              <a:rPr lang="en-US" dirty="0"/>
              <a:t>The tropics near the equator have more species than environments towards the pole of the Earth. Can you think of why that might be?</a:t>
            </a:r>
          </a:p>
        </p:txBody>
      </p:sp>
    </p:spTree>
    <p:extLst>
      <p:ext uri="{BB962C8B-B14F-4D97-AF65-F5344CB8AC3E}">
        <p14:creationId xmlns:p14="http://schemas.microsoft.com/office/powerpoint/2010/main" val="302916290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dirty="0">
                <a:solidFill>
                  <a:schemeClr val="accent1"/>
                </a:solidFill>
              </a:rPr>
              <a:t>Endemic Species</a:t>
            </a:r>
            <a:endParaRPr lang="en-US" sz="1400" baseline="-25000" dirty="0">
              <a:solidFill>
                <a:schemeClr val="accent1"/>
              </a:solidFill>
            </a:endParaRPr>
          </a:p>
        </p:txBody>
      </p:sp>
      <p:sp>
        <p:nvSpPr>
          <p:cNvPr id="11267" name="Rectangle 3"/>
          <p:cNvSpPr>
            <a:spLocks noGrp="1"/>
          </p:cNvSpPr>
          <p:nvPr>
            <p:ph idx="1"/>
          </p:nvPr>
        </p:nvSpPr>
        <p:spPr>
          <a:xfrm>
            <a:off x="457200" y="1280160"/>
            <a:ext cx="4191000" cy="4739640"/>
          </a:xfrm>
          <a:prstGeom prst="rect">
            <a:avLst/>
          </a:prstGeom>
        </p:spPr>
        <p:txBody>
          <a:bodyPr>
            <a:normAutofit fontScale="92500" lnSpcReduction="20000"/>
          </a:bodyPr>
          <a:lstStyle/>
          <a:p>
            <a:pPr>
              <a:tabLst>
                <a:tab pos="461963" algn="l"/>
              </a:tabLst>
            </a:pPr>
            <a:r>
              <a:rPr lang="en-US" b="1" dirty="0">
                <a:solidFill>
                  <a:schemeClr val="tx1"/>
                </a:solidFill>
              </a:rPr>
              <a:t>Endemic species </a:t>
            </a:r>
            <a:r>
              <a:rPr lang="en-US" dirty="0">
                <a:solidFill>
                  <a:schemeClr val="tx1"/>
                </a:solidFill>
              </a:rPr>
              <a:t>are found only in specific geographic areas, while generalist species live in a wide variety of geographic regions.</a:t>
            </a:r>
          </a:p>
          <a:p>
            <a:pPr marL="457200" indent="-457200">
              <a:buFont typeface="Arial" panose="020B0604020202020204" pitchFamily="34" charset="0"/>
              <a:buChar char="•"/>
              <a:tabLst>
                <a:tab pos="461963" algn="l"/>
              </a:tabLst>
            </a:pPr>
            <a:r>
              <a:rPr lang="en-US" u="sng" dirty="0"/>
              <a:t>Example</a:t>
            </a:r>
            <a:r>
              <a:rPr lang="en-US" dirty="0"/>
              <a:t>: Venus flytrap (</a:t>
            </a:r>
            <a:r>
              <a:rPr lang="en-US" i="1" dirty="0"/>
              <a:t>Dionaea muscipula</a:t>
            </a:r>
            <a:r>
              <a:rPr lang="en-US" dirty="0"/>
              <a:t>) endemic to a small area in North and South Carolina</a:t>
            </a:r>
          </a:p>
          <a:p>
            <a:pPr marL="457200" indent="-457200">
              <a:buFont typeface="Arial" panose="020B0604020202020204" pitchFamily="34" charset="0"/>
              <a:buChar char="•"/>
              <a:tabLst>
                <a:tab pos="461963" algn="l"/>
              </a:tabLst>
            </a:pPr>
            <a:r>
              <a:rPr lang="en-US" u="sng" dirty="0">
                <a:solidFill>
                  <a:schemeClr val="tx1"/>
                </a:solidFill>
              </a:rPr>
              <a:t>Example</a:t>
            </a:r>
            <a:r>
              <a:rPr lang="en-US" dirty="0">
                <a:solidFill>
                  <a:schemeClr val="tx1"/>
                </a:solidFill>
              </a:rPr>
              <a:t>: racoon (</a:t>
            </a:r>
            <a:r>
              <a:rPr lang="en-US" i="1" dirty="0">
                <a:solidFill>
                  <a:schemeClr val="tx1"/>
                </a:solidFill>
              </a:rPr>
              <a:t>Procyon</a:t>
            </a:r>
            <a:r>
              <a:rPr lang="en-US" dirty="0">
                <a:solidFill>
                  <a:schemeClr val="tx1"/>
                </a:solidFill>
              </a:rPr>
              <a:t> spp.) native to most of North and Central America</a:t>
            </a:r>
            <a:endParaRPr lang="en-US" u="sng" dirty="0">
              <a:solidFill>
                <a:schemeClr val="tx1"/>
              </a:solidFill>
            </a:endParaRPr>
          </a:p>
        </p:txBody>
      </p:sp>
      <p:pic>
        <p:nvPicPr>
          <p:cNvPr id="2" name="Content Placeholder 6" descr="A photograph of a group of Venus flytraps">
            <a:extLst>
              <a:ext uri="{FF2B5EF4-FFF2-40B4-BE49-F238E27FC236}">
                <a16:creationId xmlns:a16="http://schemas.microsoft.com/office/drawing/2014/main" id="{2461B570-17D7-C8B3-5E20-67940AABBC22}"/>
              </a:ext>
            </a:extLst>
          </p:cNvPr>
          <p:cNvPicPr>
            <a:picLocks noChangeAspect="1"/>
          </p:cNvPicPr>
          <p:nvPr/>
        </p:nvPicPr>
        <p:blipFill>
          <a:blip r:embed="rId2"/>
          <a:srcRect l="12036" t="5333" r="12037" b="4667"/>
          <a:stretch/>
        </p:blipFill>
        <p:spPr>
          <a:xfrm>
            <a:off x="4648200" y="1664361"/>
            <a:ext cx="4131720" cy="2720889"/>
          </a:xfrm>
          <a:prstGeom prst="rect">
            <a:avLst/>
          </a:prstGeom>
        </p:spPr>
      </p:pic>
      <p:sp>
        <p:nvSpPr>
          <p:cNvPr id="4" name="TextBox 3">
            <a:extLst>
              <a:ext uri="{FF2B5EF4-FFF2-40B4-BE49-F238E27FC236}">
                <a16:creationId xmlns:a16="http://schemas.microsoft.com/office/drawing/2014/main" id="{6AA4F0B7-2B8F-F18C-628E-98757FB85E22}"/>
              </a:ext>
            </a:extLst>
          </p:cNvPr>
          <p:cNvSpPr txBox="1"/>
          <p:nvPr/>
        </p:nvSpPr>
        <p:spPr>
          <a:xfrm>
            <a:off x="4919133" y="4385250"/>
            <a:ext cx="3581400" cy="523220"/>
          </a:xfrm>
          <a:prstGeom prst="rect">
            <a:avLst/>
          </a:prstGeom>
          <a:noFill/>
        </p:spPr>
        <p:txBody>
          <a:bodyPr wrap="square" rtlCol="0">
            <a:spAutoFit/>
          </a:bodyPr>
          <a:lstStyle/>
          <a:p>
            <a:pPr algn="ctr"/>
            <a:r>
              <a:rPr lang="en-US" sz="1400" b="1" dirty="0"/>
              <a:t>44.2 Figure 1: </a:t>
            </a:r>
            <a:r>
              <a:rPr lang="en-US" sz="1400" dirty="0"/>
              <a:t>Venus flytraps are endemic to North and South Carolina in the United States.</a:t>
            </a:r>
          </a:p>
        </p:txBody>
      </p:sp>
      <p:sp>
        <p:nvSpPr>
          <p:cNvPr id="5" name="TextBox 4">
            <a:extLst>
              <a:ext uri="{FF2B5EF4-FFF2-40B4-BE49-F238E27FC236}">
                <a16:creationId xmlns:a16="http://schemas.microsoft.com/office/drawing/2014/main" id="{F88538E5-DE68-9AD2-D3A5-5ACFA36194FB}"/>
              </a:ext>
            </a:extLst>
          </p:cNvPr>
          <p:cNvSpPr txBox="1"/>
          <p:nvPr/>
        </p:nvSpPr>
        <p:spPr>
          <a:xfrm>
            <a:off x="5816599" y="4855085"/>
            <a:ext cx="1786467" cy="338554"/>
          </a:xfrm>
          <a:prstGeom prst="rect">
            <a:avLst/>
          </a:prstGeom>
          <a:noFill/>
        </p:spPr>
        <p:txBody>
          <a:bodyPr wrap="square" rtlCol="0">
            <a:spAutoFit/>
          </a:bodyPr>
          <a:lstStyle/>
          <a:p>
            <a:pPr algn="ctr"/>
            <a:r>
              <a:rPr lang="en-US" sz="800" dirty="0"/>
              <a:t>Judy Gallagher on Wikimedia Commons. "Venus flytrap."</a:t>
            </a:r>
          </a:p>
        </p:txBody>
      </p:sp>
    </p:spTree>
    <p:extLst>
      <p:ext uri="{BB962C8B-B14F-4D97-AF65-F5344CB8AC3E}">
        <p14:creationId xmlns:p14="http://schemas.microsoft.com/office/powerpoint/2010/main" val="31049388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26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26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26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dirty="0">
                <a:solidFill>
                  <a:schemeClr val="accent1"/>
                </a:solidFill>
              </a:rPr>
              <a:t>Species Distribution Patterns</a:t>
            </a:r>
            <a:r>
              <a:rPr lang="en-US" sz="1400" baseline="-25000" dirty="0">
                <a:solidFill>
                  <a:schemeClr val="accent1"/>
                </a:solidFill>
              </a:rPr>
              <a:t>1</a:t>
            </a:r>
          </a:p>
        </p:txBody>
      </p:sp>
      <p:sp>
        <p:nvSpPr>
          <p:cNvPr id="11267" name="Rectangle 3"/>
          <p:cNvSpPr>
            <a:spLocks noGrp="1"/>
          </p:cNvSpPr>
          <p:nvPr>
            <p:ph idx="1"/>
          </p:nvPr>
        </p:nvSpPr>
        <p:spPr>
          <a:xfrm>
            <a:off x="457200" y="1280160"/>
            <a:ext cx="8229600" cy="2072640"/>
          </a:xfrm>
          <a:prstGeom prst="rect">
            <a:avLst/>
          </a:prstGeom>
        </p:spPr>
        <p:txBody>
          <a:bodyPr>
            <a:normAutofit fontScale="70000" lnSpcReduction="20000"/>
          </a:bodyPr>
          <a:lstStyle/>
          <a:p>
            <a:pPr>
              <a:tabLst>
                <a:tab pos="461963" algn="l"/>
              </a:tabLst>
            </a:pPr>
            <a:r>
              <a:rPr lang="en-US" i="1" dirty="0">
                <a:solidFill>
                  <a:schemeClr val="tx1"/>
                </a:solidFill>
              </a:rPr>
              <a:t>Species distribution patterns</a:t>
            </a:r>
            <a:r>
              <a:rPr lang="en-US" dirty="0">
                <a:solidFill>
                  <a:schemeClr val="tx1"/>
                </a:solidFill>
              </a:rPr>
              <a:t> are based on long-term biotic and abiotic factors.</a:t>
            </a:r>
          </a:p>
          <a:p>
            <a:pPr marL="457200" indent="-457200">
              <a:buFont typeface="Arial" panose="020B0604020202020204" pitchFamily="34" charset="0"/>
              <a:buChar char="•"/>
              <a:tabLst>
                <a:tab pos="461963" algn="l"/>
              </a:tabLst>
            </a:pPr>
            <a:r>
              <a:rPr lang="en-US" dirty="0">
                <a:solidFill>
                  <a:schemeClr val="tx1"/>
                </a:solidFill>
              </a:rPr>
              <a:t>Early biogeography was linked to evolutionary thinking in the nineteenth century.</a:t>
            </a:r>
          </a:p>
          <a:p>
            <a:pPr>
              <a:tabLst>
                <a:tab pos="461963" algn="l"/>
              </a:tabLst>
            </a:pPr>
            <a:r>
              <a:rPr lang="en-US" dirty="0">
                <a:solidFill>
                  <a:schemeClr val="tx1"/>
                </a:solidFill>
              </a:rPr>
              <a:t>Some of the most distinctive assemblages of plants and animals occur in regions that have been physically separated for millions of years.</a:t>
            </a:r>
          </a:p>
          <a:p>
            <a:pPr marL="457200" indent="-457200">
              <a:buFont typeface="Arial" panose="020B0604020202020204" pitchFamily="34" charset="0"/>
              <a:buChar char="•"/>
              <a:tabLst>
                <a:tab pos="461963" algn="l"/>
              </a:tabLst>
            </a:pPr>
            <a:r>
              <a:rPr lang="en-US" u="sng" dirty="0"/>
              <a:t>Example</a:t>
            </a:r>
            <a:r>
              <a:rPr lang="en-US" dirty="0"/>
              <a:t>: Approximately three-quarters of living plant and animal species live solely in Australia.</a:t>
            </a:r>
            <a:endParaRPr lang="en-US" dirty="0">
              <a:solidFill>
                <a:srgbClr val="0000FF"/>
              </a:solidFill>
            </a:endParaRPr>
          </a:p>
        </p:txBody>
      </p:sp>
      <p:sp>
        <p:nvSpPr>
          <p:cNvPr id="6" name="TextBox 5">
            <a:extLst>
              <a:ext uri="{FF2B5EF4-FFF2-40B4-BE49-F238E27FC236}">
                <a16:creationId xmlns:a16="http://schemas.microsoft.com/office/drawing/2014/main" id="{20832E88-56AE-1E0D-6802-5C1D0A2FA806}"/>
              </a:ext>
            </a:extLst>
          </p:cNvPr>
          <p:cNvSpPr txBox="1"/>
          <p:nvPr/>
        </p:nvSpPr>
        <p:spPr>
          <a:xfrm>
            <a:off x="236817" y="3886200"/>
            <a:ext cx="2157203" cy="2031325"/>
          </a:xfrm>
          <a:prstGeom prst="rect">
            <a:avLst/>
          </a:prstGeom>
          <a:noFill/>
        </p:spPr>
        <p:txBody>
          <a:bodyPr wrap="square" rtlCol="0">
            <a:spAutoFit/>
          </a:bodyPr>
          <a:lstStyle/>
          <a:p>
            <a:r>
              <a:rPr lang="en-US" sz="1400" b="1" dirty="0"/>
              <a:t>44.2 Figure 2: </a:t>
            </a:r>
            <a:r>
              <a:rPr lang="en-US" sz="1400" dirty="0"/>
              <a:t>In Australia, the (a) wallaby (</a:t>
            </a:r>
            <a:r>
              <a:rPr lang="en-US" sz="1400" i="1" dirty="0"/>
              <a:t>Wallabia bicolor</a:t>
            </a:r>
            <a:r>
              <a:rPr lang="en-US" sz="1400" dirty="0"/>
              <a:t>), a medium-sized member of the kangaroo family, is a pouched mammal, or marsupial. The (b) echidna (</a:t>
            </a:r>
            <a:r>
              <a:rPr lang="en-US" sz="1400" i="1" dirty="0"/>
              <a:t>Tachyglossus aculeatus</a:t>
            </a:r>
            <a:r>
              <a:rPr lang="en-US" sz="1400" dirty="0"/>
              <a:t>) is an egg-laying mammal.</a:t>
            </a:r>
          </a:p>
        </p:txBody>
      </p:sp>
      <p:sp>
        <p:nvSpPr>
          <p:cNvPr id="7" name="TextBox 6">
            <a:extLst>
              <a:ext uri="{FF2B5EF4-FFF2-40B4-BE49-F238E27FC236}">
                <a16:creationId xmlns:a16="http://schemas.microsoft.com/office/drawing/2014/main" id="{931BD1B2-E51B-55AA-3CB1-E941300060C8}"/>
              </a:ext>
            </a:extLst>
          </p:cNvPr>
          <p:cNvSpPr txBox="1"/>
          <p:nvPr/>
        </p:nvSpPr>
        <p:spPr>
          <a:xfrm>
            <a:off x="2819400" y="5809803"/>
            <a:ext cx="2157203" cy="215444"/>
          </a:xfrm>
          <a:prstGeom prst="rect">
            <a:avLst/>
          </a:prstGeom>
          <a:noFill/>
        </p:spPr>
        <p:txBody>
          <a:bodyPr wrap="square" rtlCol="0">
            <a:spAutoFit/>
          </a:bodyPr>
          <a:lstStyle/>
          <a:p>
            <a:pPr algn="ctr"/>
            <a:r>
              <a:rPr lang="en-US" sz="800" dirty="0"/>
              <a:t>benjamint on Wikimedia Commons. "Wallaby."</a:t>
            </a:r>
          </a:p>
        </p:txBody>
      </p:sp>
      <p:sp>
        <p:nvSpPr>
          <p:cNvPr id="8" name="TextBox 7">
            <a:extLst>
              <a:ext uri="{FF2B5EF4-FFF2-40B4-BE49-F238E27FC236}">
                <a16:creationId xmlns:a16="http://schemas.microsoft.com/office/drawing/2014/main" id="{46A88BDD-BC7E-93D9-403D-71DA1E6C1633}"/>
              </a:ext>
            </a:extLst>
          </p:cNvPr>
          <p:cNvSpPr txBox="1"/>
          <p:nvPr/>
        </p:nvSpPr>
        <p:spPr>
          <a:xfrm>
            <a:off x="6172200" y="5809803"/>
            <a:ext cx="2057400" cy="215444"/>
          </a:xfrm>
          <a:prstGeom prst="rect">
            <a:avLst/>
          </a:prstGeom>
          <a:noFill/>
        </p:spPr>
        <p:txBody>
          <a:bodyPr wrap="square" rtlCol="0">
            <a:spAutoFit/>
          </a:bodyPr>
          <a:lstStyle/>
          <a:p>
            <a:pPr algn="ctr"/>
            <a:r>
              <a:rPr lang="en-US" sz="800" dirty="0"/>
              <a:t>Fir0002 on Wikimedia Commons. "Echidna."</a:t>
            </a:r>
          </a:p>
        </p:txBody>
      </p:sp>
      <p:pic>
        <p:nvPicPr>
          <p:cNvPr id="3" name="Content Placeholder 6" descr="Two images: (a) shows a wallaby; (b) shows an echidna.">
            <a:extLst>
              <a:ext uri="{FF2B5EF4-FFF2-40B4-BE49-F238E27FC236}">
                <a16:creationId xmlns:a16="http://schemas.microsoft.com/office/drawing/2014/main" id="{EF5F9EE0-838B-9DFC-F9B1-0682A559B911}"/>
              </a:ext>
            </a:extLst>
          </p:cNvPr>
          <p:cNvPicPr>
            <a:picLocks noChangeAspect="1"/>
          </p:cNvPicPr>
          <p:nvPr/>
        </p:nvPicPr>
        <p:blipFill>
          <a:blip r:embed="rId2"/>
          <a:srcRect l="926" t="5333" r="926" b="24666"/>
          <a:stretch/>
        </p:blipFill>
        <p:spPr>
          <a:xfrm>
            <a:off x="2418576" y="3240521"/>
            <a:ext cx="6488607" cy="2570957"/>
          </a:xfrm>
          <a:prstGeom prst="rect">
            <a:avLst/>
          </a:prstGeom>
        </p:spPr>
      </p:pic>
    </p:spTree>
    <p:extLst>
      <p:ext uri="{BB962C8B-B14F-4D97-AF65-F5344CB8AC3E}">
        <p14:creationId xmlns:p14="http://schemas.microsoft.com/office/powerpoint/2010/main" val="21584806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26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26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26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267">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dirty="0">
                <a:solidFill>
                  <a:schemeClr val="accent1"/>
                </a:solidFill>
              </a:rPr>
              <a:t>Species Distribution Patterns</a:t>
            </a:r>
            <a:r>
              <a:rPr lang="en-US" sz="1400" baseline="-25000" dirty="0">
                <a:solidFill>
                  <a:schemeClr val="accent1"/>
                </a:solidFill>
              </a:rPr>
              <a:t>2</a:t>
            </a:r>
          </a:p>
        </p:txBody>
      </p:sp>
      <p:sp>
        <p:nvSpPr>
          <p:cNvPr id="11267" name="Rectangle 3"/>
          <p:cNvSpPr>
            <a:spLocks noGrp="1"/>
          </p:cNvSpPr>
          <p:nvPr>
            <p:ph idx="1"/>
          </p:nvPr>
        </p:nvSpPr>
        <p:spPr>
          <a:xfrm>
            <a:off x="457200" y="1280160"/>
            <a:ext cx="4648200" cy="4739640"/>
          </a:xfrm>
          <a:prstGeom prst="rect">
            <a:avLst/>
          </a:prstGeom>
        </p:spPr>
        <p:txBody>
          <a:bodyPr>
            <a:normAutofit fontScale="70000" lnSpcReduction="20000"/>
          </a:bodyPr>
          <a:lstStyle/>
          <a:p>
            <a:pPr marL="0" indent="0">
              <a:buNone/>
              <a:tabLst>
                <a:tab pos="461963" algn="l"/>
              </a:tabLst>
            </a:pPr>
            <a:r>
              <a:rPr lang="en-US" dirty="0">
                <a:solidFill>
                  <a:schemeClr val="tx1"/>
                </a:solidFill>
              </a:rPr>
              <a:t>Unique distribution patterns may reveal where species are absent.</a:t>
            </a:r>
          </a:p>
          <a:p>
            <a:pPr marL="457200" indent="-457200">
              <a:buFont typeface="Arial" panose="020B0604020202020204" pitchFamily="34" charset="0"/>
              <a:buChar char="•"/>
              <a:tabLst>
                <a:tab pos="461963" algn="l"/>
              </a:tabLst>
            </a:pPr>
            <a:r>
              <a:rPr lang="en-US" u="sng" dirty="0"/>
              <a:t>Example</a:t>
            </a:r>
            <a:r>
              <a:rPr lang="en-US" dirty="0"/>
              <a:t>:</a:t>
            </a:r>
            <a:r>
              <a:rPr lang="en-US" dirty="0">
                <a:solidFill>
                  <a:schemeClr val="tx1"/>
                </a:solidFill>
              </a:rPr>
              <a:t> Hawaii lacks native reptiles and amphibians, but it does have a few native butterflies and one terrestrial animal.</a:t>
            </a:r>
          </a:p>
          <a:p>
            <a:pPr marL="457200" indent="-457200">
              <a:buFont typeface="Arial" panose="020B0604020202020204" pitchFamily="34" charset="0"/>
              <a:buChar char="•"/>
              <a:tabLst>
                <a:tab pos="461963" algn="l"/>
              </a:tabLst>
            </a:pPr>
            <a:r>
              <a:rPr lang="en-US" u="sng" dirty="0">
                <a:solidFill>
                  <a:schemeClr val="tx1"/>
                </a:solidFill>
              </a:rPr>
              <a:t>Example</a:t>
            </a:r>
            <a:r>
              <a:rPr lang="en-US" dirty="0">
                <a:solidFill>
                  <a:schemeClr val="tx1"/>
                </a:solidFill>
              </a:rPr>
              <a:t>: New Guinea lacks placental mammals.</a:t>
            </a:r>
          </a:p>
          <a:p>
            <a:pPr marL="0" indent="0">
              <a:buNone/>
              <a:tabLst>
                <a:tab pos="461963" algn="l"/>
              </a:tabLst>
            </a:pPr>
            <a:r>
              <a:rPr lang="en-US" dirty="0">
                <a:solidFill>
                  <a:schemeClr val="tx1"/>
                </a:solidFill>
              </a:rPr>
              <a:t>Endemic species are found in specific regions, while generalists inhabit multiple areas.</a:t>
            </a:r>
          </a:p>
          <a:p>
            <a:pPr marL="457200" indent="-457200">
              <a:buFont typeface="Arial" panose="020B0604020202020204" pitchFamily="34" charset="0"/>
              <a:buChar char="•"/>
              <a:tabLst>
                <a:tab pos="461963" algn="l"/>
              </a:tabLst>
            </a:pPr>
            <a:r>
              <a:rPr lang="en-US" dirty="0">
                <a:solidFill>
                  <a:schemeClr val="tx1"/>
                </a:solidFill>
              </a:rPr>
              <a:t>Isolated land masses often have many endemic species, like Madagascar and Australia.</a:t>
            </a:r>
          </a:p>
          <a:p>
            <a:pPr marL="457200" indent="-457200">
              <a:buFont typeface="Arial" panose="020B0604020202020204" pitchFamily="34" charset="0"/>
              <a:buChar char="•"/>
              <a:tabLst>
                <a:tab pos="461963" algn="l"/>
              </a:tabLst>
            </a:pPr>
            <a:r>
              <a:rPr lang="en-US" dirty="0">
                <a:solidFill>
                  <a:schemeClr val="tx1"/>
                </a:solidFill>
              </a:rPr>
              <a:t>Endemic to Hawaii, the forest gardenia (</a:t>
            </a:r>
            <a:r>
              <a:rPr lang="en-US" i="1" dirty="0">
                <a:solidFill>
                  <a:schemeClr val="tx1"/>
                </a:solidFill>
              </a:rPr>
              <a:t>Gardenia brighamii</a:t>
            </a:r>
            <a:r>
              <a:rPr lang="en-US" dirty="0">
                <a:solidFill>
                  <a:schemeClr val="tx1"/>
                </a:solidFill>
              </a:rPr>
              <a:t>) is endangered, with only 15-20 trees thought to exist.</a:t>
            </a:r>
          </a:p>
        </p:txBody>
      </p:sp>
      <p:pic>
        <p:nvPicPr>
          <p:cNvPr id="2" name="Content Placeholder 6" descr="A photograph of the forest gardenia">
            <a:extLst>
              <a:ext uri="{FF2B5EF4-FFF2-40B4-BE49-F238E27FC236}">
                <a16:creationId xmlns:a16="http://schemas.microsoft.com/office/drawing/2014/main" id="{5B771670-ECB1-AD27-320A-732F1441C1E9}"/>
              </a:ext>
            </a:extLst>
          </p:cNvPr>
          <p:cNvPicPr>
            <a:picLocks noChangeAspect="1"/>
          </p:cNvPicPr>
          <p:nvPr/>
        </p:nvPicPr>
        <p:blipFill>
          <a:blip r:embed="rId2"/>
          <a:srcRect l="16667" t="5333" r="16667" b="4667"/>
          <a:stretch/>
        </p:blipFill>
        <p:spPr>
          <a:xfrm>
            <a:off x="5202300" y="1363840"/>
            <a:ext cx="3429000" cy="2571750"/>
          </a:xfrm>
          <a:prstGeom prst="rect">
            <a:avLst/>
          </a:prstGeom>
        </p:spPr>
      </p:pic>
      <p:sp>
        <p:nvSpPr>
          <p:cNvPr id="4" name="TextBox 3">
            <a:extLst>
              <a:ext uri="{FF2B5EF4-FFF2-40B4-BE49-F238E27FC236}">
                <a16:creationId xmlns:a16="http://schemas.microsoft.com/office/drawing/2014/main" id="{FA6D67C9-ECA8-F431-F1B0-4491029C08A8}"/>
              </a:ext>
            </a:extLst>
          </p:cNvPr>
          <p:cNvSpPr txBox="1"/>
          <p:nvPr/>
        </p:nvSpPr>
        <p:spPr>
          <a:xfrm>
            <a:off x="5160666" y="3935590"/>
            <a:ext cx="3512269" cy="1169551"/>
          </a:xfrm>
          <a:prstGeom prst="rect">
            <a:avLst/>
          </a:prstGeom>
          <a:noFill/>
        </p:spPr>
        <p:txBody>
          <a:bodyPr wrap="square" rtlCol="0">
            <a:spAutoFit/>
          </a:bodyPr>
          <a:lstStyle/>
          <a:p>
            <a:pPr algn="ctr"/>
            <a:r>
              <a:rPr lang="en-US" sz="1400" b="1" dirty="0"/>
              <a:t>44.2 Figure 3: </a:t>
            </a:r>
            <a:r>
              <a:rPr lang="en-US" sz="1400" dirty="0"/>
              <a:t>Listed as federally endangered, the forest gardenia is a small tree with distinctive flowers. It is found only in five of the Hawaiian Islands in small populations consisting of a few individual specimens.</a:t>
            </a:r>
          </a:p>
        </p:txBody>
      </p:sp>
      <p:sp>
        <p:nvSpPr>
          <p:cNvPr id="5" name="TextBox 4">
            <a:extLst>
              <a:ext uri="{FF2B5EF4-FFF2-40B4-BE49-F238E27FC236}">
                <a16:creationId xmlns:a16="http://schemas.microsoft.com/office/drawing/2014/main" id="{B0CB712A-9A90-B33A-375A-857567873596}"/>
              </a:ext>
            </a:extLst>
          </p:cNvPr>
          <p:cNvSpPr txBox="1"/>
          <p:nvPr/>
        </p:nvSpPr>
        <p:spPr>
          <a:xfrm>
            <a:off x="5926200" y="5071646"/>
            <a:ext cx="1981200" cy="338554"/>
          </a:xfrm>
          <a:prstGeom prst="rect">
            <a:avLst/>
          </a:prstGeom>
          <a:noFill/>
        </p:spPr>
        <p:txBody>
          <a:bodyPr wrap="square" rtlCol="0">
            <a:spAutoFit/>
          </a:bodyPr>
          <a:lstStyle/>
          <a:p>
            <a:pPr algn="ctr"/>
            <a:r>
              <a:rPr lang="en-US" sz="800" dirty="0"/>
              <a:t>Forest &amp; Kim Starr on Wikimedia Commons. "Gardenia."</a:t>
            </a:r>
          </a:p>
        </p:txBody>
      </p:sp>
    </p:spTree>
    <p:extLst>
      <p:ext uri="{BB962C8B-B14F-4D97-AF65-F5344CB8AC3E}">
        <p14:creationId xmlns:p14="http://schemas.microsoft.com/office/powerpoint/2010/main" val="5088074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26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26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26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267">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267">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1267">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Custom 1">
      <a:dk1>
        <a:srgbClr val="366092"/>
      </a:dk1>
      <a:lt1>
        <a:srgbClr val="FFFFFF"/>
      </a:lt1>
      <a:dk2>
        <a:srgbClr val="4F81BD"/>
      </a:dk2>
      <a:lt2>
        <a:srgbClr val="FFFFFF"/>
      </a:lt2>
      <a:accent1>
        <a:srgbClr val="1F497D"/>
      </a:accent1>
      <a:accent2>
        <a:srgbClr val="366092"/>
      </a:accent2>
      <a:accent3>
        <a:srgbClr val="FFFFCC"/>
      </a:accent3>
      <a:accent4>
        <a:srgbClr val="B8CCE4"/>
      </a:accent4>
      <a:accent5>
        <a:srgbClr val="DBE5F1"/>
      </a:accent5>
      <a:accent6>
        <a:srgbClr val="C6D9F0"/>
      </a:accent6>
      <a:hlink>
        <a:srgbClr val="92CDDC"/>
      </a:hlink>
      <a:folHlink>
        <a:srgbClr val="8DB3E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Custom 1">
      <a:dk1>
        <a:srgbClr val="366092"/>
      </a:dk1>
      <a:lt1>
        <a:srgbClr val="FFFFFF"/>
      </a:lt1>
      <a:dk2>
        <a:srgbClr val="4F81BD"/>
      </a:dk2>
      <a:lt2>
        <a:srgbClr val="FFFFFF"/>
      </a:lt2>
      <a:accent1>
        <a:srgbClr val="1F497D"/>
      </a:accent1>
      <a:accent2>
        <a:srgbClr val="366092"/>
      </a:accent2>
      <a:accent3>
        <a:srgbClr val="FFFFCC"/>
      </a:accent3>
      <a:accent4>
        <a:srgbClr val="B8CCE4"/>
      </a:accent4>
      <a:accent5>
        <a:srgbClr val="DBE5F1"/>
      </a:accent5>
      <a:accent6>
        <a:srgbClr val="C6D9F0"/>
      </a:accent6>
      <a:hlink>
        <a:srgbClr val="92CDDC"/>
      </a:hlink>
      <a:folHlink>
        <a:srgbClr val="8DB3E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1889</TotalTime>
  <Words>2519</Words>
  <Application>Microsoft Office PowerPoint</Application>
  <PresentationFormat>On-screen Show (4:3)</PresentationFormat>
  <Paragraphs>183</Paragraphs>
  <Slides>34</Slides>
  <Notes>5</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34</vt:i4>
      </vt:variant>
    </vt:vector>
  </HeadingPairs>
  <TitlesOfParts>
    <vt:vector size="40" baseType="lpstr">
      <vt:lpstr>Arial</vt:lpstr>
      <vt:lpstr>Calibri</vt:lpstr>
      <vt:lpstr>Century Gothic</vt:lpstr>
      <vt:lpstr>Aptos</vt:lpstr>
      <vt:lpstr>Office Theme</vt:lpstr>
      <vt:lpstr>1_Office Theme</vt:lpstr>
      <vt:lpstr>Lesson 44.2</vt:lpstr>
      <vt:lpstr>Objectives</vt:lpstr>
      <vt:lpstr>The Biosphere</vt:lpstr>
      <vt:lpstr>Biogeography</vt:lpstr>
      <vt:lpstr>Types of Biomes</vt:lpstr>
      <vt:lpstr>Reflection Question</vt:lpstr>
      <vt:lpstr>Endemic Species</vt:lpstr>
      <vt:lpstr>Species Distribution Patterns1</vt:lpstr>
      <vt:lpstr>Species Distribution Patterns2</vt:lpstr>
      <vt:lpstr>Think It Through1</vt:lpstr>
      <vt:lpstr>Energy Sources</vt:lpstr>
      <vt:lpstr>Light Availability in Aquatic Ecosystems</vt:lpstr>
      <vt:lpstr>Availability of Nutrients in Oceans</vt:lpstr>
      <vt:lpstr>44.2 Figure 5</vt:lpstr>
      <vt:lpstr>Availability of Nutrients in Freshwater Systems</vt:lpstr>
      <vt:lpstr>Spring-and-Fall Turnovers1</vt:lpstr>
      <vt:lpstr>Spring-and-Fall Turnovers2</vt:lpstr>
      <vt:lpstr>Spring-and-Fall Turnovers3</vt:lpstr>
      <vt:lpstr>44.2 Figure 6</vt:lpstr>
      <vt:lpstr>Think It Through2</vt:lpstr>
      <vt:lpstr>Temperature</vt:lpstr>
      <vt:lpstr>Migration</vt:lpstr>
      <vt:lpstr>Hibernation, Estivation, and Torpor</vt:lpstr>
      <vt:lpstr>Water Retention Adaptations in Plants</vt:lpstr>
      <vt:lpstr>Water Retention Adaptations in Freshwater Organisms</vt:lpstr>
      <vt:lpstr>Water Retention Adaptations in Marine Organisms</vt:lpstr>
      <vt:lpstr>Inorganic Nutrients and Soil</vt:lpstr>
      <vt:lpstr>Other Aquatic Factors</vt:lpstr>
      <vt:lpstr>Other Terrestrial Factors: Wind</vt:lpstr>
      <vt:lpstr>Other Terrestrial Factors: Fire</vt:lpstr>
      <vt:lpstr>Net Primary Productivity</vt:lpstr>
      <vt:lpstr>Annual Biomass Production</vt:lpstr>
      <vt:lpstr>Summary</vt:lpstr>
      <vt:lpstr>End of Hawkes Learning PowerPoint</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Biology, 1st Edition</dc:title>
  <dc:creator>Hawkes Learning</dc:creator>
  <cp:lastModifiedBy>Riley Possanza</cp:lastModifiedBy>
  <cp:revision>206</cp:revision>
  <dcterms:created xsi:type="dcterms:W3CDTF">2013-04-26T14:43:13Z</dcterms:created>
  <dcterms:modified xsi:type="dcterms:W3CDTF">2024-10-11T16:00:25Z</dcterms:modified>
</cp:coreProperties>
</file>