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33"/>
  </p:notesMasterIdLst>
  <p:handoutMasterIdLst>
    <p:handoutMasterId r:id="rId34"/>
  </p:handoutMasterIdLst>
  <p:sldIdLst>
    <p:sldId id="272" r:id="rId3"/>
    <p:sldId id="264" r:id="rId4"/>
    <p:sldId id="265" r:id="rId5"/>
    <p:sldId id="267" r:id="rId6"/>
    <p:sldId id="281" r:id="rId7"/>
    <p:sldId id="290" r:id="rId8"/>
    <p:sldId id="291" r:id="rId9"/>
    <p:sldId id="292" r:id="rId10"/>
    <p:sldId id="303" r:id="rId11"/>
    <p:sldId id="293" r:id="rId12"/>
    <p:sldId id="282" r:id="rId13"/>
    <p:sldId id="283" r:id="rId14"/>
    <p:sldId id="294" r:id="rId15"/>
    <p:sldId id="304" r:id="rId16"/>
    <p:sldId id="284" r:id="rId17"/>
    <p:sldId id="285" r:id="rId18"/>
    <p:sldId id="295" r:id="rId19"/>
    <p:sldId id="296" r:id="rId20"/>
    <p:sldId id="270" r:id="rId21"/>
    <p:sldId id="286" r:id="rId22"/>
    <p:sldId id="297" r:id="rId23"/>
    <p:sldId id="298" r:id="rId24"/>
    <p:sldId id="287" r:id="rId25"/>
    <p:sldId id="299" r:id="rId26"/>
    <p:sldId id="300" r:id="rId27"/>
    <p:sldId id="271" r:id="rId28"/>
    <p:sldId id="288" r:id="rId29"/>
    <p:sldId id="302" r:id="rId30"/>
    <p:sldId id="289" r:id="rId31"/>
    <p:sldId id="280" r:id="rId32"/>
  </p:sldIdLst>
  <p:sldSz cx="9144000" cy="6858000" type="screen4x3"/>
  <p:notesSz cx="6858000" cy="9144000"/>
  <p:embeddedFontLst>
    <p:embeddedFont>
      <p:font typeface="Century Gothic" panose="020B050202020202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8" autoAdjust="0"/>
    <p:restoredTop sz="86410" autoAdjust="0"/>
  </p:normalViewPr>
  <p:slideViewPr>
    <p:cSldViewPr>
      <p:cViewPr varScale="1">
        <p:scale>
          <a:sx n="95" d="100"/>
          <a:sy n="95" d="100"/>
        </p:scale>
        <p:origin x="1662" y="114"/>
      </p:cViewPr>
      <p:guideLst>
        <p:guide orient="horz" pos="2160"/>
        <p:guide pos="2880"/>
      </p:guideLst>
    </p:cSldViewPr>
  </p:slideViewPr>
  <p:outlineViewPr>
    <p:cViewPr>
      <p:scale>
        <a:sx n="33" d="100"/>
        <a:sy n="33" d="100"/>
      </p:scale>
      <p:origin x="0" y="-1098"/>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handoutMaster" Target="handoutMasters/handoutMaster1.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10/11/2024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10/11/2024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Each of the world's major biomes, shown in this image, is distinguished by characteristic temperatures and amounts of precipitation. Polar ice and mountains are also shown.</a:t>
            </a: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4</a:t>
            </a:fld>
            <a:endParaRPr lang="en-US" dirty="0"/>
          </a:p>
        </p:txBody>
      </p:sp>
    </p:spTree>
    <p:extLst>
      <p:ext uri="{BB962C8B-B14F-4D97-AF65-F5344CB8AC3E}">
        <p14:creationId xmlns:p14="http://schemas.microsoft.com/office/powerpoint/2010/main" val="1360019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19</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3476235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78FC4BF9-2CA5-7C3A-37CE-D2E4AEAE01E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6" name="Picture 5">
            <a:extLst>
              <a:ext uri="{FF2B5EF4-FFF2-40B4-BE49-F238E27FC236}">
                <a16:creationId xmlns:a16="http://schemas.microsoft.com/office/drawing/2014/main" id="{A6683A9E-215C-3593-12F6-2B7B0BB3B45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4E01C53-FE2F-6D51-4A12-125878E6F63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591267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F2A3513-EAE6-8743-BA4D-8F96F3F7A72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2" name="Picture 1">
            <a:extLst>
              <a:ext uri="{FF2B5EF4-FFF2-40B4-BE49-F238E27FC236}">
                <a16:creationId xmlns:a16="http://schemas.microsoft.com/office/drawing/2014/main" id="{EF3D812D-D342-F97A-0C0B-50F4E1D51204}"/>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0" y="1"/>
            <a:ext cx="9177868" cy="68834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374768" y="1658652"/>
            <a:ext cx="8437595" cy="1481456"/>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200316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CDE9273-5024-E1FD-BF64-4E2D87842B7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32C0577-0BE9-A9F3-755F-2D8E01EA2ED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ABC145D8-3921-AA44-94E9-8E1A69E2608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3F4B716-3102-E570-036E-B22554E4630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05AE86E-899B-9214-AFF3-9A24C97ABF3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A9AB9DC-77AE-7AED-A188-F98AC375C1E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37C7E6B-884D-BFFB-A37C-7F12F39BFEE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44.3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Terrestrial Biomes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Epiphytes</a:t>
            </a:r>
          </a:p>
        </p:txBody>
      </p:sp>
      <p:sp>
        <p:nvSpPr>
          <p:cNvPr id="11267" name="Rectangle 3"/>
          <p:cNvSpPr>
            <a:spLocks noGrp="1"/>
          </p:cNvSpPr>
          <p:nvPr>
            <p:ph idx="1"/>
          </p:nvPr>
        </p:nvSpPr>
        <p:spPr>
          <a:xfrm>
            <a:off x="457200" y="1280160"/>
            <a:ext cx="4419600" cy="4572000"/>
          </a:xfrm>
          <a:prstGeom prst="rect">
            <a:avLst/>
          </a:prstGeom>
        </p:spPr>
        <p:txBody>
          <a:bodyPr>
            <a:normAutofit/>
          </a:bodyPr>
          <a:lstStyle/>
          <a:p>
            <a:pPr marL="457200" indent="-457200">
              <a:buFont typeface="Arial" panose="020B0604020202020204" pitchFamily="34" charset="0"/>
              <a:buChar char="•"/>
              <a:tabLst>
                <a:tab pos="461963" algn="l"/>
              </a:tabLst>
            </a:pPr>
            <a:r>
              <a:rPr lang="en-US" b="1" dirty="0">
                <a:solidFill>
                  <a:schemeClr val="tx1"/>
                </a:solidFill>
              </a:rPr>
              <a:t>Epiphytes</a:t>
            </a:r>
            <a:r>
              <a:rPr lang="en-US" dirty="0">
                <a:solidFill>
                  <a:schemeClr val="tx1"/>
                </a:solidFill>
              </a:rPr>
              <a:t>: plants that grow on other plants without harming them</a:t>
            </a:r>
          </a:p>
          <a:p>
            <a:pPr marL="1200150" lvl="1" indent="-457200">
              <a:buFont typeface="Arial" panose="020B0604020202020204" pitchFamily="34" charset="0"/>
              <a:buChar char="•"/>
              <a:tabLst>
                <a:tab pos="461963" algn="l"/>
              </a:tabLst>
            </a:pPr>
            <a:r>
              <a:rPr lang="en-US" dirty="0">
                <a:solidFill>
                  <a:schemeClr val="tx1"/>
                </a:solidFill>
              </a:rPr>
              <a:t>Common in tropical wet forests</a:t>
            </a:r>
          </a:p>
          <a:p>
            <a:pPr marL="457200" indent="-457200">
              <a:buFont typeface="Arial" panose="020B0604020202020204" pitchFamily="34" charset="0"/>
              <a:buChar char="•"/>
              <a:tabLst>
                <a:tab pos="461963" algn="l"/>
              </a:tabLst>
            </a:pPr>
            <a:r>
              <a:rPr lang="en-US" dirty="0">
                <a:solidFill>
                  <a:schemeClr val="tx1"/>
                </a:solidFill>
              </a:rPr>
              <a:t>Contribute to the biome's structural complexity and biodiversity</a:t>
            </a:r>
            <a:endParaRPr lang="en-US" dirty="0">
              <a:solidFill>
                <a:srgbClr val="0000FF"/>
              </a:solidFill>
            </a:endParaRPr>
          </a:p>
        </p:txBody>
      </p:sp>
      <p:pic>
        <p:nvPicPr>
          <p:cNvPr id="2" name="Content Placeholder 5" descr="A photograph of plants growing off the trunks of a tree">
            <a:extLst>
              <a:ext uri="{FF2B5EF4-FFF2-40B4-BE49-F238E27FC236}">
                <a16:creationId xmlns:a16="http://schemas.microsoft.com/office/drawing/2014/main" id="{A0464163-6738-A4C7-3BA3-D4C62F20BB63}"/>
              </a:ext>
            </a:extLst>
          </p:cNvPr>
          <p:cNvPicPr>
            <a:picLocks noChangeAspect="1"/>
          </p:cNvPicPr>
          <p:nvPr/>
        </p:nvPicPr>
        <p:blipFill>
          <a:blip r:embed="rId2"/>
          <a:srcRect l="25000" t="5334" r="25000" b="6000"/>
          <a:stretch/>
        </p:blipFill>
        <p:spPr>
          <a:xfrm>
            <a:off x="5081050" y="1141533"/>
            <a:ext cx="3557910" cy="3505200"/>
          </a:xfrm>
          <a:prstGeom prst="rect">
            <a:avLst/>
          </a:prstGeom>
        </p:spPr>
      </p:pic>
      <p:sp>
        <p:nvSpPr>
          <p:cNvPr id="4" name="TextBox 3">
            <a:extLst>
              <a:ext uri="{FF2B5EF4-FFF2-40B4-BE49-F238E27FC236}">
                <a16:creationId xmlns:a16="http://schemas.microsoft.com/office/drawing/2014/main" id="{4FEF4A89-D0BC-CFC7-7EC2-F3501BEB95F0}"/>
              </a:ext>
            </a:extLst>
          </p:cNvPr>
          <p:cNvSpPr txBox="1"/>
          <p:nvPr/>
        </p:nvSpPr>
        <p:spPr>
          <a:xfrm>
            <a:off x="5274415" y="4637782"/>
            <a:ext cx="3171180" cy="738664"/>
          </a:xfrm>
          <a:prstGeom prst="rect">
            <a:avLst/>
          </a:prstGeom>
          <a:noFill/>
        </p:spPr>
        <p:txBody>
          <a:bodyPr wrap="square" rtlCol="0">
            <a:spAutoFit/>
          </a:bodyPr>
          <a:lstStyle/>
          <a:p>
            <a:pPr algn="ctr"/>
            <a:r>
              <a:rPr lang="en-US" sz="1400" b="1" dirty="0"/>
              <a:t>44.3 Figure 3: </a:t>
            </a:r>
            <a:r>
              <a:rPr lang="en-US" sz="1400" dirty="0"/>
              <a:t>Epiphytes are plants that grow on other plants or trees without harming the latter.</a:t>
            </a:r>
          </a:p>
        </p:txBody>
      </p:sp>
      <p:sp>
        <p:nvSpPr>
          <p:cNvPr id="5" name="TextBox 4">
            <a:extLst>
              <a:ext uri="{FF2B5EF4-FFF2-40B4-BE49-F238E27FC236}">
                <a16:creationId xmlns:a16="http://schemas.microsoft.com/office/drawing/2014/main" id="{E5609417-5B8F-AF44-0D64-1E187BD890B5}"/>
              </a:ext>
            </a:extLst>
          </p:cNvPr>
          <p:cNvSpPr txBox="1"/>
          <p:nvPr/>
        </p:nvSpPr>
        <p:spPr>
          <a:xfrm>
            <a:off x="6112615" y="5376446"/>
            <a:ext cx="1494780" cy="338554"/>
          </a:xfrm>
          <a:prstGeom prst="rect">
            <a:avLst/>
          </a:prstGeom>
          <a:noFill/>
        </p:spPr>
        <p:txBody>
          <a:bodyPr wrap="square" rtlCol="0">
            <a:spAutoFit/>
          </a:bodyPr>
          <a:lstStyle/>
          <a:p>
            <a:pPr algn="ctr"/>
            <a:r>
              <a:rPr lang="en-US" sz="800" dirty="0"/>
              <a:t>Hans Hillewaert on Wikimedia Commons. "Epiphytes."</a:t>
            </a:r>
          </a:p>
        </p:txBody>
      </p:sp>
    </p:spTree>
    <p:extLst>
      <p:ext uri="{BB962C8B-B14F-4D97-AF65-F5344CB8AC3E}">
        <p14:creationId xmlns:p14="http://schemas.microsoft.com/office/powerpoint/2010/main" val="142015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Savannas</a:t>
            </a:r>
            <a:endParaRPr lang="en-US" sz="3200" dirty="0">
              <a:solidFill>
                <a:schemeClr val="accent1"/>
              </a:solidFill>
            </a:endParaRPr>
          </a:p>
        </p:txBody>
      </p:sp>
      <p:sp>
        <p:nvSpPr>
          <p:cNvPr id="11267" name="Rectangle 3"/>
          <p:cNvSpPr>
            <a:spLocks noGrp="1"/>
          </p:cNvSpPr>
          <p:nvPr>
            <p:ph idx="1"/>
          </p:nvPr>
        </p:nvSpPr>
        <p:spPr>
          <a:xfrm>
            <a:off x="457200" y="1280160"/>
            <a:ext cx="4114800" cy="4739640"/>
          </a:xfrm>
          <a:prstGeom prst="rect">
            <a:avLst/>
          </a:prstGeom>
        </p:spPr>
        <p:txBody>
          <a:bodyPr>
            <a:normAutofit fontScale="70000" lnSpcReduction="20000"/>
          </a:bodyPr>
          <a:lstStyle/>
          <a:p>
            <a:pPr>
              <a:tabLst>
                <a:tab pos="461963" algn="l"/>
              </a:tabLst>
            </a:pPr>
            <a:r>
              <a:rPr lang="en-US" b="1" dirty="0">
                <a:solidFill>
                  <a:schemeClr val="tx1"/>
                </a:solidFill>
              </a:rPr>
              <a:t>Savannas </a:t>
            </a:r>
            <a:r>
              <a:rPr lang="en-US" dirty="0">
                <a:solidFill>
                  <a:schemeClr val="tx1"/>
                </a:solidFill>
              </a:rPr>
              <a:t>are grasslands with scattered trees.</a:t>
            </a:r>
          </a:p>
          <a:p>
            <a:pPr marL="457200" indent="-457200">
              <a:buFont typeface="Arial" panose="020B0604020202020204" pitchFamily="34" charset="0"/>
              <a:buChar char="•"/>
              <a:tabLst>
                <a:tab pos="461963" algn="l"/>
              </a:tabLst>
            </a:pPr>
            <a:r>
              <a:rPr lang="en-US" dirty="0">
                <a:solidFill>
                  <a:schemeClr val="tx1"/>
                </a:solidFill>
              </a:rPr>
              <a:t>Found in Africa, South America, and northern Australia</a:t>
            </a:r>
          </a:p>
          <a:p>
            <a:pPr marL="457200" indent="-457200">
              <a:buFont typeface="Arial" panose="020B0604020202020204" pitchFamily="34" charset="0"/>
              <a:buChar char="•"/>
              <a:tabLst>
                <a:tab pos="461963" algn="l"/>
              </a:tabLst>
            </a:pPr>
            <a:r>
              <a:rPr lang="en-US" dirty="0">
                <a:solidFill>
                  <a:schemeClr val="tx1"/>
                </a:solidFill>
              </a:rPr>
              <a:t>Have a hot climate with average temperatures of 24°C to 29°C (75°F to 84°F)</a:t>
            </a:r>
          </a:p>
          <a:p>
            <a:pPr marL="457200" indent="-457200">
              <a:buFont typeface="Arial" panose="020B0604020202020204" pitchFamily="34" charset="0"/>
              <a:buChar char="•"/>
              <a:tabLst>
                <a:tab pos="461963" algn="l"/>
              </a:tabLst>
            </a:pPr>
            <a:r>
              <a:rPr lang="en-US" dirty="0">
                <a:solidFill>
                  <a:schemeClr val="tx1"/>
                </a:solidFill>
              </a:rPr>
              <a:t>Annual rainfall: 10</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40 cm (3.9</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15.7 in)</a:t>
            </a:r>
          </a:p>
          <a:p>
            <a:pPr marL="457200" indent="-457200">
              <a:buFont typeface="Arial" panose="020B0604020202020204" pitchFamily="34" charset="0"/>
              <a:buChar char="•"/>
              <a:tabLst>
                <a:tab pos="461963" algn="l"/>
              </a:tabLst>
            </a:pPr>
            <a:r>
              <a:rPr lang="en-US" dirty="0">
                <a:solidFill>
                  <a:schemeClr val="tx1"/>
                </a:solidFill>
              </a:rPr>
              <a:t>Have an extensive dry season, which limits tree growth compared to other biomes</a:t>
            </a:r>
          </a:p>
          <a:p>
            <a:pPr marL="1200150" lvl="1" indent="-457200">
              <a:buFont typeface="Arial" panose="020B0604020202020204" pitchFamily="34" charset="0"/>
              <a:buChar char="•"/>
              <a:tabLst>
                <a:tab pos="461963" algn="l"/>
              </a:tabLst>
            </a:pPr>
            <a:r>
              <a:rPr lang="en-US" dirty="0"/>
              <a:t>Characterized by g</a:t>
            </a:r>
            <a:r>
              <a:rPr lang="en-US" dirty="0">
                <a:solidFill>
                  <a:schemeClr val="tx1"/>
                </a:solidFill>
              </a:rPr>
              <a:t>rasses and </a:t>
            </a:r>
            <a:r>
              <a:rPr lang="en-US" i="1" dirty="0">
                <a:solidFill>
                  <a:schemeClr val="tx1"/>
                </a:solidFill>
              </a:rPr>
              <a:t>forbs</a:t>
            </a:r>
            <a:r>
              <a:rPr lang="en-US" dirty="0">
                <a:solidFill>
                  <a:schemeClr val="tx1"/>
                </a:solidFill>
              </a:rPr>
              <a:t> (herbaceous flowering plants) instead</a:t>
            </a:r>
          </a:p>
          <a:p>
            <a:pPr marL="457200" indent="-457200">
              <a:buFont typeface="Arial" panose="020B0604020202020204" pitchFamily="34" charset="0"/>
              <a:buChar char="•"/>
              <a:tabLst>
                <a:tab pos="461963" algn="l"/>
              </a:tabLst>
            </a:pPr>
            <a:r>
              <a:rPr lang="en-US" dirty="0">
                <a:solidFill>
                  <a:schemeClr val="tx1"/>
                </a:solidFill>
              </a:rPr>
              <a:t>Adaptations to fire disturbances with well-developed root systems</a:t>
            </a:r>
            <a:endParaRPr lang="en-US" dirty="0">
              <a:solidFill>
                <a:srgbClr val="0000FF"/>
              </a:solidFill>
            </a:endParaRPr>
          </a:p>
        </p:txBody>
      </p:sp>
      <p:pic>
        <p:nvPicPr>
          <p:cNvPr id="3" name="Content Placeholder 6" descr="A photograph of a savanna in Kenya">
            <a:extLst>
              <a:ext uri="{FF2B5EF4-FFF2-40B4-BE49-F238E27FC236}">
                <a16:creationId xmlns:a16="http://schemas.microsoft.com/office/drawing/2014/main" id="{46F2AFF7-65E9-991B-70C1-35EC9DB403D7}"/>
              </a:ext>
            </a:extLst>
          </p:cNvPr>
          <p:cNvPicPr>
            <a:picLocks noChangeAspect="1"/>
          </p:cNvPicPr>
          <p:nvPr/>
        </p:nvPicPr>
        <p:blipFill>
          <a:blip r:embed="rId2"/>
          <a:srcRect l="12036" t="5333" r="12038" b="4667"/>
          <a:stretch/>
        </p:blipFill>
        <p:spPr>
          <a:xfrm>
            <a:off x="4406451" y="1284982"/>
            <a:ext cx="4628444" cy="3048000"/>
          </a:xfrm>
          <a:prstGeom prst="rect">
            <a:avLst/>
          </a:prstGeom>
        </p:spPr>
      </p:pic>
      <p:sp>
        <p:nvSpPr>
          <p:cNvPr id="4" name="TextBox 3">
            <a:extLst>
              <a:ext uri="{FF2B5EF4-FFF2-40B4-BE49-F238E27FC236}">
                <a16:creationId xmlns:a16="http://schemas.microsoft.com/office/drawing/2014/main" id="{41635115-8E74-6FF2-C51C-5B590D372A0F}"/>
              </a:ext>
            </a:extLst>
          </p:cNvPr>
          <p:cNvSpPr txBox="1"/>
          <p:nvPr/>
        </p:nvSpPr>
        <p:spPr>
          <a:xfrm>
            <a:off x="5272873" y="4332982"/>
            <a:ext cx="2895600" cy="738664"/>
          </a:xfrm>
          <a:prstGeom prst="rect">
            <a:avLst/>
          </a:prstGeom>
          <a:noFill/>
        </p:spPr>
        <p:txBody>
          <a:bodyPr wrap="square" rtlCol="0">
            <a:spAutoFit/>
          </a:bodyPr>
          <a:lstStyle/>
          <a:p>
            <a:pPr algn="ctr"/>
            <a:r>
              <a:rPr lang="en-US" sz="1400" b="1" dirty="0"/>
              <a:t>44.3 Figure 4: </a:t>
            </a:r>
            <a:r>
              <a:rPr lang="en-US" sz="1400" dirty="0"/>
              <a:t>Savannas, like this one in Taita Hills Wildlife Sanctuary in Kenya, are dominated by grasses.</a:t>
            </a:r>
          </a:p>
        </p:txBody>
      </p:sp>
      <p:sp>
        <p:nvSpPr>
          <p:cNvPr id="5" name="TextBox 4">
            <a:extLst>
              <a:ext uri="{FF2B5EF4-FFF2-40B4-BE49-F238E27FC236}">
                <a16:creationId xmlns:a16="http://schemas.microsoft.com/office/drawing/2014/main" id="{9A15A888-8DFD-BD25-9D5D-1785B3911DB2}"/>
              </a:ext>
            </a:extLst>
          </p:cNvPr>
          <p:cNvSpPr txBox="1"/>
          <p:nvPr/>
        </p:nvSpPr>
        <p:spPr>
          <a:xfrm>
            <a:off x="6111073" y="5071646"/>
            <a:ext cx="1219200" cy="338554"/>
          </a:xfrm>
          <a:prstGeom prst="rect">
            <a:avLst/>
          </a:prstGeom>
          <a:noFill/>
        </p:spPr>
        <p:txBody>
          <a:bodyPr wrap="square" rtlCol="0">
            <a:spAutoFit/>
          </a:bodyPr>
          <a:lstStyle/>
          <a:p>
            <a:pPr algn="ctr"/>
            <a:r>
              <a:rPr lang="en-US" sz="800" dirty="0"/>
              <a:t>CT Cooper on Wikimedia Commons. "Savanna."</a:t>
            </a:r>
          </a:p>
        </p:txBody>
      </p:sp>
    </p:spTree>
    <p:extLst>
      <p:ext uri="{BB962C8B-B14F-4D97-AF65-F5344CB8AC3E}">
        <p14:creationId xmlns:p14="http://schemas.microsoft.com/office/powerpoint/2010/main" val="250528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Subtropical Deserts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tabLst>
                <a:tab pos="461963" algn="l"/>
              </a:tabLst>
            </a:pPr>
            <a:r>
              <a:rPr lang="en-US" b="1" dirty="0">
                <a:solidFill>
                  <a:schemeClr val="tx1"/>
                </a:solidFill>
              </a:rPr>
              <a:t>Subtropical deserts</a:t>
            </a:r>
            <a:r>
              <a:rPr lang="en-US" dirty="0">
                <a:solidFill>
                  <a:schemeClr val="tx1"/>
                </a:solidFill>
              </a:rPr>
              <a:t>:</a:t>
            </a:r>
          </a:p>
          <a:p>
            <a:pPr>
              <a:tabLst>
                <a:tab pos="461963" algn="l"/>
              </a:tabLst>
            </a:pPr>
            <a:r>
              <a:rPr lang="en-US" dirty="0">
                <a:solidFill>
                  <a:schemeClr val="tx1"/>
                </a:solidFill>
              </a:rPr>
              <a:t>Located between 15° and 30° north and south latitude</a:t>
            </a:r>
          </a:p>
          <a:p>
            <a:pPr>
              <a:tabLst>
                <a:tab pos="461963" algn="l"/>
              </a:tabLst>
            </a:pPr>
            <a:r>
              <a:rPr lang="en-US" dirty="0">
                <a:solidFill>
                  <a:schemeClr val="tx1"/>
                </a:solidFill>
              </a:rPr>
              <a:t>Centered on the Tropics of Cancer and Capricorn</a:t>
            </a:r>
          </a:p>
          <a:p>
            <a:pPr>
              <a:tabLst>
                <a:tab pos="461963" algn="l"/>
              </a:tabLst>
            </a:pPr>
            <a:r>
              <a:rPr lang="en-US" dirty="0">
                <a:solidFill>
                  <a:schemeClr val="tx1"/>
                </a:solidFill>
              </a:rPr>
              <a:t>Extremely dry with high evaporation rates</a:t>
            </a:r>
          </a:p>
          <a:p>
            <a:pPr>
              <a:tabLst>
                <a:tab pos="461963" algn="l"/>
              </a:tabLst>
            </a:pPr>
            <a:r>
              <a:rPr lang="en-US" dirty="0">
                <a:solidFill>
                  <a:schemeClr val="tx1"/>
                </a:solidFill>
              </a:rPr>
              <a:t>Large temperature fluctuations between day and night (above 60°C/140°F in the day and around 0°C/32°F at night)</a:t>
            </a:r>
          </a:p>
          <a:p>
            <a:pPr lvl="1">
              <a:tabLst>
                <a:tab pos="461963" algn="l"/>
              </a:tabLst>
            </a:pPr>
            <a:r>
              <a:rPr lang="en-US" dirty="0"/>
              <a:t>Due to lack of atmospheric water</a:t>
            </a:r>
          </a:p>
          <a:p>
            <a:pPr>
              <a:tabLst>
                <a:tab pos="461963" algn="l"/>
              </a:tabLst>
            </a:pPr>
            <a:r>
              <a:rPr lang="en-US" dirty="0">
                <a:solidFill>
                  <a:schemeClr val="tx1"/>
                </a:solidFill>
              </a:rPr>
              <a:t>Characterized by low annual precipitation of less than 30 cm (12 in)</a:t>
            </a:r>
          </a:p>
          <a:p>
            <a:pPr lvl="1">
              <a:tabLst>
                <a:tab pos="461963" algn="l"/>
              </a:tabLst>
            </a:pPr>
            <a:r>
              <a:rPr lang="en-US" dirty="0"/>
              <a:t>Unpredictable rainfall patterns</a:t>
            </a:r>
          </a:p>
          <a:p>
            <a:pPr marL="457200" lvl="1" indent="0">
              <a:buNone/>
              <a:tabLst>
                <a:tab pos="461963" algn="l"/>
              </a:tabLst>
            </a:pPr>
            <a:endParaRPr lang="en-US" dirty="0"/>
          </a:p>
        </p:txBody>
      </p:sp>
    </p:spTree>
    <p:extLst>
      <p:ext uri="{BB962C8B-B14F-4D97-AF65-F5344CB8AC3E}">
        <p14:creationId xmlns:p14="http://schemas.microsoft.com/office/powerpoint/2010/main" val="205991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Plant Adaptations in Subtropical Deserts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a:tabLst>
                <a:tab pos="461963" algn="l"/>
              </a:tabLst>
            </a:pPr>
            <a:r>
              <a:rPr lang="en-US" dirty="0">
                <a:solidFill>
                  <a:schemeClr val="tx1"/>
                </a:solidFill>
              </a:rPr>
              <a:t>These dry deserts lack perennial vegetation; instead, many plants grow quickly, reproduce during rainfall, and die.</a:t>
            </a:r>
          </a:p>
          <a:p>
            <a:pPr marL="457200" indent="-457200">
              <a:buFont typeface="Arial" panose="020B0604020202020204" pitchFamily="34" charset="0"/>
              <a:buChar char="•"/>
              <a:tabLst>
                <a:tab pos="461963" algn="l"/>
              </a:tabLst>
            </a:pPr>
            <a:r>
              <a:rPr lang="en-US" dirty="0"/>
              <a:t>Characterized by several adaptations that conserve water (deep roots, reduced foliage, water-storing stems)</a:t>
            </a:r>
            <a:endParaRPr lang="en-US" dirty="0">
              <a:solidFill>
                <a:schemeClr val="tx1"/>
              </a:solidFill>
            </a:endParaRPr>
          </a:p>
        </p:txBody>
      </p:sp>
      <p:pic>
        <p:nvPicPr>
          <p:cNvPr id="2" name="Content Placeholder 6" descr="A photograph of an ocotillo, which has very small leaves and blooms">
            <a:extLst>
              <a:ext uri="{FF2B5EF4-FFF2-40B4-BE49-F238E27FC236}">
                <a16:creationId xmlns:a16="http://schemas.microsoft.com/office/drawing/2014/main" id="{66FF4FFD-A105-F7C4-573C-2BFEC85BC8F7}"/>
              </a:ext>
            </a:extLst>
          </p:cNvPr>
          <p:cNvPicPr>
            <a:picLocks noChangeAspect="1"/>
          </p:cNvPicPr>
          <p:nvPr/>
        </p:nvPicPr>
        <p:blipFill>
          <a:blip r:embed="rId2"/>
          <a:srcRect l="18518" t="5001" r="18520" b="3333"/>
          <a:stretch/>
        </p:blipFill>
        <p:spPr>
          <a:xfrm>
            <a:off x="4552322" y="1068340"/>
            <a:ext cx="4191000" cy="3389779"/>
          </a:xfrm>
          <a:prstGeom prst="rect">
            <a:avLst/>
          </a:prstGeom>
        </p:spPr>
      </p:pic>
      <p:sp>
        <p:nvSpPr>
          <p:cNvPr id="4" name="TextBox 3">
            <a:extLst>
              <a:ext uri="{FF2B5EF4-FFF2-40B4-BE49-F238E27FC236}">
                <a16:creationId xmlns:a16="http://schemas.microsoft.com/office/drawing/2014/main" id="{41AAF8A7-B1D9-5371-D832-909E12446AC2}"/>
              </a:ext>
            </a:extLst>
          </p:cNvPr>
          <p:cNvSpPr txBox="1"/>
          <p:nvPr/>
        </p:nvSpPr>
        <p:spPr>
          <a:xfrm>
            <a:off x="4619311" y="4419600"/>
            <a:ext cx="4057022" cy="1169551"/>
          </a:xfrm>
          <a:prstGeom prst="rect">
            <a:avLst/>
          </a:prstGeom>
          <a:noFill/>
        </p:spPr>
        <p:txBody>
          <a:bodyPr wrap="square" rtlCol="0">
            <a:spAutoFit/>
          </a:bodyPr>
          <a:lstStyle/>
          <a:p>
            <a:pPr algn="ctr"/>
            <a:r>
              <a:rPr lang="en-US" sz="1400" b="1" dirty="0"/>
              <a:t>44.3 Figure 5: </a:t>
            </a:r>
            <a:r>
              <a:rPr lang="en-US" sz="1400" dirty="0"/>
              <a:t>To reduce water loss, many desert plants have tiny leaves or no leaves at all. The leaves of ocotillo (</a:t>
            </a:r>
            <a:r>
              <a:rPr lang="en-US" sz="1400" i="1" dirty="0"/>
              <a:t>Fouquieria splendens</a:t>
            </a:r>
            <a:r>
              <a:rPr lang="en-US" sz="1400" dirty="0"/>
              <a:t>), shown here in the Anza Borrego Desert State Park in California, appear only after rainfall and are then shed.</a:t>
            </a:r>
          </a:p>
        </p:txBody>
      </p:sp>
      <p:sp>
        <p:nvSpPr>
          <p:cNvPr id="5" name="TextBox 4">
            <a:extLst>
              <a:ext uri="{FF2B5EF4-FFF2-40B4-BE49-F238E27FC236}">
                <a16:creationId xmlns:a16="http://schemas.microsoft.com/office/drawing/2014/main" id="{985F44C4-54C6-AEC8-6AE2-E7CE84202BB6}"/>
              </a:ext>
            </a:extLst>
          </p:cNvPr>
          <p:cNvSpPr txBox="1"/>
          <p:nvPr/>
        </p:nvSpPr>
        <p:spPr>
          <a:xfrm>
            <a:off x="5847722" y="5589151"/>
            <a:ext cx="1600200" cy="338554"/>
          </a:xfrm>
          <a:prstGeom prst="rect">
            <a:avLst/>
          </a:prstGeom>
          <a:noFill/>
        </p:spPr>
        <p:txBody>
          <a:bodyPr wrap="square" rtlCol="0">
            <a:spAutoFit/>
          </a:bodyPr>
          <a:lstStyle/>
          <a:p>
            <a:pPr algn="ctr"/>
            <a:r>
              <a:rPr lang="en-US" sz="800" dirty="0"/>
              <a:t>DiverDave on Wikimedia Commons. "Desert plant."</a:t>
            </a:r>
          </a:p>
        </p:txBody>
      </p:sp>
    </p:spTree>
    <p:extLst>
      <p:ext uri="{BB962C8B-B14F-4D97-AF65-F5344CB8AC3E}">
        <p14:creationId xmlns:p14="http://schemas.microsoft.com/office/powerpoint/2010/main" val="266138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Animal Adaptations in Subtropical Deserts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Adaptations in desert animals include:</a:t>
            </a:r>
          </a:p>
          <a:p>
            <a:pPr marL="457200" indent="-457200">
              <a:buFont typeface="Arial" panose="020B0604020202020204" pitchFamily="34" charset="0"/>
              <a:buChar char="•"/>
              <a:tabLst>
                <a:tab pos="461963" algn="l"/>
              </a:tabLst>
            </a:pPr>
            <a:r>
              <a:rPr lang="en-US" dirty="0"/>
              <a:t>Nocturnal behavior</a:t>
            </a:r>
          </a:p>
          <a:p>
            <a:pPr marL="457200" indent="-457200">
              <a:buFont typeface="Arial" panose="020B0604020202020204" pitchFamily="34" charset="0"/>
              <a:buChar char="•"/>
              <a:tabLst>
                <a:tab pos="461963" algn="l"/>
              </a:tabLst>
            </a:pPr>
            <a:r>
              <a:rPr lang="en-US" dirty="0">
                <a:solidFill>
                  <a:schemeClr val="tx1"/>
                </a:solidFill>
              </a:rPr>
              <a:t>burrowing</a:t>
            </a:r>
          </a:p>
        </p:txBody>
      </p:sp>
      <p:pic>
        <p:nvPicPr>
          <p:cNvPr id="2" name="Content Placeholder 6" descr="A photograph of a tarantula huddled in a hole in the ground">
            <a:extLst>
              <a:ext uri="{FF2B5EF4-FFF2-40B4-BE49-F238E27FC236}">
                <a16:creationId xmlns:a16="http://schemas.microsoft.com/office/drawing/2014/main" id="{6607FE26-7A9A-956D-0977-E16AEAE4BD51}"/>
              </a:ext>
            </a:extLst>
          </p:cNvPr>
          <p:cNvPicPr>
            <a:picLocks noChangeAspect="1"/>
          </p:cNvPicPr>
          <p:nvPr/>
        </p:nvPicPr>
        <p:blipFill>
          <a:blip r:embed="rId2"/>
          <a:srcRect l="12036" t="5333" r="12036" b="4667"/>
          <a:stretch/>
        </p:blipFill>
        <p:spPr>
          <a:xfrm>
            <a:off x="4274255" y="1376829"/>
            <a:ext cx="4419600" cy="2910468"/>
          </a:xfrm>
          <a:prstGeom prst="rect">
            <a:avLst/>
          </a:prstGeom>
        </p:spPr>
      </p:pic>
      <p:sp>
        <p:nvSpPr>
          <p:cNvPr id="4" name="TextBox 3">
            <a:extLst>
              <a:ext uri="{FF2B5EF4-FFF2-40B4-BE49-F238E27FC236}">
                <a16:creationId xmlns:a16="http://schemas.microsoft.com/office/drawing/2014/main" id="{31A0C6E5-A24C-D65E-5DBC-6CA7AA4C5DE8}"/>
              </a:ext>
            </a:extLst>
          </p:cNvPr>
          <p:cNvSpPr txBox="1"/>
          <p:nvPr/>
        </p:nvSpPr>
        <p:spPr>
          <a:xfrm>
            <a:off x="4807656" y="4287297"/>
            <a:ext cx="3352798" cy="954107"/>
          </a:xfrm>
          <a:prstGeom prst="rect">
            <a:avLst/>
          </a:prstGeom>
          <a:noFill/>
        </p:spPr>
        <p:txBody>
          <a:bodyPr wrap="square" rtlCol="0">
            <a:spAutoFit/>
          </a:bodyPr>
          <a:lstStyle/>
          <a:p>
            <a:pPr algn="ctr"/>
            <a:r>
              <a:rPr lang="en-US" sz="1400" b="1" dirty="0"/>
              <a:t>44.3 Figure 6: </a:t>
            </a:r>
            <a:r>
              <a:rPr lang="en-US" sz="1400" dirty="0"/>
              <a:t>Burrowing is a behavioral adaptation that allows fauna to survive the harsh conditions in the desert. This blonde tarantula is seen inside its burrow.</a:t>
            </a:r>
          </a:p>
        </p:txBody>
      </p:sp>
      <p:sp>
        <p:nvSpPr>
          <p:cNvPr id="5" name="TextBox 4">
            <a:extLst>
              <a:ext uri="{FF2B5EF4-FFF2-40B4-BE49-F238E27FC236}">
                <a16:creationId xmlns:a16="http://schemas.microsoft.com/office/drawing/2014/main" id="{E373EEE1-CD50-3BF8-512B-065AF0A98DAB}"/>
              </a:ext>
            </a:extLst>
          </p:cNvPr>
          <p:cNvSpPr txBox="1"/>
          <p:nvPr/>
        </p:nvSpPr>
        <p:spPr>
          <a:xfrm>
            <a:off x="5722055" y="5224046"/>
            <a:ext cx="1524000" cy="338554"/>
          </a:xfrm>
          <a:prstGeom prst="rect">
            <a:avLst/>
          </a:prstGeom>
          <a:noFill/>
        </p:spPr>
        <p:txBody>
          <a:bodyPr wrap="square" rtlCol="0">
            <a:spAutoFit/>
          </a:bodyPr>
          <a:lstStyle/>
          <a:p>
            <a:pPr algn="ctr"/>
            <a:r>
              <a:rPr lang="en-US" sz="800" dirty="0"/>
              <a:t>Michael Wifall on Flickr. "Burrowing tarantula."</a:t>
            </a:r>
          </a:p>
        </p:txBody>
      </p:sp>
    </p:spTree>
    <p:extLst>
      <p:ext uri="{BB962C8B-B14F-4D97-AF65-F5344CB8AC3E}">
        <p14:creationId xmlns:p14="http://schemas.microsoft.com/office/powerpoint/2010/main" val="114382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Chaparral</a:t>
            </a:r>
            <a:endParaRPr lang="en-US" sz="3200" dirty="0">
              <a:solidFill>
                <a:schemeClr val="accent1"/>
              </a:solidFill>
            </a:endParaRPr>
          </a:p>
        </p:txBody>
      </p:sp>
      <p:sp>
        <p:nvSpPr>
          <p:cNvPr id="11267" name="Rectangle 3"/>
          <p:cNvSpPr>
            <a:spLocks noGrp="1"/>
          </p:cNvSpPr>
          <p:nvPr>
            <p:ph idx="1"/>
          </p:nvPr>
        </p:nvSpPr>
        <p:spPr>
          <a:xfrm>
            <a:off x="457200" y="1280160"/>
            <a:ext cx="4267200" cy="4739640"/>
          </a:xfrm>
          <a:prstGeom prst="rect">
            <a:avLst/>
          </a:prstGeom>
        </p:spPr>
        <p:txBody>
          <a:bodyPr>
            <a:normAutofit fontScale="77500" lnSpcReduction="20000"/>
          </a:bodyPr>
          <a:lstStyle/>
          <a:p>
            <a:pPr>
              <a:tabLst>
                <a:tab pos="461963" algn="l"/>
              </a:tabLst>
            </a:pPr>
            <a:r>
              <a:rPr lang="en-US" b="1" dirty="0">
                <a:solidFill>
                  <a:schemeClr val="tx1"/>
                </a:solidFill>
              </a:rPr>
              <a:t>Chaparral </a:t>
            </a:r>
            <a:r>
              <a:rPr lang="en-US" dirty="0">
                <a:solidFill>
                  <a:schemeClr val="tx1"/>
                </a:solidFill>
              </a:rPr>
              <a:t>(scrub forest):</a:t>
            </a:r>
          </a:p>
          <a:p>
            <a:pPr marL="457200" indent="-457200">
              <a:buFont typeface="Arial" panose="020B0604020202020204" pitchFamily="34" charset="0"/>
              <a:buChar char="•"/>
              <a:tabLst>
                <a:tab pos="461963" algn="l"/>
              </a:tabLst>
            </a:pPr>
            <a:r>
              <a:rPr lang="en-US" dirty="0">
                <a:solidFill>
                  <a:schemeClr val="tx1"/>
                </a:solidFill>
              </a:rPr>
              <a:t>Found in California, Mediterranean region, and southern Australia</a:t>
            </a:r>
          </a:p>
          <a:p>
            <a:pPr marL="457200" indent="-457200">
              <a:buFont typeface="Arial" panose="020B0604020202020204" pitchFamily="34" charset="0"/>
              <a:buChar char="•"/>
              <a:tabLst>
                <a:tab pos="461963" algn="l"/>
              </a:tabLst>
            </a:pPr>
            <a:r>
              <a:rPr lang="en-US" dirty="0">
                <a:solidFill>
                  <a:schemeClr val="tx1"/>
                </a:solidFill>
              </a:rPr>
              <a:t>Annual rainfall: 65</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75 cm (25.6</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29.5 in), mostly in winter</a:t>
            </a:r>
          </a:p>
          <a:p>
            <a:pPr marL="457200" indent="-457200">
              <a:buFont typeface="Arial" panose="020B0604020202020204" pitchFamily="34" charset="0"/>
              <a:buChar char="•"/>
              <a:tabLst>
                <a:tab pos="461963" algn="l"/>
              </a:tabLst>
            </a:pPr>
            <a:r>
              <a:rPr lang="en-US" dirty="0">
                <a:solidFill>
                  <a:schemeClr val="tx1"/>
                </a:solidFill>
              </a:rPr>
              <a:t>Dominated by shrubs adapted to periodic fires</a:t>
            </a:r>
          </a:p>
          <a:p>
            <a:pPr marL="914400" lvl="1" indent="-457200">
              <a:buFont typeface="Arial" panose="020B0604020202020204" pitchFamily="34" charset="0"/>
              <a:buChar char="•"/>
              <a:tabLst>
                <a:tab pos="461963" algn="l"/>
              </a:tabLst>
            </a:pPr>
            <a:r>
              <a:rPr lang="en-US" dirty="0">
                <a:solidFill>
                  <a:schemeClr val="tx1"/>
                </a:solidFill>
              </a:rPr>
              <a:t>In some plants, production of seeds that only germinate after fires</a:t>
            </a:r>
          </a:p>
          <a:p>
            <a:pPr marL="914400" lvl="1" indent="-457200">
              <a:buFont typeface="Arial" panose="020B0604020202020204" pitchFamily="34" charset="0"/>
              <a:buChar char="•"/>
              <a:tabLst>
                <a:tab pos="461963" algn="l"/>
              </a:tabLst>
            </a:pPr>
            <a:r>
              <a:rPr lang="en-US" dirty="0"/>
              <a:t>Ashes rich in nutrients (like nitrogen) to promote fertilization and plant growth</a:t>
            </a:r>
            <a:endParaRPr lang="en-US" dirty="0">
              <a:solidFill>
                <a:srgbClr val="0000FF"/>
              </a:solidFill>
            </a:endParaRPr>
          </a:p>
        </p:txBody>
      </p:sp>
      <p:pic>
        <p:nvPicPr>
          <p:cNvPr id="2" name="Content Placeholder 6" descr="A photograph of a chaparral, an area with only short shrubs and no trees">
            <a:extLst>
              <a:ext uri="{FF2B5EF4-FFF2-40B4-BE49-F238E27FC236}">
                <a16:creationId xmlns:a16="http://schemas.microsoft.com/office/drawing/2014/main" id="{F75FD304-3469-4E5E-7A2E-6513F5FA9618}"/>
              </a:ext>
            </a:extLst>
          </p:cNvPr>
          <p:cNvPicPr>
            <a:picLocks noChangeAspect="1"/>
          </p:cNvPicPr>
          <p:nvPr/>
        </p:nvPicPr>
        <p:blipFill>
          <a:blip r:embed="rId2"/>
          <a:srcRect l="12864" t="5333" r="12038" b="4667"/>
          <a:stretch/>
        </p:blipFill>
        <p:spPr>
          <a:xfrm>
            <a:off x="4618206" y="1595624"/>
            <a:ext cx="4343400" cy="2891802"/>
          </a:xfrm>
          <a:prstGeom prst="rect">
            <a:avLst/>
          </a:prstGeom>
        </p:spPr>
      </p:pic>
      <p:sp>
        <p:nvSpPr>
          <p:cNvPr id="4" name="TextBox 3">
            <a:extLst>
              <a:ext uri="{FF2B5EF4-FFF2-40B4-BE49-F238E27FC236}">
                <a16:creationId xmlns:a16="http://schemas.microsoft.com/office/drawing/2014/main" id="{C9C407AE-EB2F-9661-8B42-DE05FD2F89AF}"/>
              </a:ext>
            </a:extLst>
          </p:cNvPr>
          <p:cNvSpPr txBox="1"/>
          <p:nvPr/>
        </p:nvSpPr>
        <p:spPr>
          <a:xfrm>
            <a:off x="4772433" y="4495800"/>
            <a:ext cx="4082979" cy="307777"/>
          </a:xfrm>
          <a:prstGeom prst="rect">
            <a:avLst/>
          </a:prstGeom>
          <a:noFill/>
        </p:spPr>
        <p:txBody>
          <a:bodyPr wrap="square" rtlCol="0">
            <a:spAutoFit/>
          </a:bodyPr>
          <a:lstStyle/>
          <a:p>
            <a:pPr algn="ctr"/>
            <a:r>
              <a:rPr lang="en-US" sz="1400" b="1" dirty="0"/>
              <a:t>44.3 Figure 7: </a:t>
            </a:r>
            <a:r>
              <a:rPr lang="en-US" sz="1400" dirty="0"/>
              <a:t>The chaparral is dominated by shrubs.</a:t>
            </a:r>
          </a:p>
        </p:txBody>
      </p:sp>
      <p:sp>
        <p:nvSpPr>
          <p:cNvPr id="5" name="TextBox 4">
            <a:extLst>
              <a:ext uri="{FF2B5EF4-FFF2-40B4-BE49-F238E27FC236}">
                <a16:creationId xmlns:a16="http://schemas.microsoft.com/office/drawing/2014/main" id="{32304849-0968-BC85-6A45-F71E79172784}"/>
              </a:ext>
            </a:extLst>
          </p:cNvPr>
          <p:cNvSpPr txBox="1"/>
          <p:nvPr/>
        </p:nvSpPr>
        <p:spPr>
          <a:xfrm>
            <a:off x="5951706" y="4800062"/>
            <a:ext cx="1676400" cy="338554"/>
          </a:xfrm>
          <a:prstGeom prst="rect">
            <a:avLst/>
          </a:prstGeom>
          <a:noFill/>
        </p:spPr>
        <p:txBody>
          <a:bodyPr wrap="square" rtlCol="0">
            <a:spAutoFit/>
          </a:bodyPr>
          <a:lstStyle/>
          <a:p>
            <a:pPr algn="ctr"/>
            <a:r>
              <a:rPr lang="en-US" sz="800" dirty="0"/>
              <a:t>Krzysztof Ziarnek, Kenraiz on Wikimedia Commons. "Chaparral."</a:t>
            </a:r>
          </a:p>
        </p:txBody>
      </p:sp>
    </p:spTree>
    <p:extLst>
      <p:ext uri="{BB962C8B-B14F-4D97-AF65-F5344CB8AC3E}">
        <p14:creationId xmlns:p14="http://schemas.microsoft.com/office/powerpoint/2010/main" val="16140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Temperate Grasslands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b="1" dirty="0">
                <a:solidFill>
                  <a:schemeClr val="tx1"/>
                </a:solidFill>
              </a:rPr>
              <a:t>Temperate grasslands</a:t>
            </a:r>
            <a:r>
              <a:rPr lang="en-US" dirty="0">
                <a:solidFill>
                  <a:schemeClr val="tx1"/>
                </a:solidFill>
              </a:rPr>
              <a:t>:</a:t>
            </a:r>
          </a:p>
          <a:p>
            <a:pPr>
              <a:tabLst>
                <a:tab pos="461963" algn="l"/>
              </a:tabLst>
            </a:pPr>
            <a:r>
              <a:rPr lang="en-US" dirty="0">
                <a:solidFill>
                  <a:schemeClr val="tx1"/>
                </a:solidFill>
              </a:rPr>
              <a:t>Also known as </a:t>
            </a:r>
            <a:r>
              <a:rPr lang="en-US" i="1" dirty="0">
                <a:solidFill>
                  <a:schemeClr val="tx1"/>
                </a:solidFill>
              </a:rPr>
              <a:t>prairies</a:t>
            </a:r>
            <a:r>
              <a:rPr lang="en-US" dirty="0">
                <a:solidFill>
                  <a:schemeClr val="tx1"/>
                </a:solidFill>
              </a:rPr>
              <a:t> (in central North America) and </a:t>
            </a:r>
            <a:r>
              <a:rPr lang="en-US" i="1" dirty="0">
                <a:solidFill>
                  <a:schemeClr val="tx1"/>
                </a:solidFill>
              </a:rPr>
              <a:t>steppes</a:t>
            </a:r>
            <a:r>
              <a:rPr lang="en-US" dirty="0">
                <a:solidFill>
                  <a:schemeClr val="tx1"/>
                </a:solidFill>
              </a:rPr>
              <a:t> (in Europe and Asia)</a:t>
            </a:r>
            <a:endParaRPr lang="en-US" b="1" dirty="0">
              <a:solidFill>
                <a:schemeClr val="tx1"/>
              </a:solidFill>
            </a:endParaRPr>
          </a:p>
          <a:p>
            <a:pPr>
              <a:tabLst>
                <a:tab pos="461963" algn="l"/>
              </a:tabLst>
            </a:pPr>
            <a:r>
              <a:rPr lang="en-US" dirty="0">
                <a:solidFill>
                  <a:schemeClr val="tx1"/>
                </a:solidFill>
              </a:rPr>
              <a:t>Have pronounced annual temperature fluctuations, which produce specific plant growing seasons</a:t>
            </a:r>
          </a:p>
          <a:p>
            <a:pPr lvl="1">
              <a:tabLst>
                <a:tab pos="461963" algn="l"/>
              </a:tabLst>
            </a:pPr>
            <a:r>
              <a:rPr lang="en-US" dirty="0"/>
              <a:t>Can grow during spring, summer, and fall, but winter is too cold with little available water</a:t>
            </a:r>
            <a:endParaRPr lang="en-US" dirty="0">
              <a:solidFill>
                <a:schemeClr val="tx1"/>
              </a:solidFill>
            </a:endParaRPr>
          </a:p>
        </p:txBody>
      </p:sp>
    </p:spTree>
    <p:extLst>
      <p:ext uri="{BB962C8B-B14F-4D97-AF65-F5344CB8AC3E}">
        <p14:creationId xmlns:p14="http://schemas.microsoft.com/office/powerpoint/2010/main" val="209343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Rainfall in Temperate Grasslands</a:t>
            </a:r>
            <a:endParaRPr lang="en-US" sz="3200" dirty="0">
              <a:solidFill>
                <a:schemeClr val="accent1"/>
              </a:solidFill>
            </a:endParaRPr>
          </a:p>
        </p:txBody>
      </p:sp>
      <p:sp>
        <p:nvSpPr>
          <p:cNvPr id="11267" name="Rectangle 3"/>
          <p:cNvSpPr>
            <a:spLocks noGrp="1"/>
          </p:cNvSpPr>
          <p:nvPr>
            <p:ph idx="1"/>
          </p:nvPr>
        </p:nvSpPr>
        <p:spPr>
          <a:xfrm>
            <a:off x="457200" y="1280160"/>
            <a:ext cx="4419600" cy="4739640"/>
          </a:xfrm>
          <a:prstGeom prst="rect">
            <a:avLst/>
          </a:prstGeom>
        </p:spPr>
        <p:txBody>
          <a:bodyPr>
            <a:normAutofit fontScale="85000" lnSpcReduction="20000"/>
          </a:bodyPr>
          <a:lstStyle/>
          <a:p>
            <a:pPr marL="457200" indent="-457200">
              <a:buFont typeface="Arial" panose="020B0604020202020204" pitchFamily="34" charset="0"/>
              <a:buChar char="•"/>
              <a:tabLst>
                <a:tab pos="461963" algn="l"/>
              </a:tabLst>
            </a:pPr>
            <a:r>
              <a:rPr lang="en-US" dirty="0">
                <a:solidFill>
                  <a:schemeClr val="tx1"/>
                </a:solidFill>
              </a:rPr>
              <a:t>Annual precipitation: 25</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75 cm (9.8</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29.5 in)</a:t>
            </a:r>
          </a:p>
          <a:p>
            <a:pPr marL="457200" indent="-457200">
              <a:buFont typeface="Arial" panose="020B0604020202020204" pitchFamily="34" charset="0"/>
              <a:buChar char="•"/>
              <a:tabLst>
                <a:tab pos="461963" algn="l"/>
              </a:tabLst>
            </a:pPr>
            <a:r>
              <a:rPr lang="en-US" dirty="0">
                <a:solidFill>
                  <a:schemeClr val="tx1"/>
                </a:solidFill>
              </a:rPr>
              <a:t>Few trees except for those along rivers or streams</a:t>
            </a:r>
          </a:p>
          <a:p>
            <a:pPr marL="1200150" lvl="1" indent="-457200">
              <a:buFont typeface="Arial" panose="020B0604020202020204" pitchFamily="34" charset="0"/>
              <a:buChar char="•"/>
              <a:tabLst>
                <a:tab pos="461963" algn="l"/>
              </a:tabLst>
            </a:pPr>
            <a:r>
              <a:rPr lang="en-US" dirty="0"/>
              <a:t>Mostly grasses dense enough to sustain grazing animals</a:t>
            </a:r>
            <a:endParaRPr lang="en-US"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Dense root systems contribute to fertile soils, packed with roots and </a:t>
            </a:r>
            <a:r>
              <a:rPr lang="en-US" i="1" dirty="0">
                <a:solidFill>
                  <a:schemeClr val="tx1"/>
                </a:solidFill>
              </a:rPr>
              <a:t>rhizomes</a:t>
            </a:r>
            <a:r>
              <a:rPr lang="en-US" dirty="0">
                <a:solidFill>
                  <a:schemeClr val="tx1"/>
                </a:solidFill>
              </a:rPr>
              <a:t> (underground stems)</a:t>
            </a:r>
          </a:p>
          <a:p>
            <a:pPr marL="1200150" lvl="1" indent="-457200">
              <a:buFont typeface="Arial" panose="020B0604020202020204" pitchFamily="34" charset="0"/>
              <a:buChar char="•"/>
              <a:tabLst>
                <a:tab pos="461963" algn="l"/>
              </a:tabLst>
            </a:pPr>
            <a:r>
              <a:rPr lang="en-US" dirty="0"/>
              <a:t>Act to anchor plants and replenish organic material (humus)</a:t>
            </a:r>
            <a:endParaRPr lang="en-US" dirty="0">
              <a:solidFill>
                <a:srgbClr val="0000FF"/>
              </a:solidFill>
            </a:endParaRPr>
          </a:p>
        </p:txBody>
      </p:sp>
      <p:pic>
        <p:nvPicPr>
          <p:cNvPr id="7" name="Content Placeholder 6" descr="A photograph of an American bison">
            <a:extLst>
              <a:ext uri="{FF2B5EF4-FFF2-40B4-BE49-F238E27FC236}">
                <a16:creationId xmlns:a16="http://schemas.microsoft.com/office/drawing/2014/main" id="{402F0200-D74C-FD70-E26F-02A712B7FBBA}"/>
              </a:ext>
            </a:extLst>
          </p:cNvPr>
          <p:cNvPicPr>
            <a:picLocks noChangeAspect="1"/>
          </p:cNvPicPr>
          <p:nvPr/>
        </p:nvPicPr>
        <p:blipFill>
          <a:blip r:embed="rId2"/>
          <a:srcRect l="12037" t="5333" r="11111" b="4667"/>
          <a:stretch/>
        </p:blipFill>
        <p:spPr>
          <a:xfrm>
            <a:off x="4894579" y="1591864"/>
            <a:ext cx="3886200" cy="2528371"/>
          </a:xfrm>
          <a:prstGeom prst="rect">
            <a:avLst/>
          </a:prstGeom>
        </p:spPr>
      </p:pic>
      <p:sp>
        <p:nvSpPr>
          <p:cNvPr id="4" name="TextBox 3">
            <a:extLst>
              <a:ext uri="{FF2B5EF4-FFF2-40B4-BE49-F238E27FC236}">
                <a16:creationId xmlns:a16="http://schemas.microsoft.com/office/drawing/2014/main" id="{3D34F0D7-3D5D-07EA-B8CA-CFC8F3FC5DB0}"/>
              </a:ext>
            </a:extLst>
          </p:cNvPr>
          <p:cNvSpPr txBox="1"/>
          <p:nvPr/>
        </p:nvSpPr>
        <p:spPr>
          <a:xfrm>
            <a:off x="5199379" y="4120235"/>
            <a:ext cx="3276600" cy="951411"/>
          </a:xfrm>
          <a:prstGeom prst="rect">
            <a:avLst/>
          </a:prstGeom>
          <a:noFill/>
        </p:spPr>
        <p:txBody>
          <a:bodyPr wrap="square" rtlCol="0">
            <a:spAutoFit/>
          </a:bodyPr>
          <a:lstStyle/>
          <a:p>
            <a:pPr algn="ctr"/>
            <a:r>
              <a:rPr lang="en-US" sz="1400" b="1" dirty="0"/>
              <a:t>44.3 Figure 8: </a:t>
            </a:r>
            <a:r>
              <a:rPr lang="en-US" sz="1400" dirty="0"/>
              <a:t>The American bison (</a:t>
            </a:r>
            <a:r>
              <a:rPr lang="en-US" sz="1400" i="1" dirty="0"/>
              <a:t>Bison bison</a:t>
            </a:r>
            <a:r>
              <a:rPr lang="en-US" sz="1400" dirty="0"/>
              <a:t>), more commonly called the buffalo, is a grazing mammal that once populated American prairies in huge numbers.</a:t>
            </a:r>
          </a:p>
        </p:txBody>
      </p:sp>
      <p:sp>
        <p:nvSpPr>
          <p:cNvPr id="5" name="TextBox 4">
            <a:extLst>
              <a:ext uri="{FF2B5EF4-FFF2-40B4-BE49-F238E27FC236}">
                <a16:creationId xmlns:a16="http://schemas.microsoft.com/office/drawing/2014/main" id="{1DC8B595-0D67-D0A2-8798-D8F3C9BE9F31}"/>
              </a:ext>
            </a:extLst>
          </p:cNvPr>
          <p:cNvSpPr txBox="1"/>
          <p:nvPr/>
        </p:nvSpPr>
        <p:spPr>
          <a:xfrm>
            <a:off x="6113779" y="5071646"/>
            <a:ext cx="1447800" cy="338554"/>
          </a:xfrm>
          <a:prstGeom prst="rect">
            <a:avLst/>
          </a:prstGeom>
          <a:noFill/>
        </p:spPr>
        <p:txBody>
          <a:bodyPr wrap="square" rtlCol="0">
            <a:spAutoFit/>
          </a:bodyPr>
          <a:lstStyle/>
          <a:p>
            <a:pPr algn="ctr"/>
            <a:r>
              <a:rPr lang="en-US" sz="800" dirty="0"/>
              <a:t>Jack Dykinga on Wikimedia Commons. "Bison."</a:t>
            </a:r>
          </a:p>
        </p:txBody>
      </p:sp>
    </p:spTree>
    <p:extLst>
      <p:ext uri="{BB962C8B-B14F-4D97-AF65-F5344CB8AC3E}">
        <p14:creationId xmlns:p14="http://schemas.microsoft.com/office/powerpoint/2010/main" val="427394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Fires in Temperate Grasslands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Fires are a </a:t>
            </a:r>
            <a:r>
              <a:rPr lang="en-US" i="1" dirty="0">
                <a:solidFill>
                  <a:schemeClr val="tx1"/>
                </a:solidFill>
              </a:rPr>
              <a:t>natural disturbance </a:t>
            </a:r>
            <a:r>
              <a:rPr lang="en-US" dirty="0">
                <a:solidFill>
                  <a:schemeClr val="tx1"/>
                </a:solidFill>
              </a:rPr>
              <a:t>to temperate grasslands, often caused by lightning.</a:t>
            </a:r>
          </a:p>
          <a:p>
            <a:pPr>
              <a:tabLst>
                <a:tab pos="461963" algn="l"/>
              </a:tabLst>
            </a:pPr>
            <a:r>
              <a:rPr lang="en-US" dirty="0">
                <a:solidFill>
                  <a:schemeClr val="tx1"/>
                </a:solidFill>
              </a:rPr>
              <a:t>Suppression can convert vegetation to scrub and sometimes dense forests with drought-tolerant trees.</a:t>
            </a:r>
          </a:p>
          <a:p>
            <a:pPr>
              <a:tabLst>
                <a:tab pos="461963" algn="l"/>
              </a:tabLst>
            </a:pPr>
            <a:r>
              <a:rPr lang="en-US" dirty="0">
                <a:solidFill>
                  <a:schemeClr val="tx1"/>
                </a:solidFill>
              </a:rPr>
              <a:t>Restoration requires the use of controlled burns to suppress tree growth and maintain grasses.</a:t>
            </a:r>
          </a:p>
        </p:txBody>
      </p:sp>
    </p:spTree>
    <p:extLst>
      <p:ext uri="{BB962C8B-B14F-4D97-AF65-F5344CB8AC3E}">
        <p14:creationId xmlns:p14="http://schemas.microsoft.com/office/powerpoint/2010/main" val="403257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844041"/>
          </a:xfrm>
        </p:spPr>
        <p:txBody>
          <a:bodyPr/>
          <a:lstStyle/>
          <a:p>
            <a:r>
              <a:rPr lang="en-US" i="1" dirty="0"/>
              <a:t>Homo sapiens</a:t>
            </a:r>
            <a:r>
              <a:rPr lang="en-US" dirty="0"/>
              <a:t> evolved as a species a few hundred thousand years ago. Which biome(s) do you think would suit the early human? Which biome(s) would not?</a:t>
            </a:r>
          </a:p>
        </p:txBody>
      </p:sp>
    </p:spTree>
    <p:extLst>
      <p:ext uri="{BB962C8B-B14F-4D97-AF65-F5344CB8AC3E}">
        <p14:creationId xmlns:p14="http://schemas.microsoft.com/office/powerpoint/2010/main" val="3029162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219200"/>
            <a:ext cx="8229600" cy="1902059"/>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Identify</a:t>
            </a:r>
            <a:r>
              <a:rPr lang="en-US" dirty="0"/>
              <a:t> the two major abiotic factors that determine terrestrial biomes.</a:t>
            </a:r>
          </a:p>
          <a:p>
            <a:pPr marL="457200" indent="-457200">
              <a:buFont typeface="Arial" panose="020B0604020202020204" pitchFamily="34" charset="0"/>
              <a:buChar char="•"/>
              <a:tabLst>
                <a:tab pos="457200" algn="l"/>
              </a:tabLst>
            </a:pPr>
            <a:r>
              <a:rPr lang="en-US" b="1" dirty="0"/>
              <a:t>Recognize</a:t>
            </a:r>
            <a:r>
              <a:rPr lang="en-US" dirty="0"/>
              <a:t> distinguishing characteristics of each of the eight major terrestrial biomes.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Temperate Forests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b="1" dirty="0">
                <a:solidFill>
                  <a:schemeClr val="tx1"/>
                </a:solidFill>
              </a:rPr>
              <a:t>Temperate forests</a:t>
            </a:r>
            <a:r>
              <a:rPr lang="en-US" dirty="0">
                <a:solidFill>
                  <a:schemeClr val="tx1"/>
                </a:solidFill>
              </a:rPr>
              <a:t>:</a:t>
            </a:r>
          </a:p>
          <a:p>
            <a:pPr>
              <a:tabLst>
                <a:tab pos="461963" algn="l"/>
              </a:tabLst>
            </a:pPr>
            <a:r>
              <a:rPr lang="en-US" dirty="0">
                <a:solidFill>
                  <a:schemeClr val="tx1"/>
                </a:solidFill>
              </a:rPr>
              <a:t>Most common biome in eastern North America, western Europe, eastern Asia, Chile, and New Zealand</a:t>
            </a:r>
            <a:endParaRPr lang="en-US" b="1" dirty="0">
              <a:solidFill>
                <a:schemeClr val="tx1"/>
              </a:solidFill>
            </a:endParaRPr>
          </a:p>
          <a:p>
            <a:pPr>
              <a:tabLst>
                <a:tab pos="461963" algn="l"/>
              </a:tabLst>
            </a:pPr>
            <a:r>
              <a:rPr lang="en-US" dirty="0">
                <a:solidFill>
                  <a:schemeClr val="tx1"/>
                </a:solidFill>
              </a:rPr>
              <a:t>Found in mid-latitude regions</a:t>
            </a:r>
          </a:p>
          <a:p>
            <a:pPr>
              <a:tabLst>
                <a:tab pos="461963" algn="l"/>
              </a:tabLst>
            </a:pPr>
            <a:r>
              <a:rPr lang="en-US" dirty="0">
                <a:solidFill>
                  <a:schemeClr val="tx1"/>
                </a:solidFill>
              </a:rPr>
              <a:t>Temperature range: −30°C to 30°C (−22°F to 86°F)</a:t>
            </a:r>
          </a:p>
          <a:p>
            <a:pPr>
              <a:tabLst>
                <a:tab pos="461963" algn="l"/>
              </a:tabLst>
            </a:pPr>
            <a:r>
              <a:rPr lang="en-US" dirty="0">
                <a:solidFill>
                  <a:schemeClr val="tx1"/>
                </a:solidFill>
              </a:rPr>
              <a:t>Defined growing seasons due to cold winters</a:t>
            </a:r>
            <a:endParaRPr lang="en-US" dirty="0">
              <a:solidFill>
                <a:srgbClr val="0000FF"/>
              </a:solidFill>
            </a:endParaRPr>
          </a:p>
        </p:txBody>
      </p:sp>
    </p:spTree>
    <p:extLst>
      <p:ext uri="{BB962C8B-B14F-4D97-AF65-F5344CB8AC3E}">
        <p14:creationId xmlns:p14="http://schemas.microsoft.com/office/powerpoint/2010/main" val="7490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Rainfall in Temperate Forests</a:t>
            </a:r>
            <a:endParaRPr lang="en-US" sz="3200" dirty="0">
              <a:solidFill>
                <a:schemeClr val="accent1"/>
              </a:solidFill>
            </a:endParaRPr>
          </a:p>
        </p:txBody>
      </p:sp>
      <p:sp>
        <p:nvSpPr>
          <p:cNvPr id="11267" name="Rectangle 3"/>
          <p:cNvSpPr>
            <a:spLocks noGrp="1"/>
          </p:cNvSpPr>
          <p:nvPr>
            <p:ph idx="1"/>
          </p:nvPr>
        </p:nvSpPr>
        <p:spPr>
          <a:xfrm>
            <a:off x="457200" y="1280160"/>
            <a:ext cx="4191000" cy="4739640"/>
          </a:xfrm>
          <a:prstGeom prst="rect">
            <a:avLst/>
          </a:prstGeom>
        </p:spPr>
        <p:txBody>
          <a:bodyPr>
            <a:normAutofit fontScale="85000" lnSpcReduction="20000"/>
          </a:bodyPr>
          <a:lstStyle/>
          <a:p>
            <a:pPr marL="457200" indent="-457200">
              <a:buFont typeface="Arial" panose="020B0604020202020204" pitchFamily="34" charset="0"/>
              <a:buChar char="•"/>
              <a:tabLst>
                <a:tab pos="461963" algn="l"/>
              </a:tabLst>
            </a:pPr>
            <a:r>
              <a:rPr lang="en-US" dirty="0">
                <a:solidFill>
                  <a:schemeClr val="tx1"/>
                </a:solidFill>
              </a:rPr>
              <a:t>Relatively constant throughout the year</a:t>
            </a:r>
          </a:p>
          <a:p>
            <a:pPr marL="457200" indent="-457200">
              <a:buFont typeface="Arial" panose="020B0604020202020204" pitchFamily="34" charset="0"/>
              <a:buChar char="•"/>
              <a:tabLst>
                <a:tab pos="461963" algn="l"/>
              </a:tabLst>
            </a:pPr>
            <a:r>
              <a:rPr lang="en-US" dirty="0">
                <a:solidFill>
                  <a:schemeClr val="tx1"/>
                </a:solidFill>
              </a:rPr>
              <a:t>Annual precipitation: 75</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150 cm (29.5</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59 in)</a:t>
            </a:r>
          </a:p>
          <a:p>
            <a:pPr marL="457200" indent="-457200">
              <a:buFont typeface="Arial" panose="020B0604020202020204" pitchFamily="34" charset="0"/>
              <a:buChar char="•"/>
              <a:tabLst>
                <a:tab pos="461963" algn="l"/>
              </a:tabLst>
            </a:pPr>
            <a:r>
              <a:rPr lang="en-US" dirty="0">
                <a:solidFill>
                  <a:schemeClr val="tx1"/>
                </a:solidFill>
              </a:rPr>
              <a:t>Supports growth of deciduous trees</a:t>
            </a:r>
          </a:p>
          <a:p>
            <a:pPr marL="914400" lvl="1" indent="-457200">
              <a:buFont typeface="Arial" panose="020B0604020202020204" pitchFamily="34" charset="0"/>
              <a:buChar char="•"/>
              <a:tabLst>
                <a:tab pos="461963" algn="l"/>
              </a:tabLst>
            </a:pPr>
            <a:r>
              <a:rPr lang="en-US" dirty="0"/>
              <a:t>Lose leaves each fall, remain leafless in winter</a:t>
            </a:r>
          </a:p>
          <a:p>
            <a:pPr marL="914400" lvl="1" indent="-457200">
              <a:buFont typeface="Arial" panose="020B0604020202020204" pitchFamily="34" charset="0"/>
              <a:buChar char="•"/>
              <a:tabLst>
                <a:tab pos="461963" algn="l"/>
              </a:tabLst>
            </a:pPr>
            <a:r>
              <a:rPr lang="en-US" dirty="0"/>
              <a:t>No photosynthesis during winter</a:t>
            </a:r>
          </a:p>
          <a:p>
            <a:pPr marL="914400" lvl="1" indent="-457200">
              <a:buFont typeface="Arial" panose="020B0604020202020204" pitchFamily="34" charset="0"/>
              <a:buChar char="•"/>
              <a:tabLst>
                <a:tab pos="461963" algn="l"/>
              </a:tabLst>
            </a:pPr>
            <a:r>
              <a:rPr lang="en-US" dirty="0"/>
              <a:t>New leaves in the spring with rising temperatures</a:t>
            </a:r>
          </a:p>
          <a:p>
            <a:pPr marL="457200" indent="-457200">
              <a:buFont typeface="Arial" panose="020B0604020202020204" pitchFamily="34" charset="0"/>
              <a:buChar char="•"/>
              <a:tabLst>
                <a:tab pos="461963" algn="l"/>
              </a:tabLst>
            </a:pPr>
            <a:r>
              <a:rPr lang="en-US" dirty="0"/>
              <a:t>Net primary productivity less than tropical wet forests</a:t>
            </a:r>
          </a:p>
        </p:txBody>
      </p:sp>
      <p:pic>
        <p:nvPicPr>
          <p:cNvPr id="2" name="Content Placeholder 6" descr="A photograph of a temperate forest">
            <a:extLst>
              <a:ext uri="{FF2B5EF4-FFF2-40B4-BE49-F238E27FC236}">
                <a16:creationId xmlns:a16="http://schemas.microsoft.com/office/drawing/2014/main" id="{C66F0C24-BA26-DE82-4B97-F20932474F93}"/>
              </a:ext>
            </a:extLst>
          </p:cNvPr>
          <p:cNvPicPr>
            <a:picLocks noChangeAspect="1"/>
          </p:cNvPicPr>
          <p:nvPr/>
        </p:nvPicPr>
        <p:blipFill>
          <a:blip r:embed="rId2"/>
          <a:srcRect l="16667" t="7000" r="16667" b="4668"/>
          <a:stretch/>
        </p:blipFill>
        <p:spPr>
          <a:xfrm>
            <a:off x="4684207" y="1483361"/>
            <a:ext cx="4039613" cy="2973604"/>
          </a:xfrm>
          <a:prstGeom prst="rect">
            <a:avLst/>
          </a:prstGeom>
        </p:spPr>
      </p:pic>
      <p:sp>
        <p:nvSpPr>
          <p:cNvPr id="4" name="TextBox 3">
            <a:extLst>
              <a:ext uri="{FF2B5EF4-FFF2-40B4-BE49-F238E27FC236}">
                <a16:creationId xmlns:a16="http://schemas.microsoft.com/office/drawing/2014/main" id="{840A1D40-F966-5992-F35A-E4A5A6A7BB8C}"/>
              </a:ext>
            </a:extLst>
          </p:cNvPr>
          <p:cNvSpPr txBox="1"/>
          <p:nvPr/>
        </p:nvSpPr>
        <p:spPr>
          <a:xfrm>
            <a:off x="5025432" y="4456965"/>
            <a:ext cx="3276600" cy="523220"/>
          </a:xfrm>
          <a:prstGeom prst="rect">
            <a:avLst/>
          </a:prstGeom>
          <a:noFill/>
        </p:spPr>
        <p:txBody>
          <a:bodyPr wrap="square" rtlCol="0">
            <a:spAutoFit/>
          </a:bodyPr>
          <a:lstStyle/>
          <a:p>
            <a:pPr algn="ctr"/>
            <a:r>
              <a:rPr lang="en-US" sz="1400" b="1" dirty="0"/>
              <a:t>44.3 Figure 9: </a:t>
            </a:r>
            <a:r>
              <a:rPr lang="en-US" sz="1400" dirty="0"/>
              <a:t>Deciduous trees are the dominant plant in the temperate forest.</a:t>
            </a:r>
          </a:p>
        </p:txBody>
      </p:sp>
      <p:sp>
        <p:nvSpPr>
          <p:cNvPr id="5" name="TextBox 4">
            <a:extLst>
              <a:ext uri="{FF2B5EF4-FFF2-40B4-BE49-F238E27FC236}">
                <a16:creationId xmlns:a16="http://schemas.microsoft.com/office/drawing/2014/main" id="{DA2D0430-9232-C5A9-DDC2-757516DC0DFF}"/>
              </a:ext>
            </a:extLst>
          </p:cNvPr>
          <p:cNvSpPr txBox="1"/>
          <p:nvPr/>
        </p:nvSpPr>
        <p:spPr>
          <a:xfrm>
            <a:off x="5825532" y="5036085"/>
            <a:ext cx="1676400" cy="338554"/>
          </a:xfrm>
          <a:prstGeom prst="rect">
            <a:avLst/>
          </a:prstGeom>
          <a:noFill/>
        </p:spPr>
        <p:txBody>
          <a:bodyPr wrap="square" rtlCol="0">
            <a:spAutoFit/>
          </a:bodyPr>
          <a:lstStyle/>
          <a:p>
            <a:pPr algn="ctr"/>
            <a:r>
              <a:rPr lang="en-US" sz="800" dirty="0"/>
              <a:t>Oliver Herold on Wikimedia Commons. "Deciduous trees."</a:t>
            </a:r>
          </a:p>
        </p:txBody>
      </p:sp>
    </p:spTree>
    <p:extLst>
      <p:ext uri="{BB962C8B-B14F-4D97-AF65-F5344CB8AC3E}">
        <p14:creationId xmlns:p14="http://schemas.microsoft.com/office/powerpoint/2010/main" val="119603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Trees in Temperate Forests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Dominated by deciduous species</a:t>
            </a:r>
          </a:p>
          <a:p>
            <a:pPr>
              <a:tabLst>
                <a:tab pos="461963" algn="l"/>
              </a:tabLst>
            </a:pPr>
            <a:r>
              <a:rPr lang="en-US" dirty="0">
                <a:solidFill>
                  <a:schemeClr val="tx1"/>
                </a:solidFill>
              </a:rPr>
              <a:t>Lose leaves in fall, dormant in winter</a:t>
            </a:r>
          </a:p>
          <a:p>
            <a:pPr>
              <a:tabLst>
                <a:tab pos="461963" algn="l"/>
              </a:tabLst>
            </a:pPr>
            <a:r>
              <a:rPr lang="en-US" dirty="0">
                <a:solidFill>
                  <a:schemeClr val="tx1"/>
                </a:solidFill>
              </a:rPr>
              <a:t>More open than tropical forests because trees do not grow as tall as those in tropical wet forests</a:t>
            </a:r>
          </a:p>
          <a:p>
            <a:pPr>
              <a:tabLst>
                <a:tab pos="461963" algn="l"/>
              </a:tabLst>
            </a:pPr>
            <a:r>
              <a:rPr lang="en-US" dirty="0">
                <a:solidFill>
                  <a:schemeClr val="tx1"/>
                </a:solidFill>
              </a:rPr>
              <a:t>Contribute to rich soil through leaf litter decomposition</a:t>
            </a:r>
          </a:p>
          <a:p>
            <a:pPr lvl="1">
              <a:tabLst>
                <a:tab pos="461963" algn="l"/>
              </a:tabLst>
            </a:pPr>
            <a:r>
              <a:rPr lang="en-US" dirty="0"/>
              <a:t>Also protects soil from erosion, insulates the ground, and provides habitats for invertebrates</a:t>
            </a:r>
            <a:endParaRPr lang="en-US" dirty="0">
              <a:solidFill>
                <a:srgbClr val="0000FF"/>
              </a:solidFill>
            </a:endParaRPr>
          </a:p>
        </p:txBody>
      </p:sp>
    </p:spTree>
    <p:extLst>
      <p:ext uri="{BB962C8B-B14F-4D97-AF65-F5344CB8AC3E}">
        <p14:creationId xmlns:p14="http://schemas.microsoft.com/office/powerpoint/2010/main" val="64411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Boreal Forests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b="1" dirty="0">
                <a:solidFill>
                  <a:schemeClr val="tx1"/>
                </a:solidFill>
              </a:rPr>
              <a:t>Boreal forest</a:t>
            </a:r>
            <a:r>
              <a:rPr lang="en-US" dirty="0">
                <a:solidFill>
                  <a:schemeClr val="tx1"/>
                </a:solidFill>
              </a:rPr>
              <a:t> (taiga or coniferous forest):</a:t>
            </a:r>
          </a:p>
          <a:p>
            <a:pPr>
              <a:tabLst>
                <a:tab pos="461963" algn="l"/>
              </a:tabLst>
            </a:pPr>
            <a:r>
              <a:rPr lang="en-US" dirty="0">
                <a:solidFill>
                  <a:schemeClr val="tx1"/>
                </a:solidFill>
              </a:rPr>
              <a:t>Located south of the Arctic Circle across Canada, Alaska, Russia, and northern Europe</a:t>
            </a:r>
          </a:p>
          <a:p>
            <a:pPr>
              <a:tabLst>
                <a:tab pos="461963" algn="l"/>
              </a:tabLst>
            </a:pPr>
            <a:r>
              <a:rPr lang="en-US" dirty="0">
                <a:solidFill>
                  <a:schemeClr val="tx1"/>
                </a:solidFill>
              </a:rPr>
              <a:t>Cold, dry winters and short, cool, wet summers</a:t>
            </a:r>
          </a:p>
          <a:p>
            <a:pPr>
              <a:tabLst>
                <a:tab pos="461963" algn="l"/>
              </a:tabLst>
            </a:pPr>
            <a:r>
              <a:rPr lang="en-US" dirty="0">
                <a:solidFill>
                  <a:schemeClr val="tx1"/>
                </a:solidFill>
              </a:rPr>
              <a:t>Annual precipitation: 40</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100 cm (15.7</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39 in), often as snow</a:t>
            </a:r>
          </a:p>
          <a:p>
            <a:pPr>
              <a:tabLst>
                <a:tab pos="461963" algn="l"/>
              </a:tabLst>
            </a:pPr>
            <a:r>
              <a:rPr lang="en-US" dirty="0">
                <a:solidFill>
                  <a:schemeClr val="tx1"/>
                </a:solidFill>
              </a:rPr>
              <a:t>Little precipitation due to cold temperatures</a:t>
            </a:r>
            <a:endParaRPr lang="en-US" dirty="0">
              <a:solidFill>
                <a:srgbClr val="0000FF"/>
              </a:solidFill>
            </a:endParaRPr>
          </a:p>
        </p:txBody>
      </p:sp>
    </p:spTree>
    <p:extLst>
      <p:ext uri="{BB962C8B-B14F-4D97-AF65-F5344CB8AC3E}">
        <p14:creationId xmlns:p14="http://schemas.microsoft.com/office/powerpoint/2010/main" val="168047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Trees in Boreal Forests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Dominated by cold-tolerant, evergreen conifers (e.g., pines, spruce, fir) due to cold, long winters</a:t>
            </a:r>
          </a:p>
          <a:p>
            <a:pPr lvl="1">
              <a:tabLst>
                <a:tab pos="461963" algn="l"/>
              </a:tabLst>
            </a:pPr>
            <a:r>
              <a:rPr lang="en-US" dirty="0"/>
              <a:t>Retain nitrogen-rich needles year-round</a:t>
            </a:r>
            <a:endParaRPr lang="en-US" dirty="0">
              <a:solidFill>
                <a:srgbClr val="0000FF"/>
              </a:solidFill>
            </a:endParaRPr>
          </a:p>
          <a:p>
            <a:pPr lvl="1">
              <a:tabLst>
                <a:tab pos="461963" algn="l"/>
              </a:tabLst>
            </a:pPr>
            <a:r>
              <a:rPr lang="en-US" dirty="0">
                <a:solidFill>
                  <a:schemeClr val="tx1"/>
                </a:solidFill>
              </a:rPr>
              <a:t>Adapted to photosynthesize earlier in spring</a:t>
            </a:r>
          </a:p>
          <a:p>
            <a:pPr>
              <a:tabLst>
                <a:tab pos="461963" algn="l"/>
              </a:tabLst>
            </a:pPr>
            <a:r>
              <a:rPr lang="en-US" dirty="0">
                <a:solidFill>
                  <a:schemeClr val="tx1"/>
                </a:solidFill>
              </a:rPr>
              <a:t>Acidic soils with little available nitrogen</a:t>
            </a:r>
          </a:p>
        </p:txBody>
      </p:sp>
    </p:spTree>
    <p:extLst>
      <p:ext uri="{BB962C8B-B14F-4D97-AF65-F5344CB8AC3E}">
        <p14:creationId xmlns:p14="http://schemas.microsoft.com/office/powerpoint/2010/main" val="179177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Net Primary Productivity in Boreal Forests</a:t>
            </a:r>
            <a:endParaRPr lang="en-US" sz="3200" dirty="0">
              <a:solidFill>
                <a:schemeClr val="accent1"/>
              </a:solidFill>
            </a:endParaRPr>
          </a:p>
        </p:txBody>
      </p:sp>
      <p:sp>
        <p:nvSpPr>
          <p:cNvPr id="11267" name="Rectangle 3"/>
          <p:cNvSpPr>
            <a:spLocks noGrp="1"/>
          </p:cNvSpPr>
          <p:nvPr>
            <p:ph idx="1"/>
          </p:nvPr>
        </p:nvSpPr>
        <p:spPr>
          <a:xfrm>
            <a:off x="457200" y="1280160"/>
            <a:ext cx="3886200" cy="4739640"/>
          </a:xfrm>
          <a:prstGeom prst="rect">
            <a:avLst/>
          </a:prstGeom>
        </p:spPr>
        <p:txBody>
          <a:bodyPr>
            <a:normAutofit fontScale="85000" lnSpcReduction="10000"/>
          </a:bodyPr>
          <a:lstStyle/>
          <a:p>
            <a:pPr marL="457200" indent="-457200">
              <a:buFont typeface="Arial" panose="020B0604020202020204" pitchFamily="34" charset="0"/>
              <a:buChar char="•"/>
              <a:tabLst>
                <a:tab pos="461963" algn="l"/>
              </a:tabLst>
            </a:pPr>
            <a:r>
              <a:rPr lang="en-US" dirty="0">
                <a:solidFill>
                  <a:schemeClr val="tx1"/>
                </a:solidFill>
              </a:rPr>
              <a:t>Lower than temperate and tropical wet forests</a:t>
            </a:r>
          </a:p>
          <a:p>
            <a:pPr marL="457200" indent="-457200">
              <a:buFont typeface="Arial" panose="020B0604020202020204" pitchFamily="34" charset="0"/>
              <a:buChar char="•"/>
              <a:tabLst>
                <a:tab pos="461963" algn="l"/>
              </a:tabLst>
            </a:pPr>
            <a:r>
              <a:rPr lang="en-US" dirty="0">
                <a:solidFill>
                  <a:schemeClr val="tx1"/>
                </a:solidFill>
              </a:rPr>
              <a:t>High aboveground biomass due to long-lived, slow-growing trees</a:t>
            </a:r>
          </a:p>
          <a:p>
            <a:pPr marL="457200" indent="-457200">
              <a:buFont typeface="Arial" panose="020B0604020202020204" pitchFamily="34" charset="0"/>
              <a:buChar char="•"/>
              <a:tabLst>
                <a:tab pos="461963" algn="l"/>
              </a:tabLst>
            </a:pPr>
            <a:r>
              <a:rPr lang="en-US" dirty="0">
                <a:solidFill>
                  <a:schemeClr val="tx1"/>
                </a:solidFill>
              </a:rPr>
              <a:t>Lack elements of a layered forest; only have a tree layer and a ground layer</a:t>
            </a:r>
          </a:p>
          <a:p>
            <a:pPr marL="457200" indent="-457200">
              <a:buFont typeface="Arial" panose="020B0604020202020204" pitchFamily="34" charset="0"/>
              <a:buChar char="•"/>
              <a:tabLst>
                <a:tab pos="461963" algn="l"/>
              </a:tabLst>
            </a:pPr>
            <a:r>
              <a:rPr lang="en-US" dirty="0">
                <a:solidFill>
                  <a:schemeClr val="tx1"/>
                </a:solidFill>
              </a:rPr>
              <a:t>Slower nutrient cycling due to slow decomposition of conifer needles</a:t>
            </a:r>
          </a:p>
        </p:txBody>
      </p:sp>
      <p:pic>
        <p:nvPicPr>
          <p:cNvPr id="2" name="Content Placeholder 5" descr="A photograph of a boreal forest">
            <a:extLst>
              <a:ext uri="{FF2B5EF4-FFF2-40B4-BE49-F238E27FC236}">
                <a16:creationId xmlns:a16="http://schemas.microsoft.com/office/drawing/2014/main" id="{2415D47F-DCEC-4F6B-4604-5DFAEE23C035}"/>
              </a:ext>
            </a:extLst>
          </p:cNvPr>
          <p:cNvPicPr>
            <a:picLocks noChangeAspect="1"/>
          </p:cNvPicPr>
          <p:nvPr/>
        </p:nvPicPr>
        <p:blipFill>
          <a:blip r:embed="rId2"/>
          <a:srcRect l="12963" t="5334" r="12037" b="6000"/>
          <a:stretch/>
        </p:blipFill>
        <p:spPr>
          <a:xfrm>
            <a:off x="4500268" y="1524000"/>
            <a:ext cx="4318833" cy="2836567"/>
          </a:xfrm>
          <a:prstGeom prst="rect">
            <a:avLst/>
          </a:prstGeom>
        </p:spPr>
      </p:pic>
      <p:sp>
        <p:nvSpPr>
          <p:cNvPr id="4" name="TextBox 3">
            <a:extLst>
              <a:ext uri="{FF2B5EF4-FFF2-40B4-BE49-F238E27FC236}">
                <a16:creationId xmlns:a16="http://schemas.microsoft.com/office/drawing/2014/main" id="{C2378CCB-7B8F-F1C6-E77A-72E6FEC1CD7F}"/>
              </a:ext>
            </a:extLst>
          </p:cNvPr>
          <p:cNvSpPr txBox="1"/>
          <p:nvPr/>
        </p:nvSpPr>
        <p:spPr>
          <a:xfrm>
            <a:off x="5402385" y="4360567"/>
            <a:ext cx="2514600" cy="738664"/>
          </a:xfrm>
          <a:prstGeom prst="rect">
            <a:avLst/>
          </a:prstGeom>
          <a:noFill/>
        </p:spPr>
        <p:txBody>
          <a:bodyPr wrap="square" rtlCol="0">
            <a:spAutoFit/>
          </a:bodyPr>
          <a:lstStyle/>
          <a:p>
            <a:pPr algn="ctr"/>
            <a:r>
              <a:rPr lang="en-US" sz="1400" b="1" dirty="0"/>
              <a:t>44.3 Figure 10: </a:t>
            </a:r>
            <a:r>
              <a:rPr lang="en-US" sz="1400" dirty="0"/>
              <a:t>The boreal forest (taiga) has low-lying plants and coniferous trees.</a:t>
            </a:r>
          </a:p>
        </p:txBody>
      </p:sp>
      <p:sp>
        <p:nvSpPr>
          <p:cNvPr id="5" name="TextBox 4">
            <a:extLst>
              <a:ext uri="{FF2B5EF4-FFF2-40B4-BE49-F238E27FC236}">
                <a16:creationId xmlns:a16="http://schemas.microsoft.com/office/drawing/2014/main" id="{BFF650D1-FBF7-E211-C624-F665BE4C0442}"/>
              </a:ext>
            </a:extLst>
          </p:cNvPr>
          <p:cNvSpPr txBox="1"/>
          <p:nvPr/>
        </p:nvSpPr>
        <p:spPr>
          <a:xfrm>
            <a:off x="5973885" y="5099231"/>
            <a:ext cx="1371600" cy="338554"/>
          </a:xfrm>
          <a:prstGeom prst="rect">
            <a:avLst/>
          </a:prstGeom>
          <a:noFill/>
        </p:spPr>
        <p:txBody>
          <a:bodyPr wrap="square" rtlCol="0">
            <a:spAutoFit/>
          </a:bodyPr>
          <a:lstStyle/>
          <a:p>
            <a:pPr algn="ctr"/>
            <a:r>
              <a:rPr lang="en-US" sz="800" dirty="0"/>
              <a:t>Daniel Case on Wikimedia Commons. "Boreal forest."</a:t>
            </a:r>
          </a:p>
        </p:txBody>
      </p:sp>
    </p:spTree>
    <p:extLst>
      <p:ext uri="{BB962C8B-B14F-4D97-AF65-F5344CB8AC3E}">
        <p14:creationId xmlns:p14="http://schemas.microsoft.com/office/powerpoint/2010/main" val="131987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p:txBody>
          <a:bodyPr>
            <a:normAutofit fontScale="92500" lnSpcReduction="10000"/>
          </a:bodyPr>
          <a:lstStyle/>
          <a:p>
            <a:r>
              <a:rPr lang="en-US" dirty="0"/>
              <a:t>Identify the biome for each of the following descriptions.</a:t>
            </a:r>
          </a:p>
          <a:p>
            <a:pPr marL="457200" indent="-457200">
              <a:buFont typeface="Arial" panose="020B0604020202020204" pitchFamily="34" charset="0"/>
              <a:buChar char="•"/>
            </a:pPr>
            <a:r>
              <a:rPr lang="en-US" dirty="0"/>
              <a:t>This biome is found in equatorial regions.</a:t>
            </a:r>
          </a:p>
          <a:p>
            <a:pPr marL="457200" indent="-457200">
              <a:buFont typeface="Arial" panose="020B0604020202020204" pitchFamily="34" charset="0"/>
              <a:buChar char="•"/>
            </a:pPr>
            <a:r>
              <a:rPr lang="en-US" dirty="0"/>
              <a:t>Most of the rain occurs in winter.</a:t>
            </a:r>
          </a:p>
          <a:p>
            <a:pPr marL="457200" indent="-457200">
              <a:buFont typeface="Arial" panose="020B0604020202020204" pitchFamily="34" charset="0"/>
              <a:buChar char="•"/>
            </a:pPr>
            <a:r>
              <a:rPr lang="en-US" dirty="0"/>
              <a:t>This biome sees very low temperatures with a short growing season.</a:t>
            </a:r>
          </a:p>
          <a:p>
            <a:pPr marL="457200" indent="-457200">
              <a:buFont typeface="Arial" panose="020B0604020202020204" pitchFamily="34" charset="0"/>
              <a:buChar char="•"/>
            </a:pPr>
            <a:r>
              <a:rPr lang="en-US" dirty="0"/>
              <a:t>In this biome, there is a predominance of coniferous plants.</a:t>
            </a:r>
          </a:p>
          <a:p>
            <a:pPr marL="457200" indent="-457200">
              <a:buFont typeface="Arial" panose="020B0604020202020204" pitchFamily="34" charset="0"/>
              <a:buChar char="•"/>
            </a:pPr>
            <a:r>
              <a:rPr lang="en-US" dirty="0"/>
              <a:t>This biome is also called prairies or steppes.</a:t>
            </a:r>
          </a:p>
          <a:p>
            <a:pPr marL="457200" indent="-457200">
              <a:buFont typeface="Arial" panose="020B0604020202020204" pitchFamily="34" charset="0"/>
              <a:buChar char="•"/>
            </a:pPr>
            <a:r>
              <a:rPr lang="en-US" dirty="0"/>
              <a:t>Flora and fauna in this biome exhibit several adaptations to conserve water.</a:t>
            </a:r>
          </a:p>
          <a:p>
            <a:pPr marL="457200" indent="-457200">
              <a:buFont typeface="Arial" panose="020B0604020202020204" pitchFamily="34" charset="0"/>
              <a:buChar char="•"/>
            </a:pPr>
            <a:r>
              <a:rPr lang="en-US" dirty="0"/>
              <a:t>Deciduous trees predominate in this biome.</a:t>
            </a:r>
          </a:p>
        </p:txBody>
      </p:sp>
    </p:spTree>
    <p:extLst>
      <p:ext uri="{BB962C8B-B14F-4D97-AF65-F5344CB8AC3E}">
        <p14:creationId xmlns:p14="http://schemas.microsoft.com/office/powerpoint/2010/main" val="19335724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Arctic Tundra</a:t>
            </a:r>
          </a:p>
        </p:txBody>
      </p:sp>
      <p:sp>
        <p:nvSpPr>
          <p:cNvPr id="11267" name="Rectangle 3"/>
          <p:cNvSpPr>
            <a:spLocks noGrp="1"/>
          </p:cNvSpPr>
          <p:nvPr>
            <p:ph idx="1"/>
          </p:nvPr>
        </p:nvSpPr>
        <p:spPr>
          <a:prstGeom prst="rect">
            <a:avLst/>
          </a:prstGeom>
        </p:spPr>
        <p:txBody>
          <a:bodyPr>
            <a:normAutofit fontScale="92500"/>
          </a:bodyPr>
          <a:lstStyle/>
          <a:p>
            <a:pPr marL="0" indent="0">
              <a:buNone/>
              <a:tabLst>
                <a:tab pos="461963" algn="l"/>
              </a:tabLst>
            </a:pPr>
            <a:r>
              <a:rPr lang="en-US" b="1" dirty="0">
                <a:solidFill>
                  <a:schemeClr val="tx1"/>
                </a:solidFill>
              </a:rPr>
              <a:t>Arctic tundra</a:t>
            </a:r>
            <a:r>
              <a:rPr lang="en-US" dirty="0">
                <a:solidFill>
                  <a:schemeClr val="tx1"/>
                </a:solidFill>
              </a:rPr>
              <a:t>:</a:t>
            </a:r>
          </a:p>
          <a:p>
            <a:pPr>
              <a:tabLst>
                <a:tab pos="461963" algn="l"/>
              </a:tabLst>
            </a:pPr>
            <a:r>
              <a:rPr lang="en-US" dirty="0">
                <a:solidFill>
                  <a:schemeClr val="tx1"/>
                </a:solidFill>
              </a:rPr>
              <a:t>North of the subarctic boreal forest</a:t>
            </a:r>
          </a:p>
          <a:p>
            <a:pPr>
              <a:tabLst>
                <a:tab pos="461963" algn="l"/>
              </a:tabLst>
            </a:pPr>
            <a:r>
              <a:rPr lang="en-US" dirty="0">
                <a:solidFill>
                  <a:schemeClr val="tx1"/>
                </a:solidFill>
              </a:rPr>
              <a:t>Located in Arctic regions of the northern hemisphere</a:t>
            </a:r>
          </a:p>
          <a:p>
            <a:pPr>
              <a:tabLst>
                <a:tab pos="461963" algn="l"/>
              </a:tabLst>
            </a:pPr>
            <a:r>
              <a:rPr lang="en-US" dirty="0">
                <a:solidFill>
                  <a:schemeClr val="tx1"/>
                </a:solidFill>
              </a:rPr>
              <a:t>Average winter temperature: −34°C (−29.2°F)</a:t>
            </a:r>
          </a:p>
          <a:p>
            <a:pPr>
              <a:tabLst>
                <a:tab pos="461963" algn="l"/>
              </a:tabLst>
            </a:pPr>
            <a:r>
              <a:rPr lang="en-US" dirty="0">
                <a:solidFill>
                  <a:schemeClr val="tx1"/>
                </a:solidFill>
              </a:rPr>
              <a:t>Average summer temperature: 3°C to 12°C (37°F to 52°F)</a:t>
            </a:r>
          </a:p>
          <a:p>
            <a:pPr>
              <a:tabLst>
                <a:tab pos="461963" algn="l"/>
              </a:tabLst>
            </a:pPr>
            <a:r>
              <a:rPr lang="en-US" dirty="0">
                <a:solidFill>
                  <a:schemeClr val="tx1"/>
                </a:solidFill>
              </a:rPr>
              <a:t>Very short growing season (10</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dirty="0">
                <a:solidFill>
                  <a:schemeClr val="tx1"/>
                </a:solidFill>
              </a:rPr>
              <a:t>12 weeks)</a:t>
            </a:r>
          </a:p>
          <a:p>
            <a:pPr>
              <a:tabLst>
                <a:tab pos="461963" algn="l"/>
              </a:tabLst>
            </a:pPr>
            <a:r>
              <a:rPr lang="en-US" dirty="0">
                <a:solidFill>
                  <a:schemeClr val="tx1"/>
                </a:solidFill>
              </a:rPr>
              <a:t>Almost 24 hours of daylight during growing season</a:t>
            </a:r>
          </a:p>
          <a:p>
            <a:pPr lvl="1">
              <a:tabLst>
                <a:tab pos="461963" algn="l"/>
              </a:tabLst>
            </a:pPr>
            <a:r>
              <a:rPr lang="en-US" dirty="0">
                <a:solidFill>
                  <a:schemeClr val="tx1"/>
                </a:solidFill>
              </a:rPr>
              <a:t>Supports rapid plant growth during short summer</a:t>
            </a:r>
            <a:endParaRPr lang="en-US" dirty="0">
              <a:solidFill>
                <a:srgbClr val="0000FF"/>
              </a:solidFill>
            </a:endParaRPr>
          </a:p>
        </p:txBody>
      </p:sp>
    </p:spTree>
    <p:extLst>
      <p:ext uri="{BB962C8B-B14F-4D97-AF65-F5344CB8AC3E}">
        <p14:creationId xmlns:p14="http://schemas.microsoft.com/office/powerpoint/2010/main" val="96674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Plants in the Arctic Tundra</a:t>
            </a:r>
          </a:p>
        </p:txBody>
      </p:sp>
      <p:sp>
        <p:nvSpPr>
          <p:cNvPr id="11267" name="Rectangle 3"/>
          <p:cNvSpPr>
            <a:spLocks noGrp="1"/>
          </p:cNvSpPr>
          <p:nvPr>
            <p:ph idx="1"/>
          </p:nvPr>
        </p:nvSpPr>
        <p:spPr>
          <a:xfrm>
            <a:off x="457200" y="1280160"/>
            <a:ext cx="4114800" cy="4739640"/>
          </a:xfrm>
          <a:prstGeom prst="rect">
            <a:avLst/>
          </a:prstGeom>
        </p:spPr>
        <p:txBody>
          <a:bodyPr>
            <a:normAutofit fontScale="77500" lnSpcReduction="20000"/>
          </a:bodyPr>
          <a:lstStyle/>
          <a:p>
            <a:pPr marL="457200" indent="-457200">
              <a:buFont typeface="Arial" panose="020B0604020202020204" pitchFamily="34" charset="0"/>
              <a:buChar char="•"/>
              <a:tabLst>
                <a:tab pos="461963" algn="l"/>
              </a:tabLst>
            </a:pPr>
            <a:r>
              <a:rPr lang="en-US" dirty="0">
                <a:solidFill>
                  <a:schemeClr val="tx1"/>
                </a:solidFill>
              </a:rPr>
              <a:t>Generally low to the ground</a:t>
            </a:r>
          </a:p>
          <a:p>
            <a:pPr marL="457200" indent="-457200">
              <a:buFont typeface="Arial" panose="020B0604020202020204" pitchFamily="34" charset="0"/>
              <a:buChar char="•"/>
              <a:tabLst>
                <a:tab pos="461963" algn="l"/>
              </a:tabLst>
            </a:pPr>
            <a:r>
              <a:rPr lang="en-US" dirty="0">
                <a:solidFill>
                  <a:schemeClr val="tx1"/>
                </a:solidFill>
              </a:rPr>
              <a:t>Little species diversity, low net primary productivity, and low aboveground biomass</a:t>
            </a:r>
          </a:p>
          <a:p>
            <a:pPr marL="457200" indent="-457200">
              <a:buFont typeface="Arial" panose="020B0604020202020204" pitchFamily="34" charset="0"/>
              <a:buChar char="•"/>
              <a:tabLst>
                <a:tab pos="461963" algn="l"/>
              </a:tabLst>
            </a:pPr>
            <a:r>
              <a:rPr lang="en-US" b="1" dirty="0">
                <a:solidFill>
                  <a:schemeClr val="tx1"/>
                </a:solidFill>
              </a:rPr>
              <a:t>Permafrost</a:t>
            </a:r>
            <a:r>
              <a:rPr lang="en-US" dirty="0">
                <a:solidFill>
                  <a:schemeClr val="tx1"/>
                </a:solidFill>
              </a:rPr>
              <a:t>: perennially frozen soil layer</a:t>
            </a:r>
          </a:p>
          <a:p>
            <a:pPr marL="914400" lvl="1" indent="-457200">
              <a:buFont typeface="Arial" panose="020B0604020202020204" pitchFamily="34" charset="0"/>
              <a:buChar char="•"/>
              <a:tabLst>
                <a:tab pos="461963" algn="l"/>
              </a:tabLst>
            </a:pPr>
            <a:r>
              <a:rPr lang="en-US" dirty="0">
                <a:solidFill>
                  <a:schemeClr val="tx1"/>
                </a:solidFill>
              </a:rPr>
              <a:t>Inhibits deep root penetration</a:t>
            </a:r>
          </a:p>
          <a:p>
            <a:pPr marL="914400" lvl="1" indent="-457200">
              <a:buFont typeface="Arial" panose="020B0604020202020204" pitchFamily="34" charset="0"/>
              <a:buChar char="•"/>
              <a:tabLst>
                <a:tab pos="461963" algn="l"/>
              </a:tabLst>
            </a:pPr>
            <a:r>
              <a:rPr lang="en-US" dirty="0">
                <a:solidFill>
                  <a:schemeClr val="tx1"/>
                </a:solidFill>
              </a:rPr>
              <a:t>Slows organic matter decay and nutrient release</a:t>
            </a:r>
          </a:p>
          <a:p>
            <a:pPr marL="914400" lvl="1" indent="-457200">
              <a:buFont typeface="Arial" panose="020B0604020202020204" pitchFamily="34" charset="0"/>
              <a:buChar char="•"/>
              <a:tabLst>
                <a:tab pos="461963" algn="l"/>
              </a:tabLst>
            </a:pPr>
            <a:r>
              <a:rPr lang="en-US" dirty="0">
                <a:solidFill>
                  <a:schemeClr val="tx1"/>
                </a:solidFill>
              </a:rPr>
              <a:t>Affects soil structure and plant growth</a:t>
            </a:r>
          </a:p>
          <a:p>
            <a:pPr marL="457200" indent="-457200">
              <a:buFont typeface="Arial" panose="020B0604020202020204" pitchFamily="34" charset="0"/>
              <a:buChar char="•"/>
              <a:tabLst>
                <a:tab pos="461963" algn="l"/>
              </a:tabLst>
            </a:pPr>
            <a:r>
              <a:rPr lang="en-US" dirty="0">
                <a:solidFill>
                  <a:schemeClr val="tx1"/>
                </a:solidFill>
              </a:rPr>
              <a:t>During growing season, abundant with plants or lichens</a:t>
            </a:r>
            <a:endParaRPr lang="en-US" dirty="0">
              <a:solidFill>
                <a:srgbClr val="0000FF"/>
              </a:solidFill>
            </a:endParaRPr>
          </a:p>
        </p:txBody>
      </p:sp>
      <p:pic>
        <p:nvPicPr>
          <p:cNvPr id="2" name="Content Placeholder 5" descr="A photograph of a tundra">
            <a:extLst>
              <a:ext uri="{FF2B5EF4-FFF2-40B4-BE49-F238E27FC236}">
                <a16:creationId xmlns:a16="http://schemas.microsoft.com/office/drawing/2014/main" id="{0AF1C767-D8C5-C108-9A62-B685E04981B7}"/>
              </a:ext>
            </a:extLst>
          </p:cNvPr>
          <p:cNvPicPr>
            <a:picLocks noChangeAspect="1"/>
          </p:cNvPicPr>
          <p:nvPr/>
        </p:nvPicPr>
        <p:blipFill>
          <a:blip r:embed="rId2"/>
          <a:srcRect l="12037" t="5333" r="12037" b="4667"/>
          <a:stretch/>
        </p:blipFill>
        <p:spPr>
          <a:xfrm>
            <a:off x="4636911" y="1355364"/>
            <a:ext cx="4049889" cy="2667000"/>
          </a:xfrm>
          <a:prstGeom prst="rect">
            <a:avLst/>
          </a:prstGeom>
        </p:spPr>
      </p:pic>
      <p:sp>
        <p:nvSpPr>
          <p:cNvPr id="4" name="TextBox 3">
            <a:extLst>
              <a:ext uri="{FF2B5EF4-FFF2-40B4-BE49-F238E27FC236}">
                <a16:creationId xmlns:a16="http://schemas.microsoft.com/office/drawing/2014/main" id="{1B6AD567-C925-9602-E7BD-BAC5AEB55E61}"/>
              </a:ext>
            </a:extLst>
          </p:cNvPr>
          <p:cNvSpPr txBox="1"/>
          <p:nvPr/>
        </p:nvSpPr>
        <p:spPr>
          <a:xfrm>
            <a:off x="5073162" y="4022364"/>
            <a:ext cx="3171092" cy="954107"/>
          </a:xfrm>
          <a:prstGeom prst="rect">
            <a:avLst/>
          </a:prstGeom>
          <a:noFill/>
        </p:spPr>
        <p:txBody>
          <a:bodyPr wrap="square" rtlCol="0">
            <a:spAutoFit/>
          </a:bodyPr>
          <a:lstStyle/>
          <a:p>
            <a:pPr algn="ctr"/>
            <a:r>
              <a:rPr lang="en-US" sz="1400" b="1" dirty="0"/>
              <a:t>44.3 Figure 11: </a:t>
            </a:r>
            <a:r>
              <a:rPr lang="en-US" sz="1400" dirty="0"/>
              <a:t>Low-growing plants, such as shrub willow, dominate the tundra landscape, shown here in the Arctic National Wildlife Refuge.</a:t>
            </a:r>
          </a:p>
        </p:txBody>
      </p:sp>
      <p:sp>
        <p:nvSpPr>
          <p:cNvPr id="5" name="TextBox 4">
            <a:extLst>
              <a:ext uri="{FF2B5EF4-FFF2-40B4-BE49-F238E27FC236}">
                <a16:creationId xmlns:a16="http://schemas.microsoft.com/office/drawing/2014/main" id="{88170BFE-8FDC-FE0F-B657-22C2AA35635E}"/>
              </a:ext>
            </a:extLst>
          </p:cNvPr>
          <p:cNvSpPr txBox="1"/>
          <p:nvPr/>
        </p:nvSpPr>
        <p:spPr>
          <a:xfrm>
            <a:off x="5744308" y="4976471"/>
            <a:ext cx="1828800" cy="338554"/>
          </a:xfrm>
          <a:prstGeom prst="rect">
            <a:avLst/>
          </a:prstGeom>
          <a:noFill/>
        </p:spPr>
        <p:txBody>
          <a:bodyPr wrap="square" rtlCol="0">
            <a:spAutoFit/>
          </a:bodyPr>
          <a:lstStyle/>
          <a:p>
            <a:pPr algn="ctr"/>
            <a:r>
              <a:rPr lang="en-US" sz="800" dirty="0"/>
              <a:t>U.S. Fish and Wildlife Service on Wikimedia Commons. "Tundra."</a:t>
            </a:r>
          </a:p>
        </p:txBody>
      </p:sp>
    </p:spTree>
    <p:extLst>
      <p:ext uri="{BB962C8B-B14F-4D97-AF65-F5344CB8AC3E}">
        <p14:creationId xmlns:p14="http://schemas.microsoft.com/office/powerpoint/2010/main" val="381797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Summary</a:t>
            </a:r>
          </a:p>
        </p:txBody>
      </p:sp>
      <p:sp>
        <p:nvSpPr>
          <p:cNvPr id="11267" name="Rectangle 3"/>
          <p:cNvSpPr>
            <a:spLocks noGrp="1"/>
          </p:cNvSpPr>
          <p:nvPr>
            <p:ph idx="1"/>
          </p:nvPr>
        </p:nvSpPr>
        <p:spPr>
          <a:prstGeom prst="rect">
            <a:avLst/>
          </a:prstGeom>
        </p:spPr>
        <p:txBody>
          <a:bodyPr>
            <a:normAutofit fontScale="92500"/>
          </a:bodyPr>
          <a:lstStyle/>
          <a:p>
            <a:pPr>
              <a:tabLst>
                <a:tab pos="461963" algn="l"/>
              </a:tabLst>
            </a:pPr>
            <a:r>
              <a:rPr lang="en-US" dirty="0">
                <a:solidFill>
                  <a:schemeClr val="tx1"/>
                </a:solidFill>
              </a:rPr>
              <a:t>Earth has both terrestrial and aquatic biomes.</a:t>
            </a:r>
          </a:p>
          <a:p>
            <a:pPr lvl="1">
              <a:tabLst>
                <a:tab pos="461963" algn="l"/>
              </a:tabLst>
            </a:pPr>
            <a:r>
              <a:rPr lang="en-US" dirty="0">
                <a:solidFill>
                  <a:schemeClr val="tx1"/>
                </a:solidFill>
              </a:rPr>
              <a:t>Eight major terrestrial biomes with distinct characteristics: tropical wet forests, savannas, subtropical deserts, chaparral, temperate grasslands, temperate forests, boreal forests, and Arctic tundra</a:t>
            </a:r>
          </a:p>
          <a:p>
            <a:pPr>
              <a:tabLst>
                <a:tab pos="461963" algn="l"/>
              </a:tabLst>
            </a:pPr>
            <a:r>
              <a:rPr lang="en-US" dirty="0">
                <a:solidFill>
                  <a:schemeClr val="tx1"/>
                </a:solidFill>
              </a:rPr>
              <a:t>Temperature and precipitation are key factors in shaping biome composition.</a:t>
            </a:r>
          </a:p>
          <a:p>
            <a:pPr>
              <a:tabLst>
                <a:tab pos="461963" algn="l"/>
              </a:tabLst>
            </a:pPr>
            <a:r>
              <a:rPr lang="en-US" dirty="0">
                <a:solidFill>
                  <a:schemeClr val="tx1"/>
                </a:solidFill>
              </a:rPr>
              <a:t>Biome productivity varies based on climate conditions.</a:t>
            </a:r>
          </a:p>
          <a:p>
            <a:pPr>
              <a:tabLst>
                <a:tab pos="461963" algn="l"/>
              </a:tabLst>
            </a:pPr>
            <a:r>
              <a:rPr lang="en-US" dirty="0">
                <a:solidFill>
                  <a:schemeClr val="tx1"/>
                </a:solidFill>
              </a:rPr>
              <a:t>Complex interactions between abiotic factors and living organisms define each biome's unique ecosystem.</a:t>
            </a:r>
            <a:endParaRPr lang="en-US" dirty="0">
              <a:solidFill>
                <a:srgbClr val="0000FF"/>
              </a:solidFill>
            </a:endParaRPr>
          </a:p>
        </p:txBody>
      </p:sp>
    </p:spTree>
    <p:extLst>
      <p:ext uri="{BB962C8B-B14F-4D97-AF65-F5344CB8AC3E}">
        <p14:creationId xmlns:p14="http://schemas.microsoft.com/office/powerpoint/2010/main" val="194467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Terrestrial Biomes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tabLst>
                <a:tab pos="461963" algn="l"/>
              </a:tabLst>
            </a:pPr>
            <a:r>
              <a:rPr lang="en-US" dirty="0">
                <a:solidFill>
                  <a:schemeClr val="tx1"/>
                </a:solidFill>
              </a:rPr>
              <a:t>Biomes are classified into two major groups: </a:t>
            </a:r>
            <a:r>
              <a:rPr lang="en-US" i="1" dirty="0">
                <a:solidFill>
                  <a:schemeClr val="tx1"/>
                </a:solidFill>
              </a:rPr>
              <a:t>terrestrial</a:t>
            </a:r>
            <a:r>
              <a:rPr lang="en-US" dirty="0">
                <a:solidFill>
                  <a:schemeClr val="tx1"/>
                </a:solidFill>
              </a:rPr>
              <a:t> and </a:t>
            </a:r>
            <a:r>
              <a:rPr lang="en-US" i="1" dirty="0">
                <a:solidFill>
                  <a:schemeClr val="tx1"/>
                </a:solidFill>
              </a:rPr>
              <a:t>aquatic</a:t>
            </a:r>
            <a:r>
              <a:rPr lang="en-US" dirty="0">
                <a:solidFill>
                  <a:schemeClr val="tx1"/>
                </a:solidFill>
              </a:rPr>
              <a:t>.</a:t>
            </a:r>
          </a:p>
          <a:p>
            <a:pPr>
              <a:tabLst>
                <a:tab pos="461963" algn="l"/>
              </a:tabLst>
            </a:pPr>
            <a:r>
              <a:rPr lang="en-US" u="sng" dirty="0">
                <a:solidFill>
                  <a:schemeClr val="tx1"/>
                </a:solidFill>
              </a:rPr>
              <a:t>Terrestrial</a:t>
            </a:r>
            <a:r>
              <a:rPr lang="en-US" dirty="0">
                <a:solidFill>
                  <a:schemeClr val="tx1"/>
                </a:solidFill>
              </a:rPr>
              <a:t>: land-based ecosystems characterized by specific temperatures and precipitation patterns</a:t>
            </a:r>
          </a:p>
          <a:p>
            <a:pPr lvl="1">
              <a:tabLst>
                <a:tab pos="461963" algn="l"/>
              </a:tabLst>
            </a:pPr>
            <a:r>
              <a:rPr lang="en-US" dirty="0">
                <a:solidFill>
                  <a:schemeClr val="tx1"/>
                </a:solidFill>
              </a:rPr>
              <a:t>Eight major types: tropical wet forests, savannas, subtropical deserts, chaparral, temperate grasslands, temperate forests, boreal forests, and Arctic tundra</a:t>
            </a:r>
          </a:p>
          <a:p>
            <a:pPr marL="0" indent="0">
              <a:buNone/>
              <a:tabLst>
                <a:tab pos="461963" algn="l"/>
              </a:tabLst>
            </a:pPr>
            <a:r>
              <a:rPr lang="en-US" dirty="0">
                <a:solidFill>
                  <a:schemeClr val="tx1"/>
                </a:solidFill>
              </a:rPr>
              <a:t>Abiotic factors like temperature variation and precipitation play crucial roles in biome distribution </a:t>
            </a:r>
            <a:r>
              <a:rPr lang="en-US" dirty="0"/>
              <a:t>and vegetation.</a:t>
            </a:r>
            <a:endParaRPr lang="en-US" dirty="0">
              <a:solidFill>
                <a:schemeClr val="tx1"/>
              </a:solidFill>
            </a:endParaRPr>
          </a:p>
          <a:p>
            <a:pPr>
              <a:tabLst>
                <a:tab pos="461963" algn="l"/>
              </a:tabLst>
            </a:pPr>
            <a:r>
              <a:rPr lang="en-US" dirty="0">
                <a:solidFill>
                  <a:schemeClr val="tx1"/>
                </a:solidFill>
              </a:rPr>
              <a:t>Shows similar biomes can occur in geographically distinct areas with comparable climates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44.3 Figure 1</a:t>
            </a:r>
            <a:endParaRPr lang="en-US" sz="3200" dirty="0">
              <a:solidFill>
                <a:schemeClr val="accent1"/>
              </a:solidFill>
            </a:endParaRPr>
          </a:p>
        </p:txBody>
      </p:sp>
      <p:sp>
        <p:nvSpPr>
          <p:cNvPr id="4" name="TextBox 3">
            <a:extLst>
              <a:ext uri="{FF2B5EF4-FFF2-40B4-BE49-F238E27FC236}">
                <a16:creationId xmlns:a16="http://schemas.microsoft.com/office/drawing/2014/main" id="{A4BFD6DE-19F0-583C-3C8D-B13F86D118E7}"/>
              </a:ext>
            </a:extLst>
          </p:cNvPr>
          <p:cNvSpPr txBox="1"/>
          <p:nvPr/>
        </p:nvSpPr>
        <p:spPr>
          <a:xfrm>
            <a:off x="3352800" y="5748010"/>
            <a:ext cx="2438400" cy="215444"/>
          </a:xfrm>
          <a:prstGeom prst="rect">
            <a:avLst/>
          </a:prstGeom>
          <a:noFill/>
        </p:spPr>
        <p:txBody>
          <a:bodyPr wrap="square" rtlCol="0">
            <a:spAutoFit/>
          </a:bodyPr>
          <a:lstStyle/>
          <a:p>
            <a:pPr algn="ctr"/>
            <a:r>
              <a:rPr lang="en-US" sz="800" dirty="0"/>
              <a:t>CNX OpenStax on Wikimedia Commons. "Biomes." </a:t>
            </a:r>
          </a:p>
        </p:txBody>
      </p:sp>
      <p:pic>
        <p:nvPicPr>
          <p:cNvPr id="3" name="Content Placeholder 5" descr="This world map shows the eight major biomes, polar ice, and mountains. Tropical forests, deserts, and savannas are found primarily in South America, Africa, and Australia. Tropical forests also dominate Southeast Asia. Deserts dominate the Middle East and are found in the southwestern United States. Temperate forests dominate the eastern United States, Europe, and Eastern Asia. Temperate grasslands dominate the midwestern United States and parts of Asia and are also found in South America. The boreal forest is found in northern Canada, Europe, and Asia, and tundra exists to the north of the boreal forest in each of these regions. Mountainous regions run the length of North and South America and are found in northern India, Africa, and parts of Europe. Polar ice covers Greenland.">
            <a:extLst>
              <a:ext uri="{FF2B5EF4-FFF2-40B4-BE49-F238E27FC236}">
                <a16:creationId xmlns:a16="http://schemas.microsoft.com/office/drawing/2014/main" id="{BD0C0FA3-EF48-B5FA-0FFC-6973E899B2C7}"/>
              </a:ext>
            </a:extLst>
          </p:cNvPr>
          <p:cNvPicPr>
            <a:picLocks noGrp="1" noChangeAspect="1"/>
          </p:cNvPicPr>
          <p:nvPr>
            <p:ph idx="1"/>
          </p:nvPr>
        </p:nvPicPr>
        <p:blipFill>
          <a:blip r:embed="rId3"/>
          <a:srcRect t="3667" r="926" b="11334"/>
          <a:stretch/>
        </p:blipFill>
        <p:spPr>
          <a:xfrm>
            <a:off x="255494" y="1371600"/>
            <a:ext cx="8633012" cy="41148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Tropical Wet Forests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b="1" dirty="0">
                <a:solidFill>
                  <a:schemeClr val="tx1"/>
                </a:solidFill>
              </a:rPr>
              <a:t>Tropical wet forests </a:t>
            </a:r>
            <a:r>
              <a:rPr lang="en-US" dirty="0">
                <a:solidFill>
                  <a:schemeClr val="tx1"/>
                </a:solidFill>
              </a:rPr>
              <a:t>(tropical rainforests):</a:t>
            </a:r>
          </a:p>
          <a:p>
            <a:pPr>
              <a:tabLst>
                <a:tab pos="461963" algn="l"/>
              </a:tabLst>
            </a:pPr>
            <a:r>
              <a:rPr lang="en-US" dirty="0">
                <a:solidFill>
                  <a:schemeClr val="tx1"/>
                </a:solidFill>
              </a:rPr>
              <a:t>Found in regions located in and around the equator.</a:t>
            </a:r>
          </a:p>
          <a:p>
            <a:pPr>
              <a:tabLst>
                <a:tab pos="461963" algn="l"/>
              </a:tabLst>
            </a:pPr>
            <a:r>
              <a:rPr lang="en-US" dirty="0">
                <a:solidFill>
                  <a:schemeClr val="tx1"/>
                </a:solidFill>
              </a:rPr>
              <a:t>Characterized by broad-leaved plants and year-round plant growth</a:t>
            </a:r>
          </a:p>
          <a:p>
            <a:pPr>
              <a:tabLst>
                <a:tab pos="461963" algn="l"/>
              </a:tabLst>
            </a:pPr>
            <a:r>
              <a:rPr lang="en-US" dirty="0">
                <a:solidFill>
                  <a:schemeClr val="tx1"/>
                </a:solidFill>
              </a:rPr>
              <a:t>Stable temperature range compared to other biomes: 20°C to 34°C (68°F to 93°F)</a:t>
            </a:r>
          </a:p>
        </p:txBody>
      </p:sp>
    </p:spTree>
    <p:extLst>
      <p:ext uri="{BB962C8B-B14F-4D97-AF65-F5344CB8AC3E}">
        <p14:creationId xmlns:p14="http://schemas.microsoft.com/office/powerpoint/2010/main" val="419425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Sunlight in Tropical Wet Forests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Constant daily sunlight (11–12 hours) year-round, unlike other biomes with seasonal variations</a:t>
            </a:r>
          </a:p>
          <a:p>
            <a:pPr>
              <a:tabLst>
                <a:tab pos="461963" algn="l"/>
              </a:tabLst>
            </a:pPr>
            <a:r>
              <a:rPr lang="en-US" dirty="0">
                <a:solidFill>
                  <a:schemeClr val="tx1"/>
                </a:solidFill>
              </a:rPr>
              <a:t>Provides more solar radiation and longer period for plant growth</a:t>
            </a:r>
          </a:p>
          <a:p>
            <a:pPr>
              <a:tabLst>
                <a:tab pos="461963" algn="l"/>
              </a:tabLst>
            </a:pPr>
            <a:r>
              <a:rPr lang="en-US" dirty="0">
                <a:solidFill>
                  <a:schemeClr val="tx1"/>
                </a:solidFill>
              </a:rPr>
              <a:t>Contributes to lack of seasonality in plant growth patterns</a:t>
            </a:r>
            <a:endParaRPr lang="en-US" dirty="0">
              <a:solidFill>
                <a:srgbClr val="0000FF"/>
              </a:solidFill>
            </a:endParaRPr>
          </a:p>
        </p:txBody>
      </p:sp>
    </p:spTree>
    <p:extLst>
      <p:ext uri="{BB962C8B-B14F-4D97-AF65-F5344CB8AC3E}">
        <p14:creationId xmlns:p14="http://schemas.microsoft.com/office/powerpoint/2010/main" val="399448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Rainfall in </a:t>
            </a:r>
            <a:r>
              <a:rPr lang="en-US" dirty="0">
                <a:solidFill>
                  <a:schemeClr val="accent1"/>
                </a:solidFill>
              </a:rPr>
              <a:t>Tropical</a:t>
            </a:r>
            <a:r>
              <a:rPr lang="en-US" sz="3200" dirty="0">
                <a:solidFill>
                  <a:schemeClr val="accent1"/>
                </a:solidFill>
              </a:rPr>
              <a:t> Wet Forests</a:t>
            </a: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Annual rainfall: 125–660 cm (50–200 in) with monthly variations</a:t>
            </a:r>
          </a:p>
          <a:p>
            <a:pPr lvl="1">
              <a:tabLst>
                <a:tab pos="461963" algn="l"/>
              </a:tabLst>
            </a:pPr>
            <a:r>
              <a:rPr lang="en-US" u="sng" dirty="0">
                <a:solidFill>
                  <a:schemeClr val="tx1"/>
                </a:solidFill>
              </a:rPr>
              <a:t>Wet months</a:t>
            </a:r>
            <a:r>
              <a:rPr lang="en-US" dirty="0">
                <a:solidFill>
                  <a:schemeClr val="tx1"/>
                </a:solidFill>
              </a:rPr>
              <a:t>: more than 30 cm (11–12 in)</a:t>
            </a:r>
          </a:p>
          <a:p>
            <a:pPr lvl="1">
              <a:tabLst>
                <a:tab pos="461963" algn="l"/>
              </a:tabLst>
            </a:pPr>
            <a:r>
              <a:rPr lang="en-US" u="sng" dirty="0">
                <a:solidFill>
                  <a:schemeClr val="tx1"/>
                </a:solidFill>
              </a:rPr>
              <a:t>Dry periods</a:t>
            </a:r>
            <a:r>
              <a:rPr lang="en-US" dirty="0">
                <a:solidFill>
                  <a:schemeClr val="tx1"/>
                </a:solidFill>
              </a:rPr>
              <a:t>: fewer than 10 cm (3.5 in)</a:t>
            </a:r>
          </a:p>
          <a:p>
            <a:pPr lvl="2">
              <a:tabLst>
                <a:tab pos="461963" algn="l"/>
              </a:tabLst>
            </a:pPr>
            <a:r>
              <a:rPr lang="en-US" dirty="0">
                <a:solidFill>
                  <a:schemeClr val="tx1"/>
                </a:solidFill>
              </a:rPr>
              <a:t>Can exceed </a:t>
            </a:r>
            <a:r>
              <a:rPr lang="en-US" i="1" dirty="0">
                <a:solidFill>
                  <a:schemeClr val="tx1"/>
                </a:solidFill>
              </a:rPr>
              <a:t>annual</a:t>
            </a:r>
            <a:r>
              <a:rPr lang="en-US" dirty="0">
                <a:solidFill>
                  <a:schemeClr val="tx1"/>
                </a:solidFill>
              </a:rPr>
              <a:t> rainfall of other biomes (e.g., deserts)</a:t>
            </a:r>
            <a:endParaRPr lang="en-US" dirty="0">
              <a:solidFill>
                <a:srgbClr val="0000FF"/>
              </a:solidFill>
            </a:endParaRPr>
          </a:p>
        </p:txBody>
      </p:sp>
    </p:spTree>
    <p:extLst>
      <p:ext uri="{BB962C8B-B14F-4D97-AF65-F5344CB8AC3E}">
        <p14:creationId xmlns:p14="http://schemas.microsoft.com/office/powerpoint/2010/main" val="198888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Net Primary Productivity in </a:t>
            </a:r>
            <a:r>
              <a:rPr lang="en-US" dirty="0">
                <a:solidFill>
                  <a:schemeClr val="accent1"/>
                </a:solidFill>
              </a:rPr>
              <a:t>Tropical</a:t>
            </a:r>
            <a:r>
              <a:rPr lang="en-US" sz="3200" dirty="0">
                <a:solidFill>
                  <a:schemeClr val="accent1"/>
                </a:solidFill>
              </a:rPr>
              <a:t> Wet Forests</a:t>
            </a:r>
          </a:p>
        </p:txBody>
      </p:sp>
      <p:sp>
        <p:nvSpPr>
          <p:cNvPr id="11267" name="Rectangle 3"/>
          <p:cNvSpPr>
            <a:spLocks noGrp="1"/>
          </p:cNvSpPr>
          <p:nvPr>
            <p:ph idx="1"/>
          </p:nvPr>
        </p:nvSpPr>
        <p:spPr>
          <a:xfrm>
            <a:off x="457200" y="1280160"/>
            <a:ext cx="4191000" cy="4739640"/>
          </a:xfrm>
          <a:prstGeom prst="rect">
            <a:avLst/>
          </a:prstGeom>
        </p:spPr>
        <p:txBody>
          <a:bodyPr>
            <a:normAutofit fontScale="85000" lnSpcReduction="10000"/>
          </a:bodyPr>
          <a:lstStyle/>
          <a:p>
            <a:pPr marL="457200" indent="-457200">
              <a:buFont typeface="Arial" panose="020B0604020202020204" pitchFamily="34" charset="0"/>
              <a:buChar char="•"/>
              <a:tabLst>
                <a:tab pos="461963" algn="l"/>
              </a:tabLst>
            </a:pPr>
            <a:r>
              <a:rPr lang="en-US" dirty="0">
                <a:solidFill>
                  <a:schemeClr val="tx1"/>
                </a:solidFill>
              </a:rPr>
              <a:t>High due to ideal temperature and precipitation conditions for plant growth</a:t>
            </a:r>
          </a:p>
          <a:p>
            <a:pPr marL="457200" indent="-457200">
              <a:buFont typeface="Arial" panose="020B0604020202020204" pitchFamily="34" charset="0"/>
              <a:buChar char="•"/>
              <a:tabLst>
                <a:tab pos="461963" algn="l"/>
              </a:tabLst>
            </a:pPr>
            <a:r>
              <a:rPr lang="en-US" dirty="0">
                <a:solidFill>
                  <a:schemeClr val="tx1"/>
                </a:solidFill>
              </a:rPr>
              <a:t>Supports extensive biomass and high species diversity</a:t>
            </a:r>
          </a:p>
          <a:p>
            <a:pPr marL="1200150" lvl="1" indent="-457200">
              <a:buFont typeface="Arial" panose="020B0604020202020204" pitchFamily="34" charset="0"/>
              <a:buChar char="•"/>
              <a:tabLst>
                <a:tab pos="461963" algn="l"/>
              </a:tabLst>
            </a:pPr>
            <a:r>
              <a:rPr lang="en-US" dirty="0"/>
              <a:t>Have more species of trees than any other biome</a:t>
            </a:r>
          </a:p>
          <a:p>
            <a:pPr marL="1200150" lvl="1" indent="-457200">
              <a:buFont typeface="Arial" panose="020B0604020202020204" pitchFamily="34" charset="0"/>
              <a:buChar char="•"/>
              <a:tabLst>
                <a:tab pos="461963" algn="l"/>
              </a:tabLst>
            </a:pPr>
            <a:r>
              <a:rPr lang="en-US" dirty="0">
                <a:solidFill>
                  <a:schemeClr val="tx1"/>
                </a:solidFill>
              </a:rPr>
              <a:t>100</a:t>
            </a:r>
            <a:r>
              <a:rPr lang="en-US" dirty="0"/>
              <a:t>–300 species of trees in 2.5 acres of South American Amazonian rainforest</a:t>
            </a:r>
            <a:endParaRPr lang="en-US" dirty="0">
              <a:solidFill>
                <a:schemeClr val="tx1"/>
              </a:solidFill>
            </a:endParaRPr>
          </a:p>
        </p:txBody>
      </p:sp>
      <p:pic>
        <p:nvPicPr>
          <p:cNvPr id="2" name="Content Placeholder 6" descr="A photograph of some tropical wet forests in Peru">
            <a:extLst>
              <a:ext uri="{FF2B5EF4-FFF2-40B4-BE49-F238E27FC236}">
                <a16:creationId xmlns:a16="http://schemas.microsoft.com/office/drawing/2014/main" id="{A2A77305-8DF4-DD0A-0B1C-BC178530D0AA}"/>
              </a:ext>
            </a:extLst>
          </p:cNvPr>
          <p:cNvPicPr>
            <a:picLocks noChangeAspect="1"/>
          </p:cNvPicPr>
          <p:nvPr/>
        </p:nvPicPr>
        <p:blipFill>
          <a:blip r:embed="rId2"/>
          <a:srcRect l="16668" t="6019" r="15741" b="3000"/>
          <a:stretch/>
        </p:blipFill>
        <p:spPr>
          <a:xfrm>
            <a:off x="4876033" y="1555314"/>
            <a:ext cx="3735334" cy="2793265"/>
          </a:xfrm>
          <a:prstGeom prst="rect">
            <a:avLst/>
          </a:prstGeom>
        </p:spPr>
      </p:pic>
      <p:sp>
        <p:nvSpPr>
          <p:cNvPr id="4" name="TextBox 3">
            <a:extLst>
              <a:ext uri="{FF2B5EF4-FFF2-40B4-BE49-F238E27FC236}">
                <a16:creationId xmlns:a16="http://schemas.microsoft.com/office/drawing/2014/main" id="{4CA64927-5E7C-31BD-DAC1-352205D73AB5}"/>
              </a:ext>
            </a:extLst>
          </p:cNvPr>
          <p:cNvSpPr txBox="1"/>
          <p:nvPr/>
        </p:nvSpPr>
        <p:spPr>
          <a:xfrm>
            <a:off x="5219700" y="4348579"/>
            <a:ext cx="3048000" cy="954107"/>
          </a:xfrm>
          <a:prstGeom prst="rect">
            <a:avLst/>
          </a:prstGeom>
          <a:noFill/>
        </p:spPr>
        <p:txBody>
          <a:bodyPr wrap="square" rtlCol="0">
            <a:spAutoFit/>
          </a:bodyPr>
          <a:lstStyle/>
          <a:p>
            <a:pPr algn="ctr"/>
            <a:r>
              <a:rPr lang="en-US" sz="1400" b="1" dirty="0"/>
              <a:t>44.3 Figure 2: </a:t>
            </a:r>
            <a:r>
              <a:rPr lang="en-US" sz="1400" dirty="0"/>
              <a:t>Tropical wet forests, such as these forests along the Madre de Dios River, Peru, (near the Amazon River) have high species diversity.</a:t>
            </a:r>
          </a:p>
        </p:txBody>
      </p:sp>
      <p:sp>
        <p:nvSpPr>
          <p:cNvPr id="5" name="TextBox 4">
            <a:extLst>
              <a:ext uri="{FF2B5EF4-FFF2-40B4-BE49-F238E27FC236}">
                <a16:creationId xmlns:a16="http://schemas.microsoft.com/office/drawing/2014/main" id="{6519642B-97C9-8728-175D-6DA5C3740432}"/>
              </a:ext>
            </a:extLst>
          </p:cNvPr>
          <p:cNvSpPr txBox="1"/>
          <p:nvPr/>
        </p:nvSpPr>
        <p:spPr>
          <a:xfrm>
            <a:off x="5867400" y="5302686"/>
            <a:ext cx="1752600" cy="338554"/>
          </a:xfrm>
          <a:prstGeom prst="rect">
            <a:avLst/>
          </a:prstGeom>
          <a:noFill/>
        </p:spPr>
        <p:txBody>
          <a:bodyPr wrap="square" rtlCol="0">
            <a:spAutoFit/>
          </a:bodyPr>
          <a:lstStyle/>
          <a:p>
            <a:pPr algn="ctr"/>
            <a:r>
              <a:rPr lang="en-US" sz="800" dirty="0"/>
              <a:t>Roosevelt Garcia on Wikimedia Commons. "Tropical wet forests."</a:t>
            </a:r>
          </a:p>
        </p:txBody>
      </p:sp>
    </p:spTree>
    <p:extLst>
      <p:ext uri="{BB962C8B-B14F-4D97-AF65-F5344CB8AC3E}">
        <p14:creationId xmlns:p14="http://schemas.microsoft.com/office/powerpoint/2010/main" val="382932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Layers within </a:t>
            </a:r>
            <a:r>
              <a:rPr lang="en-US" dirty="0">
                <a:solidFill>
                  <a:schemeClr val="accent1"/>
                </a:solidFill>
              </a:rPr>
              <a:t>Tropical</a:t>
            </a:r>
            <a:r>
              <a:rPr lang="en-US" sz="3200" dirty="0">
                <a:solidFill>
                  <a:schemeClr val="accent1"/>
                </a:solidFill>
              </a:rPr>
              <a:t> Wet Forests</a:t>
            </a: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Complex vertical structure with distinct layers:</a:t>
            </a:r>
          </a:p>
          <a:p>
            <a:pPr lvl="1">
              <a:tabLst>
                <a:tab pos="461963" algn="l"/>
              </a:tabLst>
            </a:pPr>
            <a:r>
              <a:rPr lang="en-US" u="sng" dirty="0">
                <a:solidFill>
                  <a:schemeClr val="tx1"/>
                </a:solidFill>
              </a:rPr>
              <a:t>Forest floor</a:t>
            </a:r>
            <a:r>
              <a:rPr lang="en-US" dirty="0">
                <a:solidFill>
                  <a:schemeClr val="tx1"/>
                </a:solidFill>
              </a:rPr>
              <a:t>: sparse layer of plants and decaying plant matter</a:t>
            </a:r>
          </a:p>
          <a:p>
            <a:pPr lvl="1">
              <a:tabLst>
                <a:tab pos="461963" algn="l"/>
              </a:tabLst>
            </a:pPr>
            <a:r>
              <a:rPr lang="en-US" u="sng" dirty="0">
                <a:solidFill>
                  <a:schemeClr val="tx1"/>
                </a:solidFill>
              </a:rPr>
              <a:t>Understory</a:t>
            </a:r>
            <a:r>
              <a:rPr lang="en-US" dirty="0">
                <a:solidFill>
                  <a:schemeClr val="tx1"/>
                </a:solidFill>
              </a:rPr>
              <a:t>: plants beneath the canopy</a:t>
            </a:r>
          </a:p>
          <a:p>
            <a:pPr lvl="1">
              <a:tabLst>
                <a:tab pos="461963" algn="l"/>
              </a:tabLst>
            </a:pPr>
            <a:r>
              <a:rPr lang="en-US" b="1" dirty="0">
                <a:solidFill>
                  <a:schemeClr val="tx1"/>
                </a:solidFill>
              </a:rPr>
              <a:t>Canopy</a:t>
            </a:r>
            <a:r>
              <a:rPr lang="en-US" dirty="0">
                <a:solidFill>
                  <a:schemeClr val="tx1"/>
                </a:solidFill>
              </a:rPr>
              <a:t>: uppermost overhead layer of branches and leaves</a:t>
            </a:r>
          </a:p>
        </p:txBody>
      </p:sp>
    </p:spTree>
    <p:extLst>
      <p:ext uri="{BB962C8B-B14F-4D97-AF65-F5344CB8AC3E}">
        <p14:creationId xmlns:p14="http://schemas.microsoft.com/office/powerpoint/2010/main" val="13899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1948</TotalTime>
  <Words>1884</Words>
  <Application>Microsoft Office PowerPoint</Application>
  <PresentationFormat>On-screen Show (4:3)</PresentationFormat>
  <Paragraphs>184</Paragraphs>
  <Slides>30</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Calibri</vt:lpstr>
      <vt:lpstr>Century Gothic</vt:lpstr>
      <vt:lpstr>Aptos</vt:lpstr>
      <vt:lpstr>Office Theme</vt:lpstr>
      <vt:lpstr>1_Office Theme</vt:lpstr>
      <vt:lpstr>Lesson 44.3</vt:lpstr>
      <vt:lpstr>Objectives</vt:lpstr>
      <vt:lpstr>Terrestrial Biomes</vt:lpstr>
      <vt:lpstr>44.3 Figure 1</vt:lpstr>
      <vt:lpstr>Tropical Wet Forests</vt:lpstr>
      <vt:lpstr>Sunlight in Tropical Wet Forests</vt:lpstr>
      <vt:lpstr>Rainfall in Tropical Wet Forests</vt:lpstr>
      <vt:lpstr>Net Primary Productivity in Tropical Wet Forests</vt:lpstr>
      <vt:lpstr>Layers within Tropical Wet Forests</vt:lpstr>
      <vt:lpstr>Epiphytes</vt:lpstr>
      <vt:lpstr>Savannas</vt:lpstr>
      <vt:lpstr>Subtropical Deserts</vt:lpstr>
      <vt:lpstr>Plant Adaptations in Subtropical Deserts</vt:lpstr>
      <vt:lpstr>Animal Adaptations in Subtropical Deserts</vt:lpstr>
      <vt:lpstr>Chaparral</vt:lpstr>
      <vt:lpstr>Temperate Grasslands</vt:lpstr>
      <vt:lpstr>Rainfall in Temperate Grasslands</vt:lpstr>
      <vt:lpstr>Fires in Temperate Grasslands</vt:lpstr>
      <vt:lpstr>Reflection Question</vt:lpstr>
      <vt:lpstr>Temperate Forests</vt:lpstr>
      <vt:lpstr>Rainfall in Temperate Forests</vt:lpstr>
      <vt:lpstr>Trees in Temperate Forests</vt:lpstr>
      <vt:lpstr>Boreal Forests</vt:lpstr>
      <vt:lpstr>Trees in Boreal Forests</vt:lpstr>
      <vt:lpstr>Net Primary Productivity in Boreal Forests</vt:lpstr>
      <vt:lpstr>Think It Through</vt:lpstr>
      <vt:lpstr>Arctic Tundra</vt:lpstr>
      <vt:lpstr>Plants in the Arctic Tundra</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200</cp:revision>
  <dcterms:created xsi:type="dcterms:W3CDTF">2013-04-26T14:43:13Z</dcterms:created>
  <dcterms:modified xsi:type="dcterms:W3CDTF">2024-10-11T16:56:21Z</dcterms:modified>
</cp:coreProperties>
</file>