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5"/>
  </p:notesMasterIdLst>
  <p:handoutMasterIdLst>
    <p:handoutMasterId r:id="rId36"/>
  </p:handoutMasterIdLst>
  <p:sldIdLst>
    <p:sldId id="272" r:id="rId3"/>
    <p:sldId id="264" r:id="rId4"/>
    <p:sldId id="265" r:id="rId5"/>
    <p:sldId id="291" r:id="rId6"/>
    <p:sldId id="267" r:id="rId7"/>
    <p:sldId id="281" r:id="rId8"/>
    <p:sldId id="282" r:id="rId9"/>
    <p:sldId id="292" r:id="rId10"/>
    <p:sldId id="293" r:id="rId11"/>
    <p:sldId id="294" r:id="rId12"/>
    <p:sldId id="295" r:id="rId13"/>
    <p:sldId id="296" r:id="rId14"/>
    <p:sldId id="270" r:id="rId15"/>
    <p:sldId id="283" r:id="rId16"/>
    <p:sldId id="305" r:id="rId17"/>
    <p:sldId id="306" r:id="rId18"/>
    <p:sldId id="297" r:id="rId19"/>
    <p:sldId id="284" r:id="rId20"/>
    <p:sldId id="298" r:id="rId21"/>
    <p:sldId id="285" r:id="rId22"/>
    <p:sldId id="299" r:id="rId23"/>
    <p:sldId id="286" r:id="rId24"/>
    <p:sldId id="287" r:id="rId25"/>
    <p:sldId id="300" r:id="rId26"/>
    <p:sldId id="288" r:id="rId27"/>
    <p:sldId id="301" r:id="rId28"/>
    <p:sldId id="302" r:id="rId29"/>
    <p:sldId id="303" r:id="rId30"/>
    <p:sldId id="289" r:id="rId31"/>
    <p:sldId id="304" r:id="rId32"/>
    <p:sldId id="290" r:id="rId33"/>
    <p:sldId id="280" r:id="rId34"/>
  </p:sldIdLst>
  <p:sldSz cx="9144000" cy="6858000" type="screen4x3"/>
  <p:notesSz cx="6858000" cy="9144000"/>
  <p:embeddedFontLst>
    <p:embeddedFont>
      <p:font typeface="Century Gothic" panose="020B0502020202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8" autoAdjust="0"/>
    <p:restoredTop sz="86410" autoAdjust="0"/>
  </p:normalViewPr>
  <p:slideViewPr>
    <p:cSldViewPr>
      <p:cViewPr varScale="1">
        <p:scale>
          <a:sx n="95" d="100"/>
          <a:sy n="95" d="100"/>
        </p:scale>
        <p:origin x="1662" y="114"/>
      </p:cViewPr>
      <p:guideLst>
        <p:guide orient="horz" pos="2160"/>
        <p:guide pos="2880"/>
      </p:guideLst>
    </p:cSldViewPr>
  </p:slideViewPr>
  <p:outlineViewPr>
    <p:cViewPr>
      <p:scale>
        <a:sx n="33" d="100"/>
        <a:sy n="33" d="100"/>
      </p:scale>
      <p:origin x="0" y="-1857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10/11/2024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10/11/2024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ocean is divided into different zones based on water depth and distance from the shoreline.</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3832524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1119693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3B8136F1-496C-844A-711F-AFC4819C8E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6" name="Picture 5">
            <a:extLst>
              <a:ext uri="{FF2B5EF4-FFF2-40B4-BE49-F238E27FC236}">
                <a16:creationId xmlns:a16="http://schemas.microsoft.com/office/drawing/2014/main" id="{0F8553F7-F005-4D78-E811-F802E2CAFF6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EC14D36-4E80-1A81-186B-E039A3C53FD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F89B6BE-0001-05B1-615A-0BC80F3E2C5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2" name="Picture 1">
            <a:extLst>
              <a:ext uri="{FF2B5EF4-FFF2-40B4-BE49-F238E27FC236}">
                <a16:creationId xmlns:a16="http://schemas.microsoft.com/office/drawing/2014/main" id="{EF3D812D-D342-F97A-0C0B-50F4E1D51204}"/>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
            <a:ext cx="9177868" cy="68834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374768" y="1658652"/>
            <a:ext cx="8437595" cy="1481456"/>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0031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3F78D81-D219-EB28-25A6-616D60A1989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455769B-B30D-0E10-0D74-1E4BE7997BF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A7D0DF84-CB63-3963-6773-F8DF99DD4DE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E6A1B9A-46B5-1EDE-893E-6EE365FE79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128D22-F86C-6F22-473E-D4ADEC3313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A4AE9F-91FB-510A-E93D-F4AE8F4765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6B18CE2-7EC3-F887-7790-4F8B7775334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44.4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Aquatic Biomes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Pelagic Realm</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b="1" dirty="0">
                <a:solidFill>
                  <a:schemeClr val="tx1"/>
                </a:solidFill>
              </a:rPr>
              <a:t>Pelagic realm </a:t>
            </a:r>
            <a:r>
              <a:rPr lang="en-US" dirty="0">
                <a:solidFill>
                  <a:schemeClr val="tx1"/>
                </a:solidFill>
              </a:rPr>
              <a:t>(</a:t>
            </a:r>
            <a:r>
              <a:rPr lang="en-US" b="1" dirty="0">
                <a:solidFill>
                  <a:schemeClr val="tx1"/>
                </a:solidFill>
              </a:rPr>
              <a:t>oceanic zone</a:t>
            </a:r>
            <a:r>
              <a:rPr lang="en-US" dirty="0">
                <a:solidFill>
                  <a:schemeClr val="tx1"/>
                </a:solidFill>
              </a:rPr>
              <a:t>):</a:t>
            </a:r>
          </a:p>
          <a:p>
            <a:pPr>
              <a:tabLst>
                <a:tab pos="461963" algn="l"/>
              </a:tabLst>
            </a:pPr>
            <a:r>
              <a:rPr lang="en-US" dirty="0">
                <a:solidFill>
                  <a:schemeClr val="tx1"/>
                </a:solidFill>
              </a:rPr>
              <a:t>Open ocean area beyond the neritic zone</a:t>
            </a:r>
          </a:p>
          <a:p>
            <a:pPr>
              <a:tabLst>
                <a:tab pos="461963" algn="l"/>
              </a:tabLst>
            </a:pPr>
            <a:r>
              <a:rPr lang="en-US" dirty="0">
                <a:solidFill>
                  <a:schemeClr val="tx1"/>
                </a:solidFill>
              </a:rPr>
              <a:t>Exhibits </a:t>
            </a:r>
            <a:r>
              <a:rPr lang="en-US" i="1" dirty="0">
                <a:solidFill>
                  <a:schemeClr val="tx1"/>
                </a:solidFill>
              </a:rPr>
              <a:t>thermal stratification</a:t>
            </a:r>
            <a:r>
              <a:rPr lang="en-US" dirty="0">
                <a:solidFill>
                  <a:schemeClr val="tx1"/>
                </a:solidFill>
              </a:rPr>
              <a:t>: where warm and cold waters mix due to ocean currents</a:t>
            </a:r>
          </a:p>
          <a:p>
            <a:pPr>
              <a:tabLst>
                <a:tab pos="461963" algn="l"/>
              </a:tabLst>
            </a:pPr>
            <a:r>
              <a:rPr lang="en-US" dirty="0">
                <a:solidFill>
                  <a:schemeClr val="tx1"/>
                </a:solidFill>
              </a:rPr>
              <a:t>Supports plankton (base of the food chain), whales, and dolphins</a:t>
            </a:r>
          </a:p>
          <a:p>
            <a:pPr>
              <a:tabLst>
                <a:tab pos="461963" algn="l"/>
              </a:tabLst>
            </a:pPr>
            <a:r>
              <a:rPr lang="en-US" dirty="0">
                <a:solidFill>
                  <a:schemeClr val="tx1"/>
                </a:solidFill>
              </a:rPr>
              <a:t>Relatively less productive due to nutrient scarcity</a:t>
            </a:r>
          </a:p>
          <a:p>
            <a:pPr>
              <a:tabLst>
                <a:tab pos="461963" algn="l"/>
              </a:tabLst>
            </a:pPr>
            <a:r>
              <a:rPr lang="en-US" dirty="0">
                <a:solidFill>
                  <a:schemeClr val="tx1"/>
                </a:solidFill>
              </a:rPr>
              <a:t>Lack of process to bring nutrients from dead protists and animals from the bottom to the top</a:t>
            </a:r>
          </a:p>
          <a:p>
            <a:pPr lvl="1">
              <a:tabLst>
                <a:tab pos="461963" algn="l"/>
              </a:tabLst>
            </a:pPr>
            <a:r>
              <a:rPr lang="en-US" u="sng" dirty="0"/>
              <a:t>Exceptions</a:t>
            </a:r>
            <a:r>
              <a:rPr lang="en-US" dirty="0"/>
              <a:t>: oceanic upwellings in the Humboldt Current in South America</a:t>
            </a:r>
          </a:p>
        </p:txBody>
      </p:sp>
    </p:spTree>
    <p:extLst>
      <p:ext uri="{BB962C8B-B14F-4D97-AF65-F5344CB8AC3E}">
        <p14:creationId xmlns:p14="http://schemas.microsoft.com/office/powerpoint/2010/main" val="341198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Benthic Realm</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Benthic realm:</a:t>
            </a:r>
          </a:p>
          <a:p>
            <a:pPr>
              <a:tabLst>
                <a:tab pos="461963" algn="l"/>
              </a:tabLst>
            </a:pPr>
            <a:r>
              <a:rPr lang="en-US" dirty="0">
                <a:solidFill>
                  <a:schemeClr val="tx1"/>
                </a:solidFill>
              </a:rPr>
              <a:t>Deep-water region beyond the continental shelf</a:t>
            </a:r>
          </a:p>
          <a:p>
            <a:pPr>
              <a:tabLst>
                <a:tab pos="461963" algn="l"/>
              </a:tabLst>
            </a:pPr>
            <a:r>
              <a:rPr lang="en-US" dirty="0">
                <a:solidFill>
                  <a:schemeClr val="tx1"/>
                </a:solidFill>
              </a:rPr>
              <a:t>Composed of sand, silt, and dead organisms</a:t>
            </a:r>
          </a:p>
          <a:p>
            <a:pPr>
              <a:tabLst>
                <a:tab pos="461963" algn="l"/>
              </a:tabLst>
            </a:pPr>
            <a:r>
              <a:rPr lang="en-US" dirty="0">
                <a:solidFill>
                  <a:schemeClr val="tx1"/>
                </a:solidFill>
              </a:rPr>
              <a:t>Temperature decreases with depth but remains above freezing</a:t>
            </a:r>
            <a:endParaRPr lang="en-US" dirty="0">
              <a:solidFill>
                <a:srgbClr val="0000FF"/>
              </a:solidFill>
            </a:endParaRPr>
          </a:p>
          <a:p>
            <a:pPr>
              <a:tabLst>
                <a:tab pos="461963" algn="l"/>
              </a:tabLst>
            </a:pPr>
            <a:r>
              <a:rPr lang="en-US" dirty="0">
                <a:solidFill>
                  <a:schemeClr val="tx1"/>
                </a:solidFill>
              </a:rPr>
              <a:t>Nutrient-rich due to organic matter falling from upper layers</a:t>
            </a:r>
          </a:p>
        </p:txBody>
      </p:sp>
    </p:spTree>
    <p:extLst>
      <p:ext uri="{BB962C8B-B14F-4D97-AF65-F5344CB8AC3E}">
        <p14:creationId xmlns:p14="http://schemas.microsoft.com/office/powerpoint/2010/main" val="136541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Abyssal Zone</a:t>
            </a:r>
          </a:p>
        </p:txBody>
      </p:sp>
      <p:sp>
        <p:nvSpPr>
          <p:cNvPr id="11267" name="Rectangle 3"/>
          <p:cNvSpPr>
            <a:spLocks noGrp="1"/>
          </p:cNvSpPr>
          <p:nvPr>
            <p:ph idx="1"/>
          </p:nvPr>
        </p:nvSpPr>
        <p:spPr>
          <a:prstGeom prst="rect">
            <a:avLst/>
          </a:prstGeom>
        </p:spPr>
        <p:txBody>
          <a:bodyPr>
            <a:normAutofit fontScale="62500" lnSpcReduction="20000"/>
          </a:bodyPr>
          <a:lstStyle/>
          <a:p>
            <a:pPr>
              <a:tabLst>
                <a:tab pos="461963" algn="l"/>
              </a:tabLst>
            </a:pPr>
            <a:r>
              <a:rPr lang="en-US" b="1" dirty="0">
                <a:solidFill>
                  <a:schemeClr val="tx1"/>
                </a:solidFill>
              </a:rPr>
              <a:t>Abyssal zone</a:t>
            </a:r>
            <a:r>
              <a:rPr lang="en-US" dirty="0">
                <a:solidFill>
                  <a:schemeClr val="tx1"/>
                </a:solidFill>
              </a:rPr>
              <a:t>:</a:t>
            </a:r>
          </a:p>
          <a:p>
            <a:pPr marL="457200" indent="-457200">
              <a:buFont typeface="Arial" panose="020B0604020202020204" pitchFamily="34" charset="0"/>
              <a:buChar char="•"/>
              <a:tabLst>
                <a:tab pos="461963" algn="l"/>
              </a:tabLst>
            </a:pPr>
            <a:r>
              <a:rPr lang="en-US" dirty="0">
                <a:solidFill>
                  <a:schemeClr val="tx1"/>
                </a:solidFill>
              </a:rPr>
              <a:t>Deepest part of the ocean (4,000 m or greater)</a:t>
            </a:r>
          </a:p>
          <a:p>
            <a:pPr marL="457200" indent="-457200">
              <a:buFont typeface="Arial" panose="020B0604020202020204" pitchFamily="34" charset="0"/>
              <a:buChar char="•"/>
              <a:tabLst>
                <a:tab pos="461963" algn="l"/>
              </a:tabLst>
            </a:pPr>
            <a:r>
              <a:rPr lang="en-US" dirty="0">
                <a:solidFill>
                  <a:schemeClr val="tx1"/>
                </a:solidFill>
              </a:rPr>
              <a:t>Characterized by very cold temperatures, high pressure, and complete darkness</a:t>
            </a:r>
          </a:p>
          <a:p>
            <a:pPr marL="457200" indent="-457200">
              <a:buFont typeface="Arial" panose="020B0604020202020204" pitchFamily="34" charset="0"/>
              <a:buChar char="•"/>
              <a:tabLst>
                <a:tab pos="461963" algn="l"/>
              </a:tabLst>
            </a:pPr>
            <a:r>
              <a:rPr lang="en-US" dirty="0">
                <a:solidFill>
                  <a:schemeClr val="tx1"/>
                </a:solidFill>
              </a:rPr>
              <a:t>Varied oxygen levels, with some areas completely depleted</a:t>
            </a:r>
          </a:p>
          <a:p>
            <a:pPr marL="457200" indent="-457200">
              <a:buFont typeface="Arial" panose="020B0604020202020204" pitchFamily="34" charset="0"/>
              <a:buChar char="•"/>
              <a:tabLst>
                <a:tab pos="461963" algn="l"/>
              </a:tabLst>
            </a:pPr>
            <a:r>
              <a:rPr lang="en-US" dirty="0">
                <a:solidFill>
                  <a:schemeClr val="tx1"/>
                </a:solidFill>
              </a:rPr>
              <a:t>Adaptations in organisms like slow metabolism and bioluminescence (ability to produce light)</a:t>
            </a:r>
          </a:p>
          <a:p>
            <a:pPr marL="457200" indent="-457200">
              <a:buFont typeface="Arial" panose="020B0604020202020204" pitchFamily="34" charset="0"/>
              <a:buChar char="•"/>
              <a:tabLst>
                <a:tab pos="461963" algn="l"/>
              </a:tabLst>
            </a:pPr>
            <a:r>
              <a:rPr lang="en-US" dirty="0">
                <a:solidFill>
                  <a:schemeClr val="tx1"/>
                </a:solidFill>
              </a:rPr>
              <a:t>Presence of hydrothermal vents</a:t>
            </a:r>
          </a:p>
          <a:p>
            <a:pPr marL="1200150" lvl="1" indent="-457200">
              <a:buFont typeface="Arial" panose="020B0604020202020204" pitchFamily="34" charset="0"/>
              <a:buChar char="•"/>
              <a:tabLst>
                <a:tab pos="461963" algn="l"/>
              </a:tabLst>
            </a:pPr>
            <a:r>
              <a:rPr lang="en-US" dirty="0">
                <a:solidFill>
                  <a:schemeClr val="tx1"/>
                </a:solidFill>
              </a:rPr>
              <a:t>Support chemosynthetic bacteria-based ecosystems</a:t>
            </a:r>
            <a:endParaRPr lang="en-US" dirty="0">
              <a:solidFill>
                <a:srgbClr val="0000FF"/>
              </a:solidFill>
            </a:endParaRPr>
          </a:p>
        </p:txBody>
      </p:sp>
      <p:sp>
        <p:nvSpPr>
          <p:cNvPr id="5" name="TextBox 4">
            <a:extLst>
              <a:ext uri="{FF2B5EF4-FFF2-40B4-BE49-F238E27FC236}">
                <a16:creationId xmlns:a16="http://schemas.microsoft.com/office/drawing/2014/main" id="{099C2F2F-E79F-643A-A7CB-F143A19A9001}"/>
              </a:ext>
            </a:extLst>
          </p:cNvPr>
          <p:cNvSpPr txBox="1"/>
          <p:nvPr/>
        </p:nvSpPr>
        <p:spPr>
          <a:xfrm>
            <a:off x="1013459" y="3447422"/>
            <a:ext cx="2209800" cy="1384995"/>
          </a:xfrm>
          <a:prstGeom prst="rect">
            <a:avLst/>
          </a:prstGeom>
          <a:noFill/>
        </p:spPr>
        <p:txBody>
          <a:bodyPr wrap="square" rtlCol="0">
            <a:spAutoFit/>
          </a:bodyPr>
          <a:lstStyle/>
          <a:p>
            <a:r>
              <a:rPr lang="en-US" sz="1400" b="1" dirty="0"/>
              <a:t>44.4 Figure 3: </a:t>
            </a:r>
            <a:r>
              <a:rPr lang="en-US" sz="1400" dirty="0"/>
              <a:t>This cusk eel (</a:t>
            </a:r>
            <a:r>
              <a:rPr lang="en-US" sz="1400" i="1" dirty="0"/>
              <a:t>Bassozetus</a:t>
            </a:r>
            <a:r>
              <a:rPr lang="en-US" sz="1400" dirty="0"/>
              <a:t> sp.) was observed by a National Oceanic and Atmospheric Administration (NOAA) expedition.</a:t>
            </a:r>
          </a:p>
        </p:txBody>
      </p:sp>
      <p:sp>
        <p:nvSpPr>
          <p:cNvPr id="6" name="TextBox 5">
            <a:extLst>
              <a:ext uri="{FF2B5EF4-FFF2-40B4-BE49-F238E27FC236}">
                <a16:creationId xmlns:a16="http://schemas.microsoft.com/office/drawing/2014/main" id="{274CDF9B-1F61-E48D-CDEC-E5D954B53FA9}"/>
              </a:ext>
            </a:extLst>
          </p:cNvPr>
          <p:cNvSpPr txBox="1"/>
          <p:nvPr/>
        </p:nvSpPr>
        <p:spPr>
          <a:xfrm>
            <a:off x="3733800" y="6053460"/>
            <a:ext cx="1676400" cy="338554"/>
          </a:xfrm>
          <a:prstGeom prst="rect">
            <a:avLst/>
          </a:prstGeom>
          <a:noFill/>
        </p:spPr>
        <p:txBody>
          <a:bodyPr wrap="square" rtlCol="0">
            <a:spAutoFit/>
          </a:bodyPr>
          <a:lstStyle/>
          <a:p>
            <a:pPr algn="ctr"/>
            <a:r>
              <a:rPr lang="en-US" sz="800" dirty="0"/>
              <a:t>NOAA Okeanos Explorer on Wikimedia Commons. "Cusk eel."</a:t>
            </a:r>
          </a:p>
        </p:txBody>
      </p:sp>
      <p:pic>
        <p:nvPicPr>
          <p:cNvPr id="2" name="Content Placeholder 5" descr="A photograph of a cusk eel">
            <a:extLst>
              <a:ext uri="{FF2B5EF4-FFF2-40B4-BE49-F238E27FC236}">
                <a16:creationId xmlns:a16="http://schemas.microsoft.com/office/drawing/2014/main" id="{4A902928-76A6-2C26-5D48-8ED356A30796}"/>
              </a:ext>
            </a:extLst>
          </p:cNvPr>
          <p:cNvPicPr>
            <a:picLocks noChangeAspect="1"/>
          </p:cNvPicPr>
          <p:nvPr/>
        </p:nvPicPr>
        <p:blipFill>
          <a:blip r:embed="rId2"/>
          <a:srcRect l="1852" t="5334" r="927" b="14666"/>
          <a:stretch/>
        </p:blipFill>
        <p:spPr>
          <a:xfrm>
            <a:off x="3223259" y="3506540"/>
            <a:ext cx="5029200" cy="2299063"/>
          </a:xfrm>
          <a:prstGeom prst="rect">
            <a:avLst/>
          </a:prstGeom>
        </p:spPr>
      </p:pic>
    </p:spTree>
    <p:extLst>
      <p:ext uri="{BB962C8B-B14F-4D97-AF65-F5344CB8AC3E}">
        <p14:creationId xmlns:p14="http://schemas.microsoft.com/office/powerpoint/2010/main" val="164290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lstStyle/>
          <a:p>
            <a:r>
              <a:rPr lang="en-US" dirty="0"/>
              <a:t>What are some evolutionary or behavioral adaptations that fish living in the abyssal zone might need to have to survive the harsh conditions near the bottom of the ocean?</a:t>
            </a:r>
          </a:p>
        </p:txBody>
      </p:sp>
    </p:spTree>
    <p:extLst>
      <p:ext uri="{BB962C8B-B14F-4D97-AF65-F5344CB8AC3E}">
        <p14:creationId xmlns:p14="http://schemas.microsoft.com/office/powerpoint/2010/main" val="3029162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Coral Reefs</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b="1" dirty="0">
                <a:solidFill>
                  <a:schemeClr val="tx1"/>
                </a:solidFill>
              </a:rPr>
              <a:t>Coral reefs</a:t>
            </a:r>
            <a:r>
              <a:rPr lang="en-US" dirty="0">
                <a:solidFill>
                  <a:schemeClr val="tx1"/>
                </a:solidFill>
              </a:rPr>
              <a:t>: </a:t>
            </a:r>
            <a:r>
              <a:rPr lang="en-US" i="1" dirty="0">
                <a:solidFill>
                  <a:schemeClr val="tx1"/>
                </a:solidFill>
              </a:rPr>
              <a:t>ocean ridges</a:t>
            </a:r>
            <a:r>
              <a:rPr lang="en-US" dirty="0">
                <a:solidFill>
                  <a:schemeClr val="tx1"/>
                </a:solidFill>
              </a:rPr>
              <a:t> formed by marine invertebrates</a:t>
            </a:r>
          </a:p>
          <a:p>
            <a:pPr>
              <a:tabLst>
                <a:tab pos="461963" algn="l"/>
              </a:tabLst>
            </a:pPr>
            <a:r>
              <a:rPr lang="en-US" dirty="0">
                <a:solidFill>
                  <a:schemeClr val="tx1"/>
                </a:solidFill>
              </a:rPr>
              <a:t>Comprised mostly of cnidarians and mollusks in warm, shallow waters of the photic zone</a:t>
            </a:r>
          </a:p>
          <a:p>
            <a:pPr>
              <a:tabLst>
                <a:tab pos="461963" algn="l"/>
              </a:tabLst>
            </a:pPr>
            <a:r>
              <a:rPr lang="en-US" dirty="0">
                <a:solidFill>
                  <a:schemeClr val="tx1"/>
                </a:solidFill>
              </a:rPr>
              <a:t>Found within 30° north and south of the equator</a:t>
            </a:r>
          </a:p>
          <a:p>
            <a:pPr>
              <a:tabLst>
                <a:tab pos="461963" algn="l"/>
              </a:tabLst>
            </a:pPr>
            <a:r>
              <a:rPr lang="en-US" u="sng" dirty="0">
                <a:solidFill>
                  <a:schemeClr val="tx1"/>
                </a:solidFill>
              </a:rPr>
              <a:t>Great Barrier Reef</a:t>
            </a:r>
            <a:r>
              <a:rPr lang="en-US" dirty="0">
                <a:solidFill>
                  <a:schemeClr val="tx1"/>
                </a:solidFill>
              </a:rPr>
              <a:t>: best-known and largest reef system in the world</a:t>
            </a:r>
          </a:p>
          <a:p>
            <a:pPr lvl="1">
              <a:tabLst>
                <a:tab pos="461963" algn="l"/>
              </a:tabLst>
            </a:pPr>
            <a:r>
              <a:rPr lang="en-US" dirty="0">
                <a:solidFill>
                  <a:schemeClr val="tx1"/>
                </a:solidFill>
              </a:rPr>
              <a:t>Located off the northeastern coast of Australia</a:t>
            </a:r>
          </a:p>
          <a:p>
            <a:pPr>
              <a:tabLst>
                <a:tab pos="461963" algn="l"/>
              </a:tabLst>
            </a:pPr>
            <a:r>
              <a:rPr lang="en-US" dirty="0">
                <a:solidFill>
                  <a:schemeClr val="tx1"/>
                </a:solidFill>
              </a:rPr>
              <a:t>Other types include:</a:t>
            </a:r>
          </a:p>
          <a:p>
            <a:pPr lvl="1">
              <a:tabLst>
                <a:tab pos="461963" algn="l"/>
              </a:tabLst>
            </a:pPr>
            <a:r>
              <a:rPr lang="en-US" i="1" dirty="0"/>
              <a:t>Fringing islands</a:t>
            </a:r>
            <a:r>
              <a:rPr lang="en-US" dirty="0"/>
              <a:t>: directly adjacent to land</a:t>
            </a:r>
          </a:p>
          <a:p>
            <a:pPr lvl="1">
              <a:tabLst>
                <a:tab pos="461963" algn="l"/>
              </a:tabLst>
            </a:pPr>
            <a:r>
              <a:rPr lang="en-US" i="1" dirty="0"/>
              <a:t>Atolls</a:t>
            </a:r>
            <a:r>
              <a:rPr lang="en-US" dirty="0"/>
              <a:t>: circular reef systems surrounding a former landmass that is now underwater</a:t>
            </a:r>
            <a:endParaRPr lang="en-US" i="1" dirty="0"/>
          </a:p>
          <a:p>
            <a:pPr lvl="1">
              <a:tabLst>
                <a:tab pos="461963" algn="l"/>
              </a:tabLst>
            </a:pPr>
            <a:endParaRPr lang="en-US" dirty="0">
              <a:solidFill>
                <a:schemeClr val="tx1"/>
              </a:solidFill>
            </a:endParaRPr>
          </a:p>
        </p:txBody>
      </p:sp>
    </p:spTree>
    <p:extLst>
      <p:ext uri="{BB962C8B-B14F-4D97-AF65-F5344CB8AC3E}">
        <p14:creationId xmlns:p14="http://schemas.microsoft.com/office/powerpoint/2010/main" val="124646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Coral Reefs</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The coral organisms are colonies of saltwater polyps that secrete calcium carbonate (CaCO</a:t>
            </a:r>
            <a:r>
              <a:rPr lang="en-US" baseline="-25000" dirty="0">
                <a:solidFill>
                  <a:schemeClr val="tx1"/>
                </a:solidFill>
              </a:rPr>
              <a:t>3</a:t>
            </a:r>
            <a:r>
              <a:rPr lang="en-US" dirty="0">
                <a:solidFill>
                  <a:schemeClr val="tx1"/>
                </a:solidFill>
              </a:rPr>
              <a:t>) skeletons.</a:t>
            </a:r>
          </a:p>
          <a:p>
            <a:pPr marL="457200" indent="-457200">
              <a:buFont typeface="Arial" panose="020B0604020202020204" pitchFamily="34" charset="0"/>
              <a:buChar char="•"/>
              <a:tabLst>
                <a:tab pos="461963" algn="l"/>
              </a:tabLst>
            </a:pPr>
            <a:r>
              <a:rPr lang="en-US" dirty="0">
                <a:solidFill>
                  <a:schemeClr val="tx1"/>
                </a:solidFill>
              </a:rPr>
              <a:t>Members of phylum Cnidaria</a:t>
            </a:r>
          </a:p>
          <a:p>
            <a:pPr marL="457200" indent="-457200">
              <a:buFont typeface="Arial" panose="020B0604020202020204" pitchFamily="34" charset="0"/>
              <a:buChar char="•"/>
              <a:tabLst>
                <a:tab pos="461963" algn="l"/>
              </a:tabLst>
            </a:pPr>
            <a:r>
              <a:rPr lang="en-US" dirty="0">
                <a:solidFill>
                  <a:schemeClr val="tx1"/>
                </a:solidFill>
              </a:rPr>
              <a:t>Underwater reef formed by calcium-rich skeletons</a:t>
            </a:r>
          </a:p>
        </p:txBody>
      </p:sp>
      <p:pic>
        <p:nvPicPr>
          <p:cNvPr id="2" name="Content Placeholder 6" descr="A photograph of some coral reefs">
            <a:extLst>
              <a:ext uri="{FF2B5EF4-FFF2-40B4-BE49-F238E27FC236}">
                <a16:creationId xmlns:a16="http://schemas.microsoft.com/office/drawing/2014/main" id="{A9FBD73B-C2C1-DBB5-6338-DB905A394B27}"/>
              </a:ext>
            </a:extLst>
          </p:cNvPr>
          <p:cNvPicPr>
            <a:picLocks noChangeAspect="1"/>
          </p:cNvPicPr>
          <p:nvPr/>
        </p:nvPicPr>
        <p:blipFill>
          <a:blip r:embed="rId2"/>
          <a:srcRect l="19444" t="5334" r="19444" b="6000"/>
          <a:stretch/>
        </p:blipFill>
        <p:spPr>
          <a:xfrm>
            <a:off x="4598465" y="1361780"/>
            <a:ext cx="3781353" cy="3048000"/>
          </a:xfrm>
          <a:prstGeom prst="rect">
            <a:avLst/>
          </a:prstGeom>
        </p:spPr>
      </p:pic>
      <p:sp>
        <p:nvSpPr>
          <p:cNvPr id="4" name="TextBox 3">
            <a:extLst>
              <a:ext uri="{FF2B5EF4-FFF2-40B4-BE49-F238E27FC236}">
                <a16:creationId xmlns:a16="http://schemas.microsoft.com/office/drawing/2014/main" id="{8CE8E929-8F02-A876-B40E-3E9E51B313D9}"/>
              </a:ext>
            </a:extLst>
          </p:cNvPr>
          <p:cNvSpPr txBox="1"/>
          <p:nvPr/>
        </p:nvSpPr>
        <p:spPr>
          <a:xfrm>
            <a:off x="4622242" y="4426527"/>
            <a:ext cx="3733800" cy="954107"/>
          </a:xfrm>
          <a:prstGeom prst="rect">
            <a:avLst/>
          </a:prstGeom>
          <a:noFill/>
        </p:spPr>
        <p:txBody>
          <a:bodyPr wrap="square" rtlCol="0">
            <a:spAutoFit/>
          </a:bodyPr>
          <a:lstStyle/>
          <a:p>
            <a:pPr algn="ctr"/>
            <a:r>
              <a:rPr lang="en-US" sz="1400" b="1" dirty="0"/>
              <a:t>44.4 Figure 4: </a:t>
            </a:r>
            <a:r>
              <a:rPr lang="en-US" sz="1400" dirty="0"/>
              <a:t>Coral reefs are formed by the calcium carbonate skeletons of coral organisms, which are marine invertebrates in the phylum Cnidaria.</a:t>
            </a:r>
          </a:p>
        </p:txBody>
      </p:sp>
      <p:sp>
        <p:nvSpPr>
          <p:cNvPr id="5" name="TextBox 4">
            <a:extLst>
              <a:ext uri="{FF2B5EF4-FFF2-40B4-BE49-F238E27FC236}">
                <a16:creationId xmlns:a16="http://schemas.microsoft.com/office/drawing/2014/main" id="{20A80D02-A1B1-08B8-A6C0-8783FCECBB28}"/>
              </a:ext>
            </a:extLst>
          </p:cNvPr>
          <p:cNvSpPr txBox="1"/>
          <p:nvPr/>
        </p:nvSpPr>
        <p:spPr>
          <a:xfrm>
            <a:off x="5689042" y="5380634"/>
            <a:ext cx="1600200" cy="338554"/>
          </a:xfrm>
          <a:prstGeom prst="rect">
            <a:avLst/>
          </a:prstGeom>
          <a:noFill/>
        </p:spPr>
        <p:txBody>
          <a:bodyPr wrap="square" rtlCol="0">
            <a:spAutoFit/>
          </a:bodyPr>
          <a:lstStyle/>
          <a:p>
            <a:pPr algn="ctr"/>
            <a:r>
              <a:rPr lang="en-US" sz="800" dirty="0"/>
              <a:t>Rebecca Jackson on Wikimedia Commons. "Coral reef."</a:t>
            </a:r>
          </a:p>
        </p:txBody>
      </p:sp>
    </p:spTree>
    <p:extLst>
      <p:ext uri="{BB962C8B-B14F-4D97-AF65-F5344CB8AC3E}">
        <p14:creationId xmlns:p14="http://schemas.microsoft.com/office/powerpoint/2010/main" val="205317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Coral Reefs</a:t>
            </a:r>
            <a:r>
              <a:rPr lang="en-US" sz="1400" baseline="-25000" dirty="0"/>
              <a:t>3</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Corals in shallower waters have a mutualistic relationship with zooxanthellae</a:t>
            </a:r>
            <a:r>
              <a:rPr lang="en-US" i="1" dirty="0">
                <a:solidFill>
                  <a:schemeClr val="tx1"/>
                </a:solidFill>
              </a:rPr>
              <a:t>.</a:t>
            </a:r>
          </a:p>
          <a:p>
            <a:pPr>
              <a:tabLst>
                <a:tab pos="461963" algn="l"/>
              </a:tabLst>
            </a:pPr>
            <a:r>
              <a:rPr lang="en-US" i="1" dirty="0">
                <a:solidFill>
                  <a:schemeClr val="tx1"/>
                </a:solidFill>
              </a:rPr>
              <a:t>Zooxanthellae</a:t>
            </a:r>
            <a:r>
              <a:rPr lang="en-US" dirty="0">
                <a:solidFill>
                  <a:schemeClr val="tx1"/>
                </a:solidFill>
              </a:rPr>
              <a:t>: photosynthetic unicellular algae</a:t>
            </a:r>
          </a:p>
          <a:p>
            <a:pPr>
              <a:tabLst>
                <a:tab pos="461963" algn="l"/>
              </a:tabLst>
            </a:pPr>
            <a:r>
              <a:rPr lang="en-US" dirty="0">
                <a:solidFill>
                  <a:schemeClr val="tx1"/>
                </a:solidFill>
              </a:rPr>
              <a:t>Provides corals with their required nutrition and energy</a:t>
            </a:r>
          </a:p>
          <a:p>
            <a:pPr lvl="1">
              <a:tabLst>
                <a:tab pos="461963" algn="l"/>
              </a:tabLst>
            </a:pPr>
            <a:r>
              <a:rPr lang="en-US" dirty="0">
                <a:solidFill>
                  <a:schemeClr val="tx1"/>
                </a:solidFill>
              </a:rPr>
              <a:t>Not provided by the water they live in</a:t>
            </a:r>
            <a:endParaRPr lang="en-US" dirty="0"/>
          </a:p>
          <a:p>
            <a:pPr marL="0" indent="0">
              <a:buNone/>
              <a:tabLst>
                <a:tab pos="461963" algn="l"/>
              </a:tabLst>
            </a:pPr>
            <a:r>
              <a:rPr lang="en-US" dirty="0">
                <a:solidFill>
                  <a:schemeClr val="tx1"/>
                </a:solidFill>
              </a:rPr>
              <a:t>Corals in deeper waters do not have this relationship; instead, they attain nutrients from cnidocytes (stinging cells) on their tentacles.</a:t>
            </a:r>
          </a:p>
        </p:txBody>
      </p:sp>
    </p:spTree>
    <p:extLst>
      <p:ext uri="{BB962C8B-B14F-4D97-AF65-F5344CB8AC3E}">
        <p14:creationId xmlns:p14="http://schemas.microsoft.com/office/powerpoint/2010/main" val="110090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Species in Coral Reefs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dirty="0">
                <a:solidFill>
                  <a:schemeClr val="tx1"/>
                </a:solidFill>
              </a:rPr>
              <a:t>An estimated over 4,000 fish species live in the coral reefs.</a:t>
            </a:r>
            <a:endParaRPr lang="en-US" dirty="0">
              <a:solidFill>
                <a:srgbClr val="0000FF"/>
              </a:solidFill>
            </a:endParaRPr>
          </a:p>
          <a:p>
            <a:pPr>
              <a:tabLst>
                <a:tab pos="461963" algn="l"/>
              </a:tabLst>
            </a:pPr>
            <a:r>
              <a:rPr lang="en-US" dirty="0">
                <a:solidFill>
                  <a:schemeClr val="tx1"/>
                </a:solidFill>
              </a:rPr>
              <a:t>Feed on seaweed, algae, or </a:t>
            </a:r>
            <a:r>
              <a:rPr lang="en-US" b="1" dirty="0">
                <a:solidFill>
                  <a:schemeClr val="tx1"/>
                </a:solidFill>
              </a:rPr>
              <a:t>cryptofauna</a:t>
            </a:r>
            <a:r>
              <a:rPr lang="en-US" dirty="0">
                <a:solidFill>
                  <a:schemeClr val="tx1"/>
                </a:solidFill>
              </a:rPr>
              <a:t>: invertebrates that conceal themselves within crevices of the calcium carbonate skeletons of the coral reefs</a:t>
            </a:r>
          </a:p>
          <a:p>
            <a:pPr marL="0" indent="0">
              <a:buNone/>
              <a:tabLst>
                <a:tab pos="461963" algn="l"/>
              </a:tabLst>
            </a:pPr>
            <a:r>
              <a:rPr lang="en-US" dirty="0">
                <a:solidFill>
                  <a:schemeClr val="tx1"/>
                </a:solidFill>
              </a:rPr>
              <a:t>Some fish species inhabit the coral reef boundaries, including:</a:t>
            </a:r>
          </a:p>
          <a:p>
            <a:pPr>
              <a:tabLst>
                <a:tab pos="461963" algn="l"/>
              </a:tabLst>
            </a:pPr>
            <a:r>
              <a:rPr lang="en-US" b="1" dirty="0">
                <a:solidFill>
                  <a:schemeClr val="tx1"/>
                </a:solidFill>
              </a:rPr>
              <a:t>Predator</a:t>
            </a:r>
            <a:r>
              <a:rPr lang="en-US" dirty="0">
                <a:solidFill>
                  <a:schemeClr val="tx1"/>
                </a:solidFill>
              </a:rPr>
              <a:t> species: consume other organisms via hunting</a:t>
            </a:r>
          </a:p>
          <a:p>
            <a:pPr>
              <a:tabLst>
                <a:tab pos="461963" algn="l"/>
              </a:tabLst>
            </a:pPr>
            <a:r>
              <a:rPr lang="en-US" b="1" dirty="0">
                <a:solidFill>
                  <a:schemeClr val="tx1"/>
                </a:solidFill>
              </a:rPr>
              <a:t>Herbivore</a:t>
            </a:r>
            <a:r>
              <a:rPr lang="en-US" dirty="0">
                <a:solidFill>
                  <a:schemeClr val="tx1"/>
                </a:solidFill>
              </a:rPr>
              <a:t> species: primarily feed on plants</a:t>
            </a:r>
          </a:p>
          <a:p>
            <a:pPr>
              <a:tabLst>
                <a:tab pos="461963" algn="l"/>
              </a:tabLst>
            </a:pPr>
            <a:r>
              <a:rPr lang="en-US" b="1" dirty="0">
                <a:solidFill>
                  <a:schemeClr val="tx1"/>
                </a:solidFill>
              </a:rPr>
              <a:t>Planktivores</a:t>
            </a:r>
            <a:r>
              <a:rPr lang="en-US" dirty="0">
                <a:solidFill>
                  <a:schemeClr val="tx1"/>
                </a:solidFill>
              </a:rPr>
              <a:t>: consume planktonic organisms, such as bacteria, archaea, algae, and protists in the pelagic zone</a:t>
            </a:r>
            <a:endParaRPr lang="en-US" b="1" dirty="0">
              <a:solidFill>
                <a:schemeClr val="tx1"/>
              </a:solidFill>
            </a:endParaRPr>
          </a:p>
        </p:txBody>
      </p:sp>
    </p:spTree>
    <p:extLst>
      <p:ext uri="{BB962C8B-B14F-4D97-AF65-F5344CB8AC3E}">
        <p14:creationId xmlns:p14="http://schemas.microsoft.com/office/powerpoint/2010/main" val="208175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Global Decline of Coral Reefs</a:t>
            </a:r>
            <a:r>
              <a:rPr lang="en-US" sz="1400" baseline="-25000" dirty="0">
                <a:solidFill>
                  <a:schemeClr val="accent1"/>
                </a:solidFill>
              </a:rPr>
              <a:t>1</a:t>
            </a: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Coral reefs take thousands of years to build.</a:t>
            </a:r>
          </a:p>
          <a:p>
            <a:pPr>
              <a:tabLst>
                <a:tab pos="461963" algn="l"/>
              </a:tabLst>
            </a:pPr>
            <a:r>
              <a:rPr lang="en-US" dirty="0">
                <a:solidFill>
                  <a:schemeClr val="tx1"/>
                </a:solidFill>
              </a:rPr>
              <a:t>Climate change and human activity pose significant threats to coral reefs.</a:t>
            </a:r>
          </a:p>
          <a:p>
            <a:pPr>
              <a:tabLst>
                <a:tab pos="461963" algn="l"/>
              </a:tabLst>
            </a:pPr>
            <a:r>
              <a:rPr lang="en-US" dirty="0">
                <a:solidFill>
                  <a:schemeClr val="tx1"/>
                </a:solidFill>
              </a:rPr>
              <a:t>Rising ocean temperatures cause coral bleaching: excessive warmth causing the reefs to lose their food-producing algae.</a:t>
            </a:r>
          </a:p>
          <a:p>
            <a:pPr lvl="1">
              <a:tabLst>
                <a:tab pos="461963" algn="l"/>
              </a:tabLst>
            </a:pPr>
            <a:r>
              <a:rPr lang="en-US" dirty="0">
                <a:solidFill>
                  <a:schemeClr val="tx1"/>
                </a:solidFill>
              </a:rPr>
              <a:t>Reefs lose their coloration if loss of the zooxanthellae is prolonged.</a:t>
            </a:r>
          </a:p>
          <a:p>
            <a:pPr>
              <a:tabLst>
                <a:tab pos="461963" algn="l"/>
              </a:tabLst>
            </a:pPr>
            <a:r>
              <a:rPr lang="en-US" dirty="0">
                <a:solidFill>
                  <a:schemeClr val="tx1"/>
                </a:solidFill>
              </a:rPr>
              <a:t>Increasing atmospheric CO</a:t>
            </a:r>
            <a:r>
              <a:rPr lang="en-US" baseline="-25000" dirty="0">
                <a:solidFill>
                  <a:schemeClr val="tx1"/>
                </a:solidFill>
              </a:rPr>
              <a:t>2</a:t>
            </a:r>
            <a:r>
              <a:rPr lang="en-US" dirty="0">
                <a:solidFill>
                  <a:schemeClr val="tx1"/>
                </a:solidFill>
              </a:rPr>
              <a:t> leads to ocean acidification.</a:t>
            </a:r>
          </a:p>
          <a:p>
            <a:pPr lvl="1">
              <a:tabLst>
                <a:tab pos="461963" algn="l"/>
              </a:tabLst>
            </a:pPr>
            <a:r>
              <a:rPr lang="en-US" dirty="0">
                <a:solidFill>
                  <a:schemeClr val="tx1"/>
                </a:solidFill>
              </a:rPr>
              <a:t>Acidification interferes with coral calcification processes.</a:t>
            </a:r>
            <a:endParaRPr lang="en-US" dirty="0">
              <a:solidFill>
                <a:srgbClr val="0000FF"/>
              </a:solidFill>
            </a:endParaRPr>
          </a:p>
        </p:txBody>
      </p:sp>
    </p:spTree>
    <p:extLst>
      <p:ext uri="{BB962C8B-B14F-4D97-AF65-F5344CB8AC3E}">
        <p14:creationId xmlns:p14="http://schemas.microsoft.com/office/powerpoint/2010/main" val="192037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Global Decline of Coral Reefs</a:t>
            </a:r>
            <a:r>
              <a:rPr lang="en-US" sz="1400" baseline="-25000" dirty="0">
                <a:solidFill>
                  <a:schemeClr val="accent1"/>
                </a:solidFill>
              </a:rPr>
              <a:t>2</a:t>
            </a: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Human population growth increases sediment and agricultural chemicals, which c</a:t>
            </a:r>
            <a:r>
              <a:rPr lang="en-US" dirty="0"/>
              <a:t>auses clear waters to become cloudy.</a:t>
            </a:r>
            <a:endParaRPr lang="en-US" dirty="0">
              <a:solidFill>
                <a:schemeClr val="tx1"/>
              </a:solidFill>
            </a:endParaRPr>
          </a:p>
          <a:p>
            <a:pPr>
              <a:tabLst>
                <a:tab pos="461963" algn="l"/>
              </a:tabLst>
            </a:pPr>
            <a:r>
              <a:rPr lang="en-US" dirty="0">
                <a:solidFill>
                  <a:schemeClr val="tx1"/>
                </a:solidFill>
              </a:rPr>
              <a:t>Overfishing of popular fish disrupts the ecological balance.</a:t>
            </a:r>
          </a:p>
          <a:p>
            <a:pPr>
              <a:tabLst>
                <a:tab pos="461963" algn="l"/>
              </a:tabLst>
            </a:pPr>
            <a:r>
              <a:rPr lang="en-US" dirty="0">
                <a:solidFill>
                  <a:schemeClr val="tx1"/>
                </a:solidFill>
              </a:rPr>
              <a:t>Rise in global temperature is very significant to coral reefs.</a:t>
            </a:r>
          </a:p>
          <a:p>
            <a:pPr lvl="1">
              <a:tabLst>
                <a:tab pos="461963" algn="l"/>
              </a:tabLst>
            </a:pPr>
            <a:r>
              <a:rPr lang="en-US" dirty="0">
                <a:solidFill>
                  <a:schemeClr val="tx1"/>
                </a:solidFill>
              </a:rPr>
              <a:t>Species can become extinct before evolution offers new adaptations.</a:t>
            </a:r>
          </a:p>
          <a:p>
            <a:pPr lvl="1">
              <a:tabLst>
                <a:tab pos="461963" algn="l"/>
              </a:tabLst>
            </a:pPr>
            <a:r>
              <a:rPr lang="en-US" dirty="0">
                <a:solidFill>
                  <a:schemeClr val="tx1"/>
                </a:solidFill>
              </a:rPr>
              <a:t>Many scientists believe global warming may be irreversible for many coral reefs.</a:t>
            </a:r>
            <a:endParaRPr lang="en-US" dirty="0">
              <a:solidFill>
                <a:srgbClr val="0000FF"/>
              </a:solidFill>
            </a:endParaRPr>
          </a:p>
        </p:txBody>
      </p:sp>
    </p:spTree>
    <p:extLst>
      <p:ext uri="{BB962C8B-B14F-4D97-AF65-F5344CB8AC3E}">
        <p14:creationId xmlns:p14="http://schemas.microsoft.com/office/powerpoint/2010/main" val="44552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79796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effects of abiotic factors on the composition of plant and animal communities in aquatic biomes.</a:t>
            </a:r>
          </a:p>
          <a:p>
            <a:pPr marL="457200" indent="-457200">
              <a:buFont typeface="Arial" panose="020B0604020202020204" pitchFamily="34" charset="0"/>
              <a:buChar char="•"/>
              <a:tabLst>
                <a:tab pos="457200" algn="l"/>
              </a:tabLst>
            </a:pPr>
            <a:r>
              <a:rPr lang="en-US" b="1" dirty="0"/>
              <a:t>Compare</a:t>
            </a:r>
            <a:r>
              <a:rPr lang="en-US" dirty="0"/>
              <a:t> and contrast the characteristics of the ocean zones.</a:t>
            </a:r>
          </a:p>
          <a:p>
            <a:pPr marL="457200" indent="-457200">
              <a:buFont typeface="Arial" panose="020B0604020202020204" pitchFamily="34" charset="0"/>
              <a:buChar char="•"/>
              <a:tabLst>
                <a:tab pos="457200" algn="l"/>
              </a:tabLst>
            </a:pPr>
            <a:r>
              <a:rPr lang="en-US" b="1" dirty="0"/>
              <a:t>Summarize</a:t>
            </a:r>
            <a:r>
              <a:rPr lang="en-US" dirty="0"/>
              <a:t> the characteristics of standing water and flowing water freshwater biomes.</a:t>
            </a:r>
          </a:p>
          <a:p>
            <a:pPr marL="457200" indent="-457200">
              <a:buFont typeface="Arial" panose="020B0604020202020204" pitchFamily="34" charset="0"/>
              <a:buChar char="•"/>
              <a:tabLst>
                <a:tab pos="457200" algn="l"/>
              </a:tabLst>
            </a:pPr>
            <a:r>
              <a:rPr lang="en-US" b="1" dirty="0"/>
              <a:t>Understand</a:t>
            </a:r>
            <a:r>
              <a:rPr lang="en-US" dirty="0"/>
              <a:t> coral reefs.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Estuaries: Where th</a:t>
            </a:r>
            <a:r>
              <a:rPr lang="en-US" dirty="0">
                <a:solidFill>
                  <a:schemeClr val="accent1"/>
                </a:solidFill>
              </a:rPr>
              <a:t>e Ocean Meets Fresh Water</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Estuaries</a:t>
            </a:r>
            <a:r>
              <a:rPr lang="en-US" dirty="0">
                <a:solidFill>
                  <a:schemeClr val="tx1"/>
                </a:solidFill>
              </a:rPr>
              <a:t>: biomes that occur where a source of fresh water meets the ocean</a:t>
            </a:r>
          </a:p>
          <a:p>
            <a:pPr>
              <a:tabLst>
                <a:tab pos="461963" algn="l"/>
              </a:tabLst>
            </a:pPr>
            <a:r>
              <a:rPr lang="en-US" dirty="0">
                <a:solidFill>
                  <a:schemeClr val="tx1"/>
                </a:solidFill>
              </a:rPr>
              <a:t>Characterized by </a:t>
            </a:r>
            <a:r>
              <a:rPr lang="en-US" i="1" dirty="0">
                <a:solidFill>
                  <a:schemeClr val="tx1"/>
                </a:solidFill>
              </a:rPr>
              <a:t>brackish</a:t>
            </a:r>
            <a:r>
              <a:rPr lang="en-US" dirty="0">
                <a:solidFill>
                  <a:schemeClr val="tx1"/>
                </a:solidFill>
              </a:rPr>
              <a:t> (diluted) water</a:t>
            </a:r>
          </a:p>
          <a:p>
            <a:pPr>
              <a:tabLst>
                <a:tab pos="461963" algn="l"/>
              </a:tabLst>
            </a:pPr>
            <a:r>
              <a:rPr lang="en-US" dirty="0">
                <a:solidFill>
                  <a:schemeClr val="tx1"/>
                </a:solidFill>
              </a:rPr>
              <a:t>Form protected areas where young crustacean, mollusks, and fish offspring begin their lives</a:t>
            </a:r>
          </a:p>
          <a:p>
            <a:pPr>
              <a:tabLst>
                <a:tab pos="461963" algn="l"/>
              </a:tabLst>
            </a:pPr>
            <a:r>
              <a:rPr lang="en-US" dirty="0">
                <a:solidFill>
                  <a:schemeClr val="tx1"/>
                </a:solidFill>
              </a:rPr>
              <a:t>Salinity based on rate of freshwater flow, which depends on seasonal rainfall</a:t>
            </a:r>
          </a:p>
          <a:p>
            <a:pPr>
              <a:tabLst>
                <a:tab pos="461963" algn="l"/>
              </a:tabLst>
            </a:pPr>
            <a:r>
              <a:rPr lang="en-US" dirty="0">
                <a:solidFill>
                  <a:schemeClr val="tx1"/>
                </a:solidFill>
              </a:rPr>
              <a:t>Experience daily tidal fluctuations</a:t>
            </a:r>
            <a:endParaRPr lang="en-US" dirty="0">
              <a:solidFill>
                <a:srgbClr val="0000FF"/>
              </a:solidFill>
            </a:endParaRPr>
          </a:p>
        </p:txBody>
      </p:sp>
    </p:spTree>
    <p:extLst>
      <p:ext uri="{BB962C8B-B14F-4D97-AF65-F5344CB8AC3E}">
        <p14:creationId xmlns:p14="http://schemas.microsoft.com/office/powerpoint/2010/main" val="252727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Salinity in Estuaries</a:t>
            </a:r>
          </a:p>
        </p:txBody>
      </p:sp>
      <p:sp>
        <p:nvSpPr>
          <p:cNvPr id="11267" name="Rectangle 3"/>
          <p:cNvSpPr>
            <a:spLocks noGrp="1"/>
          </p:cNvSpPr>
          <p:nvPr>
            <p:ph idx="1"/>
          </p:nvPr>
        </p:nvSpPr>
        <p:spPr>
          <a:xfrm>
            <a:off x="457200" y="1280160"/>
            <a:ext cx="3886200" cy="4739640"/>
          </a:xfrm>
          <a:prstGeom prst="rect">
            <a:avLst/>
          </a:prstGeom>
        </p:spPr>
        <p:txBody>
          <a:bodyPr>
            <a:normAutofit fontScale="70000" lnSpcReduction="20000"/>
          </a:bodyPr>
          <a:lstStyle/>
          <a:p>
            <a:pPr>
              <a:tabLst>
                <a:tab pos="461963" algn="l"/>
              </a:tabLst>
            </a:pPr>
            <a:r>
              <a:rPr lang="en-US" dirty="0">
                <a:solidFill>
                  <a:schemeClr val="tx1"/>
                </a:solidFill>
              </a:rPr>
              <a:t>The variation in salinity poses physiological challenges for estuarine inhabitants.</a:t>
            </a:r>
          </a:p>
          <a:p>
            <a:pPr marL="457200" indent="-457200">
              <a:buFont typeface="Arial" panose="020B0604020202020204" pitchFamily="34" charset="0"/>
              <a:buChar char="•"/>
              <a:tabLst>
                <a:tab pos="461963" algn="l"/>
              </a:tabLst>
            </a:pPr>
            <a:r>
              <a:rPr lang="en-US" dirty="0">
                <a:solidFill>
                  <a:schemeClr val="tx1"/>
                </a:solidFill>
              </a:rPr>
              <a:t>Plants (halophytes) and animals have adaptations to cope with salinity changes.</a:t>
            </a:r>
          </a:p>
          <a:p>
            <a:pPr marL="914400" lvl="1" indent="-457200">
              <a:buFont typeface="Arial" panose="020B0604020202020204" pitchFamily="34" charset="0"/>
              <a:buChar char="•"/>
              <a:tabLst>
                <a:tab pos="461963" algn="l"/>
              </a:tabLst>
            </a:pPr>
            <a:r>
              <a:rPr lang="en-US" b="1" dirty="0"/>
              <a:t>Halophytes</a:t>
            </a:r>
            <a:r>
              <a:rPr lang="en-US" dirty="0"/>
              <a:t>: plants that can tolerate salty conditions</a:t>
            </a:r>
          </a:p>
          <a:p>
            <a:pPr marL="914400" lvl="1" indent="-457200">
              <a:buFont typeface="Arial" panose="020B0604020202020204" pitchFamily="34" charset="0"/>
              <a:buChar char="•"/>
              <a:tabLst>
                <a:tab pos="461963" algn="l"/>
              </a:tabLst>
            </a:pPr>
            <a:r>
              <a:rPr lang="en-US" u="sng" dirty="0">
                <a:solidFill>
                  <a:schemeClr val="tx1"/>
                </a:solidFill>
              </a:rPr>
              <a:t>Plants</a:t>
            </a:r>
            <a:r>
              <a:rPr lang="en-US" dirty="0">
                <a:solidFill>
                  <a:schemeClr val="tx1"/>
                </a:solidFill>
              </a:rPr>
              <a:t>: have filters in the roots to remove salt from the water the plant absorbs</a:t>
            </a:r>
          </a:p>
          <a:p>
            <a:pPr marL="914400" lvl="1" indent="-457200">
              <a:buFont typeface="Arial" panose="020B0604020202020204" pitchFamily="34" charset="0"/>
              <a:buChar char="•"/>
              <a:tabLst>
                <a:tab pos="461963" algn="l"/>
              </a:tabLst>
            </a:pPr>
            <a:r>
              <a:rPr lang="en-US" u="sng" dirty="0">
                <a:solidFill>
                  <a:schemeClr val="tx1"/>
                </a:solidFill>
              </a:rPr>
              <a:t>Animals</a:t>
            </a:r>
            <a:r>
              <a:rPr lang="en-US" dirty="0">
                <a:solidFill>
                  <a:schemeClr val="tx1"/>
                </a:solidFill>
              </a:rPr>
              <a:t>: may switch between aerobic and anaerobic respiration based on conditions</a:t>
            </a:r>
            <a:endParaRPr lang="en-US" dirty="0">
              <a:solidFill>
                <a:srgbClr val="0000FF"/>
              </a:solidFill>
            </a:endParaRPr>
          </a:p>
        </p:txBody>
      </p:sp>
      <p:pic>
        <p:nvPicPr>
          <p:cNvPr id="2" name="Content Placeholder 6" descr="A photograph of marshgrass">
            <a:extLst>
              <a:ext uri="{FF2B5EF4-FFF2-40B4-BE49-F238E27FC236}">
                <a16:creationId xmlns:a16="http://schemas.microsoft.com/office/drawing/2014/main" id="{CF6DDF72-3C34-3371-BDF9-4FA165D82075}"/>
              </a:ext>
            </a:extLst>
          </p:cNvPr>
          <p:cNvPicPr>
            <a:picLocks noChangeAspect="1"/>
          </p:cNvPicPr>
          <p:nvPr/>
        </p:nvPicPr>
        <p:blipFill>
          <a:blip r:embed="rId2"/>
          <a:srcRect l="11111" t="5333" r="11111" b="6001"/>
          <a:stretch/>
        </p:blipFill>
        <p:spPr>
          <a:xfrm>
            <a:off x="4336716" y="1581408"/>
            <a:ext cx="4331368" cy="2743200"/>
          </a:xfrm>
          <a:prstGeom prst="rect">
            <a:avLst/>
          </a:prstGeom>
        </p:spPr>
      </p:pic>
      <p:sp>
        <p:nvSpPr>
          <p:cNvPr id="4" name="TextBox 3">
            <a:extLst>
              <a:ext uri="{FF2B5EF4-FFF2-40B4-BE49-F238E27FC236}">
                <a16:creationId xmlns:a16="http://schemas.microsoft.com/office/drawing/2014/main" id="{40477EF9-37D7-DB6F-4581-0AA4AEAEFC48}"/>
              </a:ext>
            </a:extLst>
          </p:cNvPr>
          <p:cNvSpPr txBox="1"/>
          <p:nvPr/>
        </p:nvSpPr>
        <p:spPr>
          <a:xfrm>
            <a:off x="4343400" y="4332982"/>
            <a:ext cx="4318000" cy="738664"/>
          </a:xfrm>
          <a:prstGeom prst="rect">
            <a:avLst/>
          </a:prstGeom>
          <a:noFill/>
        </p:spPr>
        <p:txBody>
          <a:bodyPr wrap="square" rtlCol="0">
            <a:spAutoFit/>
          </a:bodyPr>
          <a:lstStyle/>
          <a:p>
            <a:pPr algn="ctr"/>
            <a:r>
              <a:rPr lang="en-US" sz="1400" b="1" dirty="0"/>
              <a:t>44.4 Figure 5: </a:t>
            </a:r>
            <a:r>
              <a:rPr lang="en-US" sz="1400" dirty="0"/>
              <a:t>The marshgrass </a:t>
            </a:r>
            <a:r>
              <a:rPr lang="en-US" sz="1400" i="1" dirty="0"/>
              <a:t>Spartina alterniflora</a:t>
            </a:r>
            <a:r>
              <a:rPr lang="en-US" sz="1400" dirty="0"/>
              <a:t> is a halophyte (salt-tolerant plant) that thrives in brackish coastal estuaries.</a:t>
            </a:r>
          </a:p>
        </p:txBody>
      </p:sp>
      <p:sp>
        <p:nvSpPr>
          <p:cNvPr id="5" name="TextBox 4">
            <a:extLst>
              <a:ext uri="{FF2B5EF4-FFF2-40B4-BE49-F238E27FC236}">
                <a16:creationId xmlns:a16="http://schemas.microsoft.com/office/drawing/2014/main" id="{1B40EDD6-EF9B-5C62-1FA6-B3CA94ED69D8}"/>
              </a:ext>
            </a:extLst>
          </p:cNvPr>
          <p:cNvSpPr txBox="1"/>
          <p:nvPr/>
        </p:nvSpPr>
        <p:spPr>
          <a:xfrm>
            <a:off x="5397500" y="5071646"/>
            <a:ext cx="2209800" cy="338554"/>
          </a:xfrm>
          <a:prstGeom prst="rect">
            <a:avLst/>
          </a:prstGeom>
          <a:noFill/>
        </p:spPr>
        <p:txBody>
          <a:bodyPr wrap="square" rtlCol="0">
            <a:spAutoFit/>
          </a:bodyPr>
          <a:lstStyle/>
          <a:p>
            <a:pPr algn="ctr"/>
            <a:r>
              <a:rPr lang="en-US" sz="800" dirty="0"/>
              <a:t>USDA-NRCS PLANTS Database on Wikimedia Commons. "</a:t>
            </a:r>
            <a:r>
              <a:rPr lang="en-US" sz="800" i="1" dirty="0"/>
              <a:t>Spartina alterniflora</a:t>
            </a:r>
            <a:r>
              <a:rPr lang="en-US" sz="800" dirty="0"/>
              <a:t>."</a:t>
            </a:r>
          </a:p>
        </p:txBody>
      </p:sp>
    </p:spTree>
    <p:extLst>
      <p:ext uri="{BB962C8B-B14F-4D97-AF65-F5344CB8AC3E}">
        <p14:creationId xmlns:p14="http://schemas.microsoft.com/office/powerpoint/2010/main" val="95518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Freshwater Biomes</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Include lakes, ponds, rivers, streams, and wetlands</a:t>
            </a:r>
          </a:p>
          <a:p>
            <a:pPr>
              <a:tabLst>
                <a:tab pos="461963" algn="l"/>
              </a:tabLst>
            </a:pPr>
            <a:r>
              <a:rPr lang="en-US" dirty="0">
                <a:solidFill>
                  <a:schemeClr val="tx1"/>
                </a:solidFill>
              </a:rPr>
              <a:t>Provide essential </a:t>
            </a:r>
            <a:r>
              <a:rPr lang="en-US" b="1" dirty="0">
                <a:solidFill>
                  <a:schemeClr val="tx1"/>
                </a:solidFill>
              </a:rPr>
              <a:t>ecosystem services </a:t>
            </a:r>
            <a:r>
              <a:rPr lang="en-US" dirty="0">
                <a:solidFill>
                  <a:schemeClr val="tx1"/>
                </a:solidFill>
              </a:rPr>
              <a:t>(benefits humans obtain from ecosystems), such as:</a:t>
            </a:r>
          </a:p>
          <a:p>
            <a:pPr lvl="1">
              <a:tabLst>
                <a:tab pos="461963" algn="l"/>
              </a:tabLst>
            </a:pPr>
            <a:r>
              <a:rPr lang="en-US" dirty="0">
                <a:solidFill>
                  <a:schemeClr val="tx1"/>
                </a:solidFill>
              </a:rPr>
              <a:t>Aquatic resources for drinking water</a:t>
            </a:r>
          </a:p>
          <a:p>
            <a:pPr lvl="1">
              <a:tabLst>
                <a:tab pos="461963" algn="l"/>
              </a:tabLst>
            </a:pPr>
            <a:r>
              <a:rPr lang="en-US" dirty="0"/>
              <a:t>Crop irrigation</a:t>
            </a:r>
          </a:p>
          <a:p>
            <a:pPr lvl="1">
              <a:tabLst>
                <a:tab pos="461963" algn="l"/>
              </a:tabLst>
            </a:pPr>
            <a:r>
              <a:rPr lang="en-US" dirty="0">
                <a:solidFill>
                  <a:schemeClr val="tx1"/>
                </a:solidFill>
              </a:rPr>
              <a:t>Sanitation</a:t>
            </a:r>
          </a:p>
          <a:p>
            <a:pPr lvl="1">
              <a:tabLst>
                <a:tab pos="461963" algn="l"/>
              </a:tabLst>
            </a:pPr>
            <a:r>
              <a:rPr lang="en-US" dirty="0"/>
              <a:t>Industry</a:t>
            </a:r>
            <a:endParaRPr lang="en-US" dirty="0">
              <a:solidFill>
                <a:schemeClr val="tx1"/>
              </a:solidFill>
            </a:endParaRPr>
          </a:p>
          <a:p>
            <a:pPr>
              <a:tabLst>
                <a:tab pos="461963" algn="l"/>
              </a:tabLst>
            </a:pPr>
            <a:r>
              <a:rPr lang="en-US" dirty="0">
                <a:solidFill>
                  <a:schemeClr val="tx1"/>
                </a:solidFill>
              </a:rPr>
              <a:t>Connected to terrestrial biomes through abiotic and biotic factors</a:t>
            </a:r>
            <a:endParaRPr lang="en-US" dirty="0">
              <a:solidFill>
                <a:srgbClr val="0000FF"/>
              </a:solidFill>
            </a:endParaRPr>
          </a:p>
        </p:txBody>
      </p:sp>
    </p:spTree>
    <p:extLst>
      <p:ext uri="{BB962C8B-B14F-4D97-AF65-F5344CB8AC3E}">
        <p14:creationId xmlns:p14="http://schemas.microsoft.com/office/powerpoint/2010/main" val="81831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Lakes and Ponds</a:t>
            </a:r>
          </a:p>
        </p:txBody>
      </p:sp>
      <p:sp>
        <p:nvSpPr>
          <p:cNvPr id="11267" name="Rectangle 3"/>
          <p:cNvSpPr>
            <a:spLocks noGrp="1"/>
          </p:cNvSpPr>
          <p:nvPr>
            <p:ph idx="1"/>
          </p:nvPr>
        </p:nvSpPr>
        <p:spPr>
          <a:xfrm>
            <a:off x="457200" y="1280160"/>
            <a:ext cx="4419600" cy="4739640"/>
          </a:xfrm>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dirty="0">
                <a:solidFill>
                  <a:schemeClr val="tx1"/>
                </a:solidFill>
              </a:rPr>
              <a:t>Range in size from a few square meters to thousands of square kilometers</a:t>
            </a:r>
          </a:p>
          <a:p>
            <a:pPr marL="457200" indent="-457200">
              <a:buFont typeface="Arial" panose="020B0604020202020204" pitchFamily="34" charset="0"/>
              <a:buChar char="•"/>
              <a:tabLst>
                <a:tab pos="461963" algn="l"/>
              </a:tabLst>
            </a:pPr>
            <a:r>
              <a:rPr lang="en-US" dirty="0">
                <a:solidFill>
                  <a:schemeClr val="tx1"/>
                </a:solidFill>
              </a:rPr>
              <a:t>Temperature important abiotic factor</a:t>
            </a:r>
          </a:p>
          <a:p>
            <a:pPr marL="1200150" lvl="1" indent="-457200">
              <a:buFont typeface="Arial" panose="020B0604020202020204" pitchFamily="34" charset="0"/>
              <a:buChar char="•"/>
              <a:tabLst>
                <a:tab pos="461963" algn="l"/>
              </a:tabLst>
            </a:pPr>
            <a:r>
              <a:rPr lang="en-US" dirty="0">
                <a:solidFill>
                  <a:schemeClr val="tx1"/>
                </a:solidFill>
              </a:rPr>
              <a:t>Experience thermal stratification in summer</a:t>
            </a:r>
          </a:p>
          <a:p>
            <a:pPr marL="457200" indent="-457200">
              <a:buFont typeface="Arial" panose="020B0604020202020204" pitchFamily="34" charset="0"/>
              <a:buChar char="•"/>
              <a:tabLst>
                <a:tab pos="461963" algn="l"/>
              </a:tabLst>
            </a:pPr>
            <a:r>
              <a:rPr lang="en-US" dirty="0">
                <a:solidFill>
                  <a:schemeClr val="tx1"/>
                </a:solidFill>
              </a:rPr>
              <a:t>Support phytoplankton in the photic zone, forming the base of the food web in lakes and ponds</a:t>
            </a:r>
          </a:p>
          <a:p>
            <a:pPr marL="457200" indent="-457200">
              <a:buFont typeface="Arial" panose="020B0604020202020204" pitchFamily="34" charset="0"/>
              <a:buChar char="•"/>
              <a:tabLst>
                <a:tab pos="461963" algn="l"/>
              </a:tabLst>
            </a:pPr>
            <a:r>
              <a:rPr lang="en-US" dirty="0">
                <a:solidFill>
                  <a:schemeClr val="tx1"/>
                </a:solidFill>
              </a:rPr>
              <a:t>Breakdown of dead organisms by bacteria in the aphotic zone</a:t>
            </a:r>
            <a:endParaRPr lang="en-US" dirty="0">
              <a:solidFill>
                <a:srgbClr val="0000FF"/>
              </a:solidFill>
            </a:endParaRPr>
          </a:p>
        </p:txBody>
      </p:sp>
      <p:pic>
        <p:nvPicPr>
          <p:cNvPr id="2" name="Content Placeholder 5" descr="A micrograph of various phytoplankton of various shapes and sizes">
            <a:extLst>
              <a:ext uri="{FF2B5EF4-FFF2-40B4-BE49-F238E27FC236}">
                <a16:creationId xmlns:a16="http://schemas.microsoft.com/office/drawing/2014/main" id="{869C039C-B94E-2BF8-E285-00BD3CEED0BD}"/>
              </a:ext>
            </a:extLst>
          </p:cNvPr>
          <p:cNvPicPr>
            <a:picLocks noChangeAspect="1"/>
          </p:cNvPicPr>
          <p:nvPr/>
        </p:nvPicPr>
        <p:blipFill>
          <a:blip r:embed="rId2"/>
          <a:srcRect l="16667" t="7000" r="16667" b="3000"/>
          <a:stretch/>
        </p:blipFill>
        <p:spPr>
          <a:xfrm>
            <a:off x="4953465" y="1710154"/>
            <a:ext cx="3592444" cy="2694333"/>
          </a:xfrm>
          <a:prstGeom prst="rect">
            <a:avLst/>
          </a:prstGeom>
        </p:spPr>
      </p:pic>
      <p:sp>
        <p:nvSpPr>
          <p:cNvPr id="4" name="TextBox 3">
            <a:extLst>
              <a:ext uri="{FF2B5EF4-FFF2-40B4-BE49-F238E27FC236}">
                <a16:creationId xmlns:a16="http://schemas.microsoft.com/office/drawing/2014/main" id="{C04EC546-0AFE-6255-F79D-4550F6D90794}"/>
              </a:ext>
            </a:extLst>
          </p:cNvPr>
          <p:cNvSpPr txBox="1"/>
          <p:nvPr/>
        </p:nvSpPr>
        <p:spPr>
          <a:xfrm>
            <a:off x="5225687" y="4409182"/>
            <a:ext cx="3048000" cy="738664"/>
          </a:xfrm>
          <a:prstGeom prst="rect">
            <a:avLst/>
          </a:prstGeom>
          <a:noFill/>
        </p:spPr>
        <p:txBody>
          <a:bodyPr wrap="square" rtlCol="0">
            <a:spAutoFit/>
          </a:bodyPr>
          <a:lstStyle/>
          <a:p>
            <a:pPr algn="ctr"/>
            <a:r>
              <a:rPr lang="en-US" sz="1400" b="1" dirty="0"/>
              <a:t>44.4 Figure 6: </a:t>
            </a:r>
            <a:r>
              <a:rPr lang="en-US" sz="1400" dirty="0"/>
              <a:t>Phytoplankton, found in lakes and ponds, are a critical component of the ecosystem.</a:t>
            </a:r>
          </a:p>
        </p:txBody>
      </p:sp>
      <p:sp>
        <p:nvSpPr>
          <p:cNvPr id="5" name="TextBox 4">
            <a:extLst>
              <a:ext uri="{FF2B5EF4-FFF2-40B4-BE49-F238E27FC236}">
                <a16:creationId xmlns:a16="http://schemas.microsoft.com/office/drawing/2014/main" id="{696B0E27-18FB-0A0F-93EA-15327973B020}"/>
              </a:ext>
            </a:extLst>
          </p:cNvPr>
          <p:cNvSpPr txBox="1"/>
          <p:nvPr/>
        </p:nvSpPr>
        <p:spPr>
          <a:xfrm>
            <a:off x="5644787" y="5147846"/>
            <a:ext cx="2209800" cy="338554"/>
          </a:xfrm>
          <a:prstGeom prst="rect">
            <a:avLst/>
          </a:prstGeom>
          <a:noFill/>
        </p:spPr>
        <p:txBody>
          <a:bodyPr wrap="square" rtlCol="0">
            <a:spAutoFit/>
          </a:bodyPr>
          <a:lstStyle/>
          <a:p>
            <a:pPr algn="ctr"/>
            <a:r>
              <a:rPr lang="en-US" sz="800" dirty="0"/>
              <a:t> University of Rhode Island/Stephanie Anderson on Wikimedia Commons. "Phytoplankton."</a:t>
            </a:r>
          </a:p>
        </p:txBody>
      </p:sp>
    </p:spTree>
    <p:extLst>
      <p:ext uri="{BB962C8B-B14F-4D97-AF65-F5344CB8AC3E}">
        <p14:creationId xmlns:p14="http://schemas.microsoft.com/office/powerpoint/2010/main" val="319881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Nitrogen and Phosphorus in Lakes and Ponds</a:t>
            </a:r>
          </a:p>
        </p:txBody>
      </p:sp>
      <p:sp>
        <p:nvSpPr>
          <p:cNvPr id="11267" name="Rectangle 3"/>
          <p:cNvSpPr>
            <a:spLocks noGrp="1"/>
          </p:cNvSpPr>
          <p:nvPr>
            <p:ph idx="1"/>
          </p:nvPr>
        </p:nvSpPr>
        <p:spPr>
          <a:xfrm>
            <a:off x="457199" y="1280160"/>
            <a:ext cx="4095541" cy="4572000"/>
          </a:xfrm>
          <a:prstGeom prst="rect">
            <a:avLst/>
          </a:prstGeom>
        </p:spPr>
        <p:txBody>
          <a:bodyPr>
            <a:normAutofit fontScale="70000" lnSpcReduction="20000"/>
          </a:bodyPr>
          <a:lstStyle/>
          <a:p>
            <a:pPr marL="0" indent="0">
              <a:buNone/>
              <a:tabLst>
                <a:tab pos="461963" algn="l"/>
              </a:tabLst>
            </a:pPr>
            <a:r>
              <a:rPr lang="en-US" dirty="0">
                <a:solidFill>
                  <a:schemeClr val="tx1"/>
                </a:solidFill>
              </a:rPr>
              <a:t>Nitrogen (N) and phosphorus (P) are essential limiting nutrients for algae and plant growth.</a:t>
            </a:r>
          </a:p>
          <a:p>
            <a:pPr marL="457200" indent="-457200">
              <a:buFont typeface="Arial" panose="020B0604020202020204" pitchFamily="34" charset="0"/>
              <a:buChar char="•"/>
              <a:tabLst>
                <a:tab pos="461963" algn="l"/>
              </a:tabLst>
            </a:pPr>
            <a:r>
              <a:rPr lang="en-US" dirty="0"/>
              <a:t>They are determining factors in the amount of phytoplankton growth that takes place.</a:t>
            </a:r>
            <a:endParaRPr lang="en-US"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Excess input can lead to </a:t>
            </a:r>
            <a:r>
              <a:rPr lang="en-US" b="1" dirty="0">
                <a:solidFill>
                  <a:schemeClr val="tx1"/>
                </a:solidFill>
              </a:rPr>
              <a:t>algal blooms</a:t>
            </a:r>
            <a:r>
              <a:rPr lang="en-US" dirty="0">
                <a:solidFill>
                  <a:schemeClr val="tx1"/>
                </a:solidFill>
              </a:rPr>
              <a:t>: a large accumulation of algae.</a:t>
            </a:r>
            <a:endParaRPr lang="en-US" b="1" dirty="0">
              <a:solidFill>
                <a:schemeClr val="tx1"/>
              </a:solidFill>
            </a:endParaRPr>
          </a:p>
          <a:p>
            <a:pPr marL="1200150" lvl="1" indent="-457200">
              <a:buFont typeface="Arial" panose="020B0604020202020204" pitchFamily="34" charset="0"/>
              <a:buChar char="•"/>
              <a:tabLst>
                <a:tab pos="461963" algn="l"/>
              </a:tabLst>
            </a:pPr>
            <a:r>
              <a:rPr lang="en-US" dirty="0">
                <a:solidFill>
                  <a:schemeClr val="tx1"/>
                </a:solidFill>
              </a:rPr>
              <a:t>Algal blooms can cause oxygen (O) depletion and create dead zones.</a:t>
            </a:r>
          </a:p>
          <a:p>
            <a:pPr marL="457200" indent="-457200">
              <a:buFont typeface="Arial" panose="020B0604020202020204" pitchFamily="34" charset="0"/>
              <a:buChar char="•"/>
              <a:tabLst>
                <a:tab pos="461963" algn="l"/>
              </a:tabLst>
            </a:pPr>
            <a:r>
              <a:rPr lang="en-US" dirty="0">
                <a:solidFill>
                  <a:schemeClr val="tx1"/>
                </a:solidFill>
              </a:rPr>
              <a:t>Phosphorus control and storm water runoff pose environmental challenges in areas like Lake Erie and the Gulf of Mexico.</a:t>
            </a:r>
            <a:endParaRPr lang="en-US" dirty="0">
              <a:solidFill>
                <a:srgbClr val="0000FF"/>
              </a:solidFill>
            </a:endParaRPr>
          </a:p>
        </p:txBody>
      </p:sp>
      <p:pic>
        <p:nvPicPr>
          <p:cNvPr id="3" name="Content Placeholder 6" descr="A photograph of an algal bloom in Lake Erie with green portions of water near the shores">
            <a:extLst>
              <a:ext uri="{FF2B5EF4-FFF2-40B4-BE49-F238E27FC236}">
                <a16:creationId xmlns:a16="http://schemas.microsoft.com/office/drawing/2014/main" id="{EC907C28-C692-F751-07AF-6D61FDC1986D}"/>
              </a:ext>
            </a:extLst>
          </p:cNvPr>
          <p:cNvPicPr>
            <a:picLocks noChangeAspect="1"/>
          </p:cNvPicPr>
          <p:nvPr/>
        </p:nvPicPr>
        <p:blipFill>
          <a:blip r:embed="rId2"/>
          <a:srcRect l="18518" t="5900" r="18520" b="4495"/>
          <a:stretch/>
        </p:blipFill>
        <p:spPr>
          <a:xfrm>
            <a:off x="4700586" y="1546577"/>
            <a:ext cx="3819110" cy="3019483"/>
          </a:xfrm>
          <a:prstGeom prst="rect">
            <a:avLst/>
          </a:prstGeom>
        </p:spPr>
      </p:pic>
      <p:sp>
        <p:nvSpPr>
          <p:cNvPr id="4" name="TextBox 3">
            <a:extLst>
              <a:ext uri="{FF2B5EF4-FFF2-40B4-BE49-F238E27FC236}">
                <a16:creationId xmlns:a16="http://schemas.microsoft.com/office/drawing/2014/main" id="{71D199A9-24DF-0FE8-C9BE-4D977F707109}"/>
              </a:ext>
            </a:extLst>
          </p:cNvPr>
          <p:cNvSpPr txBox="1"/>
          <p:nvPr/>
        </p:nvSpPr>
        <p:spPr>
          <a:xfrm>
            <a:off x="5276641" y="4569409"/>
            <a:ext cx="2667000" cy="738664"/>
          </a:xfrm>
          <a:prstGeom prst="rect">
            <a:avLst/>
          </a:prstGeom>
          <a:noFill/>
        </p:spPr>
        <p:txBody>
          <a:bodyPr wrap="square" rtlCol="0">
            <a:spAutoFit/>
          </a:bodyPr>
          <a:lstStyle/>
          <a:p>
            <a:pPr algn="ctr"/>
            <a:r>
              <a:rPr lang="en-US" sz="1400" b="1" dirty="0"/>
              <a:t>44.4 Figure 7: </a:t>
            </a:r>
            <a:r>
              <a:rPr lang="en-US" sz="1400" dirty="0"/>
              <a:t>The uncontrolled growth of algae in Lake Erie has resulted in an algal bloom.</a:t>
            </a:r>
          </a:p>
        </p:txBody>
      </p:sp>
      <p:sp>
        <p:nvSpPr>
          <p:cNvPr id="5" name="TextBox 4">
            <a:extLst>
              <a:ext uri="{FF2B5EF4-FFF2-40B4-BE49-F238E27FC236}">
                <a16:creationId xmlns:a16="http://schemas.microsoft.com/office/drawing/2014/main" id="{5C393D46-5C3F-E554-3589-465DC5E32A97}"/>
              </a:ext>
            </a:extLst>
          </p:cNvPr>
          <p:cNvSpPr txBox="1"/>
          <p:nvPr/>
        </p:nvSpPr>
        <p:spPr>
          <a:xfrm>
            <a:off x="5543341" y="5308073"/>
            <a:ext cx="2133600" cy="338554"/>
          </a:xfrm>
          <a:prstGeom prst="rect">
            <a:avLst/>
          </a:prstGeom>
          <a:noFill/>
        </p:spPr>
        <p:txBody>
          <a:bodyPr wrap="square" rtlCol="0">
            <a:spAutoFit/>
          </a:bodyPr>
          <a:lstStyle/>
          <a:p>
            <a:pPr algn="ctr"/>
            <a:r>
              <a:rPr lang="en-US" sz="800" dirty="0"/>
              <a:t>Jesse Allen and Robert Simmon on Wikimedia Commons. "Algae bloom in Lake Erie."</a:t>
            </a:r>
          </a:p>
        </p:txBody>
      </p:sp>
    </p:spTree>
    <p:extLst>
      <p:ext uri="{BB962C8B-B14F-4D97-AF65-F5344CB8AC3E}">
        <p14:creationId xmlns:p14="http://schemas.microsoft.com/office/powerpoint/2010/main" val="32689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Rivers and Streams</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Continuously moving bodies of water that carry large amounts of water from the source (</a:t>
            </a:r>
            <a:r>
              <a:rPr lang="en-US" i="1" dirty="0">
                <a:solidFill>
                  <a:schemeClr val="tx1"/>
                </a:solidFill>
              </a:rPr>
              <a:t>headwater</a:t>
            </a:r>
            <a:r>
              <a:rPr lang="en-US" dirty="0">
                <a:solidFill>
                  <a:schemeClr val="tx1"/>
                </a:solidFill>
              </a:rPr>
              <a:t>) to a lake or ocean</a:t>
            </a:r>
          </a:p>
          <a:p>
            <a:pPr>
              <a:tabLst>
                <a:tab pos="461963" algn="l"/>
              </a:tabLst>
            </a:pPr>
            <a:r>
              <a:rPr lang="en-US" dirty="0">
                <a:solidFill>
                  <a:schemeClr val="tx1"/>
                </a:solidFill>
              </a:rPr>
              <a:t>Largest rivers:</a:t>
            </a:r>
          </a:p>
          <a:p>
            <a:pPr lvl="1">
              <a:tabLst>
                <a:tab pos="461963" algn="l"/>
              </a:tabLst>
            </a:pPr>
            <a:r>
              <a:rPr lang="en-US" dirty="0"/>
              <a:t>Nile River in Africa</a:t>
            </a:r>
          </a:p>
          <a:p>
            <a:pPr lvl="1">
              <a:tabLst>
                <a:tab pos="461963" algn="l"/>
              </a:tabLst>
            </a:pPr>
            <a:r>
              <a:rPr lang="en-US" dirty="0">
                <a:solidFill>
                  <a:schemeClr val="tx1"/>
                </a:solidFill>
              </a:rPr>
              <a:t>Amazo</a:t>
            </a:r>
            <a:r>
              <a:rPr lang="en-US" dirty="0"/>
              <a:t>n River in South America</a:t>
            </a:r>
          </a:p>
          <a:p>
            <a:pPr lvl="1">
              <a:tabLst>
                <a:tab pos="461963" algn="l"/>
              </a:tabLst>
            </a:pPr>
            <a:r>
              <a:rPr lang="en-US" dirty="0">
                <a:solidFill>
                  <a:schemeClr val="tx1"/>
                </a:solidFill>
              </a:rPr>
              <a:t>Mississippi River in North America</a:t>
            </a:r>
          </a:p>
        </p:txBody>
      </p:sp>
    </p:spTree>
    <p:extLst>
      <p:ext uri="{BB962C8B-B14F-4D97-AF65-F5344CB8AC3E}">
        <p14:creationId xmlns:p14="http://schemas.microsoft.com/office/powerpoint/2010/main" val="182374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Abiotic Features of Rivers and Streams</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Abiotic features vary from source to mouth.</a:t>
            </a:r>
          </a:p>
          <a:p>
            <a:pPr>
              <a:tabLst>
                <a:tab pos="461963" algn="l"/>
              </a:tabLst>
            </a:pPr>
            <a:r>
              <a:rPr lang="en-US" dirty="0">
                <a:solidFill>
                  <a:schemeClr val="tx1"/>
                </a:solidFill>
              </a:rPr>
              <a:t>Streams begin at a point of origin called </a:t>
            </a:r>
            <a:r>
              <a:rPr lang="en-US" b="1" dirty="0">
                <a:solidFill>
                  <a:schemeClr val="tx1"/>
                </a:solidFill>
              </a:rPr>
              <a:t>source water</a:t>
            </a:r>
            <a:r>
              <a:rPr lang="en-US" dirty="0">
                <a:solidFill>
                  <a:schemeClr val="tx1"/>
                </a:solidFill>
              </a:rPr>
              <a:t>.</a:t>
            </a:r>
          </a:p>
          <a:p>
            <a:pPr lvl="1">
              <a:tabLst>
                <a:tab pos="461963" algn="l"/>
              </a:tabLst>
            </a:pPr>
            <a:r>
              <a:rPr lang="en-US" dirty="0">
                <a:solidFill>
                  <a:schemeClr val="tx1"/>
                </a:solidFill>
              </a:rPr>
              <a:t>Typically cold, low in nutrients, and clear</a:t>
            </a:r>
          </a:p>
          <a:p>
            <a:pPr>
              <a:tabLst>
                <a:tab pos="461963" algn="l"/>
              </a:tabLst>
            </a:pPr>
            <a:r>
              <a:rPr lang="en-US" dirty="0">
                <a:solidFill>
                  <a:schemeClr val="tx1"/>
                </a:solidFill>
              </a:rPr>
              <a:t>The </a:t>
            </a:r>
            <a:r>
              <a:rPr lang="en-US" b="1" dirty="0">
                <a:solidFill>
                  <a:schemeClr val="tx1"/>
                </a:solidFill>
              </a:rPr>
              <a:t>channel </a:t>
            </a:r>
            <a:r>
              <a:rPr lang="en-US" dirty="0">
                <a:solidFill>
                  <a:schemeClr val="tx1"/>
                </a:solidFill>
              </a:rPr>
              <a:t>(width of the river or stream) width increases from source to mouth.</a:t>
            </a:r>
          </a:p>
          <a:p>
            <a:pPr>
              <a:tabLst>
                <a:tab pos="461963" algn="l"/>
              </a:tabLst>
            </a:pPr>
            <a:r>
              <a:rPr lang="en-US" dirty="0">
                <a:solidFill>
                  <a:schemeClr val="tx1"/>
                </a:solidFill>
              </a:rPr>
              <a:t>The current is often faster at the source than any other point in the river or stream.</a:t>
            </a:r>
          </a:p>
        </p:txBody>
      </p:sp>
    </p:spTree>
    <p:extLst>
      <p:ext uri="{BB962C8B-B14F-4D97-AF65-F5344CB8AC3E}">
        <p14:creationId xmlns:p14="http://schemas.microsoft.com/office/powerpoint/2010/main" val="185479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Fast-Moving Water in Rivers and Streams</a:t>
            </a:r>
          </a:p>
        </p:txBody>
      </p:sp>
      <p:sp>
        <p:nvSpPr>
          <p:cNvPr id="11267" name="Rectangle 3"/>
          <p:cNvSpPr>
            <a:spLocks noGrp="1"/>
          </p:cNvSpPr>
          <p:nvPr>
            <p:ph idx="1"/>
          </p:nvPr>
        </p:nvSpPr>
        <p:spPr>
          <a:xfrm>
            <a:off x="457200" y="1280160"/>
            <a:ext cx="8229600" cy="2788918"/>
          </a:xfrm>
          <a:prstGeom prst="rect">
            <a:avLst/>
          </a:prstGeom>
        </p:spPr>
        <p:txBody>
          <a:bodyPr>
            <a:normAutofit fontScale="70000" lnSpcReduction="20000"/>
          </a:bodyPr>
          <a:lstStyle/>
          <a:p>
            <a:pPr marL="457200" indent="-457200">
              <a:buFont typeface="Arial" panose="020B0604020202020204" pitchFamily="34" charset="0"/>
              <a:buChar char="•"/>
              <a:tabLst>
                <a:tab pos="461963" algn="l"/>
              </a:tabLst>
            </a:pPr>
            <a:r>
              <a:rPr lang="en-US" dirty="0">
                <a:solidFill>
                  <a:schemeClr val="tx1"/>
                </a:solidFill>
              </a:rPr>
              <a:t>Results in minimal silt accumulation at the bottom of the river or stream</a:t>
            </a:r>
          </a:p>
          <a:p>
            <a:pPr marL="1200150" lvl="1" indent="-457200">
              <a:buFont typeface="Arial" panose="020B0604020202020204" pitchFamily="34" charset="0"/>
              <a:buChar char="•"/>
              <a:tabLst>
                <a:tab pos="461963" algn="l"/>
              </a:tabLst>
            </a:pPr>
            <a:r>
              <a:rPr lang="en-US" dirty="0">
                <a:solidFill>
                  <a:schemeClr val="tx1"/>
                </a:solidFill>
              </a:rPr>
              <a:t>Clear water with little debris</a:t>
            </a:r>
          </a:p>
          <a:p>
            <a:pPr marL="457200" indent="-457200">
              <a:buFont typeface="Arial" panose="020B0604020202020204" pitchFamily="34" charset="0"/>
              <a:buChar char="•"/>
              <a:tabLst>
                <a:tab pos="461963" algn="l"/>
              </a:tabLst>
            </a:pPr>
            <a:r>
              <a:rPr lang="en-US" dirty="0">
                <a:solidFill>
                  <a:schemeClr val="tx1"/>
                </a:solidFill>
              </a:rPr>
              <a:t>Photosynthesis mainly from algae on rocks</a:t>
            </a:r>
          </a:p>
          <a:p>
            <a:pPr marL="457200" indent="-457200">
              <a:buFont typeface="Arial" panose="020B0604020202020204" pitchFamily="34" charset="0"/>
              <a:buChar char="•"/>
              <a:tabLst>
                <a:tab pos="461963" algn="l"/>
              </a:tabLst>
            </a:pPr>
            <a:r>
              <a:rPr lang="en-US" dirty="0">
                <a:solidFill>
                  <a:schemeClr val="tx1"/>
                </a:solidFill>
              </a:rPr>
              <a:t>Energy from leaves and other organic material from downstream trees and border plants</a:t>
            </a:r>
          </a:p>
          <a:p>
            <a:pPr marL="457200" indent="-457200">
              <a:buFont typeface="Arial" panose="020B0604020202020204" pitchFamily="34" charset="0"/>
              <a:buChar char="•"/>
              <a:tabLst>
                <a:tab pos="461963" algn="l"/>
              </a:tabLst>
            </a:pPr>
            <a:r>
              <a:rPr lang="en-US" dirty="0">
                <a:solidFill>
                  <a:schemeClr val="tx1"/>
                </a:solidFill>
              </a:rPr>
              <a:t>Plant and animal adaptations to fast-moving water:</a:t>
            </a:r>
          </a:p>
          <a:p>
            <a:pPr marL="1200150" lvl="1" indent="-457200">
              <a:buFont typeface="Arial" panose="020B0604020202020204" pitchFamily="34" charset="0"/>
              <a:buChar char="•"/>
              <a:tabLst>
                <a:tab pos="461963" algn="l"/>
              </a:tabLst>
            </a:pPr>
            <a:r>
              <a:rPr lang="en-US" u="sng" dirty="0"/>
              <a:t>Mayfly nymphs (larvae)</a:t>
            </a:r>
            <a:r>
              <a:rPr lang="en-US" dirty="0"/>
              <a:t>: flattened bodies and legs with modified claws to cling to rocks</a:t>
            </a:r>
          </a:p>
          <a:p>
            <a:pPr marL="457200" indent="-457200">
              <a:buFont typeface="Arial" panose="020B0604020202020204" pitchFamily="34" charset="0"/>
              <a:buChar char="•"/>
              <a:tabLst>
                <a:tab pos="461963" algn="l"/>
              </a:tabLst>
            </a:pPr>
            <a:r>
              <a:rPr lang="en-US" u="sng" dirty="0">
                <a:solidFill>
                  <a:schemeClr val="tx1"/>
                </a:solidFill>
              </a:rPr>
              <a:t>Freshwater trout</a:t>
            </a:r>
            <a:r>
              <a:rPr lang="en-US" dirty="0">
                <a:solidFill>
                  <a:schemeClr val="tx1"/>
                </a:solidFill>
              </a:rPr>
              <a:t>: important predator in fast-moving rivers and streams</a:t>
            </a:r>
          </a:p>
        </p:txBody>
      </p:sp>
      <p:sp>
        <p:nvSpPr>
          <p:cNvPr id="3" name="TextBox 2">
            <a:extLst>
              <a:ext uri="{FF2B5EF4-FFF2-40B4-BE49-F238E27FC236}">
                <a16:creationId xmlns:a16="http://schemas.microsoft.com/office/drawing/2014/main" id="{743FA6F0-4A32-1E69-F67C-A4028EA2D424}"/>
              </a:ext>
            </a:extLst>
          </p:cNvPr>
          <p:cNvSpPr txBox="1"/>
          <p:nvPr/>
        </p:nvSpPr>
        <p:spPr>
          <a:xfrm>
            <a:off x="914400" y="4251958"/>
            <a:ext cx="1981200" cy="954107"/>
          </a:xfrm>
          <a:prstGeom prst="rect">
            <a:avLst/>
          </a:prstGeom>
          <a:noFill/>
        </p:spPr>
        <p:txBody>
          <a:bodyPr wrap="square" rtlCol="0">
            <a:spAutoFit/>
          </a:bodyPr>
          <a:lstStyle/>
          <a:p>
            <a:r>
              <a:rPr lang="en-US" sz="1400" b="1" dirty="0"/>
              <a:t>44.4 Figure 8: </a:t>
            </a:r>
            <a:r>
              <a:rPr lang="en-US" sz="1400" dirty="0"/>
              <a:t>A mayfly nymph has a flattened body and claws to cling to rocks in a river.</a:t>
            </a:r>
          </a:p>
        </p:txBody>
      </p:sp>
      <p:sp>
        <p:nvSpPr>
          <p:cNvPr id="4" name="TextBox 3">
            <a:extLst>
              <a:ext uri="{FF2B5EF4-FFF2-40B4-BE49-F238E27FC236}">
                <a16:creationId xmlns:a16="http://schemas.microsoft.com/office/drawing/2014/main" id="{E5BB7C8E-94B6-C4B8-A00B-23C90EB41EC9}"/>
              </a:ext>
            </a:extLst>
          </p:cNvPr>
          <p:cNvSpPr txBox="1"/>
          <p:nvPr/>
        </p:nvSpPr>
        <p:spPr>
          <a:xfrm>
            <a:off x="4838530" y="5681246"/>
            <a:ext cx="1600200" cy="338554"/>
          </a:xfrm>
          <a:prstGeom prst="rect">
            <a:avLst/>
          </a:prstGeom>
          <a:noFill/>
        </p:spPr>
        <p:txBody>
          <a:bodyPr wrap="square" rtlCol="0">
            <a:spAutoFit/>
          </a:bodyPr>
          <a:lstStyle/>
          <a:p>
            <a:pPr algn="ctr"/>
            <a:r>
              <a:rPr lang="en-US" sz="800" dirty="0"/>
              <a:t>Thom Quine on Wikimedia Commons. "Mayfly nymph."</a:t>
            </a:r>
          </a:p>
        </p:txBody>
      </p:sp>
      <p:pic>
        <p:nvPicPr>
          <p:cNvPr id="5" name="Content Placeholder 6" descr="A photograph of a mayfly nymph">
            <a:extLst>
              <a:ext uri="{FF2B5EF4-FFF2-40B4-BE49-F238E27FC236}">
                <a16:creationId xmlns:a16="http://schemas.microsoft.com/office/drawing/2014/main" id="{D0B69C0B-12DE-CE8B-2E01-14CF5A00F18A}"/>
              </a:ext>
            </a:extLst>
          </p:cNvPr>
          <p:cNvPicPr>
            <a:picLocks noChangeAspect="1"/>
          </p:cNvPicPr>
          <p:nvPr/>
        </p:nvPicPr>
        <p:blipFill>
          <a:blip r:embed="rId2"/>
          <a:srcRect t="8131" b="41334"/>
          <a:stretch/>
        </p:blipFill>
        <p:spPr>
          <a:xfrm>
            <a:off x="2743200" y="3948396"/>
            <a:ext cx="6172200" cy="1732850"/>
          </a:xfrm>
          <a:prstGeom prst="rect">
            <a:avLst/>
          </a:prstGeom>
        </p:spPr>
      </p:pic>
    </p:spTree>
    <p:extLst>
      <p:ext uri="{BB962C8B-B14F-4D97-AF65-F5344CB8AC3E}">
        <p14:creationId xmlns:p14="http://schemas.microsoft.com/office/powerpoint/2010/main" val="327806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Slow-Moving Water in Rivers and Streams</a:t>
            </a: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Caused by gradient decrease and volume increase as tributaries unite</a:t>
            </a:r>
          </a:p>
          <a:p>
            <a:pPr>
              <a:tabLst>
                <a:tab pos="461963" algn="l"/>
              </a:tabLst>
            </a:pPr>
            <a:r>
              <a:rPr lang="en-US" dirty="0">
                <a:solidFill>
                  <a:schemeClr val="tx1"/>
                </a:solidFill>
              </a:rPr>
              <a:t>Increased sedimentation and higher phytoplankton content</a:t>
            </a:r>
          </a:p>
          <a:p>
            <a:pPr lvl="1">
              <a:tabLst>
                <a:tab pos="461963" algn="l"/>
              </a:tabLst>
            </a:pPr>
            <a:r>
              <a:rPr lang="en-US" dirty="0"/>
              <a:t>Warmer water, but not as clear</a:t>
            </a:r>
            <a:endParaRPr lang="en-US" dirty="0">
              <a:solidFill>
                <a:schemeClr val="tx1"/>
              </a:solidFill>
            </a:endParaRPr>
          </a:p>
          <a:p>
            <a:pPr>
              <a:tabLst>
                <a:tab pos="461963" algn="l"/>
              </a:tabLst>
            </a:pPr>
            <a:r>
              <a:rPr lang="en-US" dirty="0"/>
              <a:t>Worms (phylum Annelida) and insects (phylum Arthropoda) in the mud</a:t>
            </a:r>
          </a:p>
          <a:p>
            <a:pPr>
              <a:tabLst>
                <a:tab pos="461963" algn="l"/>
              </a:tabLst>
            </a:pPr>
            <a:r>
              <a:rPr lang="en-US" u="sng" dirty="0">
                <a:solidFill>
                  <a:schemeClr val="tx1"/>
                </a:solidFill>
              </a:rPr>
              <a:t>Vertebrate predators</a:t>
            </a:r>
            <a:r>
              <a:rPr lang="en-US" dirty="0">
                <a:solidFill>
                  <a:schemeClr val="tx1"/>
                </a:solidFill>
              </a:rPr>
              <a:t>: waterfowl, frogs, fishes</a:t>
            </a:r>
          </a:p>
          <a:p>
            <a:pPr lvl="1">
              <a:tabLst>
                <a:tab pos="461963" algn="l"/>
              </a:tabLst>
            </a:pPr>
            <a:r>
              <a:rPr lang="en-US" dirty="0"/>
              <a:t>Find food using taste or chemical cues instead of vision due to murky waters</a:t>
            </a:r>
          </a:p>
          <a:p>
            <a:pPr lvl="1">
              <a:tabLst>
                <a:tab pos="461963" algn="l"/>
              </a:tabLst>
            </a:pPr>
            <a:endParaRPr lang="en-US" dirty="0">
              <a:solidFill>
                <a:srgbClr val="0000FF"/>
              </a:solidFill>
            </a:endParaRPr>
          </a:p>
        </p:txBody>
      </p:sp>
    </p:spTree>
    <p:extLst>
      <p:ext uri="{BB962C8B-B14F-4D97-AF65-F5344CB8AC3E}">
        <p14:creationId xmlns:p14="http://schemas.microsoft.com/office/powerpoint/2010/main" val="173609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Wetlands</a:t>
            </a:r>
          </a:p>
        </p:txBody>
      </p:sp>
      <p:sp>
        <p:nvSpPr>
          <p:cNvPr id="11267" name="Rectangle 3"/>
          <p:cNvSpPr>
            <a:spLocks noGrp="1"/>
          </p:cNvSpPr>
          <p:nvPr>
            <p:ph idx="1"/>
          </p:nvPr>
        </p:nvSpPr>
        <p:spPr>
          <a:xfrm>
            <a:off x="457200" y="1280160"/>
            <a:ext cx="4114800" cy="4739640"/>
          </a:xfrm>
          <a:prstGeom prst="rect">
            <a:avLst/>
          </a:prstGeom>
        </p:spPr>
        <p:txBody>
          <a:bodyPr>
            <a:normAutofit fontScale="70000" lnSpcReduction="20000"/>
          </a:bodyPr>
          <a:lstStyle/>
          <a:p>
            <a:pPr marL="457200" indent="-457200">
              <a:buFont typeface="Arial" panose="020B0604020202020204" pitchFamily="34" charset="0"/>
              <a:buChar char="•"/>
              <a:tabLst>
                <a:tab pos="461963" algn="l"/>
              </a:tabLst>
            </a:pPr>
            <a:r>
              <a:rPr lang="en-US" dirty="0">
                <a:solidFill>
                  <a:schemeClr val="tx1"/>
                </a:solidFill>
              </a:rPr>
              <a:t>Shallow bodies of water with saturated soil</a:t>
            </a:r>
          </a:p>
          <a:p>
            <a:pPr marL="457200" indent="-457200">
              <a:buFont typeface="Arial" panose="020B0604020202020204" pitchFamily="34" charset="0"/>
              <a:buChar char="•"/>
              <a:tabLst>
                <a:tab pos="461963" algn="l"/>
              </a:tabLst>
            </a:pPr>
            <a:r>
              <a:rPr lang="en-US" u="sng" dirty="0">
                <a:solidFill>
                  <a:schemeClr val="tx1"/>
                </a:solidFill>
              </a:rPr>
              <a:t>Wetland plants</a:t>
            </a:r>
            <a:r>
              <a:rPr lang="en-US" dirty="0">
                <a:solidFill>
                  <a:schemeClr val="tx1"/>
                </a:solidFill>
              </a:rPr>
              <a:t>: rooted in the soil but have leaves, stems, and flowers extending above the surface</a:t>
            </a:r>
          </a:p>
          <a:p>
            <a:pPr marL="457200" indent="-457200">
              <a:buFont typeface="Arial" panose="020B0604020202020204" pitchFamily="34" charset="0"/>
              <a:buChar char="•"/>
              <a:tabLst>
                <a:tab pos="461963" algn="l"/>
              </a:tabLst>
            </a:pPr>
            <a:r>
              <a:rPr lang="en-US" dirty="0">
                <a:solidFill>
                  <a:schemeClr val="tx1"/>
                </a:solidFill>
              </a:rPr>
              <a:t>Include marshes, swamps, bogs, mudflats, and salt marshes</a:t>
            </a:r>
          </a:p>
          <a:p>
            <a:pPr marL="457200" indent="-457200">
              <a:buFont typeface="Arial" panose="020B0604020202020204" pitchFamily="34" charset="0"/>
              <a:buChar char="•"/>
              <a:tabLst>
                <a:tab pos="461963" algn="l"/>
              </a:tabLst>
            </a:pPr>
            <a:r>
              <a:rPr lang="en-US" dirty="0">
                <a:solidFill>
                  <a:schemeClr val="tx1"/>
                </a:solidFill>
              </a:rPr>
              <a:t>Characterized by:</a:t>
            </a:r>
          </a:p>
          <a:p>
            <a:pPr marL="1200150" lvl="1" indent="-457200">
              <a:buFont typeface="Arial" panose="020B0604020202020204" pitchFamily="34" charset="0"/>
              <a:buChar char="•"/>
              <a:tabLst>
                <a:tab pos="461963" algn="l"/>
              </a:tabLst>
            </a:pPr>
            <a:r>
              <a:rPr lang="en-US" u="sng" dirty="0">
                <a:solidFill>
                  <a:schemeClr val="tx1"/>
                </a:solidFill>
              </a:rPr>
              <a:t>Hydrology</a:t>
            </a:r>
            <a:r>
              <a:rPr lang="en-US" dirty="0">
                <a:solidFill>
                  <a:schemeClr val="tx1"/>
                </a:solidFill>
              </a:rPr>
              <a:t>: how water is distributed and moves</a:t>
            </a:r>
          </a:p>
          <a:p>
            <a:pPr marL="1200150" lvl="1" indent="-457200">
              <a:buFont typeface="Arial" panose="020B0604020202020204" pitchFamily="34" charset="0"/>
              <a:buChar char="•"/>
              <a:tabLst>
                <a:tab pos="461963" algn="l"/>
              </a:tabLst>
            </a:pPr>
            <a:r>
              <a:rPr lang="en-US" u="sng" dirty="0">
                <a:solidFill>
                  <a:schemeClr val="tx1"/>
                </a:solidFill>
              </a:rPr>
              <a:t>Hydrophytic vegetation</a:t>
            </a:r>
            <a:r>
              <a:rPr lang="en-US" dirty="0">
                <a:solidFill>
                  <a:schemeClr val="tx1"/>
                </a:solidFill>
              </a:rPr>
              <a:t>: can survive in or near water</a:t>
            </a:r>
          </a:p>
          <a:p>
            <a:pPr marL="1200150" lvl="1" indent="-457200">
              <a:buFont typeface="Arial" panose="020B0604020202020204" pitchFamily="34" charset="0"/>
              <a:buChar char="•"/>
              <a:tabLst>
                <a:tab pos="461963" algn="l"/>
              </a:tabLst>
            </a:pPr>
            <a:r>
              <a:rPr lang="en-US" u="sng" dirty="0">
                <a:solidFill>
                  <a:schemeClr val="tx1"/>
                </a:solidFill>
              </a:rPr>
              <a:t>Hydric soils</a:t>
            </a:r>
            <a:r>
              <a:rPr lang="en-US" dirty="0">
                <a:solidFill>
                  <a:schemeClr val="tx1"/>
                </a:solidFill>
              </a:rPr>
              <a:t>: permanently or seasonally saturated with water</a:t>
            </a:r>
            <a:endParaRPr lang="en-US" dirty="0">
              <a:solidFill>
                <a:srgbClr val="0000FF"/>
              </a:solidFill>
            </a:endParaRPr>
          </a:p>
        </p:txBody>
      </p:sp>
      <p:pic>
        <p:nvPicPr>
          <p:cNvPr id="2" name="Content Placeholder 6" descr="A photograph of a great blue heron">
            <a:extLst>
              <a:ext uri="{FF2B5EF4-FFF2-40B4-BE49-F238E27FC236}">
                <a16:creationId xmlns:a16="http://schemas.microsoft.com/office/drawing/2014/main" id="{22BF3C6B-9187-1699-0961-5210518B104F}"/>
              </a:ext>
            </a:extLst>
          </p:cNvPr>
          <p:cNvPicPr>
            <a:picLocks noChangeAspect="1"/>
          </p:cNvPicPr>
          <p:nvPr/>
        </p:nvPicPr>
        <p:blipFill>
          <a:blip r:embed="rId2"/>
          <a:srcRect l="14213" t="5334" r="14214" b="6000"/>
          <a:stretch/>
        </p:blipFill>
        <p:spPr>
          <a:xfrm>
            <a:off x="4634856" y="1505021"/>
            <a:ext cx="4164313" cy="2866012"/>
          </a:xfrm>
          <a:prstGeom prst="rect">
            <a:avLst/>
          </a:prstGeom>
        </p:spPr>
      </p:pic>
      <p:sp>
        <p:nvSpPr>
          <p:cNvPr id="4" name="TextBox 3">
            <a:extLst>
              <a:ext uri="{FF2B5EF4-FFF2-40B4-BE49-F238E27FC236}">
                <a16:creationId xmlns:a16="http://schemas.microsoft.com/office/drawing/2014/main" id="{64317529-0382-D78F-6DB4-081F1BF624D9}"/>
              </a:ext>
            </a:extLst>
          </p:cNvPr>
          <p:cNvSpPr txBox="1"/>
          <p:nvPr/>
        </p:nvSpPr>
        <p:spPr>
          <a:xfrm>
            <a:off x="4648200" y="4343400"/>
            <a:ext cx="4114800" cy="1169551"/>
          </a:xfrm>
          <a:prstGeom prst="rect">
            <a:avLst/>
          </a:prstGeom>
          <a:noFill/>
        </p:spPr>
        <p:txBody>
          <a:bodyPr wrap="square" rtlCol="0">
            <a:spAutoFit/>
          </a:bodyPr>
          <a:lstStyle/>
          <a:p>
            <a:pPr algn="ctr"/>
            <a:r>
              <a:rPr lang="en-US" sz="1400" b="1" dirty="0"/>
              <a:t>44.4 Figure 9: </a:t>
            </a:r>
            <a:r>
              <a:rPr lang="en-US" sz="1400" dirty="0"/>
              <a:t>Located in southern Florida, Everglades National Park is a vast array of wetland environments, including sawgrass marshes, cypress swamps, and estuarine mangrove forests. Here, a great blue heron (</a:t>
            </a:r>
            <a:r>
              <a:rPr lang="en-US" sz="1400" i="1" dirty="0"/>
              <a:t>Ardea herodias</a:t>
            </a:r>
            <a:r>
              <a:rPr lang="en-US" sz="1400" dirty="0"/>
              <a:t>) flies over long grass.</a:t>
            </a:r>
          </a:p>
        </p:txBody>
      </p:sp>
      <p:sp>
        <p:nvSpPr>
          <p:cNvPr id="5" name="TextBox 4">
            <a:extLst>
              <a:ext uri="{FF2B5EF4-FFF2-40B4-BE49-F238E27FC236}">
                <a16:creationId xmlns:a16="http://schemas.microsoft.com/office/drawing/2014/main" id="{56BF68FB-AF63-5B37-272D-558488662AA6}"/>
              </a:ext>
            </a:extLst>
          </p:cNvPr>
          <p:cNvSpPr txBox="1"/>
          <p:nvPr/>
        </p:nvSpPr>
        <p:spPr>
          <a:xfrm>
            <a:off x="5916913" y="5512951"/>
            <a:ext cx="1600200" cy="338554"/>
          </a:xfrm>
          <a:prstGeom prst="rect">
            <a:avLst/>
          </a:prstGeom>
          <a:noFill/>
        </p:spPr>
        <p:txBody>
          <a:bodyPr wrap="square" rtlCol="0">
            <a:spAutoFit/>
          </a:bodyPr>
          <a:lstStyle/>
          <a:p>
            <a:pPr algn="ctr"/>
            <a:r>
              <a:rPr lang="en-US" sz="800" dirty="0"/>
              <a:t>Matthew T Rader on Wikimedia Commons. "Great blue heron."</a:t>
            </a:r>
          </a:p>
        </p:txBody>
      </p:sp>
    </p:spTree>
    <p:extLst>
      <p:ext uri="{BB962C8B-B14F-4D97-AF65-F5344CB8AC3E}">
        <p14:creationId xmlns:p14="http://schemas.microsoft.com/office/powerpoint/2010/main" val="419942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Abiotic Factors Influencing Aquatic Biomes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dirty="0">
                <a:solidFill>
                  <a:schemeClr val="tx1"/>
                </a:solidFill>
              </a:rPr>
              <a:t>Aquatic biomes are influenced by a series of abiotic factors.</a:t>
            </a:r>
          </a:p>
          <a:p>
            <a:pPr>
              <a:tabLst>
                <a:tab pos="461963" algn="l"/>
              </a:tabLst>
            </a:pPr>
            <a:r>
              <a:rPr lang="en-US" dirty="0">
                <a:solidFill>
                  <a:schemeClr val="tx1"/>
                </a:solidFill>
              </a:rPr>
              <a:t>Water absorbs light, creating depth-based light gradients.</a:t>
            </a:r>
          </a:p>
          <a:p>
            <a:pPr>
              <a:tabLst>
                <a:tab pos="461963" algn="l"/>
              </a:tabLst>
            </a:pPr>
            <a:r>
              <a:rPr lang="en-US" dirty="0">
                <a:solidFill>
                  <a:schemeClr val="tx1"/>
                </a:solidFill>
              </a:rPr>
              <a:t>Thermal properties of water affect energy storage and distribution.</a:t>
            </a:r>
          </a:p>
          <a:p>
            <a:pPr>
              <a:tabLst>
                <a:tab pos="461963" algn="l"/>
              </a:tabLst>
            </a:pPr>
            <a:r>
              <a:rPr lang="en-US" dirty="0">
                <a:solidFill>
                  <a:schemeClr val="tx1"/>
                </a:solidFill>
              </a:rPr>
              <a:t>Stratification due to density differences is crucial in freshwater systems.</a:t>
            </a:r>
          </a:p>
          <a:p>
            <a:pPr>
              <a:tabLst>
                <a:tab pos="461963" algn="l"/>
              </a:tabLst>
            </a:pPr>
            <a:r>
              <a:rPr lang="en-US" dirty="0">
                <a:solidFill>
                  <a:schemeClr val="tx1"/>
                </a:solidFill>
              </a:rPr>
              <a:t>Large-scale water movements (currents) are significant in marine systems.</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Water Flow in Wetlands</a:t>
            </a:r>
          </a:p>
        </p:txBody>
      </p:sp>
      <p:sp>
        <p:nvSpPr>
          <p:cNvPr id="11267" name="Rectangle 3"/>
          <p:cNvSpPr>
            <a:spLocks noGrp="1"/>
          </p:cNvSpPr>
          <p:nvPr>
            <p:ph idx="1"/>
          </p:nvPr>
        </p:nvSpPr>
        <p:spPr>
          <a:prstGeom prst="rect">
            <a:avLst/>
          </a:prstGeom>
        </p:spPr>
        <p:txBody>
          <a:bodyPr>
            <a:normAutofit fontScale="85000" lnSpcReduction="20000"/>
          </a:bodyPr>
          <a:lstStyle/>
          <a:p>
            <a:pPr>
              <a:tabLst>
                <a:tab pos="461963" algn="l"/>
              </a:tabLst>
            </a:pPr>
            <a:r>
              <a:rPr lang="en-US" dirty="0">
                <a:solidFill>
                  <a:schemeClr val="tx1"/>
                </a:solidFill>
              </a:rPr>
              <a:t>Freshwater marshes and swamps have slow, steady water flow.</a:t>
            </a:r>
          </a:p>
          <a:p>
            <a:pPr>
              <a:tabLst>
                <a:tab pos="461963" algn="l"/>
              </a:tabLst>
            </a:pPr>
            <a:r>
              <a:rPr lang="en-US" dirty="0">
                <a:solidFill>
                  <a:schemeClr val="tx1"/>
                </a:solidFill>
              </a:rPr>
              <a:t>Bogs have low or nonexistent water flow.</a:t>
            </a:r>
          </a:p>
          <a:p>
            <a:pPr lvl="1">
              <a:tabLst>
                <a:tab pos="461963" algn="l"/>
              </a:tabLst>
            </a:pPr>
            <a:r>
              <a:rPr lang="en-US" dirty="0">
                <a:solidFill>
                  <a:schemeClr val="tx1"/>
                </a:solidFill>
              </a:rPr>
              <a:t>Develop in depressions with clay bottoms and poor percolation (movement of water through pores in the soil or rocks)</a:t>
            </a:r>
          </a:p>
          <a:p>
            <a:pPr lvl="1">
              <a:tabLst>
                <a:tab pos="461963" algn="l"/>
              </a:tabLst>
            </a:pPr>
            <a:r>
              <a:rPr lang="en-US" dirty="0">
                <a:solidFill>
                  <a:schemeClr val="tx1"/>
                </a:solidFill>
              </a:rPr>
              <a:t>Have stagnant (not flowing), oxygen-depleted, and acidic water</a:t>
            </a:r>
          </a:p>
          <a:p>
            <a:pPr lvl="1">
              <a:tabLst>
                <a:tab pos="461963" algn="l"/>
              </a:tabLst>
            </a:pPr>
            <a:r>
              <a:rPr lang="en-US" dirty="0"/>
              <a:t>Limits available nitrogen for plants because of lower water pH</a:t>
            </a:r>
          </a:p>
          <a:p>
            <a:pPr lvl="2">
              <a:tabLst>
                <a:tab pos="461963" algn="l"/>
              </a:tabLst>
            </a:pPr>
            <a:r>
              <a:rPr lang="en-US" u="sng" dirty="0"/>
              <a:t>Bog plants</a:t>
            </a:r>
            <a:r>
              <a:rPr lang="en-US" dirty="0"/>
              <a:t>: include sundews, pitcher plants, and Venus flytraps; extract nitrogen from insects</a:t>
            </a:r>
          </a:p>
          <a:p>
            <a:pPr lvl="1">
              <a:tabLst>
                <a:tab pos="461963" algn="l"/>
              </a:tabLst>
            </a:pPr>
            <a:r>
              <a:rPr lang="en-US" dirty="0"/>
              <a:t>Have low net primary productivity due to low levels of nitrogen and oxygen in water</a:t>
            </a:r>
          </a:p>
        </p:txBody>
      </p:sp>
    </p:spTree>
    <p:extLst>
      <p:ext uri="{BB962C8B-B14F-4D97-AF65-F5344CB8AC3E}">
        <p14:creationId xmlns:p14="http://schemas.microsoft.com/office/powerpoint/2010/main" val="212431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prstGeom prst="rect">
            <a:avLst/>
          </a:prstGeom>
        </p:spPr>
        <p:txBody>
          <a:bodyPr>
            <a:normAutofit fontScale="85000" lnSpcReduction="20000"/>
          </a:bodyPr>
          <a:lstStyle/>
          <a:p>
            <a:pPr>
              <a:tabLst>
                <a:tab pos="461963" algn="l"/>
              </a:tabLst>
            </a:pPr>
            <a:r>
              <a:rPr lang="en-US" dirty="0">
                <a:solidFill>
                  <a:schemeClr val="tx1"/>
                </a:solidFill>
              </a:rPr>
              <a:t>Aquatic ecosystems include saltwater and freshwater biomes.</a:t>
            </a:r>
          </a:p>
          <a:p>
            <a:pPr>
              <a:tabLst>
                <a:tab pos="461963" algn="l"/>
              </a:tabLst>
            </a:pPr>
            <a:r>
              <a:rPr lang="en-US" dirty="0">
                <a:solidFill>
                  <a:schemeClr val="tx1"/>
                </a:solidFill>
              </a:rPr>
              <a:t>Sunlight, density, and temperature are crucial in structuring aquatic systems.</a:t>
            </a:r>
          </a:p>
          <a:p>
            <a:pPr>
              <a:tabLst>
                <a:tab pos="461963" algn="l"/>
              </a:tabLst>
            </a:pPr>
            <a:r>
              <a:rPr lang="en-US" dirty="0">
                <a:solidFill>
                  <a:schemeClr val="tx1"/>
                </a:solidFill>
              </a:rPr>
              <a:t>Oceans have distinct zones based on depth and light penetration.</a:t>
            </a:r>
          </a:p>
          <a:p>
            <a:pPr>
              <a:tabLst>
                <a:tab pos="461963" algn="l"/>
              </a:tabLst>
            </a:pPr>
            <a:r>
              <a:rPr lang="en-US" dirty="0">
                <a:solidFill>
                  <a:schemeClr val="tx1"/>
                </a:solidFill>
              </a:rPr>
              <a:t>Coral reefs contain a wide variety of species in their marine ecosystems.</a:t>
            </a:r>
          </a:p>
          <a:p>
            <a:pPr>
              <a:tabLst>
                <a:tab pos="461963" algn="l"/>
              </a:tabLst>
            </a:pPr>
            <a:r>
              <a:rPr lang="en-US" dirty="0">
                <a:solidFill>
                  <a:schemeClr val="tx1"/>
                </a:solidFill>
              </a:rPr>
              <a:t>Estuaries are found where rivers meet the ocean.</a:t>
            </a:r>
          </a:p>
          <a:p>
            <a:pPr>
              <a:tabLst>
                <a:tab pos="461963" algn="l"/>
              </a:tabLst>
            </a:pPr>
            <a:r>
              <a:rPr lang="en-US" dirty="0">
                <a:solidFill>
                  <a:schemeClr val="tx1"/>
                </a:solidFill>
              </a:rPr>
              <a:t>Freshwater biomes include lakes, ponds, rivers, streams, and wetlands.</a:t>
            </a:r>
          </a:p>
          <a:p>
            <a:pPr lvl="1">
              <a:tabLst>
                <a:tab pos="461963" algn="l"/>
              </a:tabLst>
            </a:pPr>
            <a:r>
              <a:rPr lang="en-US" dirty="0"/>
              <a:t>Bogs are a type of wetland characterized by standing water, lower pH, and lack of nitrogen.</a:t>
            </a:r>
            <a:endParaRPr lang="en-US" dirty="0">
              <a:solidFill>
                <a:srgbClr val="0000FF"/>
              </a:solidFill>
            </a:endParaRPr>
          </a:p>
        </p:txBody>
      </p:sp>
    </p:spTree>
    <p:extLst>
      <p:ext uri="{BB962C8B-B14F-4D97-AF65-F5344CB8AC3E}">
        <p14:creationId xmlns:p14="http://schemas.microsoft.com/office/powerpoint/2010/main" val="156488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C183D7F6-B498-43B3-948B-1728B52AA6E4}">
                <adec:decorative xmlns:adec="http://schemas.microsoft.com/office/drawing/2017/decorative" val="1"/>
              </a:ext>
            </a:extLst>
          </p:cNvPr>
          <p:cNvSpPr/>
          <p:nvPr/>
        </p:nvSpPr>
        <p:spPr>
          <a:xfrm>
            <a:off x="0" y="1"/>
            <a:ext cx="9144000" cy="6858000"/>
          </a:xfrm>
          <a:prstGeom prst="rect">
            <a:avLst/>
          </a:prstGeom>
          <a:solidFill>
            <a:srgbClr val="307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sp>
        <p:nvSpPr>
          <p:cNvPr id="4" name="Title 1">
            <a:extLst>
              <a:ext uri="{FF2B5EF4-FFF2-40B4-BE49-F238E27FC236}">
                <a16:creationId xmlns:a16="http://schemas.microsoft.com/office/drawing/2014/main" id="{CDB8269B-4DBB-BB28-D787-FACA7832BCAC}"/>
              </a:ext>
              <a:ext uri="{C183D7F6-B498-43B3-948B-1728B52AA6E4}">
                <adec:decorative xmlns:adec="http://schemas.microsoft.com/office/drawing/2017/decorative" val="1"/>
              </a:ext>
            </a:extLst>
          </p:cNvPr>
          <p:cNvSpPr txBox="1">
            <a:spLocks/>
          </p:cNvSpPr>
          <p:nvPr/>
        </p:nvSpPr>
        <p:spPr>
          <a:xfrm>
            <a:off x="1143000" y="-2387600"/>
            <a:ext cx="6858000" cy="2387600"/>
          </a:xfrm>
        </p:spPr>
        <p:txBody>
          <a:bodyPr anchor="b"/>
          <a:lstStyle>
            <a:lvl1pPr algn="ctr" defTabSz="914400" rtl="0" eaLnBrk="1" latinLnBrk="0" hangingPunct="1">
              <a:spcBef>
                <a:spcPct val="0"/>
              </a:spcBef>
              <a:buNone/>
              <a:defRPr sz="4500" kern="1200">
                <a:solidFill>
                  <a:schemeClr val="tx1"/>
                </a:solidFill>
                <a:latin typeface="+mj-lt"/>
                <a:ea typeface="+mj-ea"/>
                <a:cs typeface="+mj-cs"/>
              </a:defRPr>
            </a:lvl1pPr>
          </a:lstStyle>
          <a:p>
            <a:r>
              <a:rPr lang="en-US" dirty="0"/>
              <a:t>End of Hawkes Learning PowerPoint</a:t>
            </a:r>
          </a:p>
        </p:txBody>
      </p:sp>
      <p:pic>
        <p:nvPicPr>
          <p:cNvPr id="5" name="Picture 4">
            <a:extLst>
              <a:ext uri="{FF2B5EF4-FFF2-40B4-BE49-F238E27FC236}">
                <a16:creationId xmlns:a16="http://schemas.microsoft.com/office/drawing/2014/main" id="{EDF55F13-E530-C306-E03F-17E75BA8218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Abiotic Factors and Ocean Zones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The ocean is categorized by several areas or zones defined by abiotic factors.</a:t>
            </a:r>
          </a:p>
          <a:p>
            <a:pPr>
              <a:tabLst>
                <a:tab pos="461963" algn="l"/>
              </a:tabLst>
            </a:pPr>
            <a:r>
              <a:rPr lang="en-US" b="1" dirty="0">
                <a:solidFill>
                  <a:schemeClr val="tx1"/>
                </a:solidFill>
              </a:rPr>
              <a:t>Pelagic realm</a:t>
            </a:r>
            <a:r>
              <a:rPr lang="en-US" dirty="0">
                <a:solidFill>
                  <a:schemeClr val="tx1"/>
                </a:solidFill>
              </a:rPr>
              <a:t>: open water areas of the ocean</a:t>
            </a:r>
          </a:p>
          <a:p>
            <a:pPr>
              <a:tabLst>
                <a:tab pos="461963" algn="l"/>
              </a:tabLst>
            </a:pPr>
            <a:r>
              <a:rPr lang="en-US" b="1" dirty="0">
                <a:solidFill>
                  <a:schemeClr val="tx1"/>
                </a:solidFill>
              </a:rPr>
              <a:t>Benthic realm</a:t>
            </a:r>
            <a:r>
              <a:rPr lang="en-US" dirty="0">
                <a:solidFill>
                  <a:schemeClr val="tx1"/>
                </a:solidFill>
              </a:rPr>
              <a:t>: ocean bottom from shoreline to deepest parts</a:t>
            </a:r>
          </a:p>
          <a:p>
            <a:pPr>
              <a:tabLst>
                <a:tab pos="461963" algn="l"/>
              </a:tabLst>
            </a:pPr>
            <a:r>
              <a:rPr lang="en-US" b="1" dirty="0">
                <a:solidFill>
                  <a:schemeClr val="tx1"/>
                </a:solidFill>
              </a:rPr>
              <a:t>Photic zone</a:t>
            </a:r>
            <a:r>
              <a:rPr lang="en-US" dirty="0">
                <a:solidFill>
                  <a:schemeClr val="tx1"/>
                </a:solidFill>
              </a:rPr>
              <a:t>: area where light penetrates (up to 200 m depth)</a:t>
            </a:r>
          </a:p>
          <a:p>
            <a:pPr>
              <a:tabLst>
                <a:tab pos="461963" algn="l"/>
              </a:tabLst>
            </a:pPr>
            <a:r>
              <a:rPr lang="en-US" b="1" dirty="0">
                <a:solidFill>
                  <a:schemeClr val="tx1"/>
                </a:solidFill>
              </a:rPr>
              <a:t>Aphotic zone</a:t>
            </a:r>
            <a:r>
              <a:rPr lang="en-US" dirty="0">
                <a:solidFill>
                  <a:schemeClr val="tx1"/>
                </a:solidFill>
              </a:rPr>
              <a:t>: area below 200 m where light cannot penetrate</a:t>
            </a:r>
          </a:p>
          <a:p>
            <a:pPr>
              <a:tabLst>
                <a:tab pos="461963" algn="l"/>
              </a:tabLst>
            </a:pPr>
            <a:r>
              <a:rPr lang="en-US" u="sng" dirty="0">
                <a:solidFill>
                  <a:schemeClr val="tx1"/>
                </a:solidFill>
              </a:rPr>
              <a:t>Challenger Deep</a:t>
            </a:r>
            <a:r>
              <a:rPr lang="en-US" dirty="0">
                <a:solidFill>
                  <a:schemeClr val="tx1"/>
                </a:solidFill>
              </a:rPr>
              <a:t>: deepest known point in the ocean (about 11,000 m)</a:t>
            </a:r>
          </a:p>
          <a:p>
            <a:pPr marL="0" indent="0">
              <a:buNone/>
              <a:tabLst>
                <a:tab pos="461963" algn="l"/>
              </a:tabLst>
            </a:pPr>
            <a:r>
              <a:rPr lang="en-US" dirty="0">
                <a:solidFill>
                  <a:schemeClr val="tx1"/>
                </a:solidFill>
              </a:rPr>
              <a:t>These zones pertain to freshwater lakes as well.</a:t>
            </a:r>
            <a:endParaRPr lang="en-US" dirty="0">
              <a:solidFill>
                <a:srgbClr val="0000FF"/>
              </a:solidFill>
            </a:endParaRPr>
          </a:p>
        </p:txBody>
      </p:sp>
    </p:spTree>
    <p:extLst>
      <p:ext uri="{BB962C8B-B14F-4D97-AF65-F5344CB8AC3E}">
        <p14:creationId xmlns:p14="http://schemas.microsoft.com/office/powerpoint/2010/main" val="62924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44.4 Figure 1</a:t>
            </a:r>
            <a:endParaRPr lang="en-US" sz="3200" dirty="0">
              <a:solidFill>
                <a:schemeClr val="accent1"/>
              </a:solidFill>
            </a:endParaRPr>
          </a:p>
        </p:txBody>
      </p:sp>
      <p:sp>
        <p:nvSpPr>
          <p:cNvPr id="3" name="TextBox 2">
            <a:extLst>
              <a:ext uri="{FF2B5EF4-FFF2-40B4-BE49-F238E27FC236}">
                <a16:creationId xmlns:a16="http://schemas.microsoft.com/office/drawing/2014/main" id="{05A82B82-2CD5-D732-12B1-FBA5742F8247}"/>
              </a:ext>
            </a:extLst>
          </p:cNvPr>
          <p:cNvSpPr txBox="1"/>
          <p:nvPr/>
        </p:nvSpPr>
        <p:spPr>
          <a:xfrm>
            <a:off x="3810000" y="5681246"/>
            <a:ext cx="1524000" cy="338554"/>
          </a:xfrm>
          <a:prstGeom prst="rect">
            <a:avLst/>
          </a:prstGeom>
          <a:noFill/>
        </p:spPr>
        <p:txBody>
          <a:bodyPr wrap="square" rtlCol="0">
            <a:spAutoFit/>
          </a:bodyPr>
          <a:lstStyle/>
          <a:p>
            <a:pPr algn="ctr"/>
            <a:r>
              <a:rPr lang="en-US" sz="800" dirty="0"/>
              <a:t>Chris huh on Wikimedia Commons. "Oceanic divisions."</a:t>
            </a:r>
          </a:p>
        </p:txBody>
      </p:sp>
      <p:pic>
        <p:nvPicPr>
          <p:cNvPr id="6" name="Content Placeholder 5" descr="The illustration divides the ocean into different zones. The ocean is divided into zones based on distance from the shore. All of the ocean's open water is referred to as the pelagic realm. The oceanic zone is the area of open ocean, preceded by the neritic zone close to the shoreline. The ocean is also divided into different zones by depth. The epipelagic photic zone extends from the surface of open ocean to 4,000 meters. It includes the mesopelagic and the bathypelagic zones. The aphotic zone extends from 4,000 meters until the ocean bottom. It includes the abyssalpelagic and hadalpelagic zones. A thin section of the oceanic zone extending from top to bottom and adjacent to the continental shelf is labeled the benthic realm, which includes the bathypelagic, abyssalpelagic, and hadalpelagic realms.">
            <a:extLst>
              <a:ext uri="{FF2B5EF4-FFF2-40B4-BE49-F238E27FC236}">
                <a16:creationId xmlns:a16="http://schemas.microsoft.com/office/drawing/2014/main" id="{83BCAEFF-1F10-B05D-8833-8E031C12783A}"/>
              </a:ext>
            </a:extLst>
          </p:cNvPr>
          <p:cNvPicPr>
            <a:picLocks noChangeAspect="1"/>
          </p:cNvPicPr>
          <p:nvPr/>
        </p:nvPicPr>
        <p:blipFill>
          <a:blip r:embed="rId3"/>
          <a:srcRect l="13889" t="7000" r="13889" b="3002"/>
          <a:stretch/>
        </p:blipFill>
        <p:spPr>
          <a:xfrm>
            <a:off x="1236980" y="1066800"/>
            <a:ext cx="6670040" cy="46177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Marine Biomes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u="sng" dirty="0">
                <a:solidFill>
                  <a:schemeClr val="tx1"/>
                </a:solidFill>
              </a:rPr>
              <a:t>Ocean</a:t>
            </a:r>
            <a:r>
              <a:rPr lang="en-US" dirty="0">
                <a:solidFill>
                  <a:schemeClr val="tx1"/>
                </a:solidFill>
              </a:rPr>
              <a:t>: largest marine biome, continuous body of salt water</a:t>
            </a:r>
          </a:p>
          <a:p>
            <a:pPr>
              <a:tabLst>
                <a:tab pos="461963" algn="l"/>
              </a:tabLst>
            </a:pPr>
            <a:r>
              <a:rPr lang="en-US" u="sng" dirty="0">
                <a:solidFill>
                  <a:schemeClr val="tx1"/>
                </a:solidFill>
              </a:rPr>
              <a:t>Coral reefs</a:t>
            </a:r>
            <a:r>
              <a:rPr lang="en-US" dirty="0">
                <a:solidFill>
                  <a:schemeClr val="tx1"/>
                </a:solidFill>
              </a:rPr>
              <a:t>: underwater structures formed by marine invertebrates</a:t>
            </a:r>
          </a:p>
          <a:p>
            <a:pPr>
              <a:tabLst>
                <a:tab pos="461963" algn="l"/>
              </a:tabLst>
            </a:pPr>
            <a:r>
              <a:rPr lang="en-US" u="sng" dirty="0">
                <a:solidFill>
                  <a:schemeClr val="tx1"/>
                </a:solidFill>
              </a:rPr>
              <a:t>Estuaries</a:t>
            </a:r>
            <a:r>
              <a:rPr lang="en-US" dirty="0">
                <a:solidFill>
                  <a:schemeClr val="tx1"/>
                </a:solidFill>
              </a:rPr>
              <a:t>: coastal areas where salt and fresh water mix</a:t>
            </a:r>
            <a:endParaRPr lang="en-US" dirty="0">
              <a:solidFill>
                <a:srgbClr val="0000FF"/>
              </a:solidFill>
            </a:endParaRPr>
          </a:p>
        </p:txBody>
      </p:sp>
    </p:spTree>
    <p:extLst>
      <p:ext uri="{BB962C8B-B14F-4D97-AF65-F5344CB8AC3E}">
        <p14:creationId xmlns:p14="http://schemas.microsoft.com/office/powerpoint/2010/main" val="39208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Ocean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The ocean's physical diversity has significant influence on plants, animals, and other organisms.</a:t>
            </a:r>
          </a:p>
          <a:p>
            <a:pPr>
              <a:tabLst>
                <a:tab pos="461963" algn="l"/>
              </a:tabLst>
            </a:pPr>
            <a:r>
              <a:rPr lang="en-US" dirty="0">
                <a:solidFill>
                  <a:schemeClr val="tx1"/>
                </a:solidFill>
              </a:rPr>
              <a:t>Divided into zones based on light penetration and other abiotic factors</a:t>
            </a:r>
          </a:p>
          <a:p>
            <a:pPr lvl="1">
              <a:tabLst>
                <a:tab pos="461963" algn="l"/>
              </a:tabLst>
            </a:pPr>
            <a:r>
              <a:rPr lang="en-US" dirty="0">
                <a:solidFill>
                  <a:schemeClr val="tx1"/>
                </a:solidFill>
              </a:rPr>
              <a:t>Each with distinct species adapted to specific conditions</a:t>
            </a:r>
          </a:p>
        </p:txBody>
      </p:sp>
    </p:spTree>
    <p:extLst>
      <p:ext uri="{BB962C8B-B14F-4D97-AF65-F5344CB8AC3E}">
        <p14:creationId xmlns:p14="http://schemas.microsoft.com/office/powerpoint/2010/main" val="199087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Intertidal Zone</a:t>
            </a:r>
            <a:endParaRPr lang="en-US" sz="1400" baseline="-25000" dirty="0">
              <a:solidFill>
                <a:schemeClr val="accent1"/>
              </a:solidFill>
            </a:endParaRPr>
          </a:p>
        </p:txBody>
      </p:sp>
      <p:sp>
        <p:nvSpPr>
          <p:cNvPr id="11267" name="Rectangle 3"/>
          <p:cNvSpPr>
            <a:spLocks noGrp="1"/>
          </p:cNvSpPr>
          <p:nvPr>
            <p:ph idx="1"/>
          </p:nvPr>
        </p:nvSpPr>
        <p:spPr>
          <a:xfrm>
            <a:off x="457199" y="1280160"/>
            <a:ext cx="4495801" cy="4739640"/>
          </a:xfrm>
          <a:prstGeom prst="rect">
            <a:avLst/>
          </a:prstGeom>
        </p:spPr>
        <p:txBody>
          <a:bodyPr>
            <a:normAutofit fontScale="77500" lnSpcReduction="20000"/>
          </a:bodyPr>
          <a:lstStyle/>
          <a:p>
            <a:pPr marL="0" indent="0">
              <a:buNone/>
              <a:tabLst>
                <a:tab pos="461963" algn="l"/>
              </a:tabLst>
            </a:pPr>
            <a:r>
              <a:rPr lang="en-US" b="1" dirty="0">
                <a:solidFill>
                  <a:schemeClr val="tx1"/>
                </a:solidFill>
              </a:rPr>
              <a:t>Intertidal zone</a:t>
            </a:r>
            <a:r>
              <a:rPr lang="en-US" dirty="0">
                <a:solidFill>
                  <a:schemeClr val="tx1"/>
                </a:solidFill>
              </a:rPr>
              <a:t>:</a:t>
            </a:r>
          </a:p>
          <a:p>
            <a:pPr marL="457200" indent="-457200">
              <a:buFont typeface="Arial" panose="020B0604020202020204" pitchFamily="34" charset="0"/>
              <a:buChar char="•"/>
              <a:tabLst>
                <a:tab pos="461963" algn="l"/>
              </a:tabLst>
            </a:pPr>
            <a:r>
              <a:rPr lang="en-US" dirty="0">
                <a:solidFill>
                  <a:schemeClr val="tx1"/>
                </a:solidFill>
              </a:rPr>
              <a:t>Area between high and low tide marks</a:t>
            </a:r>
          </a:p>
          <a:p>
            <a:pPr marL="457200" indent="-457200">
              <a:buFont typeface="Arial" panose="020B0604020202020204" pitchFamily="34" charset="0"/>
              <a:buChar char="•"/>
              <a:tabLst>
                <a:tab pos="461963" algn="l"/>
              </a:tabLst>
            </a:pPr>
            <a:r>
              <a:rPr lang="en-US" dirty="0">
                <a:solidFill>
                  <a:schemeClr val="tx1"/>
                </a:solidFill>
              </a:rPr>
              <a:t>Region closest to land</a:t>
            </a:r>
          </a:p>
          <a:p>
            <a:pPr marL="457200" indent="-457200">
              <a:buFont typeface="Arial" panose="020B0604020202020204" pitchFamily="34" charset="0"/>
              <a:buChar char="•"/>
              <a:tabLst>
                <a:tab pos="461963" algn="l"/>
              </a:tabLst>
            </a:pPr>
            <a:r>
              <a:rPr lang="en-US" dirty="0">
                <a:solidFill>
                  <a:schemeClr val="tx1"/>
                </a:solidFill>
              </a:rPr>
              <a:t>Highly variable environment due to tidal fluctuations</a:t>
            </a:r>
          </a:p>
          <a:p>
            <a:pPr marL="1200150" lvl="1" indent="-457200">
              <a:buFont typeface="Arial" panose="020B0604020202020204" pitchFamily="34" charset="0"/>
              <a:buChar char="•"/>
              <a:tabLst>
                <a:tab pos="461963" algn="l"/>
              </a:tabLst>
            </a:pPr>
            <a:r>
              <a:rPr lang="en-US" u="sng" dirty="0">
                <a:solidFill>
                  <a:schemeClr val="tx1"/>
                </a:solidFill>
              </a:rPr>
              <a:t>Low tide</a:t>
            </a:r>
            <a:r>
              <a:rPr lang="en-US" dirty="0">
                <a:solidFill>
                  <a:schemeClr val="tx1"/>
                </a:solidFill>
              </a:rPr>
              <a:t>: organisms exposed to air and sunlight</a:t>
            </a:r>
          </a:p>
          <a:p>
            <a:pPr marL="1200150" lvl="1" indent="-457200">
              <a:buFont typeface="Arial" panose="020B0604020202020204" pitchFamily="34" charset="0"/>
              <a:buChar char="•"/>
              <a:tabLst>
                <a:tab pos="461963" algn="l"/>
              </a:tabLst>
            </a:pPr>
            <a:r>
              <a:rPr lang="en-US" u="sng" dirty="0">
                <a:solidFill>
                  <a:schemeClr val="tx1"/>
                </a:solidFill>
              </a:rPr>
              <a:t>High tide</a:t>
            </a:r>
            <a:r>
              <a:rPr lang="en-US" dirty="0">
                <a:solidFill>
                  <a:schemeClr val="tx1"/>
                </a:solidFill>
              </a:rPr>
              <a:t>: organisms mostly underwater</a:t>
            </a:r>
          </a:p>
          <a:p>
            <a:pPr marL="457200" indent="-457200">
              <a:buFont typeface="Arial" panose="020B0604020202020204" pitchFamily="34" charset="0"/>
              <a:buChar char="•"/>
              <a:tabLst>
                <a:tab pos="461963" algn="l"/>
              </a:tabLst>
            </a:pPr>
            <a:r>
              <a:rPr lang="en-US" dirty="0">
                <a:solidFill>
                  <a:schemeClr val="tx1"/>
                </a:solidFill>
              </a:rPr>
              <a:t>Adapted to being dry for periods of time and to withstand damage from waves</a:t>
            </a:r>
          </a:p>
          <a:p>
            <a:pPr marL="457200" indent="-457200">
              <a:buFont typeface="Arial" panose="020B0604020202020204" pitchFamily="34" charset="0"/>
              <a:buChar char="•"/>
              <a:tabLst>
                <a:tab pos="461963" algn="l"/>
              </a:tabLst>
            </a:pPr>
            <a:r>
              <a:rPr lang="en-US" dirty="0">
                <a:solidFill>
                  <a:schemeClr val="tx1"/>
                </a:solidFill>
              </a:rPr>
              <a:t>Few algae and plants due to constant water movement</a:t>
            </a:r>
            <a:endParaRPr lang="en-US" dirty="0">
              <a:solidFill>
                <a:srgbClr val="0000FF"/>
              </a:solidFill>
            </a:endParaRPr>
          </a:p>
        </p:txBody>
      </p:sp>
      <p:pic>
        <p:nvPicPr>
          <p:cNvPr id="2" name="Content Placeholder 6" descr="A photograph of some sea urchins, mussel shells, and starfish">
            <a:extLst>
              <a:ext uri="{FF2B5EF4-FFF2-40B4-BE49-F238E27FC236}">
                <a16:creationId xmlns:a16="http://schemas.microsoft.com/office/drawing/2014/main" id="{6262CBF2-2847-F002-F6E6-79F438DAC255}"/>
              </a:ext>
            </a:extLst>
          </p:cNvPr>
          <p:cNvPicPr>
            <a:picLocks noChangeAspect="1"/>
          </p:cNvPicPr>
          <p:nvPr/>
        </p:nvPicPr>
        <p:blipFill>
          <a:blip r:embed="rId2"/>
          <a:srcRect l="15741" t="5153" r="15741" b="3000"/>
          <a:stretch/>
        </p:blipFill>
        <p:spPr>
          <a:xfrm>
            <a:off x="4976532" y="1461967"/>
            <a:ext cx="3780865" cy="2815651"/>
          </a:xfrm>
          <a:prstGeom prst="rect">
            <a:avLst/>
          </a:prstGeom>
        </p:spPr>
      </p:pic>
      <p:sp>
        <p:nvSpPr>
          <p:cNvPr id="4" name="TextBox 3">
            <a:extLst>
              <a:ext uri="{FF2B5EF4-FFF2-40B4-BE49-F238E27FC236}">
                <a16:creationId xmlns:a16="http://schemas.microsoft.com/office/drawing/2014/main" id="{6C215F40-1803-2573-8930-0122E37BA508}"/>
              </a:ext>
            </a:extLst>
          </p:cNvPr>
          <p:cNvSpPr txBox="1"/>
          <p:nvPr/>
        </p:nvSpPr>
        <p:spPr>
          <a:xfrm>
            <a:off x="5533466" y="4277618"/>
            <a:ext cx="2666999" cy="738664"/>
          </a:xfrm>
          <a:prstGeom prst="rect">
            <a:avLst/>
          </a:prstGeom>
          <a:noFill/>
        </p:spPr>
        <p:txBody>
          <a:bodyPr wrap="square" rtlCol="0">
            <a:spAutoFit/>
          </a:bodyPr>
          <a:lstStyle/>
          <a:p>
            <a:pPr algn="ctr"/>
            <a:r>
              <a:rPr lang="en-US" sz="1400" b="1" dirty="0"/>
              <a:t>44.4 Figure 2: </a:t>
            </a:r>
            <a:r>
              <a:rPr lang="en-US" sz="1400" dirty="0"/>
              <a:t>Sea urchins, mussel shells, and starfish are often found in the intertidal zone.</a:t>
            </a:r>
          </a:p>
        </p:txBody>
      </p:sp>
      <p:sp>
        <p:nvSpPr>
          <p:cNvPr id="5" name="TextBox 4">
            <a:extLst>
              <a:ext uri="{FF2B5EF4-FFF2-40B4-BE49-F238E27FC236}">
                <a16:creationId xmlns:a16="http://schemas.microsoft.com/office/drawing/2014/main" id="{CE65EEE6-107C-BB6F-13C8-0404801132BA}"/>
              </a:ext>
            </a:extLst>
          </p:cNvPr>
          <p:cNvSpPr txBox="1"/>
          <p:nvPr/>
        </p:nvSpPr>
        <p:spPr>
          <a:xfrm>
            <a:off x="5990665" y="5003722"/>
            <a:ext cx="1752600" cy="338554"/>
          </a:xfrm>
          <a:prstGeom prst="rect">
            <a:avLst/>
          </a:prstGeom>
          <a:noFill/>
        </p:spPr>
        <p:txBody>
          <a:bodyPr wrap="square" rtlCol="0">
            <a:spAutoFit/>
          </a:bodyPr>
          <a:lstStyle/>
          <a:p>
            <a:pPr algn="ctr"/>
            <a:r>
              <a:rPr lang="en-US" sz="800" dirty="0"/>
              <a:t>Peter Southwood on Wikimedia Commons. "Intertidal organisms."</a:t>
            </a:r>
          </a:p>
        </p:txBody>
      </p:sp>
    </p:spTree>
    <p:extLst>
      <p:ext uri="{BB962C8B-B14F-4D97-AF65-F5344CB8AC3E}">
        <p14:creationId xmlns:p14="http://schemas.microsoft.com/office/powerpoint/2010/main" val="127754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Neritic Zone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b="1" dirty="0">
                <a:solidFill>
                  <a:schemeClr val="tx1"/>
                </a:solidFill>
              </a:rPr>
              <a:t>Neritic zone</a:t>
            </a:r>
            <a:r>
              <a:rPr lang="en-US" dirty="0">
                <a:solidFill>
                  <a:schemeClr val="tx1"/>
                </a:solidFill>
              </a:rPr>
              <a:t>:</a:t>
            </a:r>
          </a:p>
          <a:p>
            <a:pPr>
              <a:tabLst>
                <a:tab pos="461963" algn="l"/>
              </a:tabLst>
            </a:pPr>
            <a:r>
              <a:rPr lang="en-US" dirty="0">
                <a:solidFill>
                  <a:schemeClr val="tx1"/>
                </a:solidFill>
              </a:rPr>
              <a:t>Extends from intertidal zone to edge of continental shelf (about 200 m depth)</a:t>
            </a:r>
          </a:p>
          <a:p>
            <a:pPr lvl="1">
              <a:tabLst>
                <a:tab pos="461963" algn="l"/>
              </a:tabLst>
            </a:pPr>
            <a:r>
              <a:rPr lang="en-US" i="1" dirty="0"/>
              <a:t>Continental shelf</a:t>
            </a:r>
            <a:r>
              <a:rPr lang="en-US" dirty="0"/>
              <a:t>: underwater landmass that extends from a continent</a:t>
            </a:r>
            <a:endParaRPr lang="en-US" dirty="0">
              <a:solidFill>
                <a:schemeClr val="tx1"/>
              </a:solidFill>
            </a:endParaRPr>
          </a:p>
          <a:p>
            <a:pPr>
              <a:tabLst>
                <a:tab pos="461963" algn="l"/>
              </a:tabLst>
            </a:pPr>
            <a:r>
              <a:rPr lang="en-US" dirty="0">
                <a:solidFill>
                  <a:schemeClr val="tx1"/>
                </a:solidFill>
              </a:rPr>
              <a:t>Can be penetrated by light, so photosynthesis occurs</a:t>
            </a:r>
          </a:p>
          <a:p>
            <a:pPr>
              <a:tabLst>
                <a:tab pos="461963" algn="l"/>
              </a:tabLst>
            </a:pPr>
            <a:r>
              <a:rPr lang="en-US" dirty="0">
                <a:solidFill>
                  <a:schemeClr val="tx1"/>
                </a:solidFill>
              </a:rPr>
              <a:t>Well-oxygenated, low-pressure, stable temperature water</a:t>
            </a:r>
          </a:p>
          <a:p>
            <a:pPr>
              <a:tabLst>
                <a:tab pos="461963" algn="l"/>
              </a:tabLst>
            </a:pPr>
            <a:r>
              <a:rPr lang="en-US" dirty="0">
                <a:solidFill>
                  <a:schemeClr val="tx1"/>
                </a:solidFill>
              </a:rPr>
              <a:t>Diverse marine life (phytoplankton, </a:t>
            </a:r>
            <a:r>
              <a:rPr lang="en-US" i="1" dirty="0">
                <a:solidFill>
                  <a:schemeClr val="tx1"/>
                </a:solidFill>
              </a:rPr>
              <a:t>Sargassum</a:t>
            </a:r>
            <a:r>
              <a:rPr lang="en-US" dirty="0">
                <a:solidFill>
                  <a:schemeClr val="tx1"/>
                </a:solidFill>
              </a:rPr>
              <a:t>, zooplankton, protists)</a:t>
            </a:r>
          </a:p>
          <a:p>
            <a:pPr lvl="1">
              <a:tabLst>
                <a:tab pos="461963" algn="l"/>
              </a:tabLst>
            </a:pPr>
            <a:r>
              <a:rPr lang="en-US" b="1" i="1" dirty="0">
                <a:solidFill>
                  <a:schemeClr val="tx1"/>
                </a:solidFill>
              </a:rPr>
              <a:t>Sargassum</a:t>
            </a:r>
            <a:r>
              <a:rPr lang="en-US" dirty="0">
                <a:solidFill>
                  <a:schemeClr val="tx1"/>
                </a:solidFill>
              </a:rPr>
              <a:t>: type of free-floating seaweed</a:t>
            </a:r>
            <a:endParaRPr lang="en-US" b="1" i="1" dirty="0">
              <a:solidFill>
                <a:schemeClr val="tx1"/>
              </a:solidFill>
            </a:endParaRPr>
          </a:p>
          <a:p>
            <a:pPr>
              <a:tabLst>
                <a:tab pos="461963" algn="l"/>
              </a:tabLst>
            </a:pPr>
            <a:r>
              <a:rPr lang="en-US" dirty="0">
                <a:solidFill>
                  <a:schemeClr val="tx1"/>
                </a:solidFill>
              </a:rPr>
              <a:t>Base of the food chain for many of the world's fisheries</a:t>
            </a:r>
            <a:endParaRPr lang="en-US" dirty="0">
              <a:solidFill>
                <a:srgbClr val="0000FF"/>
              </a:solidFill>
            </a:endParaRPr>
          </a:p>
        </p:txBody>
      </p:sp>
    </p:spTree>
    <p:extLst>
      <p:ext uri="{BB962C8B-B14F-4D97-AF65-F5344CB8AC3E}">
        <p14:creationId xmlns:p14="http://schemas.microsoft.com/office/powerpoint/2010/main" val="243893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2041</TotalTime>
  <Words>2163</Words>
  <Application>Microsoft Office PowerPoint</Application>
  <PresentationFormat>On-screen Show (4:3)</PresentationFormat>
  <Paragraphs>217</Paragraphs>
  <Slides>32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Century Gothic</vt:lpstr>
      <vt:lpstr>Aptos</vt:lpstr>
      <vt:lpstr>Office Theme</vt:lpstr>
      <vt:lpstr>1_Office Theme</vt:lpstr>
      <vt:lpstr>Lesson 44.4</vt:lpstr>
      <vt:lpstr>Objectives</vt:lpstr>
      <vt:lpstr>Abiotic Factors Influencing Aquatic Biomes</vt:lpstr>
      <vt:lpstr>Abiotic Factors and Ocean Zones</vt:lpstr>
      <vt:lpstr>44.4 Figure 1</vt:lpstr>
      <vt:lpstr>Marine Biomes</vt:lpstr>
      <vt:lpstr>Ocean</vt:lpstr>
      <vt:lpstr>Intertidal Zone</vt:lpstr>
      <vt:lpstr>Neritic Zone</vt:lpstr>
      <vt:lpstr>Pelagic Realm</vt:lpstr>
      <vt:lpstr>Benthic Realm</vt:lpstr>
      <vt:lpstr>Abyssal Zone</vt:lpstr>
      <vt:lpstr>Reflection Question</vt:lpstr>
      <vt:lpstr>Coral Reefs1</vt:lpstr>
      <vt:lpstr>Coral Reefs2</vt:lpstr>
      <vt:lpstr>Coral Reefs3</vt:lpstr>
      <vt:lpstr>Species in Coral Reefs</vt:lpstr>
      <vt:lpstr>Global Decline of Coral Reefs1</vt:lpstr>
      <vt:lpstr>Global Decline of Coral Reefs2</vt:lpstr>
      <vt:lpstr>Estuaries: Where the Ocean Meets Fresh Water</vt:lpstr>
      <vt:lpstr>Salinity in Estuaries</vt:lpstr>
      <vt:lpstr>Freshwater Biomes</vt:lpstr>
      <vt:lpstr>Lakes and Ponds</vt:lpstr>
      <vt:lpstr>Nitrogen and Phosphorus in Lakes and Ponds</vt:lpstr>
      <vt:lpstr>Rivers and Streams</vt:lpstr>
      <vt:lpstr>Abiotic Features of Rivers and Streams</vt:lpstr>
      <vt:lpstr>Fast-Moving Water in Rivers and Streams</vt:lpstr>
      <vt:lpstr>Slow-Moving Water in Rivers and Streams</vt:lpstr>
      <vt:lpstr>Wetlands</vt:lpstr>
      <vt:lpstr>Water Flow in Wetlands</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206</cp:revision>
  <dcterms:created xsi:type="dcterms:W3CDTF">2013-04-26T14:43:13Z</dcterms:created>
  <dcterms:modified xsi:type="dcterms:W3CDTF">2024-10-11T17:59:50Z</dcterms:modified>
</cp:coreProperties>
</file>