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Lst>
  <p:notesMasterIdLst>
    <p:notesMasterId r:id="rId34"/>
  </p:notesMasterIdLst>
  <p:handoutMasterIdLst>
    <p:handoutMasterId r:id="rId35"/>
  </p:handoutMasterIdLst>
  <p:sldIdLst>
    <p:sldId id="272" r:id="rId3"/>
    <p:sldId id="264" r:id="rId4"/>
    <p:sldId id="265" r:id="rId5"/>
    <p:sldId id="281" r:id="rId6"/>
    <p:sldId id="268" r:id="rId7"/>
    <p:sldId id="271" r:id="rId8"/>
    <p:sldId id="282" r:id="rId9"/>
    <p:sldId id="283" r:id="rId10"/>
    <p:sldId id="291" r:id="rId11"/>
    <p:sldId id="292" r:id="rId12"/>
    <p:sldId id="293" r:id="rId13"/>
    <p:sldId id="284" r:id="rId14"/>
    <p:sldId id="304" r:id="rId15"/>
    <p:sldId id="285" r:id="rId16"/>
    <p:sldId id="294" r:id="rId17"/>
    <p:sldId id="286" r:id="rId18"/>
    <p:sldId id="295" r:id="rId19"/>
    <p:sldId id="296" r:id="rId20"/>
    <p:sldId id="297" r:id="rId21"/>
    <p:sldId id="298" r:id="rId22"/>
    <p:sldId id="300" r:id="rId23"/>
    <p:sldId id="306" r:id="rId24"/>
    <p:sldId id="305" r:id="rId25"/>
    <p:sldId id="287" r:id="rId26"/>
    <p:sldId id="288" r:id="rId27"/>
    <p:sldId id="289" r:id="rId28"/>
    <p:sldId id="301" r:id="rId29"/>
    <p:sldId id="302" r:id="rId30"/>
    <p:sldId id="270" r:id="rId31"/>
    <p:sldId id="303" r:id="rId32"/>
    <p:sldId id="280"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8" autoAdjust="0"/>
    <p:restoredTop sz="86410" autoAdjust="0"/>
  </p:normalViewPr>
  <p:slideViewPr>
    <p:cSldViewPr>
      <p:cViewPr varScale="1">
        <p:scale>
          <a:sx n="95" d="100"/>
          <a:sy n="95" d="100"/>
        </p:scale>
        <p:origin x="1662" y="114"/>
      </p:cViewPr>
      <p:guideLst>
        <p:guide orient="horz" pos="2160"/>
        <p:guide pos="2880"/>
      </p:guideLst>
    </p:cSldViewPr>
  </p:slideViewPr>
  <p:outlineViewPr>
    <p:cViewPr>
      <p:scale>
        <a:sx n="33" d="100"/>
        <a:sy n="33" d="100"/>
      </p:scale>
      <p:origin x="0" y="-17862"/>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10/11/2024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10/11/2024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5</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6</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1338620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 image displays the average global tropospheric CO</a:t>
            </a:r>
            <a:r>
              <a:rPr lang="en-US" baseline="-25000" dirty="0"/>
              <a:t>2</a:t>
            </a:r>
            <a:r>
              <a:rPr lang="en-US" dirty="0"/>
              <a:t> across Earth for all of 2011, in May of 2011, and in October of 2011. The bottom graph displays the annual mean carbon dioxide concentration at the surface, in the troposphere, and at Earth's surface between 1980 and 2012.</a:t>
            </a:r>
          </a:p>
        </p:txBody>
      </p:sp>
      <p:sp>
        <p:nvSpPr>
          <p:cNvPr id="4" name="Slide Number Placeholder 3"/>
          <p:cNvSpPr>
            <a:spLocks noGrp="1"/>
          </p:cNvSpPr>
          <p:nvPr>
            <p:ph type="sldNum" sz="quarter" idx="5"/>
          </p:nvPr>
        </p:nvSpPr>
        <p:spPr/>
        <p:txBody>
          <a:bodyPr/>
          <a:lstStyle/>
          <a:p>
            <a:fld id="{7115ED13-301A-4C0A-8C7F-A4982DED9D67}" type="slidenum">
              <a:rPr lang="en-US" smtClean="0"/>
              <a:pPr/>
              <a:t>13</a:t>
            </a:fld>
            <a:endParaRPr lang="en-US" dirty="0"/>
          </a:p>
        </p:txBody>
      </p:sp>
    </p:spTree>
    <p:extLst>
      <p:ext uri="{BB962C8B-B14F-4D97-AF65-F5344CB8AC3E}">
        <p14:creationId xmlns:p14="http://schemas.microsoft.com/office/powerpoint/2010/main" val="768595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14</a:t>
            </a:fld>
            <a:endParaRPr lang="en-US" dirty="0"/>
          </a:p>
        </p:txBody>
      </p:sp>
    </p:spTree>
    <p:extLst>
      <p:ext uri="{BB962C8B-B14F-4D97-AF65-F5344CB8AC3E}">
        <p14:creationId xmlns:p14="http://schemas.microsoft.com/office/powerpoint/2010/main" val="1631705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Deforestation affects climate change significantly. Shown here is an estimate of global deforestation.</a:t>
            </a:r>
          </a:p>
        </p:txBody>
      </p:sp>
      <p:sp>
        <p:nvSpPr>
          <p:cNvPr id="4" name="Slide Number Placeholder 3"/>
          <p:cNvSpPr>
            <a:spLocks noGrp="1"/>
          </p:cNvSpPr>
          <p:nvPr>
            <p:ph type="sldNum" sz="quarter" idx="5"/>
          </p:nvPr>
        </p:nvSpPr>
        <p:spPr/>
        <p:txBody>
          <a:bodyPr/>
          <a:lstStyle/>
          <a:p>
            <a:fld id="{7115ED13-301A-4C0A-8C7F-A4982DED9D67}" type="slidenum">
              <a:rPr lang="en-US" smtClean="0"/>
              <a:pPr/>
              <a:t>22</a:t>
            </a:fld>
            <a:endParaRPr lang="en-US" dirty="0"/>
          </a:p>
        </p:txBody>
      </p:sp>
    </p:spTree>
    <p:extLst>
      <p:ext uri="{BB962C8B-B14F-4D97-AF65-F5344CB8AC3E}">
        <p14:creationId xmlns:p14="http://schemas.microsoft.com/office/powerpoint/2010/main" val="3479509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29</a:t>
            </a:fld>
            <a:endParaRPr lang="en-US" dirty="0"/>
          </a:p>
        </p:txBody>
      </p:sp>
    </p:spTree>
    <p:extLst>
      <p:ext uri="{BB962C8B-B14F-4D97-AF65-F5344CB8AC3E}">
        <p14:creationId xmlns:p14="http://schemas.microsoft.com/office/powerpoint/2010/main" val="11196932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9BB28233-BB6B-52F7-BDAD-E6281D431AD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6" name="Picture 5">
            <a:extLst>
              <a:ext uri="{FF2B5EF4-FFF2-40B4-BE49-F238E27FC236}">
                <a16:creationId xmlns:a16="http://schemas.microsoft.com/office/drawing/2014/main" id="{BE4B13C4-8EA0-AB84-6FA8-065774B58A7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8C8957F-1AD8-2777-C0DD-840608C0251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46128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2008607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8066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17058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77476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15906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33510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238224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987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71A4F22-580B-F2F1-16F7-35785C8CD70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45277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4866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pic>
        <p:nvPicPr>
          <p:cNvPr id="10" name="Picture 9">
            <a:extLst>
              <a:ext uri="{FF2B5EF4-FFF2-40B4-BE49-F238E27FC236}">
                <a16:creationId xmlns:a16="http://schemas.microsoft.com/office/drawing/2014/main" id="{92A2A385-C830-7252-BABF-EBB5A35343F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74768" y="1658652"/>
            <a:ext cx="8437595" cy="1481456"/>
          </a:xfrm>
          <a:prstGeom prst="rect">
            <a:avLst/>
          </a:prstGeom>
        </p:spPr>
      </p:pic>
      <p:pic>
        <p:nvPicPr>
          <p:cNvPr id="11" name="Picture 10">
            <a:extLst>
              <a:ext uri="{FF2B5EF4-FFF2-40B4-BE49-F238E27FC236}">
                <a16:creationId xmlns:a16="http://schemas.microsoft.com/office/drawing/2014/main" id="{D40D1570-057F-206B-8EA3-43AE8491A184}"/>
              </a:ext>
            </a:extLst>
          </p:cNvPr>
          <p:cNvPicPr>
            <a:picLocks noChangeAspect="1"/>
          </p:cNvPicPr>
          <p:nvPr userDrawn="1"/>
        </p:nvPicPr>
        <p:blipFill>
          <a:blip r:embed="rId4"/>
          <a:stretch>
            <a:fillRect/>
          </a:stretch>
        </p:blipFill>
        <p:spPr>
          <a:xfrm>
            <a:off x="0" y="0"/>
            <a:ext cx="9144000" cy="6857999"/>
          </a:xfrm>
          <a:prstGeom prst="rect">
            <a:avLst/>
          </a:prstGeom>
        </p:spPr>
      </p:pic>
    </p:spTree>
    <p:extLst>
      <p:ext uri="{BB962C8B-B14F-4D97-AF65-F5344CB8AC3E}">
        <p14:creationId xmlns:p14="http://schemas.microsoft.com/office/powerpoint/2010/main" val="493955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6DEEFDC-1D0A-9436-400A-37923A82FA6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C5C8355-9B85-F034-E168-382BC194748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F6DBE7A5-208D-70C8-F2C4-B3ECDF92CAE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E1ED561-B44F-3A34-D9D9-AE6EF7AF203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3251C92-568B-58AE-3014-389BC86AA5B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F76A34E-08F6-E37D-C251-61B5C17746E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BF446AC-C712-84F7-D656-344E32663CA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379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44.5</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Climate and Climate Change</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Temperature Anomalies</a:t>
            </a: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Two significant temperature anomalies (</a:t>
            </a:r>
            <a:r>
              <a:rPr lang="en-US" i="1" dirty="0">
                <a:solidFill>
                  <a:schemeClr val="tx1"/>
                </a:solidFill>
              </a:rPr>
              <a:t>irregularities</a:t>
            </a:r>
            <a:r>
              <a:rPr lang="en-US" dirty="0">
                <a:solidFill>
                  <a:schemeClr val="tx1"/>
                </a:solidFill>
              </a:rPr>
              <a:t>) have occurred in the last 2,000 years: </a:t>
            </a:r>
            <a:r>
              <a:rPr lang="en-US" i="1" dirty="0">
                <a:solidFill>
                  <a:schemeClr val="tx1"/>
                </a:solidFill>
              </a:rPr>
              <a:t>Medieval Climate Anomaly </a:t>
            </a:r>
            <a:r>
              <a:rPr lang="en-US" dirty="0">
                <a:solidFill>
                  <a:schemeClr val="tx1"/>
                </a:solidFill>
              </a:rPr>
              <a:t>(Medieval Warm Period) and the </a:t>
            </a:r>
            <a:r>
              <a:rPr lang="en-US" i="1" dirty="0">
                <a:solidFill>
                  <a:schemeClr val="tx1"/>
                </a:solidFill>
              </a:rPr>
              <a:t>Little Ice Age.</a:t>
            </a:r>
            <a:endParaRPr lang="en-US" dirty="0">
              <a:solidFill>
                <a:schemeClr val="tx1"/>
              </a:solidFill>
            </a:endParaRPr>
          </a:p>
          <a:p>
            <a:pPr>
              <a:tabLst>
                <a:tab pos="461963" algn="l"/>
              </a:tabLst>
            </a:pPr>
            <a:r>
              <a:rPr lang="en-US" dirty="0">
                <a:solidFill>
                  <a:schemeClr val="tx1"/>
                </a:solidFill>
              </a:rPr>
              <a:t>A third aligns with the </a:t>
            </a:r>
            <a:r>
              <a:rPr lang="en-US" i="1" dirty="0">
                <a:solidFill>
                  <a:schemeClr val="tx1"/>
                </a:solidFill>
              </a:rPr>
              <a:t>Industrial Era.</a:t>
            </a:r>
          </a:p>
          <a:p>
            <a:pPr>
              <a:tabLst>
                <a:tab pos="461963" algn="l"/>
              </a:tabLst>
            </a:pPr>
            <a:r>
              <a:rPr lang="en-US" dirty="0">
                <a:solidFill>
                  <a:schemeClr val="tx1"/>
                </a:solidFill>
              </a:rPr>
              <a:t>The Medieval Climate Anomaly saw slightly warmer conditions from 900 to 1300 CE.</a:t>
            </a:r>
          </a:p>
          <a:p>
            <a:pPr lvl="1">
              <a:tabLst>
                <a:tab pos="461963" algn="l"/>
              </a:tabLst>
            </a:pPr>
            <a:r>
              <a:rPr lang="en-US" dirty="0">
                <a:solidFill>
                  <a:schemeClr val="tx1"/>
                </a:solidFill>
              </a:rPr>
              <a:t>Freed seas of ice</a:t>
            </a:r>
          </a:p>
          <a:p>
            <a:pPr lvl="1">
              <a:tabLst>
                <a:tab pos="461963" algn="l"/>
              </a:tabLst>
            </a:pPr>
            <a:r>
              <a:rPr lang="en-US" dirty="0">
                <a:solidFill>
                  <a:schemeClr val="tx1"/>
                </a:solidFill>
              </a:rPr>
              <a:t>Enabled Vikings to colonize Greenland</a:t>
            </a:r>
          </a:p>
        </p:txBody>
      </p:sp>
    </p:spTree>
    <p:extLst>
      <p:ext uri="{BB962C8B-B14F-4D97-AF65-F5344CB8AC3E}">
        <p14:creationId xmlns:p14="http://schemas.microsoft.com/office/powerpoint/2010/main" val="120822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The Little Ice Age</a:t>
            </a: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Little Ice Age: cold period between 1550 and 1850 CE</a:t>
            </a:r>
          </a:p>
          <a:p>
            <a:pPr>
              <a:tabLst>
                <a:tab pos="461963" algn="l"/>
              </a:tabLst>
            </a:pPr>
            <a:r>
              <a:rPr lang="en-US" dirty="0">
                <a:solidFill>
                  <a:schemeClr val="tx1"/>
                </a:solidFill>
              </a:rPr>
              <a:t>Characterized by cooler temperatures (little less than 1</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°C) </a:t>
            </a:r>
            <a:r>
              <a:rPr lang="en-US" dirty="0">
                <a:solidFill>
                  <a:schemeClr val="tx1"/>
                </a:solidFill>
              </a:rPr>
              <a:t>in North America, Europe, and possible other areas</a:t>
            </a:r>
          </a:p>
          <a:p>
            <a:pPr>
              <a:tabLst>
                <a:tab pos="461963" algn="l"/>
              </a:tabLst>
            </a:pPr>
            <a:r>
              <a:rPr lang="en-US" dirty="0">
                <a:solidFill>
                  <a:schemeClr val="tx1"/>
                </a:solidFill>
              </a:rPr>
              <a:t>Resulted in exceptionally harsh winters with much snow and frost</a:t>
            </a:r>
          </a:p>
        </p:txBody>
      </p:sp>
    </p:spTree>
    <p:extLst>
      <p:ext uri="{BB962C8B-B14F-4D97-AF65-F5344CB8AC3E}">
        <p14:creationId xmlns:p14="http://schemas.microsoft.com/office/powerpoint/2010/main" val="245797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2</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4434840"/>
          </a:xfrm>
        </p:spPr>
        <p:txBody>
          <a:bodyPr>
            <a:normAutofit fontScale="92500" lnSpcReduction="10000"/>
          </a:bodyPr>
          <a:lstStyle/>
          <a:p>
            <a:r>
              <a:rPr lang="en-US" dirty="0"/>
              <a:t>As a group, examine Figure 3. The first image shows average CO</a:t>
            </a:r>
            <a:r>
              <a:rPr lang="en-US" baseline="-25000" dirty="0"/>
              <a:t>2</a:t>
            </a:r>
            <a:r>
              <a:rPr lang="en-US" dirty="0"/>
              <a:t> concentrations in the troposphere (the lowest level of the atmosphere) across Earth during the year 2011 (top), as well average global CO</a:t>
            </a:r>
            <a:r>
              <a:rPr lang="en-US" baseline="-25000" dirty="0"/>
              <a:t>2</a:t>
            </a:r>
            <a:r>
              <a:rPr lang="en-US" dirty="0"/>
              <a:t> concentrations in the troposphere in May (left) and October (right) of that year. Note the change in the distribution of CO</a:t>
            </a:r>
            <a:r>
              <a:rPr lang="en-US" baseline="-25000" dirty="0"/>
              <a:t>2</a:t>
            </a:r>
            <a:r>
              <a:rPr lang="en-US" dirty="0"/>
              <a:t> between May and October. The bottom graph shows the annual mean global tropospheric and surface CO</a:t>
            </a:r>
            <a:r>
              <a:rPr lang="en-US" baseline="-25000" dirty="0"/>
              <a:t>2</a:t>
            </a:r>
            <a:r>
              <a:rPr lang="en-US" dirty="0"/>
              <a:t> concentrations from 1998 to 2012.</a:t>
            </a:r>
          </a:p>
          <a:p>
            <a:r>
              <a:rPr lang="en-US" dirty="0"/>
              <a:t>After examining the figure with your group, answer the four questions on the next slide.</a:t>
            </a:r>
          </a:p>
        </p:txBody>
      </p:sp>
    </p:spTree>
    <p:extLst>
      <p:ext uri="{BB962C8B-B14F-4D97-AF65-F5344CB8AC3E}">
        <p14:creationId xmlns:p14="http://schemas.microsoft.com/office/powerpoint/2010/main" val="3214918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E50169-636E-7661-3995-CCB558323BDD}"/>
              </a:ext>
            </a:extLst>
          </p:cNvPr>
          <p:cNvSpPr>
            <a:spLocks noGrp="1"/>
          </p:cNvSpPr>
          <p:nvPr>
            <p:ph type="title"/>
          </p:nvPr>
        </p:nvSpPr>
        <p:spPr/>
        <p:txBody>
          <a:bodyPr/>
          <a:lstStyle/>
          <a:p>
            <a:r>
              <a:rPr lang="en-US" dirty="0"/>
              <a:t>44.5 Figure 3</a:t>
            </a:r>
          </a:p>
        </p:txBody>
      </p:sp>
      <p:sp>
        <p:nvSpPr>
          <p:cNvPr id="7" name="TextBox 6">
            <a:extLst>
              <a:ext uri="{FF2B5EF4-FFF2-40B4-BE49-F238E27FC236}">
                <a16:creationId xmlns:a16="http://schemas.microsoft.com/office/drawing/2014/main" id="{2AFA643A-41CB-8964-14EE-1F113088C410}"/>
              </a:ext>
            </a:extLst>
          </p:cNvPr>
          <p:cNvSpPr txBox="1"/>
          <p:nvPr/>
        </p:nvSpPr>
        <p:spPr>
          <a:xfrm>
            <a:off x="3619500" y="6096000"/>
            <a:ext cx="1905000" cy="338554"/>
          </a:xfrm>
          <a:prstGeom prst="rect">
            <a:avLst/>
          </a:prstGeom>
          <a:noFill/>
        </p:spPr>
        <p:txBody>
          <a:bodyPr wrap="square" rtlCol="0">
            <a:spAutoFit/>
          </a:bodyPr>
          <a:lstStyle/>
          <a:p>
            <a:pPr algn="ctr"/>
            <a:r>
              <a:rPr lang="en-US" sz="800" dirty="0"/>
              <a:t>Giorgiogp2 on Wikimedia Commons. "Carbon dioxide concentrations."</a:t>
            </a:r>
          </a:p>
        </p:txBody>
      </p:sp>
      <p:pic>
        <p:nvPicPr>
          <p:cNvPr id="5" name="Content Placeholder 4" descr="The top image shows relatively heavy concentrations in the northern hemisphere. The May 2011 image shows even higher concentrations in the northern hemisphere, and the October 2011 image shows less high concentrations in the northern hemisphere but increased concentrations in the southern hemisphere. The graph shows increasing concentrations from 1980 to 2012 with slight dips every year.">
            <a:extLst>
              <a:ext uri="{FF2B5EF4-FFF2-40B4-BE49-F238E27FC236}">
                <a16:creationId xmlns:a16="http://schemas.microsoft.com/office/drawing/2014/main" id="{59AF8AC6-AA2B-CF66-08D4-9B2D673C419A}"/>
              </a:ext>
            </a:extLst>
          </p:cNvPr>
          <p:cNvPicPr>
            <a:picLocks noGrp="1" noChangeAspect="1"/>
          </p:cNvPicPr>
          <p:nvPr>
            <p:ph idx="1"/>
          </p:nvPr>
        </p:nvPicPr>
        <p:blipFill>
          <a:blip r:embed="rId3"/>
          <a:srcRect l="20370" t="3667" r="20370" b="3000"/>
          <a:stretch/>
        </p:blipFill>
        <p:spPr>
          <a:xfrm>
            <a:off x="1899557" y="1090612"/>
            <a:ext cx="5344886" cy="4676775"/>
          </a:xfrm>
        </p:spPr>
      </p:pic>
    </p:spTree>
    <p:extLst>
      <p:ext uri="{BB962C8B-B14F-4D97-AF65-F5344CB8AC3E}">
        <p14:creationId xmlns:p14="http://schemas.microsoft.com/office/powerpoint/2010/main" val="3072359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3</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4434840"/>
          </a:xfrm>
        </p:spPr>
        <p:txBody>
          <a:bodyPr>
            <a:normAutofit fontScale="92500" lnSpcReduction="10000"/>
          </a:bodyPr>
          <a:lstStyle/>
          <a:p>
            <a:pPr marL="514350" indent="-514350">
              <a:buFont typeface="+mj-lt"/>
              <a:buAutoNum type="arabicPeriod"/>
            </a:pPr>
            <a:r>
              <a:rPr lang="en-US" dirty="0"/>
              <a:t>How does the average CO</a:t>
            </a:r>
            <a:r>
              <a:rPr lang="en-US" baseline="-25000" dirty="0"/>
              <a:t>2</a:t>
            </a:r>
            <a:r>
              <a:rPr lang="en-US" dirty="0"/>
              <a:t> in 1995 compare to that in 2010?</a:t>
            </a:r>
          </a:p>
          <a:p>
            <a:pPr marL="514350" indent="-514350">
              <a:buFont typeface="+mj-lt"/>
              <a:buAutoNum type="arabicPeriod"/>
            </a:pPr>
            <a:r>
              <a:rPr lang="en-US" dirty="0"/>
              <a:t>Consider the change in the distribution of CO</a:t>
            </a:r>
            <a:r>
              <a:rPr lang="en-US" baseline="-25000" dirty="0"/>
              <a:t>2</a:t>
            </a:r>
            <a:r>
              <a:rPr lang="en-US" dirty="0"/>
              <a:t> between May and October of 2011. What do you think causes such seasonal fluctuations in the concentration of CO</a:t>
            </a:r>
            <a:r>
              <a:rPr lang="en-US" baseline="-25000" dirty="0"/>
              <a:t>2</a:t>
            </a:r>
            <a:r>
              <a:rPr lang="en-US" dirty="0"/>
              <a:t> in the atmosphere?</a:t>
            </a:r>
          </a:p>
          <a:p>
            <a:pPr marL="514350" indent="-514350">
              <a:buFont typeface="+mj-lt"/>
              <a:buAutoNum type="arabicPeriod"/>
            </a:pPr>
            <a:r>
              <a:rPr lang="en-US" dirty="0"/>
              <a:t>What do you think will happen to the concentration of CO</a:t>
            </a:r>
            <a:r>
              <a:rPr lang="en-US" baseline="-25000" dirty="0"/>
              <a:t>2</a:t>
            </a:r>
            <a:r>
              <a:rPr lang="en-US" dirty="0"/>
              <a:t> in the atmosphere in the next 50 years? Explain the reasons for your predictions.</a:t>
            </a:r>
          </a:p>
          <a:p>
            <a:pPr marL="514350" indent="-514350">
              <a:buFont typeface="+mj-lt"/>
              <a:buAutoNum type="arabicPeriod"/>
            </a:pPr>
            <a:r>
              <a:rPr lang="en-US" dirty="0"/>
              <a:t>What are some negative effects of the rise in CO</a:t>
            </a:r>
            <a:r>
              <a:rPr lang="en-US" baseline="-25000" dirty="0"/>
              <a:t>2</a:t>
            </a:r>
            <a:r>
              <a:rPr lang="en-US" dirty="0"/>
              <a:t>? Are there any positive effects?</a:t>
            </a:r>
          </a:p>
        </p:txBody>
      </p:sp>
    </p:spTree>
    <p:extLst>
      <p:ext uri="{BB962C8B-B14F-4D97-AF65-F5344CB8AC3E}">
        <p14:creationId xmlns:p14="http://schemas.microsoft.com/office/powerpoint/2010/main" val="4249010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Industrial Revolution</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pPr marL="0" indent="0">
              <a:buNone/>
              <a:tabLst>
                <a:tab pos="461963" algn="l"/>
              </a:tabLst>
            </a:pPr>
            <a:r>
              <a:rPr lang="en-US" i="1" dirty="0">
                <a:solidFill>
                  <a:schemeClr val="tx1"/>
                </a:solidFill>
              </a:rPr>
              <a:t>Industrial Revolution</a:t>
            </a:r>
            <a:r>
              <a:rPr lang="en-US" dirty="0">
                <a:solidFill>
                  <a:schemeClr val="tx1"/>
                </a:solidFill>
              </a:rPr>
              <a:t>:</a:t>
            </a:r>
            <a:endParaRPr lang="en-US" i="1" dirty="0">
              <a:solidFill>
                <a:schemeClr val="tx1"/>
              </a:solidFill>
            </a:endParaRPr>
          </a:p>
          <a:p>
            <a:pPr marL="457200" indent="-457200">
              <a:buFont typeface="Arial" panose="020B0604020202020204" pitchFamily="34" charset="0"/>
              <a:buChar char="•"/>
              <a:tabLst>
                <a:tab pos="461963" algn="l"/>
              </a:tabLst>
            </a:pPr>
            <a:r>
              <a:rPr lang="en-US" dirty="0">
                <a:solidFill>
                  <a:schemeClr val="tx1"/>
                </a:solidFill>
              </a:rPr>
              <a:t>Began around 1750, marking significant changes in human society</a:t>
            </a:r>
          </a:p>
          <a:p>
            <a:pPr marL="457200" indent="-457200">
              <a:buFont typeface="Arial" panose="020B0604020202020204" pitchFamily="34" charset="0"/>
              <a:buChar char="•"/>
              <a:tabLst>
                <a:tab pos="461963" algn="l"/>
              </a:tabLst>
            </a:pPr>
            <a:r>
              <a:rPr lang="en-US" dirty="0">
                <a:solidFill>
                  <a:schemeClr val="tx1"/>
                </a:solidFill>
              </a:rPr>
              <a:t>Improved living standards in Europe and the United States due to advances in agriculture and technology</a:t>
            </a:r>
          </a:p>
          <a:p>
            <a:pPr marL="457200" indent="-457200">
              <a:buFont typeface="Arial" panose="020B0604020202020204" pitchFamily="34" charset="0"/>
              <a:buChar char="•"/>
              <a:tabLst>
                <a:tab pos="461963" algn="l"/>
              </a:tabLst>
            </a:pPr>
            <a:r>
              <a:rPr lang="en-US" dirty="0">
                <a:solidFill>
                  <a:schemeClr val="tx1"/>
                </a:solidFill>
              </a:rPr>
              <a:t>New technologies powered by fossil fuels, especially coal, releasing CO</a:t>
            </a:r>
            <a:r>
              <a:rPr lang="en-US" baseline="-25000" dirty="0">
                <a:solidFill>
                  <a:schemeClr val="tx1"/>
                </a:solidFill>
              </a:rPr>
              <a:t>2</a:t>
            </a:r>
          </a:p>
          <a:p>
            <a:pPr marL="457200" indent="-457200">
              <a:buFont typeface="Arial" panose="020B0604020202020204" pitchFamily="34" charset="0"/>
              <a:buChar char="•"/>
              <a:tabLst>
                <a:tab pos="461963" algn="l"/>
              </a:tabLst>
            </a:pPr>
            <a:r>
              <a:rPr lang="en-US" dirty="0">
                <a:solidFill>
                  <a:schemeClr val="tx1"/>
                </a:solidFill>
              </a:rPr>
              <a:t>Led to the Industrial Era, which led to a sharp rise in atmospheric carbon dioxide levels</a:t>
            </a:r>
          </a:p>
        </p:txBody>
      </p:sp>
      <p:sp>
        <p:nvSpPr>
          <p:cNvPr id="4" name="TextBox 3">
            <a:extLst>
              <a:ext uri="{FF2B5EF4-FFF2-40B4-BE49-F238E27FC236}">
                <a16:creationId xmlns:a16="http://schemas.microsoft.com/office/drawing/2014/main" id="{88B9FD99-9626-E7E3-0E31-6686B1682C18}"/>
              </a:ext>
            </a:extLst>
          </p:cNvPr>
          <p:cNvSpPr txBox="1"/>
          <p:nvPr/>
        </p:nvSpPr>
        <p:spPr>
          <a:xfrm>
            <a:off x="4419600" y="4711840"/>
            <a:ext cx="4267200" cy="523220"/>
          </a:xfrm>
          <a:prstGeom prst="rect">
            <a:avLst/>
          </a:prstGeom>
          <a:noFill/>
        </p:spPr>
        <p:txBody>
          <a:bodyPr wrap="square" rtlCol="0">
            <a:spAutoFit/>
          </a:bodyPr>
          <a:lstStyle/>
          <a:p>
            <a:pPr algn="ctr"/>
            <a:r>
              <a:rPr lang="en-US" sz="1400" b="1" dirty="0"/>
              <a:t>44.5 Figure 4: </a:t>
            </a:r>
            <a:r>
              <a:rPr lang="en-US" sz="1400" dirty="0"/>
              <a:t>The atmospheric concentration of CO</a:t>
            </a:r>
            <a:r>
              <a:rPr lang="en-US" sz="1400" baseline="-25000" dirty="0"/>
              <a:t>2</a:t>
            </a:r>
            <a:r>
              <a:rPr lang="en-US" sz="1400" dirty="0"/>
              <a:t> has risen steadily since the beginning of industrialization.</a:t>
            </a:r>
          </a:p>
        </p:txBody>
      </p:sp>
      <p:pic>
        <p:nvPicPr>
          <p:cNvPr id="2" name="Content Placeholder 4" descr="A graph showing increasing carbon dioxide levels in the atmosphere from 1958 to 2021">
            <a:extLst>
              <a:ext uri="{FF2B5EF4-FFF2-40B4-BE49-F238E27FC236}">
                <a16:creationId xmlns:a16="http://schemas.microsoft.com/office/drawing/2014/main" id="{33259CFF-B78C-09CA-049F-E67A2FC00E3F}"/>
              </a:ext>
            </a:extLst>
          </p:cNvPr>
          <p:cNvPicPr>
            <a:picLocks noChangeAspect="1"/>
          </p:cNvPicPr>
          <p:nvPr/>
        </p:nvPicPr>
        <p:blipFill>
          <a:blip r:embed="rId2"/>
          <a:srcRect l="14814" t="5334" r="14816" b="3000"/>
          <a:stretch/>
        </p:blipFill>
        <p:spPr>
          <a:xfrm>
            <a:off x="4350692" y="1500554"/>
            <a:ext cx="4405015" cy="3187840"/>
          </a:xfrm>
          <a:prstGeom prst="rect">
            <a:avLst/>
          </a:prstGeom>
        </p:spPr>
      </p:pic>
    </p:spTree>
    <p:extLst>
      <p:ext uri="{BB962C8B-B14F-4D97-AF65-F5344CB8AC3E}">
        <p14:creationId xmlns:p14="http://schemas.microsoft.com/office/powerpoint/2010/main" val="156307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Current and Past Drivers of Global Climate Change</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0" indent="0">
              <a:buNone/>
              <a:tabLst>
                <a:tab pos="461963" algn="l"/>
              </a:tabLst>
            </a:pPr>
            <a:r>
              <a:rPr lang="en-US" dirty="0">
                <a:solidFill>
                  <a:schemeClr val="tx1"/>
                </a:solidFill>
              </a:rPr>
              <a:t>Scientists must use </a:t>
            </a:r>
            <a:r>
              <a:rPr lang="en-US" i="1" dirty="0">
                <a:solidFill>
                  <a:schemeClr val="tx1"/>
                </a:solidFill>
              </a:rPr>
              <a:t>indirect evidence </a:t>
            </a:r>
            <a:r>
              <a:rPr lang="en-US" dirty="0">
                <a:solidFill>
                  <a:schemeClr val="tx1"/>
                </a:solidFill>
              </a:rPr>
              <a:t>to determine the </a:t>
            </a:r>
            <a:r>
              <a:rPr lang="en-US" i="1" dirty="0">
                <a:solidFill>
                  <a:schemeClr val="tx1"/>
                </a:solidFill>
              </a:rPr>
              <a:t>drivers</a:t>
            </a:r>
            <a:r>
              <a:rPr lang="en-US" dirty="0">
                <a:solidFill>
                  <a:schemeClr val="tx1"/>
                </a:solidFill>
              </a:rPr>
              <a:t> for climate change.</a:t>
            </a:r>
          </a:p>
          <a:p>
            <a:pPr>
              <a:tabLst>
                <a:tab pos="461963" algn="l"/>
              </a:tabLst>
            </a:pPr>
            <a:r>
              <a:rPr lang="en-US" dirty="0">
                <a:solidFill>
                  <a:schemeClr val="tx1"/>
                </a:solidFill>
              </a:rPr>
              <a:t>Includes data from ice cores, </a:t>
            </a:r>
            <a:r>
              <a:rPr lang="en-US" i="1" dirty="0">
                <a:solidFill>
                  <a:schemeClr val="tx1"/>
                </a:solidFill>
              </a:rPr>
              <a:t>boreholes</a:t>
            </a:r>
            <a:r>
              <a:rPr lang="en-US" dirty="0">
                <a:solidFill>
                  <a:schemeClr val="tx1"/>
                </a:solidFill>
              </a:rPr>
              <a:t> (narrow shaft bored into the ground), tree rings, glacier lengths, pollen remains, and ocean sediments</a:t>
            </a:r>
          </a:p>
          <a:p>
            <a:pPr>
              <a:tabLst>
                <a:tab pos="461963" algn="l"/>
              </a:tabLst>
            </a:pPr>
            <a:r>
              <a:rPr lang="en-US" dirty="0">
                <a:solidFill>
                  <a:schemeClr val="tx1"/>
                </a:solidFill>
              </a:rPr>
              <a:t>Shows a correlation between temperature changes and drivers of climate change</a:t>
            </a:r>
          </a:p>
          <a:p>
            <a:pPr>
              <a:tabLst>
                <a:tab pos="461963" algn="l"/>
              </a:tabLst>
            </a:pPr>
            <a:r>
              <a:rPr lang="en-US" b="1" dirty="0">
                <a:solidFill>
                  <a:schemeClr val="tx1"/>
                </a:solidFill>
              </a:rPr>
              <a:t>Milankovitch cycles</a:t>
            </a:r>
            <a:r>
              <a:rPr lang="en-US" dirty="0">
                <a:solidFill>
                  <a:schemeClr val="tx1"/>
                </a:solidFill>
              </a:rPr>
              <a:t>: describe the effects of slight changes in Earth's orbit on climate</a:t>
            </a:r>
          </a:p>
          <a:p>
            <a:pPr lvl="1">
              <a:tabLst>
                <a:tab pos="461963" algn="l"/>
              </a:tabLst>
            </a:pPr>
            <a:r>
              <a:rPr lang="en-US" dirty="0"/>
              <a:t>Length ranges between 19,000 and 100,000 years</a:t>
            </a:r>
            <a:endParaRPr lang="en-US" dirty="0">
              <a:solidFill>
                <a:schemeClr val="tx1"/>
              </a:solidFill>
            </a:endParaRPr>
          </a:p>
          <a:p>
            <a:pPr lvl="1">
              <a:tabLst>
                <a:tab pos="461963" algn="l"/>
              </a:tabLst>
            </a:pPr>
            <a:r>
              <a:rPr lang="en-US" dirty="0">
                <a:solidFill>
                  <a:schemeClr val="tx1"/>
                </a:solidFill>
              </a:rPr>
              <a:t>One of three primary drivers of climate change</a:t>
            </a:r>
          </a:p>
          <a:p>
            <a:pPr lvl="1">
              <a:tabLst>
                <a:tab pos="461963" algn="l"/>
              </a:tabLst>
            </a:pPr>
            <a:endParaRPr lang="en-US" dirty="0">
              <a:solidFill>
                <a:schemeClr val="tx1"/>
              </a:solidFill>
            </a:endParaRPr>
          </a:p>
        </p:txBody>
      </p:sp>
    </p:spTree>
    <p:extLst>
      <p:ext uri="{BB962C8B-B14F-4D97-AF65-F5344CB8AC3E}">
        <p14:creationId xmlns:p14="http://schemas.microsoft.com/office/powerpoint/2010/main" val="26013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Solar Intensity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b="1" dirty="0">
                <a:solidFill>
                  <a:schemeClr val="tx1"/>
                </a:solidFill>
              </a:rPr>
              <a:t>Solar intensity</a:t>
            </a:r>
            <a:r>
              <a:rPr lang="en-US" dirty="0">
                <a:solidFill>
                  <a:schemeClr val="tx1"/>
                </a:solidFill>
              </a:rPr>
              <a:t>: amount of energy emitted by the sun</a:t>
            </a:r>
          </a:p>
          <a:p>
            <a:pPr>
              <a:tabLst>
                <a:tab pos="461963" algn="l"/>
              </a:tabLst>
            </a:pPr>
            <a:r>
              <a:rPr lang="en-US" dirty="0">
                <a:solidFill>
                  <a:schemeClr val="tx1"/>
                </a:solidFill>
              </a:rPr>
              <a:t>Second natural driver of climate change</a:t>
            </a:r>
          </a:p>
          <a:p>
            <a:pPr>
              <a:tabLst>
                <a:tab pos="461963" algn="l"/>
              </a:tabLst>
            </a:pPr>
            <a:r>
              <a:rPr lang="en-US" dirty="0">
                <a:solidFill>
                  <a:schemeClr val="tx1"/>
                </a:solidFill>
              </a:rPr>
              <a:t>Direct relationship between solar intensity and Earth's temperature</a:t>
            </a:r>
          </a:p>
          <a:p>
            <a:pPr>
              <a:tabLst>
                <a:tab pos="461963" algn="l"/>
              </a:tabLst>
            </a:pPr>
            <a:r>
              <a:rPr lang="en-US" dirty="0">
                <a:solidFill>
                  <a:schemeClr val="tx1"/>
                </a:solidFill>
              </a:rPr>
              <a:t>Changes in intensity proposed as one of several explanations for the Little Ice Age</a:t>
            </a:r>
          </a:p>
        </p:txBody>
      </p:sp>
    </p:spTree>
    <p:extLst>
      <p:ext uri="{BB962C8B-B14F-4D97-AF65-F5344CB8AC3E}">
        <p14:creationId xmlns:p14="http://schemas.microsoft.com/office/powerpoint/2010/main" val="252055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Volcanic Eruptions</a:t>
            </a:r>
            <a:endParaRPr lang="en-US" sz="3200" dirty="0">
              <a:solidFill>
                <a:schemeClr val="accent1"/>
              </a:solidFill>
            </a:endParaRPr>
          </a:p>
        </p:txBody>
      </p:sp>
      <p:sp>
        <p:nvSpPr>
          <p:cNvPr id="11267" name="Rectangle 3"/>
          <p:cNvSpPr>
            <a:spLocks noGrp="1"/>
          </p:cNvSpPr>
          <p:nvPr>
            <p:ph idx="1"/>
          </p:nvPr>
        </p:nvSpPr>
        <p:spPr>
          <a:xfrm>
            <a:off x="457200" y="1280160"/>
            <a:ext cx="4191000" cy="4739640"/>
          </a:xfrm>
          <a:prstGeom prst="rect">
            <a:avLst/>
          </a:prstGeom>
        </p:spPr>
        <p:txBody>
          <a:bodyPr>
            <a:normAutofit fontScale="62500" lnSpcReduction="20000"/>
          </a:bodyPr>
          <a:lstStyle/>
          <a:p>
            <a:pPr marL="0" indent="0">
              <a:buNone/>
              <a:tabLst>
                <a:tab pos="461963" algn="l"/>
              </a:tabLst>
            </a:pPr>
            <a:r>
              <a:rPr lang="en-US" i="1" dirty="0">
                <a:solidFill>
                  <a:schemeClr val="tx1"/>
                </a:solidFill>
              </a:rPr>
              <a:t>Volcanic eruptions </a:t>
            </a:r>
            <a:r>
              <a:rPr lang="en-US" dirty="0">
                <a:solidFill>
                  <a:schemeClr val="tx1"/>
                </a:solidFill>
              </a:rPr>
              <a:t>release gases and particles that can cool the climate.</a:t>
            </a:r>
          </a:p>
          <a:p>
            <a:pPr marL="457200" indent="-457200">
              <a:buFont typeface="Arial" panose="020B0604020202020204" pitchFamily="34" charset="0"/>
              <a:buChar char="•"/>
              <a:tabLst>
                <a:tab pos="461963" algn="l"/>
              </a:tabLst>
            </a:pPr>
            <a:r>
              <a:rPr lang="en-US" dirty="0">
                <a:solidFill>
                  <a:schemeClr val="tx1"/>
                </a:solidFill>
              </a:rPr>
              <a:t>	Third natural driver of climate change</a:t>
            </a:r>
          </a:p>
          <a:p>
            <a:pPr marL="457200" indent="-457200">
              <a:buFont typeface="Arial" panose="020B0604020202020204" pitchFamily="34" charset="0"/>
              <a:buChar char="•"/>
              <a:tabLst>
                <a:tab pos="461963" algn="l"/>
              </a:tabLst>
            </a:pPr>
            <a:r>
              <a:rPr lang="en-US" dirty="0">
                <a:solidFill>
                  <a:schemeClr val="tx1"/>
                </a:solidFill>
              </a:rPr>
              <a:t>Can cause short-term climate changes due to solids and gases released at eruption</a:t>
            </a:r>
          </a:p>
          <a:p>
            <a:pPr marL="1200150" lvl="1" indent="-457200">
              <a:buFont typeface="Arial" panose="020B0604020202020204" pitchFamily="34" charset="0"/>
              <a:buChar char="•"/>
              <a:tabLst>
                <a:tab pos="461963" algn="l"/>
              </a:tabLst>
            </a:pPr>
            <a:r>
              <a:rPr lang="en-US" dirty="0">
                <a:solidFill>
                  <a:schemeClr val="tx1"/>
                </a:solidFill>
              </a:rPr>
              <a:t>Can include carbon dioxide, water vapor, sulfur dioxide, hydrogen sulfide, hydrogen, and carbon monoxide</a:t>
            </a:r>
          </a:p>
          <a:p>
            <a:pPr marL="457200" indent="-457200">
              <a:buFont typeface="Arial" panose="020B0604020202020204" pitchFamily="34" charset="0"/>
              <a:buChar char="•"/>
              <a:tabLst>
                <a:tab pos="461963" algn="l"/>
              </a:tabLst>
            </a:pPr>
            <a:r>
              <a:rPr lang="en-US" b="1" dirty="0">
                <a:solidFill>
                  <a:schemeClr val="tx1"/>
                </a:solidFill>
              </a:rPr>
              <a:t>Haze-effect cooling</a:t>
            </a:r>
            <a:r>
              <a:rPr lang="en-US" dirty="0">
                <a:solidFill>
                  <a:schemeClr val="tx1"/>
                </a:solidFill>
              </a:rPr>
              <a:t>: occurs when dust, ash, or other particles block out sunlight and trigger lower global temperatures</a:t>
            </a:r>
          </a:p>
          <a:p>
            <a:pPr marL="1200150" lvl="1" indent="-457200">
              <a:buFont typeface="Arial" panose="020B0604020202020204" pitchFamily="34" charset="0"/>
              <a:buChar char="•"/>
              <a:tabLst>
                <a:tab pos="461963" algn="l"/>
              </a:tabLst>
            </a:pPr>
            <a:r>
              <a:rPr lang="en-US" dirty="0"/>
              <a:t>Usually extends for one or more years before dissipating</a:t>
            </a:r>
          </a:p>
          <a:p>
            <a:pPr marL="1200150" lvl="1" indent="-457200">
              <a:buFont typeface="Arial" panose="020B0604020202020204" pitchFamily="34" charset="0"/>
              <a:buChar char="•"/>
              <a:tabLst>
                <a:tab pos="461963" algn="l"/>
              </a:tabLst>
            </a:pPr>
            <a:r>
              <a:rPr lang="en-US" dirty="0"/>
              <a:t>Produced lowest average winter temperatures on record in 1783 and 1784</a:t>
            </a:r>
            <a:endParaRPr lang="en-US" dirty="0">
              <a:solidFill>
                <a:schemeClr val="tx1"/>
              </a:solidFill>
            </a:endParaRPr>
          </a:p>
        </p:txBody>
      </p:sp>
      <p:pic>
        <p:nvPicPr>
          <p:cNvPr id="2" name="Content Placeholder 4" descr="A photograph of a volcanic eruption">
            <a:extLst>
              <a:ext uri="{FF2B5EF4-FFF2-40B4-BE49-F238E27FC236}">
                <a16:creationId xmlns:a16="http://schemas.microsoft.com/office/drawing/2014/main" id="{FEF5B997-31C1-3EBA-E15A-FE3D5998745D}"/>
              </a:ext>
            </a:extLst>
          </p:cNvPr>
          <p:cNvPicPr>
            <a:picLocks noChangeAspect="1"/>
          </p:cNvPicPr>
          <p:nvPr/>
        </p:nvPicPr>
        <p:blipFill>
          <a:blip r:embed="rId2"/>
          <a:srcRect l="2778" t="5333" r="2778" b="4667"/>
          <a:stretch/>
        </p:blipFill>
        <p:spPr>
          <a:xfrm>
            <a:off x="4724400" y="1893923"/>
            <a:ext cx="4174067" cy="2209800"/>
          </a:xfrm>
          <a:prstGeom prst="rect">
            <a:avLst/>
          </a:prstGeom>
        </p:spPr>
      </p:pic>
      <p:sp>
        <p:nvSpPr>
          <p:cNvPr id="4" name="TextBox 3">
            <a:extLst>
              <a:ext uri="{FF2B5EF4-FFF2-40B4-BE49-F238E27FC236}">
                <a16:creationId xmlns:a16="http://schemas.microsoft.com/office/drawing/2014/main" id="{D67746E7-EA15-72FB-0676-61BB36517ABF}"/>
              </a:ext>
            </a:extLst>
          </p:cNvPr>
          <p:cNvSpPr txBox="1"/>
          <p:nvPr/>
        </p:nvSpPr>
        <p:spPr>
          <a:xfrm>
            <a:off x="5135033" y="4110631"/>
            <a:ext cx="3352800" cy="954107"/>
          </a:xfrm>
          <a:prstGeom prst="rect">
            <a:avLst/>
          </a:prstGeom>
          <a:noFill/>
        </p:spPr>
        <p:txBody>
          <a:bodyPr wrap="square" rtlCol="0">
            <a:spAutoFit/>
          </a:bodyPr>
          <a:lstStyle/>
          <a:p>
            <a:pPr algn="ctr"/>
            <a:r>
              <a:rPr lang="en-US" sz="1400" b="1" dirty="0"/>
              <a:t>44.5 Figure 5: </a:t>
            </a:r>
            <a:r>
              <a:rPr lang="en-US" sz="1400" dirty="0"/>
              <a:t>Volcanic eruptions, such as this 2006 eruption of the Lascar volcano, can result in the release of greenhouse gases into the atmosphere.</a:t>
            </a:r>
          </a:p>
        </p:txBody>
      </p:sp>
      <p:sp>
        <p:nvSpPr>
          <p:cNvPr id="5" name="TextBox 4">
            <a:extLst>
              <a:ext uri="{FF2B5EF4-FFF2-40B4-BE49-F238E27FC236}">
                <a16:creationId xmlns:a16="http://schemas.microsoft.com/office/drawing/2014/main" id="{39485FB9-293A-D3E5-0E8D-7ED31150B2A0}"/>
              </a:ext>
            </a:extLst>
          </p:cNvPr>
          <p:cNvSpPr txBox="1"/>
          <p:nvPr/>
        </p:nvSpPr>
        <p:spPr>
          <a:xfrm>
            <a:off x="6049433" y="5071646"/>
            <a:ext cx="1524000" cy="338554"/>
          </a:xfrm>
          <a:prstGeom prst="rect">
            <a:avLst/>
          </a:prstGeom>
          <a:noFill/>
        </p:spPr>
        <p:txBody>
          <a:bodyPr wrap="square" rtlCol="0">
            <a:spAutoFit/>
          </a:bodyPr>
          <a:lstStyle/>
          <a:p>
            <a:pPr algn="ctr"/>
            <a:r>
              <a:rPr lang="en-US" sz="800" dirty="0"/>
              <a:t>Neil on Wikimedia Commons. "Volcanic eruption."</a:t>
            </a:r>
          </a:p>
        </p:txBody>
      </p:sp>
    </p:spTree>
    <p:extLst>
      <p:ext uri="{BB962C8B-B14F-4D97-AF65-F5344CB8AC3E}">
        <p14:creationId xmlns:p14="http://schemas.microsoft.com/office/powerpoint/2010/main" val="364382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Greenhouse Gases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tabLst>
                <a:tab pos="461963" algn="l"/>
              </a:tabLst>
            </a:pPr>
            <a:r>
              <a:rPr lang="en-US" b="1" dirty="0">
                <a:solidFill>
                  <a:schemeClr val="tx1"/>
                </a:solidFill>
              </a:rPr>
              <a:t>Greenhouse gases </a:t>
            </a:r>
            <a:r>
              <a:rPr lang="en-US" dirty="0">
                <a:solidFill>
                  <a:schemeClr val="tx1"/>
                </a:solidFill>
              </a:rPr>
              <a:t>trap heat in the atmosphere, warming the Earth.</a:t>
            </a:r>
          </a:p>
          <a:p>
            <a:pPr>
              <a:tabLst>
                <a:tab pos="461963" algn="l"/>
              </a:tabLst>
            </a:pPr>
            <a:r>
              <a:rPr lang="en-US" dirty="0">
                <a:solidFill>
                  <a:schemeClr val="tx1"/>
                </a:solidFill>
              </a:rPr>
              <a:t>Probably the most significant driver of climate change</a:t>
            </a:r>
          </a:p>
          <a:p>
            <a:pPr>
              <a:tabLst>
                <a:tab pos="461963" algn="l"/>
              </a:tabLst>
            </a:pPr>
            <a:r>
              <a:rPr lang="en-US" dirty="0">
                <a:solidFill>
                  <a:schemeClr val="tx1"/>
                </a:solidFill>
              </a:rPr>
              <a:t>Include carbon dioxide, methane (CH</a:t>
            </a:r>
            <a:r>
              <a:rPr lang="en-US" baseline="-25000" dirty="0">
                <a:solidFill>
                  <a:schemeClr val="tx1"/>
                </a:solidFill>
              </a:rPr>
              <a:t>4</a:t>
            </a:r>
            <a:r>
              <a:rPr lang="en-US" dirty="0">
                <a:solidFill>
                  <a:schemeClr val="tx1"/>
                </a:solidFill>
              </a:rPr>
              <a:t>), water vapor, nitrous oxide (NO), and ozone (O</a:t>
            </a:r>
            <a:r>
              <a:rPr lang="en-US" baseline="-25000" dirty="0">
                <a:solidFill>
                  <a:schemeClr val="tx1"/>
                </a:solidFill>
              </a:rPr>
              <a:t>3</a:t>
            </a:r>
            <a:r>
              <a:rPr lang="en-US" dirty="0">
                <a:solidFill>
                  <a:schemeClr val="tx1"/>
                </a:solidFill>
              </a:rPr>
              <a:t>)</a:t>
            </a:r>
          </a:p>
          <a:p>
            <a:pPr>
              <a:tabLst>
                <a:tab pos="461963" algn="l"/>
              </a:tabLst>
            </a:pPr>
            <a:r>
              <a:rPr lang="en-US" dirty="0">
                <a:solidFill>
                  <a:schemeClr val="tx1"/>
                </a:solidFill>
              </a:rPr>
              <a:t>Reflect much of the thermal energy from radiation back to Earth's surface</a:t>
            </a:r>
          </a:p>
          <a:p>
            <a:pPr marL="0" indent="0">
              <a:buNone/>
              <a:tabLst>
                <a:tab pos="461963" algn="l"/>
              </a:tabLst>
            </a:pPr>
            <a:r>
              <a:rPr lang="en-US" dirty="0">
                <a:solidFill>
                  <a:schemeClr val="tx1"/>
                </a:solidFill>
              </a:rPr>
              <a:t>The </a:t>
            </a:r>
            <a:r>
              <a:rPr lang="en-US" b="1" dirty="0">
                <a:solidFill>
                  <a:schemeClr val="tx1"/>
                </a:solidFill>
              </a:rPr>
              <a:t>greenhouse effect </a:t>
            </a:r>
            <a:r>
              <a:rPr lang="en-US" dirty="0">
                <a:solidFill>
                  <a:schemeClr val="tx1"/>
                </a:solidFill>
              </a:rPr>
              <a:t>is the warming of Earth due to carbon dioxide and other greenhouse gases in the atmosphere.</a:t>
            </a:r>
          </a:p>
          <a:p>
            <a:pPr>
              <a:tabLst>
                <a:tab pos="461963" algn="l"/>
              </a:tabLst>
            </a:pPr>
            <a:r>
              <a:rPr lang="en-US" dirty="0">
                <a:solidFill>
                  <a:schemeClr val="tx1"/>
                </a:solidFill>
              </a:rPr>
              <a:t>Result of greenhouse gases absorbing and emitting radiation</a:t>
            </a:r>
          </a:p>
        </p:txBody>
      </p:sp>
    </p:spTree>
    <p:extLst>
      <p:ext uri="{BB962C8B-B14F-4D97-AF65-F5344CB8AC3E}">
        <p14:creationId xmlns:p14="http://schemas.microsoft.com/office/powerpoint/2010/main" val="2939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3367076"/>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Define</a:t>
            </a:r>
            <a:r>
              <a:rPr lang="en-US" dirty="0"/>
              <a:t> global climate change.</a:t>
            </a:r>
          </a:p>
          <a:p>
            <a:pPr marL="457200" indent="-457200">
              <a:buFont typeface="Arial" panose="020B0604020202020204" pitchFamily="34" charset="0"/>
              <a:buChar char="•"/>
              <a:tabLst>
                <a:tab pos="457200" algn="l"/>
              </a:tabLst>
            </a:pPr>
            <a:r>
              <a:rPr lang="en-US" b="1" dirty="0"/>
              <a:t>Summarize</a:t>
            </a:r>
            <a:r>
              <a:rPr lang="en-US" dirty="0"/>
              <a:t> the effects of past events and the Industrial Revolution on the global climate.</a:t>
            </a:r>
          </a:p>
          <a:p>
            <a:pPr marL="457200" indent="-457200">
              <a:buFont typeface="Arial" panose="020B0604020202020204" pitchFamily="34" charset="0"/>
              <a:buChar char="•"/>
              <a:tabLst>
                <a:tab pos="457200" algn="l"/>
              </a:tabLst>
            </a:pPr>
            <a:r>
              <a:rPr lang="en-US" b="1" dirty="0"/>
              <a:t>Describe</a:t>
            </a:r>
            <a:r>
              <a:rPr lang="en-US" dirty="0"/>
              <a:t> three natural factors affecting long-term global climate.</a:t>
            </a:r>
          </a:p>
          <a:p>
            <a:pPr marL="457200" indent="-457200">
              <a:buFont typeface="Arial" panose="020B0604020202020204" pitchFamily="34" charset="0"/>
              <a:buChar char="•"/>
              <a:tabLst>
                <a:tab pos="457200" algn="l"/>
              </a:tabLst>
            </a:pPr>
            <a:r>
              <a:rPr lang="en-US" b="1" dirty="0"/>
              <a:t>List</a:t>
            </a:r>
            <a:r>
              <a:rPr lang="en-US" dirty="0"/>
              <a:t> two or more greenhouse gases and describe their role in the greenhouse effect.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Atmospheric Concentrations of Carbon Dioxide</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a:tabLst>
                <a:tab pos="461963" algn="l"/>
              </a:tabLst>
            </a:pPr>
            <a:r>
              <a:rPr lang="en-US" dirty="0">
                <a:solidFill>
                  <a:schemeClr val="tx1"/>
                </a:solidFill>
              </a:rPr>
              <a:t>There is a relationship between atmospheric concentrations of carbon dioxide and temperature.</a:t>
            </a:r>
          </a:p>
          <a:p>
            <a:pPr>
              <a:tabLst>
                <a:tab pos="461963" algn="l"/>
              </a:tabLst>
            </a:pPr>
            <a:r>
              <a:rPr lang="en-US" dirty="0">
                <a:solidFill>
                  <a:schemeClr val="tx1"/>
                </a:solidFill>
              </a:rPr>
              <a:t>Atmospheric CO</a:t>
            </a:r>
            <a:r>
              <a:rPr lang="en-US" baseline="-25000" dirty="0">
                <a:solidFill>
                  <a:schemeClr val="tx1"/>
                </a:solidFill>
              </a:rPr>
              <a:t>2</a:t>
            </a:r>
            <a:r>
              <a:rPr lang="en-US" dirty="0">
                <a:solidFill>
                  <a:schemeClr val="tx1"/>
                </a:solidFill>
              </a:rPr>
              <a:t> levels have increased from 280 ppm in 1950 to 419 ppm in 2022.</a:t>
            </a:r>
          </a:p>
          <a:p>
            <a:pPr>
              <a:tabLst>
                <a:tab pos="461963" algn="l"/>
              </a:tabLst>
            </a:pPr>
            <a:r>
              <a:rPr lang="en-US" dirty="0">
                <a:solidFill>
                  <a:schemeClr val="tx1"/>
                </a:solidFill>
              </a:rPr>
              <a:t>Historical data shows CO</a:t>
            </a:r>
            <a:r>
              <a:rPr lang="en-US" baseline="-25000" dirty="0">
                <a:solidFill>
                  <a:schemeClr val="tx1"/>
                </a:solidFill>
              </a:rPr>
              <a:t>2</a:t>
            </a:r>
            <a:r>
              <a:rPr lang="en-US" dirty="0">
                <a:solidFill>
                  <a:schemeClr val="tx1"/>
                </a:solidFill>
              </a:rPr>
              <a:t> levels cycling between 180 and 300 ppm.</a:t>
            </a:r>
          </a:p>
          <a:p>
            <a:pPr>
              <a:tabLst>
                <a:tab pos="461963" algn="l"/>
              </a:tabLst>
            </a:pPr>
            <a:r>
              <a:rPr lang="en-US" dirty="0">
                <a:solidFill>
                  <a:schemeClr val="tx1"/>
                </a:solidFill>
              </a:rPr>
              <a:t>The rapid increase in CO</a:t>
            </a:r>
            <a:r>
              <a:rPr lang="en-US" baseline="-25000" dirty="0">
                <a:solidFill>
                  <a:schemeClr val="tx1"/>
                </a:solidFill>
              </a:rPr>
              <a:t>2</a:t>
            </a:r>
            <a:r>
              <a:rPr lang="en-US" dirty="0">
                <a:solidFill>
                  <a:schemeClr val="tx1"/>
                </a:solidFill>
              </a:rPr>
              <a:t> levels is unprecedented in Earth's history.</a:t>
            </a:r>
          </a:p>
          <a:p>
            <a:pPr lvl="1">
              <a:tabLst>
                <a:tab pos="461963" algn="l"/>
              </a:tabLst>
            </a:pPr>
            <a:r>
              <a:rPr lang="en-US" dirty="0">
                <a:solidFill>
                  <a:schemeClr val="tx1"/>
                </a:solidFill>
              </a:rPr>
              <a:t>This increase correlates with industrial activities and fossil fuel combustion.</a:t>
            </a:r>
          </a:p>
        </p:txBody>
      </p:sp>
    </p:spTree>
    <p:extLst>
      <p:ext uri="{BB962C8B-B14F-4D97-AF65-F5344CB8AC3E}">
        <p14:creationId xmlns:p14="http://schemas.microsoft.com/office/powerpoint/2010/main" val="90597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Human Activity and Greenhouse Gases</a:t>
            </a:r>
            <a:endParaRPr lang="en-US" sz="1400" baseline="-25000" dirty="0">
              <a:solidFill>
                <a:schemeClr val="accent1"/>
              </a:solidFill>
            </a:endParaRPr>
          </a:p>
        </p:txBody>
      </p:sp>
      <p:sp>
        <p:nvSpPr>
          <p:cNvPr id="11267" name="Rectangle 3"/>
          <p:cNvSpPr>
            <a:spLocks noGrp="1"/>
          </p:cNvSpPr>
          <p:nvPr>
            <p:ph idx="1"/>
          </p:nvPr>
        </p:nvSpPr>
        <p:spPr>
          <a:xfrm>
            <a:off x="457200" y="1280160"/>
            <a:ext cx="3886200" cy="4815840"/>
          </a:xfrm>
          <a:prstGeom prst="rect">
            <a:avLst/>
          </a:prstGeom>
        </p:spPr>
        <p:txBody>
          <a:bodyPr>
            <a:normAutofit fontScale="85000" lnSpcReduction="20000"/>
          </a:bodyPr>
          <a:lstStyle/>
          <a:p>
            <a:pPr marL="457200" indent="-457200">
              <a:buFont typeface="Arial" panose="020B0604020202020204" pitchFamily="34" charset="0"/>
              <a:buChar char="•"/>
              <a:tabLst>
                <a:tab pos="461963" algn="l"/>
              </a:tabLst>
            </a:pPr>
            <a:r>
              <a:rPr lang="en-US" dirty="0">
                <a:solidFill>
                  <a:schemeClr val="tx1"/>
                </a:solidFill>
              </a:rPr>
              <a:t>Burning fossil fuels is the primary source of human-induced CO</a:t>
            </a:r>
            <a:r>
              <a:rPr lang="en-US" baseline="-25000" dirty="0">
                <a:solidFill>
                  <a:schemeClr val="tx1"/>
                </a:solidFill>
              </a:rPr>
              <a:t>2</a:t>
            </a:r>
            <a:r>
              <a:rPr lang="en-US" dirty="0">
                <a:solidFill>
                  <a:schemeClr val="tx1"/>
                </a:solidFill>
              </a:rPr>
              <a:t> emissions.</a:t>
            </a:r>
          </a:p>
          <a:p>
            <a:pPr marL="457200" indent="-457200">
              <a:buFont typeface="Arial" panose="020B0604020202020204" pitchFamily="34" charset="0"/>
              <a:buChar char="•"/>
              <a:tabLst>
                <a:tab pos="461963" algn="l"/>
              </a:tabLst>
            </a:pPr>
            <a:r>
              <a:rPr lang="en-US" dirty="0">
                <a:solidFill>
                  <a:schemeClr val="tx1"/>
                </a:solidFill>
              </a:rPr>
              <a:t>Deforestation and land clearing also contribute to CO</a:t>
            </a:r>
            <a:r>
              <a:rPr lang="en-US" baseline="-25000" dirty="0">
                <a:solidFill>
                  <a:schemeClr val="tx1"/>
                </a:solidFill>
              </a:rPr>
              <a:t>2</a:t>
            </a:r>
            <a:r>
              <a:rPr lang="en-US" dirty="0">
                <a:solidFill>
                  <a:schemeClr val="tx1"/>
                </a:solidFill>
              </a:rPr>
              <a:t> emissions.</a:t>
            </a:r>
          </a:p>
          <a:p>
            <a:pPr marL="457200" indent="-457200">
              <a:buFont typeface="Arial" panose="020B0604020202020204" pitchFamily="34" charset="0"/>
              <a:buChar char="•"/>
              <a:tabLst>
                <a:tab pos="461963" algn="l"/>
              </a:tabLst>
            </a:pPr>
            <a:r>
              <a:rPr lang="en-US" dirty="0">
                <a:solidFill>
                  <a:schemeClr val="tx1"/>
                </a:solidFill>
              </a:rPr>
              <a:t>Methane is released from agriculture, landfills, and natural gas fields.</a:t>
            </a:r>
          </a:p>
          <a:p>
            <a:pPr marL="1200150" lvl="1" indent="-457200">
              <a:buFont typeface="Arial" panose="020B0604020202020204" pitchFamily="34" charset="0"/>
              <a:buChar char="•"/>
              <a:tabLst>
                <a:tab pos="461963" algn="l"/>
              </a:tabLst>
            </a:pPr>
            <a:r>
              <a:rPr lang="en-US" dirty="0">
                <a:solidFill>
                  <a:schemeClr val="tx1"/>
                </a:solidFill>
              </a:rPr>
              <a:t>Produced when bacteria break down organic matter under anaerobic conditions</a:t>
            </a:r>
          </a:p>
        </p:txBody>
      </p:sp>
      <p:pic>
        <p:nvPicPr>
          <p:cNvPr id="2" name="Content Placeholder 4" descr="A photograph of a factory releasing carbon dioxide into the air through exhaust pipes">
            <a:extLst>
              <a:ext uri="{FF2B5EF4-FFF2-40B4-BE49-F238E27FC236}">
                <a16:creationId xmlns:a16="http://schemas.microsoft.com/office/drawing/2014/main" id="{849AF521-DC95-CDC4-7652-4E78E49CD016}"/>
              </a:ext>
            </a:extLst>
          </p:cNvPr>
          <p:cNvPicPr>
            <a:picLocks noChangeAspect="1"/>
          </p:cNvPicPr>
          <p:nvPr/>
        </p:nvPicPr>
        <p:blipFill>
          <a:blip r:embed="rId2"/>
          <a:srcRect l="7408" t="5333" r="7406" b="4667"/>
          <a:stretch/>
        </p:blipFill>
        <p:spPr>
          <a:xfrm>
            <a:off x="4402667" y="1630812"/>
            <a:ext cx="4269153" cy="2505807"/>
          </a:xfrm>
          <a:prstGeom prst="rect">
            <a:avLst/>
          </a:prstGeom>
        </p:spPr>
      </p:pic>
      <p:sp>
        <p:nvSpPr>
          <p:cNvPr id="4" name="TextBox 3">
            <a:extLst>
              <a:ext uri="{FF2B5EF4-FFF2-40B4-BE49-F238E27FC236}">
                <a16:creationId xmlns:a16="http://schemas.microsoft.com/office/drawing/2014/main" id="{A99A4497-A4AA-695D-40F6-38378B5711BB}"/>
              </a:ext>
            </a:extLst>
          </p:cNvPr>
          <p:cNvSpPr txBox="1"/>
          <p:nvPr/>
        </p:nvSpPr>
        <p:spPr>
          <a:xfrm>
            <a:off x="4402667" y="4132385"/>
            <a:ext cx="4284133" cy="738664"/>
          </a:xfrm>
          <a:prstGeom prst="rect">
            <a:avLst/>
          </a:prstGeom>
          <a:noFill/>
        </p:spPr>
        <p:txBody>
          <a:bodyPr wrap="square" rtlCol="0">
            <a:spAutoFit/>
          </a:bodyPr>
          <a:lstStyle/>
          <a:p>
            <a:pPr algn="ctr"/>
            <a:r>
              <a:rPr lang="en-US" sz="1400" b="1" dirty="0"/>
              <a:t>44.5 Figure 6: </a:t>
            </a:r>
            <a:r>
              <a:rPr lang="en-US" sz="1400" dirty="0"/>
              <a:t>The burning of fossil fuels in industry and by vehicles releases carbon dioxide and other greenhouse gases into the atmosphere.</a:t>
            </a:r>
          </a:p>
        </p:txBody>
      </p:sp>
      <p:sp>
        <p:nvSpPr>
          <p:cNvPr id="5" name="TextBox 4">
            <a:extLst>
              <a:ext uri="{FF2B5EF4-FFF2-40B4-BE49-F238E27FC236}">
                <a16:creationId xmlns:a16="http://schemas.microsoft.com/office/drawing/2014/main" id="{209DCF5C-8914-C835-4FBC-B87A783C518E}"/>
              </a:ext>
            </a:extLst>
          </p:cNvPr>
          <p:cNvSpPr txBox="1"/>
          <p:nvPr/>
        </p:nvSpPr>
        <p:spPr>
          <a:xfrm>
            <a:off x="5325533" y="4888634"/>
            <a:ext cx="2438400" cy="338554"/>
          </a:xfrm>
          <a:prstGeom prst="rect">
            <a:avLst/>
          </a:prstGeom>
          <a:noFill/>
        </p:spPr>
        <p:txBody>
          <a:bodyPr wrap="square" rtlCol="0">
            <a:spAutoFit/>
          </a:bodyPr>
          <a:lstStyle/>
          <a:p>
            <a:pPr algn="ctr"/>
            <a:r>
              <a:rPr lang="en-US" sz="800" dirty="0"/>
              <a:t>U.S. National Archives and Records Administration on Wikimedia Commons. "Burning fossil fuels."</a:t>
            </a:r>
          </a:p>
        </p:txBody>
      </p:sp>
    </p:spTree>
    <p:extLst>
      <p:ext uri="{BB962C8B-B14F-4D97-AF65-F5344CB8AC3E}">
        <p14:creationId xmlns:p14="http://schemas.microsoft.com/office/powerpoint/2010/main" val="83288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0A5216-A639-7F89-E166-4F7EB460F8E4}"/>
              </a:ext>
            </a:extLst>
          </p:cNvPr>
          <p:cNvSpPr>
            <a:spLocks noGrp="1"/>
          </p:cNvSpPr>
          <p:nvPr>
            <p:ph type="title"/>
          </p:nvPr>
        </p:nvSpPr>
        <p:spPr/>
        <p:txBody>
          <a:bodyPr/>
          <a:lstStyle/>
          <a:p>
            <a:r>
              <a:rPr lang="en-US" dirty="0"/>
              <a:t>44.5 Figure 7</a:t>
            </a:r>
          </a:p>
        </p:txBody>
      </p:sp>
      <p:sp>
        <p:nvSpPr>
          <p:cNvPr id="8" name="TextBox 7">
            <a:extLst>
              <a:ext uri="{FF2B5EF4-FFF2-40B4-BE49-F238E27FC236}">
                <a16:creationId xmlns:a16="http://schemas.microsoft.com/office/drawing/2014/main" id="{275092A3-F45D-A2F6-7AC1-5215E817A849}"/>
              </a:ext>
            </a:extLst>
          </p:cNvPr>
          <p:cNvSpPr txBox="1"/>
          <p:nvPr/>
        </p:nvSpPr>
        <p:spPr>
          <a:xfrm>
            <a:off x="3238500" y="5638800"/>
            <a:ext cx="2667000" cy="338554"/>
          </a:xfrm>
          <a:prstGeom prst="rect">
            <a:avLst/>
          </a:prstGeom>
          <a:noFill/>
        </p:spPr>
        <p:txBody>
          <a:bodyPr wrap="square" rtlCol="0">
            <a:spAutoFit/>
          </a:bodyPr>
          <a:lstStyle/>
          <a:p>
            <a:pPr algn="ctr"/>
            <a:r>
              <a:rPr lang="en-US" sz="800" dirty="0"/>
              <a:t>Hannah Ritchie and Max Roser on Wikimedia Commons. "Annual deforestation."</a:t>
            </a:r>
          </a:p>
        </p:txBody>
      </p:sp>
      <p:pic>
        <p:nvPicPr>
          <p:cNvPr id="4" name="Content Placeholder 4" descr="There is no deforestation data for the United States, various countries in Europe, the Middle East, and Africa, Japan, Australia, and some countries of the Asia coast. The highest deforestation rates are Brazil, India, and various islands in the Indian Ocean. Other areas of moderate deforestation are Mexico, most countries in South America, various countries in Africa, and China. ">
            <a:extLst>
              <a:ext uri="{FF2B5EF4-FFF2-40B4-BE49-F238E27FC236}">
                <a16:creationId xmlns:a16="http://schemas.microsoft.com/office/drawing/2014/main" id="{14129570-00B8-C56D-AF9C-9197D8943C28}"/>
              </a:ext>
            </a:extLst>
          </p:cNvPr>
          <p:cNvPicPr>
            <a:picLocks noChangeAspect="1"/>
          </p:cNvPicPr>
          <p:nvPr/>
        </p:nvPicPr>
        <p:blipFill>
          <a:blip r:embed="rId3"/>
          <a:srcRect l="7408" t="5001" r="6944" b="3333"/>
          <a:stretch/>
        </p:blipFill>
        <p:spPr>
          <a:xfrm>
            <a:off x="876300" y="1231557"/>
            <a:ext cx="7391400" cy="4394886"/>
          </a:xfrm>
          <a:prstGeom prst="rect">
            <a:avLst/>
          </a:prstGeom>
        </p:spPr>
      </p:pic>
    </p:spTree>
    <p:extLst>
      <p:ext uri="{BB962C8B-B14F-4D97-AF65-F5344CB8AC3E}">
        <p14:creationId xmlns:p14="http://schemas.microsoft.com/office/powerpoint/2010/main" val="364420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Clathrates</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marL="0" indent="0">
              <a:buNone/>
              <a:tabLst>
                <a:tab pos="461963" algn="l"/>
              </a:tabLst>
            </a:pPr>
            <a:r>
              <a:rPr lang="en-US" dirty="0">
                <a:solidFill>
                  <a:schemeClr val="tx1"/>
                </a:solidFill>
              </a:rPr>
              <a:t>Clathrate melting is another source of methane.</a:t>
            </a:r>
          </a:p>
          <a:p>
            <a:pPr>
              <a:tabLst>
                <a:tab pos="461963" algn="l"/>
              </a:tabLst>
            </a:pPr>
            <a:r>
              <a:rPr lang="en-US" b="1" dirty="0">
                <a:solidFill>
                  <a:schemeClr val="tx1"/>
                </a:solidFill>
              </a:rPr>
              <a:t>Clathrates</a:t>
            </a:r>
            <a:r>
              <a:rPr lang="en-US" dirty="0">
                <a:solidFill>
                  <a:schemeClr val="tx1"/>
                </a:solidFill>
              </a:rPr>
              <a:t> are frozen chunks of ice and methane found at the bottom of the ocean.</a:t>
            </a:r>
          </a:p>
          <a:p>
            <a:pPr>
              <a:tabLst>
                <a:tab pos="461963" algn="l"/>
              </a:tabLst>
            </a:pPr>
            <a:r>
              <a:rPr lang="en-US" dirty="0">
                <a:solidFill>
                  <a:schemeClr val="tx1"/>
                </a:solidFill>
              </a:rPr>
              <a:t>As ocean water's temperature increases, the rate at which clathrates melt also increases, which releases more methane.</a:t>
            </a:r>
          </a:p>
          <a:p>
            <a:pPr lvl="1">
              <a:tabLst>
                <a:tab pos="461963" algn="l"/>
              </a:tabLst>
            </a:pPr>
            <a:r>
              <a:rPr lang="en-US" dirty="0">
                <a:solidFill>
                  <a:schemeClr val="tx1"/>
                </a:solidFill>
              </a:rPr>
              <a:t>Leads to increased levels of methane in the atmosphere</a:t>
            </a:r>
          </a:p>
          <a:p>
            <a:pPr lvl="1">
              <a:tabLst>
                <a:tab pos="461963" algn="l"/>
              </a:tabLst>
            </a:pPr>
            <a:r>
              <a:rPr lang="en-US" dirty="0">
                <a:solidFill>
                  <a:schemeClr val="tx1"/>
                </a:solidFill>
              </a:rPr>
              <a:t>Example of the positive feedback loop leading to the increase in global temperatures</a:t>
            </a:r>
          </a:p>
        </p:txBody>
      </p:sp>
    </p:spTree>
    <p:extLst>
      <p:ext uri="{BB962C8B-B14F-4D97-AF65-F5344CB8AC3E}">
        <p14:creationId xmlns:p14="http://schemas.microsoft.com/office/powerpoint/2010/main" val="362373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Documented Results of Climate Change:</a:t>
            </a:r>
            <a:br>
              <a:rPr lang="en-US" dirty="0"/>
            </a:br>
            <a:r>
              <a:rPr lang="en-US" dirty="0"/>
              <a:t>Past and Present</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Geological evidence shows past climate change events.</a:t>
            </a:r>
          </a:p>
          <a:p>
            <a:pPr>
              <a:tabLst>
                <a:tab pos="461963" algn="l"/>
              </a:tabLst>
            </a:pPr>
            <a:r>
              <a:rPr lang="en-US" dirty="0">
                <a:solidFill>
                  <a:schemeClr val="tx1"/>
                </a:solidFill>
              </a:rPr>
              <a:t>Modern-day climate change is evidenced by retreating glaciers and rising sea levels.</a:t>
            </a:r>
          </a:p>
          <a:p>
            <a:pPr>
              <a:tabLst>
                <a:tab pos="461963" algn="l"/>
              </a:tabLst>
            </a:pPr>
            <a:r>
              <a:rPr lang="en-US" dirty="0">
                <a:solidFill>
                  <a:schemeClr val="tx1"/>
                </a:solidFill>
              </a:rPr>
              <a:t>Changes in climate can negatively impact organisms.</a:t>
            </a:r>
          </a:p>
        </p:txBody>
      </p:sp>
    </p:spTree>
    <p:extLst>
      <p:ext uri="{BB962C8B-B14F-4D97-AF65-F5344CB8AC3E}">
        <p14:creationId xmlns:p14="http://schemas.microsoft.com/office/powerpoint/2010/main" val="366254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Geological Climate Change</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The Permian extinction event (about 251 MYA) was associated with global warming.</a:t>
            </a:r>
          </a:p>
          <a:p>
            <a:pPr lvl="1">
              <a:tabLst>
                <a:tab pos="461963" algn="l"/>
              </a:tabLst>
            </a:pPr>
            <a:r>
              <a:rPr lang="en-US" dirty="0">
                <a:solidFill>
                  <a:schemeClr val="tx1"/>
                </a:solidFill>
              </a:rPr>
              <a:t>One of three warmest periods in Earth's geologic history</a:t>
            </a:r>
          </a:p>
          <a:p>
            <a:pPr lvl="1">
              <a:tabLst>
                <a:tab pos="461963" algn="l"/>
              </a:tabLst>
            </a:pPr>
            <a:r>
              <a:rPr lang="en-US" dirty="0">
                <a:solidFill>
                  <a:schemeClr val="tx1"/>
                </a:solidFill>
              </a:rPr>
              <a:t>Extinction of approximately 70% of terrestrial and 84% of marine species</a:t>
            </a:r>
          </a:p>
          <a:p>
            <a:pPr>
              <a:tabLst>
                <a:tab pos="461963" algn="l"/>
              </a:tabLst>
            </a:pPr>
            <a:r>
              <a:rPr lang="en-US" dirty="0">
                <a:solidFill>
                  <a:schemeClr val="tx1"/>
                </a:solidFill>
              </a:rPr>
              <a:t>Organisms adapted to specific climatic conditions struggled to survive the climate change.</a:t>
            </a:r>
          </a:p>
        </p:txBody>
      </p:sp>
    </p:spTree>
    <p:extLst>
      <p:ext uri="{BB962C8B-B14F-4D97-AF65-F5344CB8AC3E}">
        <p14:creationId xmlns:p14="http://schemas.microsoft.com/office/powerpoint/2010/main" val="116977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Present Climate Change</a:t>
            </a:r>
            <a:endParaRPr lang="en-US" sz="3200" dirty="0">
              <a:solidFill>
                <a:schemeClr val="accent1"/>
              </a:solidFill>
            </a:endParaRPr>
          </a:p>
        </p:txBody>
      </p:sp>
      <p:sp>
        <p:nvSpPr>
          <p:cNvPr id="11267" name="Rectangle 3"/>
          <p:cNvSpPr>
            <a:spLocks noGrp="1"/>
          </p:cNvSpPr>
          <p:nvPr>
            <p:ph idx="1"/>
          </p:nvPr>
        </p:nvSpPr>
        <p:spPr>
          <a:xfrm>
            <a:off x="457200" y="1280160"/>
            <a:ext cx="8229600" cy="2148840"/>
          </a:xfrm>
          <a:prstGeom prst="rect">
            <a:avLst/>
          </a:prstGeom>
        </p:spPr>
        <p:txBody>
          <a:bodyPr>
            <a:normAutofit fontScale="62500" lnSpcReduction="20000"/>
          </a:bodyPr>
          <a:lstStyle/>
          <a:p>
            <a:pPr>
              <a:tabLst>
                <a:tab pos="461963" algn="l"/>
              </a:tabLst>
            </a:pPr>
            <a:r>
              <a:rPr lang="en-US" i="1" dirty="0">
                <a:solidFill>
                  <a:schemeClr val="tx1"/>
                </a:solidFill>
              </a:rPr>
              <a:t>Glacier recession</a:t>
            </a:r>
            <a:r>
              <a:rPr lang="en-US" dirty="0">
                <a:solidFill>
                  <a:schemeClr val="tx1"/>
                </a:solidFill>
              </a:rPr>
              <a:t> (retreat of glaciers) is observed in areas like Glacier National Park in Montana.</a:t>
            </a:r>
          </a:p>
          <a:p>
            <a:pPr marL="457200" indent="-457200">
              <a:buFont typeface="Arial" panose="020B0604020202020204" pitchFamily="34" charset="0"/>
              <a:buChar char="•"/>
              <a:tabLst>
                <a:tab pos="461963" algn="l"/>
              </a:tabLst>
            </a:pPr>
            <a:r>
              <a:rPr lang="en-US" dirty="0"/>
              <a:t>150 glaciers in 1850 down to 24 glaciers greater than 25 acres in size in 2010</a:t>
            </a:r>
          </a:p>
          <a:p>
            <a:pPr marL="457200" indent="-457200">
              <a:buFont typeface="Arial" panose="020B0604020202020204" pitchFamily="34" charset="0"/>
              <a:buChar char="•"/>
              <a:tabLst>
                <a:tab pos="461963" algn="l"/>
              </a:tabLst>
            </a:pPr>
            <a:r>
              <a:rPr lang="en-US" u="sng" dirty="0">
                <a:solidFill>
                  <a:schemeClr val="tx1"/>
                </a:solidFill>
              </a:rPr>
              <a:t>Grinnell Glacier</a:t>
            </a:r>
            <a:r>
              <a:rPr lang="en-US" dirty="0">
                <a:solidFill>
                  <a:schemeClr val="tx1"/>
                </a:solidFill>
              </a:rPr>
              <a:t>: shrank by 40% between 1966 and 2005</a:t>
            </a:r>
          </a:p>
          <a:p>
            <a:pPr>
              <a:tabLst>
                <a:tab pos="461963" algn="l"/>
              </a:tabLst>
            </a:pPr>
            <a:br>
              <a:rPr lang="en-US" dirty="0">
                <a:solidFill>
                  <a:schemeClr val="tx1"/>
                </a:solidFill>
              </a:rPr>
            </a:br>
            <a:r>
              <a:rPr lang="en-US" dirty="0">
                <a:solidFill>
                  <a:schemeClr val="tx1"/>
                </a:solidFill>
              </a:rPr>
              <a:t>Ice sheets in Greenland and Antarctica are losing mass.</a:t>
            </a:r>
          </a:p>
          <a:p>
            <a:pPr marL="457200" indent="-457200">
              <a:buFont typeface="Arial" panose="020B0604020202020204" pitchFamily="34" charset="0"/>
              <a:buChar char="•"/>
              <a:tabLst>
                <a:tab pos="461963" algn="l"/>
              </a:tabLst>
            </a:pPr>
            <a:r>
              <a:rPr lang="en-US" u="sng" dirty="0">
                <a:solidFill>
                  <a:schemeClr val="tx1"/>
                </a:solidFill>
              </a:rPr>
              <a:t>Greenland</a:t>
            </a:r>
            <a:r>
              <a:rPr lang="en-US" dirty="0">
                <a:solidFill>
                  <a:schemeClr val="tx1"/>
                </a:solidFill>
              </a:rPr>
              <a:t>: 150</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dirty="0">
                <a:solidFill>
                  <a:schemeClr val="tx1"/>
                </a:solidFill>
              </a:rPr>
              <a:t>250 km</a:t>
            </a:r>
            <a:r>
              <a:rPr lang="en-US" baseline="30000" dirty="0">
                <a:solidFill>
                  <a:schemeClr val="tx1"/>
                </a:solidFill>
              </a:rPr>
              <a:t>3</a:t>
            </a:r>
            <a:r>
              <a:rPr lang="en-US" dirty="0">
                <a:solidFill>
                  <a:schemeClr val="tx1"/>
                </a:solidFill>
              </a:rPr>
              <a:t> of ice lost per year between 2002 and 2006</a:t>
            </a:r>
          </a:p>
          <a:p>
            <a:pPr marL="457200" indent="-457200">
              <a:buFont typeface="Arial" panose="020B0604020202020204" pitchFamily="34" charset="0"/>
              <a:buChar char="•"/>
              <a:tabLst>
                <a:tab pos="461963" algn="l"/>
              </a:tabLst>
            </a:pPr>
            <a:r>
              <a:rPr lang="en-US" u="sng" dirty="0">
                <a:solidFill>
                  <a:schemeClr val="tx1"/>
                </a:solidFill>
              </a:rPr>
              <a:t>Arctic Sea</a:t>
            </a:r>
            <a:r>
              <a:rPr lang="en-US" dirty="0">
                <a:solidFill>
                  <a:schemeClr val="tx1"/>
                </a:solidFill>
              </a:rPr>
              <a:t>: size and thickness of ice decreasing</a:t>
            </a:r>
          </a:p>
        </p:txBody>
      </p:sp>
      <p:sp>
        <p:nvSpPr>
          <p:cNvPr id="3" name="TextBox 2">
            <a:extLst>
              <a:ext uri="{FF2B5EF4-FFF2-40B4-BE49-F238E27FC236}">
                <a16:creationId xmlns:a16="http://schemas.microsoft.com/office/drawing/2014/main" id="{2AE9AA7B-E07C-0F55-C6BC-5A711BC7A432}"/>
              </a:ext>
            </a:extLst>
          </p:cNvPr>
          <p:cNvSpPr txBox="1"/>
          <p:nvPr/>
        </p:nvSpPr>
        <p:spPr>
          <a:xfrm>
            <a:off x="565848" y="4095175"/>
            <a:ext cx="2286000" cy="1384995"/>
          </a:xfrm>
          <a:prstGeom prst="rect">
            <a:avLst/>
          </a:prstGeom>
          <a:noFill/>
        </p:spPr>
        <p:txBody>
          <a:bodyPr wrap="square" rtlCol="0">
            <a:spAutoFit/>
          </a:bodyPr>
          <a:lstStyle/>
          <a:p>
            <a:r>
              <a:rPr lang="en-US" sz="1400" b="1" dirty="0"/>
              <a:t>44.5 Figure 8: </a:t>
            </a:r>
            <a:r>
              <a:rPr lang="en-US" sz="1400" dirty="0"/>
              <a:t>The effect of global warming can be seen in the continuing retreat of Grinnell Glacier via images taken in (a) 1938, (b) 1981, (c) 1998, and (d) 2019.</a:t>
            </a:r>
          </a:p>
        </p:txBody>
      </p:sp>
      <p:sp>
        <p:nvSpPr>
          <p:cNvPr id="4" name="TextBox 3">
            <a:extLst>
              <a:ext uri="{FF2B5EF4-FFF2-40B4-BE49-F238E27FC236}">
                <a16:creationId xmlns:a16="http://schemas.microsoft.com/office/drawing/2014/main" id="{76DF717E-F7B2-EC5D-4788-EACF14CDD481}"/>
              </a:ext>
            </a:extLst>
          </p:cNvPr>
          <p:cNvSpPr txBox="1"/>
          <p:nvPr/>
        </p:nvSpPr>
        <p:spPr>
          <a:xfrm>
            <a:off x="2510832" y="5603280"/>
            <a:ext cx="1718268" cy="461665"/>
          </a:xfrm>
          <a:prstGeom prst="rect">
            <a:avLst/>
          </a:prstGeom>
          <a:noFill/>
        </p:spPr>
        <p:txBody>
          <a:bodyPr wrap="square" rtlCol="0">
            <a:spAutoFit/>
          </a:bodyPr>
          <a:lstStyle/>
          <a:p>
            <a:pPr algn="ctr"/>
            <a:r>
              <a:rPr lang="en-US" sz="800" dirty="0"/>
              <a:t>T.J. Hileman (Glacier National Park Archives) on Wikimedia Commons. "Grinnell glacier in 1938."</a:t>
            </a:r>
          </a:p>
        </p:txBody>
      </p:sp>
      <p:sp>
        <p:nvSpPr>
          <p:cNvPr id="5" name="TextBox 4">
            <a:extLst>
              <a:ext uri="{FF2B5EF4-FFF2-40B4-BE49-F238E27FC236}">
                <a16:creationId xmlns:a16="http://schemas.microsoft.com/office/drawing/2014/main" id="{83C543AD-60E7-AEBD-C88A-017B148E7D76}"/>
              </a:ext>
            </a:extLst>
          </p:cNvPr>
          <p:cNvSpPr txBox="1"/>
          <p:nvPr/>
        </p:nvSpPr>
        <p:spPr>
          <a:xfrm>
            <a:off x="4229100" y="5603280"/>
            <a:ext cx="1295400" cy="584775"/>
          </a:xfrm>
          <a:prstGeom prst="rect">
            <a:avLst/>
          </a:prstGeom>
          <a:noFill/>
        </p:spPr>
        <p:txBody>
          <a:bodyPr wrap="square" rtlCol="0">
            <a:spAutoFit/>
          </a:bodyPr>
          <a:lstStyle/>
          <a:p>
            <a:pPr algn="ctr"/>
            <a:r>
              <a:rPr lang="en-US" sz="800" dirty="0"/>
              <a:t>Carl Key (USGS) on Wikimedia Commons. "Grinnell glacier in 1981."</a:t>
            </a:r>
          </a:p>
          <a:p>
            <a:pPr algn="ctr"/>
            <a:endParaRPr lang="en-US" sz="800" dirty="0"/>
          </a:p>
        </p:txBody>
      </p:sp>
      <p:sp>
        <p:nvSpPr>
          <p:cNvPr id="6" name="TextBox 5">
            <a:extLst>
              <a:ext uri="{FF2B5EF4-FFF2-40B4-BE49-F238E27FC236}">
                <a16:creationId xmlns:a16="http://schemas.microsoft.com/office/drawing/2014/main" id="{8C8D71FF-48E6-3252-5709-67D367287FD6}"/>
              </a:ext>
            </a:extLst>
          </p:cNvPr>
          <p:cNvSpPr txBox="1"/>
          <p:nvPr/>
        </p:nvSpPr>
        <p:spPr>
          <a:xfrm>
            <a:off x="5791200" y="5603279"/>
            <a:ext cx="1295400" cy="461665"/>
          </a:xfrm>
          <a:prstGeom prst="rect">
            <a:avLst/>
          </a:prstGeom>
          <a:noFill/>
        </p:spPr>
        <p:txBody>
          <a:bodyPr wrap="square" rtlCol="0">
            <a:spAutoFit/>
          </a:bodyPr>
          <a:lstStyle/>
          <a:p>
            <a:pPr algn="ctr"/>
            <a:r>
              <a:rPr lang="en-US" sz="800" dirty="0"/>
              <a:t>Dan Fagre (USGS) on Wikimedia Commons. "Grinnell glacier in 1998."</a:t>
            </a:r>
          </a:p>
        </p:txBody>
      </p:sp>
      <p:sp>
        <p:nvSpPr>
          <p:cNvPr id="7" name="TextBox 6">
            <a:extLst>
              <a:ext uri="{FF2B5EF4-FFF2-40B4-BE49-F238E27FC236}">
                <a16:creationId xmlns:a16="http://schemas.microsoft.com/office/drawing/2014/main" id="{FC0C29BE-FEB8-A0A0-D444-2DACBB3B12BB}"/>
              </a:ext>
            </a:extLst>
          </p:cNvPr>
          <p:cNvSpPr txBox="1"/>
          <p:nvPr/>
        </p:nvSpPr>
        <p:spPr>
          <a:xfrm>
            <a:off x="7080251" y="5615837"/>
            <a:ext cx="1892300" cy="461665"/>
          </a:xfrm>
          <a:prstGeom prst="rect">
            <a:avLst/>
          </a:prstGeom>
          <a:noFill/>
        </p:spPr>
        <p:txBody>
          <a:bodyPr wrap="square" rtlCol="0">
            <a:spAutoFit/>
          </a:bodyPr>
          <a:lstStyle/>
          <a:p>
            <a:pPr algn="ctr"/>
            <a:r>
              <a:rPr lang="en-US" sz="800" dirty="0"/>
              <a:t>Lisa McKeon, USGS Northern Rocky Mountain Science Center on Wikimedia Commons. "Grinnell glacier in 2019."</a:t>
            </a:r>
          </a:p>
        </p:txBody>
      </p:sp>
      <p:pic>
        <p:nvPicPr>
          <p:cNvPr id="8" name="Content Placeholder 4" descr="In image (a), 1938, the lake beneath the glacier was completely frozen. In image (b), 1981, about one-third of the lake was thawed. In image (c), 1998, two-thirds of the lake was thawed. In image (d), 2019, it was covered with chunks of ice, but otherwise it was completely thawed. At the same time, the glacier itself has steadily receded.">
            <a:extLst>
              <a:ext uri="{FF2B5EF4-FFF2-40B4-BE49-F238E27FC236}">
                <a16:creationId xmlns:a16="http://schemas.microsoft.com/office/drawing/2014/main" id="{20372570-1ED2-3649-9D41-06E350DF70BF}"/>
              </a:ext>
            </a:extLst>
          </p:cNvPr>
          <p:cNvPicPr>
            <a:picLocks noChangeAspect="1"/>
          </p:cNvPicPr>
          <p:nvPr/>
        </p:nvPicPr>
        <p:blipFill>
          <a:blip r:embed="rId2"/>
          <a:srcRect l="1852" t="5333" r="1852" b="28777"/>
          <a:stretch/>
        </p:blipFill>
        <p:spPr>
          <a:xfrm>
            <a:off x="2851848" y="3368589"/>
            <a:ext cx="5878704" cy="2234690"/>
          </a:xfrm>
          <a:prstGeom prst="rect">
            <a:avLst/>
          </a:prstGeom>
        </p:spPr>
      </p:pic>
    </p:spTree>
    <p:extLst>
      <p:ext uri="{BB962C8B-B14F-4D97-AF65-F5344CB8AC3E}">
        <p14:creationId xmlns:p14="http://schemas.microsoft.com/office/powerpoint/2010/main" val="329831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Global Sea Level</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a:tabLst>
                <a:tab pos="461963" algn="l"/>
              </a:tabLst>
            </a:pPr>
            <a:r>
              <a:rPr lang="en-US" dirty="0">
                <a:solidFill>
                  <a:schemeClr val="tx1"/>
                </a:solidFill>
              </a:rPr>
              <a:t>Sea levels are rising at an accelerated rate due to melting ice and thermal expansion.</a:t>
            </a:r>
          </a:p>
          <a:p>
            <a:pPr lvl="1">
              <a:tabLst>
                <a:tab pos="461963" algn="l"/>
              </a:tabLst>
            </a:pPr>
            <a:r>
              <a:rPr lang="en-US" dirty="0">
                <a:solidFill>
                  <a:schemeClr val="tx1"/>
                </a:solidFill>
              </a:rPr>
              <a:t>The rate of sea level rise has increased from 1.8 mm/year to 2.9</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dirty="0">
                <a:solidFill>
                  <a:schemeClr val="tx1"/>
                </a:solidFill>
              </a:rPr>
              <a:t>3.4 mm/year from 1993 to 2010.</a:t>
            </a:r>
          </a:p>
          <a:p>
            <a:pPr>
              <a:tabLst>
                <a:tab pos="461963" algn="l"/>
              </a:tabLst>
            </a:pPr>
            <a:r>
              <a:rPr lang="en-US" dirty="0">
                <a:solidFill>
                  <a:schemeClr val="tx1"/>
                </a:solidFill>
              </a:rPr>
              <a:t>Temperature and amount of water in rivers, lakes, glaciers, polar ice caps, and sea ice affect the volume of water in the ocean.</a:t>
            </a:r>
          </a:p>
          <a:p>
            <a:pPr lvl="1">
              <a:tabLst>
                <a:tab pos="461963" algn="l"/>
              </a:tabLst>
            </a:pPr>
            <a:r>
              <a:rPr lang="en-US" dirty="0">
                <a:solidFill>
                  <a:schemeClr val="tx1"/>
                </a:solidFill>
              </a:rPr>
              <a:t>As glaciers/ice caps melt, previously frozen water becomes liquid and contributes to the sea level.</a:t>
            </a:r>
          </a:p>
        </p:txBody>
      </p:sp>
    </p:spTree>
    <p:extLst>
      <p:ext uri="{BB962C8B-B14F-4D97-AF65-F5344CB8AC3E}">
        <p14:creationId xmlns:p14="http://schemas.microsoft.com/office/powerpoint/2010/main" val="79313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Temperature Changes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Temperature and precipitation play roles in determining </a:t>
            </a:r>
            <a:r>
              <a:rPr lang="en-US" i="1" dirty="0">
                <a:solidFill>
                  <a:schemeClr val="tx1"/>
                </a:solidFill>
              </a:rPr>
              <a:t>geographic distribution </a:t>
            </a:r>
            <a:r>
              <a:rPr lang="en-US" dirty="0">
                <a:solidFill>
                  <a:schemeClr val="tx1"/>
                </a:solidFill>
              </a:rPr>
              <a:t>and </a:t>
            </a:r>
            <a:r>
              <a:rPr lang="en-US" i="1" dirty="0">
                <a:solidFill>
                  <a:schemeClr val="tx1"/>
                </a:solidFill>
              </a:rPr>
              <a:t>phenology</a:t>
            </a:r>
            <a:r>
              <a:rPr lang="en-US" dirty="0">
                <a:solidFill>
                  <a:schemeClr val="tx1"/>
                </a:solidFill>
              </a:rPr>
              <a:t> of plants and animals.</a:t>
            </a:r>
          </a:p>
          <a:p>
            <a:pPr>
              <a:tabLst>
                <a:tab pos="461963" algn="l"/>
              </a:tabLst>
            </a:pPr>
            <a:r>
              <a:rPr lang="en-US" dirty="0">
                <a:solidFill>
                  <a:schemeClr val="tx1"/>
                </a:solidFill>
              </a:rPr>
              <a:t>Phenology is the study of the effects of climatic conditions on the timing of period life cycle events.</a:t>
            </a:r>
          </a:p>
          <a:p>
            <a:pPr>
              <a:tabLst>
                <a:tab pos="461963" algn="l"/>
              </a:tabLst>
            </a:pPr>
            <a:r>
              <a:rPr lang="en-US" dirty="0">
                <a:solidFill>
                  <a:schemeClr val="tx1"/>
                </a:solidFill>
              </a:rPr>
              <a:t>In Great Britain, 385 plant species are flowering 4.5 days sooner than recorded in the last 40 years.</a:t>
            </a:r>
          </a:p>
          <a:p>
            <a:pPr lvl="1">
              <a:tabLst>
                <a:tab pos="461963" algn="l"/>
              </a:tabLst>
            </a:pPr>
            <a:r>
              <a:rPr lang="en-US" dirty="0"/>
              <a:t>Could have impacts on pollination and pollinators</a:t>
            </a:r>
            <a:endParaRPr lang="en-US" dirty="0">
              <a:solidFill>
                <a:schemeClr val="tx1"/>
              </a:solidFill>
            </a:endParaRPr>
          </a:p>
        </p:txBody>
      </p:sp>
    </p:spTree>
    <p:extLst>
      <p:ext uri="{BB962C8B-B14F-4D97-AF65-F5344CB8AC3E}">
        <p14:creationId xmlns:p14="http://schemas.microsoft.com/office/powerpoint/2010/main" val="36606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2301241"/>
          </a:xfrm>
        </p:spPr>
        <p:txBody>
          <a:bodyPr/>
          <a:lstStyle/>
          <a:p>
            <a:r>
              <a:rPr lang="en-US" dirty="0"/>
              <a:t>Current models of climate change predict significant impacts on flora and fauna within our lifetime. What are some actionable changes that we should make at the (1) individual and (2) policy level to limit (or arrest) the damage being caused by climate change?</a:t>
            </a:r>
          </a:p>
        </p:txBody>
      </p:sp>
    </p:spTree>
    <p:extLst>
      <p:ext uri="{BB962C8B-B14F-4D97-AF65-F5344CB8AC3E}">
        <p14:creationId xmlns:p14="http://schemas.microsoft.com/office/powerpoint/2010/main" val="3029162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Climate and Climate Change</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Climate affects all biomes and shapes their environments.</a:t>
            </a:r>
          </a:p>
          <a:p>
            <a:pPr>
              <a:tabLst>
                <a:tab pos="461963" algn="l"/>
              </a:tabLst>
            </a:pPr>
            <a:r>
              <a:rPr lang="en-US" dirty="0">
                <a:solidFill>
                  <a:schemeClr val="tx1"/>
                </a:solidFill>
              </a:rPr>
              <a:t>Scientists have observed significant changes in climate over the last 60 years.</a:t>
            </a:r>
          </a:p>
          <a:p>
            <a:pPr>
              <a:tabLst>
                <a:tab pos="461963" algn="l"/>
              </a:tabLst>
            </a:pPr>
            <a:r>
              <a:rPr lang="en-US" b="1" dirty="0">
                <a:solidFill>
                  <a:schemeClr val="tx1"/>
                </a:solidFill>
              </a:rPr>
              <a:t>Global climate change </a:t>
            </a:r>
            <a:r>
              <a:rPr lang="en-US" dirty="0">
                <a:solidFill>
                  <a:schemeClr val="tx1"/>
                </a:solidFill>
              </a:rPr>
              <a:t>refers to altered global weather patterns, particularly a worldwide increase in temperature, and resulting climate changes.</a:t>
            </a:r>
          </a:p>
          <a:p>
            <a:pPr lvl="1">
              <a:tabLst>
                <a:tab pos="461963" algn="l"/>
              </a:tabLst>
            </a:pPr>
            <a:r>
              <a:rPr lang="en-US" dirty="0">
                <a:solidFill>
                  <a:schemeClr val="tx1"/>
                </a:solidFill>
              </a:rPr>
              <a:t>Rising levels of atmospheric carbon dioxide (CO</a:t>
            </a:r>
            <a:r>
              <a:rPr lang="en-US" baseline="-25000" dirty="0">
                <a:solidFill>
                  <a:schemeClr val="tx1"/>
                </a:solidFill>
              </a:rPr>
              <a:t>2</a:t>
            </a:r>
            <a:r>
              <a:rPr lang="en-US" dirty="0">
                <a:solidFill>
                  <a:schemeClr val="tx1"/>
                </a:solidFill>
              </a:rPr>
              <a:t>) are largely responsible for global climate change.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Summary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pPr>
              <a:tabLst>
                <a:tab pos="461963" algn="l"/>
              </a:tabLst>
            </a:pPr>
            <a:r>
              <a:rPr lang="en-US" dirty="0">
                <a:solidFill>
                  <a:schemeClr val="tx1"/>
                </a:solidFill>
              </a:rPr>
              <a:t>Earth's climate has undergone periodic cycles of temperature changes.</a:t>
            </a:r>
          </a:p>
          <a:p>
            <a:pPr>
              <a:tabLst>
                <a:tab pos="461963" algn="l"/>
              </a:tabLst>
            </a:pPr>
            <a:r>
              <a:rPr lang="en-US" dirty="0">
                <a:solidFill>
                  <a:schemeClr val="tx1"/>
                </a:solidFill>
              </a:rPr>
              <a:t>The Medieval Climate Anomaly (warmer period) and Little Ice Age (colder period) were natural climate variations.</a:t>
            </a:r>
          </a:p>
          <a:p>
            <a:pPr>
              <a:tabLst>
                <a:tab pos="461963" algn="l"/>
              </a:tabLst>
            </a:pPr>
            <a:r>
              <a:rPr lang="en-US" dirty="0">
                <a:solidFill>
                  <a:schemeClr val="tx1"/>
                </a:solidFill>
              </a:rPr>
              <a:t>Natural drivers of climate change include Milankovitch cycles, changes in solar activity, and volcanic eruptions.</a:t>
            </a:r>
          </a:p>
          <a:p>
            <a:pPr>
              <a:tabLst>
                <a:tab pos="461963" algn="l"/>
              </a:tabLst>
            </a:pPr>
            <a:r>
              <a:rPr lang="en-US" dirty="0">
                <a:solidFill>
                  <a:schemeClr val="tx1"/>
                </a:solidFill>
              </a:rPr>
              <a:t>Greenhouse gases, especially CO</a:t>
            </a:r>
            <a:r>
              <a:rPr lang="en-US" baseline="-25000" dirty="0">
                <a:solidFill>
                  <a:schemeClr val="tx1"/>
                </a:solidFill>
              </a:rPr>
              <a:t>2</a:t>
            </a:r>
            <a:r>
              <a:rPr lang="en-US" dirty="0">
                <a:solidFill>
                  <a:schemeClr val="tx1"/>
                </a:solidFill>
              </a:rPr>
              <a:t>, are major drivers of current climate change.</a:t>
            </a:r>
          </a:p>
          <a:p>
            <a:pPr>
              <a:tabLst>
                <a:tab pos="461963" algn="l"/>
              </a:tabLst>
            </a:pPr>
            <a:r>
              <a:rPr lang="en-US" dirty="0">
                <a:solidFill>
                  <a:schemeClr val="tx1"/>
                </a:solidFill>
              </a:rPr>
              <a:t>Modern-day climate change is associated with melting glaciers and polar ice sheets, resulting in an increase in the sea level.</a:t>
            </a:r>
          </a:p>
          <a:p>
            <a:pPr>
              <a:tabLst>
                <a:tab pos="461963" algn="l"/>
              </a:tabLst>
            </a:pPr>
            <a:r>
              <a:rPr lang="en-US" dirty="0">
                <a:solidFill>
                  <a:schemeClr val="tx1"/>
                </a:solidFill>
              </a:rPr>
              <a:t>Plants and animals are also affected when the timing of seasonal events (flowering, pollination) is affected by global warming.</a:t>
            </a:r>
          </a:p>
        </p:txBody>
      </p:sp>
    </p:spTree>
    <p:extLst>
      <p:ext uri="{BB962C8B-B14F-4D97-AF65-F5344CB8AC3E}">
        <p14:creationId xmlns:p14="http://schemas.microsoft.com/office/powerpoint/2010/main" val="21144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Climate and Weather</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a:bodyPr>
          <a:lstStyle/>
          <a:p>
            <a:pPr marL="0" indent="0">
              <a:buNone/>
              <a:tabLst>
                <a:tab pos="461963" algn="l"/>
              </a:tabLst>
            </a:pPr>
            <a:r>
              <a:rPr lang="en-US" dirty="0">
                <a:solidFill>
                  <a:schemeClr val="tx1"/>
                </a:solidFill>
              </a:rPr>
              <a:t>A common misconception is that a specific weather event in a particular region indicates global climate change.</a:t>
            </a:r>
          </a:p>
          <a:p>
            <a:pPr>
              <a:tabLst>
                <a:tab pos="461963" algn="l"/>
              </a:tabLst>
            </a:pPr>
            <a:r>
              <a:rPr lang="en-US" b="1" dirty="0">
                <a:solidFill>
                  <a:schemeClr val="tx1"/>
                </a:solidFill>
              </a:rPr>
              <a:t>Climate</a:t>
            </a:r>
            <a:r>
              <a:rPr lang="en-US" dirty="0">
                <a:solidFill>
                  <a:schemeClr val="tx1"/>
                </a:solidFill>
              </a:rPr>
              <a:t> refers to long-term, </a:t>
            </a:r>
            <a:r>
              <a:rPr lang="en-US" i="1" dirty="0">
                <a:solidFill>
                  <a:schemeClr val="tx1"/>
                </a:solidFill>
              </a:rPr>
              <a:t>predictable atmospheric conditions</a:t>
            </a:r>
            <a:r>
              <a:rPr lang="en-US" dirty="0">
                <a:solidFill>
                  <a:schemeClr val="tx1"/>
                </a:solidFill>
              </a:rPr>
              <a:t> of a specific area.</a:t>
            </a:r>
          </a:p>
          <a:p>
            <a:pPr lvl="1">
              <a:tabLst>
                <a:tab pos="461963" algn="l"/>
              </a:tabLst>
            </a:pPr>
            <a:r>
              <a:rPr lang="en-US" dirty="0"/>
              <a:t>Characterized by consistent seasonal temperature and rainfall ranges</a:t>
            </a:r>
            <a:endParaRPr lang="en-US" dirty="0">
              <a:solidFill>
                <a:schemeClr val="tx1"/>
              </a:solidFill>
            </a:endParaRPr>
          </a:p>
          <a:p>
            <a:pPr>
              <a:tabLst>
                <a:tab pos="461963" algn="l"/>
              </a:tabLst>
            </a:pPr>
            <a:r>
              <a:rPr lang="en-US" b="1" dirty="0">
                <a:solidFill>
                  <a:schemeClr val="tx1"/>
                </a:solidFill>
              </a:rPr>
              <a:t>Weather</a:t>
            </a:r>
            <a:r>
              <a:rPr lang="en-US" dirty="0">
                <a:solidFill>
                  <a:schemeClr val="tx1"/>
                </a:solidFill>
              </a:rPr>
              <a:t> refers to </a:t>
            </a:r>
            <a:r>
              <a:rPr lang="en-US" i="1" dirty="0">
                <a:solidFill>
                  <a:schemeClr val="tx1"/>
                </a:solidFill>
              </a:rPr>
              <a:t>short-term atmospheric conditions</a:t>
            </a:r>
            <a:r>
              <a:rPr lang="en-US" dirty="0">
                <a:solidFill>
                  <a:schemeClr val="tx1"/>
                </a:solidFill>
              </a:rPr>
              <a:t>, usually forecasted over 48-hour cycles.</a:t>
            </a:r>
          </a:p>
          <a:p>
            <a:pPr>
              <a:tabLst>
                <a:tab pos="461963" algn="l"/>
              </a:tabLst>
            </a:pPr>
            <a:r>
              <a:rPr lang="en-US" dirty="0">
                <a:solidFill>
                  <a:schemeClr val="tx1"/>
                </a:solidFill>
              </a:rPr>
              <a:t>Planning events based on climate is more reliable than planning based on specific weather predictions.</a:t>
            </a:r>
            <a:endParaRPr lang="en-US" dirty="0">
              <a:solidFill>
                <a:srgbClr val="0000FF"/>
              </a:solidFill>
            </a:endParaRPr>
          </a:p>
        </p:txBody>
      </p:sp>
    </p:spTree>
    <p:extLst>
      <p:ext uri="{BB962C8B-B14F-4D97-AF65-F5344CB8AC3E}">
        <p14:creationId xmlns:p14="http://schemas.microsoft.com/office/powerpoint/2010/main" val="314269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1</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1920240"/>
          </a:xfrm>
        </p:spPr>
        <p:txBody>
          <a:bodyPr/>
          <a:lstStyle/>
          <a:p>
            <a:r>
              <a:rPr lang="en-US" dirty="0"/>
              <a:t>In groups of two or three, discuss what the climate might be for your hometown. What sorts of temperature patterns are typical of your location? How often does it rain in a given season?</a:t>
            </a:r>
          </a:p>
        </p:txBody>
      </p:sp>
    </p:spTree>
    <p:extLst>
      <p:ext uri="{BB962C8B-B14F-4D97-AF65-F5344CB8AC3E}">
        <p14:creationId xmlns:p14="http://schemas.microsoft.com/office/powerpoint/2010/main" val="2069639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548640"/>
          </a:xfrm>
        </p:spPr>
        <p:txBody>
          <a:bodyPr/>
          <a:lstStyle/>
          <a:p>
            <a:r>
              <a:rPr lang="en-US" dirty="0"/>
              <a:t>What is the difference between weather and climate?</a:t>
            </a:r>
          </a:p>
        </p:txBody>
      </p:sp>
    </p:spTree>
    <p:extLst>
      <p:ext uri="{BB962C8B-B14F-4D97-AF65-F5344CB8AC3E}">
        <p14:creationId xmlns:p14="http://schemas.microsoft.com/office/powerpoint/2010/main" val="1933572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Global Climate Change</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Climate change can be studied through:</a:t>
            </a:r>
          </a:p>
          <a:p>
            <a:pPr lvl="1">
              <a:tabLst>
                <a:tab pos="461963" algn="l"/>
              </a:tabLst>
            </a:pPr>
            <a:r>
              <a:rPr lang="en-US" dirty="0">
                <a:solidFill>
                  <a:schemeClr val="tx1"/>
                </a:solidFill>
              </a:rPr>
              <a:t>Evidence of current and past global climate change</a:t>
            </a:r>
          </a:p>
          <a:p>
            <a:pPr lvl="1">
              <a:tabLst>
                <a:tab pos="461963" algn="l"/>
              </a:tabLst>
            </a:pPr>
            <a:r>
              <a:rPr lang="en-US" dirty="0">
                <a:solidFill>
                  <a:schemeClr val="tx1"/>
                </a:solidFill>
              </a:rPr>
              <a:t>Drivers of global climate change</a:t>
            </a:r>
          </a:p>
          <a:p>
            <a:pPr lvl="1">
              <a:tabLst>
                <a:tab pos="461963" algn="l"/>
              </a:tabLst>
            </a:pPr>
            <a:r>
              <a:rPr lang="en-US" dirty="0">
                <a:solidFill>
                  <a:schemeClr val="tx1"/>
                </a:solidFill>
              </a:rPr>
              <a:t>Documented results of global climate change </a:t>
            </a:r>
            <a:endParaRPr lang="en-US" dirty="0"/>
          </a:p>
          <a:p>
            <a:pPr>
              <a:tabLst>
                <a:tab pos="461963" algn="l"/>
              </a:tabLst>
            </a:pPr>
            <a:r>
              <a:rPr lang="en-US" dirty="0">
                <a:solidFill>
                  <a:schemeClr val="tx1"/>
                </a:solidFill>
              </a:rPr>
              <a:t>Separating these aspects helps in understanding media reports on global climate change.</a:t>
            </a:r>
          </a:p>
          <a:p>
            <a:pPr>
              <a:tabLst>
                <a:tab pos="461963" algn="l"/>
              </a:tabLst>
            </a:pPr>
            <a:r>
              <a:rPr lang="en-US" dirty="0">
                <a:solidFill>
                  <a:schemeClr val="tx1"/>
                </a:solidFill>
              </a:rPr>
              <a:t>Accurate interpretation of data is crucial for comprehending global climate change.</a:t>
            </a:r>
            <a:endParaRPr lang="en-US" dirty="0">
              <a:solidFill>
                <a:srgbClr val="0000FF"/>
              </a:solidFill>
            </a:endParaRPr>
          </a:p>
        </p:txBody>
      </p:sp>
    </p:spTree>
    <p:extLst>
      <p:ext uri="{BB962C8B-B14F-4D97-AF65-F5344CB8AC3E}">
        <p14:creationId xmlns:p14="http://schemas.microsoft.com/office/powerpoint/2010/main" val="21830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Evidence for Global Climate Change</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70000" lnSpcReduction="20000"/>
          </a:bodyPr>
          <a:lstStyle/>
          <a:p>
            <a:pPr>
              <a:tabLst>
                <a:tab pos="461963" algn="l"/>
              </a:tabLst>
            </a:pPr>
            <a:r>
              <a:rPr lang="en-US" dirty="0">
                <a:solidFill>
                  <a:schemeClr val="tx1"/>
                </a:solidFill>
              </a:rPr>
              <a:t>Scientists use indirect methods to measure past climate conditions.</a:t>
            </a:r>
          </a:p>
          <a:p>
            <a:pPr marL="457200" indent="-457200">
              <a:buFont typeface="Arial" panose="020B0604020202020204" pitchFamily="34" charset="0"/>
              <a:buChar char="•"/>
              <a:tabLst>
                <a:tab pos="461963" algn="l"/>
              </a:tabLst>
            </a:pPr>
            <a:r>
              <a:rPr lang="en-US" dirty="0">
                <a:solidFill>
                  <a:schemeClr val="tx1"/>
                </a:solidFill>
              </a:rPr>
              <a:t>Antarctic ice cores provide key evidence for historical climate data.</a:t>
            </a:r>
          </a:p>
          <a:p>
            <a:pPr marL="1200150" lvl="1" indent="-457200">
              <a:buFont typeface="Arial" panose="020B0604020202020204" pitchFamily="34" charset="0"/>
              <a:buChar char="•"/>
              <a:tabLst>
                <a:tab pos="461963" algn="l"/>
              </a:tabLst>
            </a:pPr>
            <a:r>
              <a:rPr lang="en-US" dirty="0"/>
              <a:t>Samples of </a:t>
            </a:r>
            <a:r>
              <a:rPr lang="en-US" i="1" dirty="0"/>
              <a:t>polar ice</a:t>
            </a:r>
            <a:r>
              <a:rPr lang="en-US" dirty="0"/>
              <a:t> via drills that reach thousands of meters into ice sheets or mountain glaciers</a:t>
            </a:r>
          </a:p>
          <a:p>
            <a:pPr marL="1200150" lvl="1" indent="-457200">
              <a:buFont typeface="Arial" panose="020B0604020202020204" pitchFamily="34" charset="0"/>
              <a:buChar char="•"/>
              <a:tabLst>
                <a:tab pos="461963" algn="l"/>
              </a:tabLst>
            </a:pPr>
            <a:r>
              <a:rPr lang="en-US" dirty="0"/>
              <a:t>Like traveling through time: the deeper the sample, the earlier the time period</a:t>
            </a:r>
          </a:p>
          <a:p>
            <a:pPr marL="1200150" lvl="1" indent="-457200">
              <a:buFont typeface="Arial" panose="020B0604020202020204" pitchFamily="34" charset="0"/>
              <a:buChar char="•"/>
              <a:tabLst>
                <a:tab pos="461963" algn="l"/>
              </a:tabLst>
            </a:pPr>
            <a:r>
              <a:rPr lang="en-US" dirty="0">
                <a:solidFill>
                  <a:schemeClr val="tx1"/>
                </a:solidFill>
              </a:rPr>
              <a:t>Can reveal data about temperature and carbon dioxide</a:t>
            </a:r>
          </a:p>
          <a:p>
            <a:pPr marL="1200150" lvl="1" indent="-457200">
              <a:buFont typeface="Arial" panose="020B0604020202020204" pitchFamily="34" charset="0"/>
              <a:buChar char="•"/>
              <a:tabLst>
                <a:tab pos="461963" algn="l"/>
              </a:tabLst>
            </a:pPr>
            <a:r>
              <a:rPr lang="en-US" dirty="0">
                <a:solidFill>
                  <a:schemeClr val="tx1"/>
                </a:solidFill>
              </a:rPr>
              <a:t>Have been used to estimate the Earth's temperature over the past 400,000 years</a:t>
            </a:r>
          </a:p>
        </p:txBody>
      </p:sp>
      <p:sp>
        <p:nvSpPr>
          <p:cNvPr id="3" name="TextBox 2">
            <a:extLst>
              <a:ext uri="{FF2B5EF4-FFF2-40B4-BE49-F238E27FC236}">
                <a16:creationId xmlns:a16="http://schemas.microsoft.com/office/drawing/2014/main" id="{F8426A79-9C01-30E1-19C7-548C9D21036A}"/>
              </a:ext>
            </a:extLst>
          </p:cNvPr>
          <p:cNvSpPr txBox="1"/>
          <p:nvPr/>
        </p:nvSpPr>
        <p:spPr>
          <a:xfrm>
            <a:off x="491846" y="4410048"/>
            <a:ext cx="2362200" cy="1600438"/>
          </a:xfrm>
          <a:prstGeom prst="rect">
            <a:avLst/>
          </a:prstGeom>
          <a:noFill/>
        </p:spPr>
        <p:txBody>
          <a:bodyPr wrap="square" rtlCol="0">
            <a:spAutoFit/>
          </a:bodyPr>
          <a:lstStyle/>
          <a:p>
            <a:r>
              <a:rPr lang="en-US" sz="1400" b="1" dirty="0"/>
              <a:t>44.5 Figure 1: </a:t>
            </a:r>
            <a:r>
              <a:rPr lang="en-US" sz="1400" dirty="0"/>
              <a:t>(a) Scientists drill for ice cores in polar regions. (b) The ice contains air bubbles and biological substances that provide important information for researchers.</a:t>
            </a:r>
          </a:p>
        </p:txBody>
      </p:sp>
      <p:pic>
        <p:nvPicPr>
          <p:cNvPr id="6" name="Content Placeholder 4" descr="Two images: (a) shows a scientist examining ice cores; (b) shows a close up of the ice core with the specks showing.">
            <a:extLst>
              <a:ext uri="{FF2B5EF4-FFF2-40B4-BE49-F238E27FC236}">
                <a16:creationId xmlns:a16="http://schemas.microsoft.com/office/drawing/2014/main" id="{7AFAC9AA-037A-304D-53E5-DD01EE9A4D6F}"/>
              </a:ext>
            </a:extLst>
          </p:cNvPr>
          <p:cNvPicPr>
            <a:picLocks noChangeAspect="1"/>
          </p:cNvPicPr>
          <p:nvPr/>
        </p:nvPicPr>
        <p:blipFill>
          <a:blip r:embed="rId2"/>
          <a:srcRect l="1852" t="5333" r="1852" b="29667"/>
          <a:stretch/>
        </p:blipFill>
        <p:spPr>
          <a:xfrm>
            <a:off x="2903935" y="3898109"/>
            <a:ext cx="5181600" cy="1943100"/>
          </a:xfrm>
          <a:prstGeom prst="rect">
            <a:avLst/>
          </a:prstGeom>
        </p:spPr>
      </p:pic>
      <p:sp>
        <p:nvSpPr>
          <p:cNvPr id="4" name="TextBox 3">
            <a:extLst>
              <a:ext uri="{FF2B5EF4-FFF2-40B4-BE49-F238E27FC236}">
                <a16:creationId xmlns:a16="http://schemas.microsoft.com/office/drawing/2014/main" id="{7A3E73E1-3829-A96B-30BD-6454C47A9ADB}"/>
              </a:ext>
            </a:extLst>
          </p:cNvPr>
          <p:cNvSpPr txBox="1"/>
          <p:nvPr/>
        </p:nvSpPr>
        <p:spPr>
          <a:xfrm>
            <a:off x="2828925" y="5671932"/>
            <a:ext cx="1226343" cy="338554"/>
          </a:xfrm>
          <a:prstGeom prst="rect">
            <a:avLst/>
          </a:prstGeom>
          <a:noFill/>
        </p:spPr>
        <p:txBody>
          <a:bodyPr wrap="square" rtlCol="0">
            <a:spAutoFit/>
          </a:bodyPr>
          <a:lstStyle/>
          <a:p>
            <a:pPr algn="ctr"/>
            <a:r>
              <a:rPr lang="en-US" sz="800" dirty="0"/>
              <a:t>Dargaud on Wikimedia Commons. "Ice cores."</a:t>
            </a:r>
          </a:p>
        </p:txBody>
      </p:sp>
      <p:sp>
        <p:nvSpPr>
          <p:cNvPr id="5" name="TextBox 4">
            <a:extLst>
              <a:ext uri="{FF2B5EF4-FFF2-40B4-BE49-F238E27FC236}">
                <a16:creationId xmlns:a16="http://schemas.microsoft.com/office/drawing/2014/main" id="{168B04D1-2A39-74D3-6B9D-5846004F8249}"/>
              </a:ext>
            </a:extLst>
          </p:cNvPr>
          <p:cNvSpPr txBox="1"/>
          <p:nvPr/>
        </p:nvSpPr>
        <p:spPr>
          <a:xfrm>
            <a:off x="6934201" y="5671932"/>
            <a:ext cx="1981200" cy="338554"/>
          </a:xfrm>
          <a:prstGeom prst="rect">
            <a:avLst/>
          </a:prstGeom>
          <a:noFill/>
        </p:spPr>
        <p:txBody>
          <a:bodyPr wrap="square" rtlCol="0">
            <a:spAutoFit/>
          </a:bodyPr>
          <a:lstStyle/>
          <a:p>
            <a:pPr algn="ctr"/>
            <a:r>
              <a:rPr lang="en-US" sz="800" dirty="0"/>
              <a:t>National Ice Core Laboratory on Wikimedia Commons. "Layers in ice core."</a:t>
            </a:r>
          </a:p>
        </p:txBody>
      </p:sp>
    </p:spTree>
    <p:extLst>
      <p:ext uri="{BB962C8B-B14F-4D97-AF65-F5344CB8AC3E}">
        <p14:creationId xmlns:p14="http://schemas.microsoft.com/office/powerpoint/2010/main" val="137386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Earth's Average Temperatu</a:t>
            </a:r>
            <a:r>
              <a:rPr lang="en-US" dirty="0">
                <a:solidFill>
                  <a:schemeClr val="accent1"/>
                </a:solidFill>
              </a:rPr>
              <a:t>re</a:t>
            </a:r>
            <a:endParaRPr lang="en-US" sz="3200" dirty="0">
              <a:solidFill>
                <a:schemeClr val="accent1"/>
              </a:solidFill>
            </a:endParaRPr>
          </a:p>
        </p:txBody>
      </p:sp>
      <p:sp>
        <p:nvSpPr>
          <p:cNvPr id="11267" name="Rectangle 3"/>
          <p:cNvSpPr>
            <a:spLocks noGrp="1"/>
          </p:cNvSpPr>
          <p:nvPr>
            <p:ph idx="1"/>
          </p:nvPr>
        </p:nvSpPr>
        <p:spPr>
          <a:xfrm>
            <a:off x="457200" y="1280160"/>
            <a:ext cx="4454770" cy="4739640"/>
          </a:xfrm>
          <a:prstGeom prst="rect">
            <a:avLst/>
          </a:prstGeom>
        </p:spPr>
        <p:txBody>
          <a:bodyPr>
            <a:normAutofit fontScale="77500" lnSpcReduction="20000"/>
          </a:bodyPr>
          <a:lstStyle/>
          <a:p>
            <a:pPr>
              <a:tabLst>
                <a:tab pos="461963" algn="l"/>
              </a:tabLst>
            </a:pPr>
            <a:r>
              <a:rPr lang="en-US" dirty="0">
                <a:solidFill>
                  <a:schemeClr val="tx1"/>
                </a:solidFill>
              </a:rPr>
              <a:t>Historical data shows Earth's temperature fluctuating between cooler and warmer periods over the last 400,000 years.</a:t>
            </a:r>
          </a:p>
          <a:p>
            <a:pPr marL="457200" indent="-457200">
              <a:buFont typeface="Arial" panose="020B0604020202020204" pitchFamily="34" charset="0"/>
              <a:buChar char="•"/>
              <a:tabLst>
                <a:tab pos="461963" algn="l"/>
              </a:tabLst>
            </a:pPr>
            <a:r>
              <a:rPr lang="en-US" dirty="0">
                <a:solidFill>
                  <a:schemeClr val="tx1"/>
                </a:solidFill>
              </a:rPr>
              <a:t>Long-term average temperatures provide a baseline for comparing current changes.</a:t>
            </a:r>
          </a:p>
          <a:p>
            <a:pPr marL="457200" indent="-457200">
              <a:buFont typeface="Arial" panose="020B0604020202020204" pitchFamily="34" charset="0"/>
              <a:buChar char="•"/>
              <a:tabLst>
                <a:tab pos="461963" algn="l"/>
              </a:tabLst>
            </a:pPr>
            <a:r>
              <a:rPr lang="en-US" dirty="0">
                <a:solidFill>
                  <a:schemeClr val="tx1"/>
                </a:solidFill>
              </a:rPr>
              <a:t>Pre-1800s data shows natural cycles of temperature variations.</a:t>
            </a:r>
          </a:p>
          <a:p>
            <a:pPr marL="914400" lvl="1" indent="-457200">
              <a:buFont typeface="Arial" panose="020B0604020202020204" pitchFamily="34" charset="0"/>
              <a:buChar char="•"/>
              <a:tabLst>
                <a:tab pos="461963" algn="l"/>
              </a:tabLst>
            </a:pPr>
            <a:r>
              <a:rPr lang="en-US" dirty="0">
                <a:solidFill>
                  <a:schemeClr val="tx1"/>
                </a:solidFill>
              </a:rPr>
              <a:t>Eart</a:t>
            </a:r>
            <a:r>
              <a:rPr lang="en-US" dirty="0"/>
              <a:t>h had been as much as 9</a:t>
            </a:r>
            <a:r>
              <a:rPr lang="en-US" dirty="0">
                <a:latin typeface="Calibri" panose="020F0502020204030204" pitchFamily="34" charset="0"/>
                <a:ea typeface="Calibri" panose="020F0502020204030204" pitchFamily="34" charset="0"/>
                <a:cs typeface="Calibri" panose="020F0502020204030204" pitchFamily="34" charset="0"/>
              </a:rPr>
              <a:t>°C cooler and about 3°C warmer than its average long-term temperature.</a:t>
            </a:r>
            <a:endParaRPr lang="en-US" dirty="0">
              <a:solidFill>
                <a:schemeClr val="tx1"/>
              </a:solidFill>
            </a:endParaRPr>
          </a:p>
          <a:p>
            <a:pPr marL="457200" indent="-457200">
              <a:buFont typeface="Arial" panose="020B0604020202020204" pitchFamily="34" charset="0"/>
              <a:buChar char="•"/>
              <a:tabLst>
                <a:tab pos="461963" algn="l"/>
              </a:tabLst>
            </a:pPr>
            <a:r>
              <a:rPr lang="en-US" dirty="0">
                <a:solidFill>
                  <a:schemeClr val="tx1"/>
                </a:solidFill>
              </a:rPr>
              <a:t>These changes align with increased carbon dioxide levels in the atmosphere.</a:t>
            </a:r>
            <a:endParaRPr lang="en-US" dirty="0">
              <a:solidFill>
                <a:srgbClr val="0000FF"/>
              </a:solidFill>
            </a:endParaRPr>
          </a:p>
        </p:txBody>
      </p:sp>
      <p:sp>
        <p:nvSpPr>
          <p:cNvPr id="5" name="TextBox 4">
            <a:extLst>
              <a:ext uri="{FF2B5EF4-FFF2-40B4-BE49-F238E27FC236}">
                <a16:creationId xmlns:a16="http://schemas.microsoft.com/office/drawing/2014/main" id="{D35D3B97-96BC-0AB2-2A8F-6A83F42714A9}"/>
              </a:ext>
            </a:extLst>
          </p:cNvPr>
          <p:cNvSpPr txBox="1"/>
          <p:nvPr/>
        </p:nvSpPr>
        <p:spPr>
          <a:xfrm>
            <a:off x="4911970" y="5257800"/>
            <a:ext cx="3880340" cy="738664"/>
          </a:xfrm>
          <a:prstGeom prst="rect">
            <a:avLst/>
          </a:prstGeom>
          <a:noFill/>
        </p:spPr>
        <p:txBody>
          <a:bodyPr wrap="square" rtlCol="0">
            <a:spAutoFit/>
          </a:bodyPr>
          <a:lstStyle/>
          <a:p>
            <a:pPr algn="ctr"/>
            <a:r>
              <a:rPr lang="en-US" sz="1400" b="1" dirty="0"/>
              <a:t>44.5 Figure 2: </a:t>
            </a:r>
            <a:r>
              <a:rPr lang="en-US" sz="1400" dirty="0"/>
              <a:t>(a) This graph displays average temperature changes over the past 400,000 years. (b) This graph displays CO</a:t>
            </a:r>
            <a:r>
              <a:rPr lang="en-US" sz="1400" baseline="-25000" dirty="0"/>
              <a:t>2</a:t>
            </a:r>
            <a:r>
              <a:rPr lang="en-US" sz="1400" dirty="0"/>
              <a:t> concentrations.</a:t>
            </a:r>
          </a:p>
        </p:txBody>
      </p:sp>
      <p:sp>
        <p:nvSpPr>
          <p:cNvPr id="6" name="TextBox 5">
            <a:extLst>
              <a:ext uri="{FF2B5EF4-FFF2-40B4-BE49-F238E27FC236}">
                <a16:creationId xmlns:a16="http://schemas.microsoft.com/office/drawing/2014/main" id="{6831C2F1-913E-C11F-15E9-3B9F31207B83}"/>
              </a:ext>
            </a:extLst>
          </p:cNvPr>
          <p:cNvSpPr txBox="1"/>
          <p:nvPr/>
        </p:nvSpPr>
        <p:spPr>
          <a:xfrm>
            <a:off x="4343400" y="6141720"/>
            <a:ext cx="1905000" cy="338554"/>
          </a:xfrm>
          <a:prstGeom prst="rect">
            <a:avLst/>
          </a:prstGeom>
          <a:noFill/>
        </p:spPr>
        <p:txBody>
          <a:bodyPr wrap="square" rtlCol="0">
            <a:spAutoFit/>
          </a:bodyPr>
          <a:lstStyle/>
          <a:p>
            <a:pPr algn="ctr"/>
            <a:r>
              <a:rPr lang="en-US" sz="800" dirty="0"/>
              <a:t>CNX OpenStax on Wikimedia Commons. "Ice at the Russian Vostok station."</a:t>
            </a:r>
          </a:p>
        </p:txBody>
      </p:sp>
      <p:pic>
        <p:nvPicPr>
          <p:cNvPr id="2" name="Content Placeholder 4" descr="Graph (a) plots temperature change in degrees Celsius versus years before present, beginning 400,000 years ago. Temperature shows a cyclical variation, from about 2 degrees Celsius above today's average temperature, to about 8 degrees below. Carbon dioxide levels also show a cyclical variation. Graph (b) shows that the current trend is the carbon dioxide levels are rising. In the past, it cycled between 180 and 300 parts per million. The temperature and carbon dioxide cycles, which repeat at about a hundred thousand year scale, closely mirror one another.">
            <a:extLst>
              <a:ext uri="{FF2B5EF4-FFF2-40B4-BE49-F238E27FC236}">
                <a16:creationId xmlns:a16="http://schemas.microsoft.com/office/drawing/2014/main" id="{D811D92F-D9C0-DBD4-8ADE-BE3A798E643B}"/>
              </a:ext>
            </a:extLst>
          </p:cNvPr>
          <p:cNvPicPr>
            <a:picLocks noChangeAspect="1"/>
          </p:cNvPicPr>
          <p:nvPr/>
        </p:nvPicPr>
        <p:blipFill>
          <a:blip r:embed="rId2"/>
          <a:srcRect l="33333" t="3667" r="33334" b="3000"/>
          <a:stretch/>
        </p:blipFill>
        <p:spPr>
          <a:xfrm>
            <a:off x="5480540" y="1062111"/>
            <a:ext cx="2743200" cy="4267200"/>
          </a:xfrm>
          <a:prstGeom prst="rect">
            <a:avLst/>
          </a:prstGeom>
        </p:spPr>
      </p:pic>
    </p:spTree>
    <p:extLst>
      <p:ext uri="{BB962C8B-B14F-4D97-AF65-F5344CB8AC3E}">
        <p14:creationId xmlns:p14="http://schemas.microsoft.com/office/powerpoint/2010/main" val="263846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2088</TotalTime>
  <Words>2255</Words>
  <Application>Microsoft Office PowerPoint</Application>
  <PresentationFormat>On-screen Show (4:3)</PresentationFormat>
  <Paragraphs>176</Paragraphs>
  <Slides>31</Slides>
  <Notes>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31</vt:i4>
      </vt:variant>
    </vt:vector>
  </HeadingPairs>
  <TitlesOfParts>
    <vt:vector size="36" baseType="lpstr">
      <vt:lpstr>Arial</vt:lpstr>
      <vt:lpstr>Calibri</vt:lpstr>
      <vt:lpstr>Aptos</vt:lpstr>
      <vt:lpstr>Office Theme</vt:lpstr>
      <vt:lpstr>1_Office Theme</vt:lpstr>
      <vt:lpstr>Lesson 44.5</vt:lpstr>
      <vt:lpstr>Objectives</vt:lpstr>
      <vt:lpstr>Climate and Climate Change</vt:lpstr>
      <vt:lpstr>Climate and Weather</vt:lpstr>
      <vt:lpstr>Group Activity1</vt:lpstr>
      <vt:lpstr>Think It Through</vt:lpstr>
      <vt:lpstr>Global Climate Change</vt:lpstr>
      <vt:lpstr>Evidence for Global Climate Change</vt:lpstr>
      <vt:lpstr>Earth's Average Temperature</vt:lpstr>
      <vt:lpstr>Temperature Anomalies</vt:lpstr>
      <vt:lpstr>The Little Ice Age</vt:lpstr>
      <vt:lpstr>Group Activity2</vt:lpstr>
      <vt:lpstr>44.5 Figure 3</vt:lpstr>
      <vt:lpstr>Group Activity3</vt:lpstr>
      <vt:lpstr>The Industrial Revolution</vt:lpstr>
      <vt:lpstr>Current and Past Drivers of Global Climate Change</vt:lpstr>
      <vt:lpstr>Solar Intensity</vt:lpstr>
      <vt:lpstr>Volcanic Eruptions</vt:lpstr>
      <vt:lpstr>Greenhouse Gases</vt:lpstr>
      <vt:lpstr>Atmospheric Concentrations of Carbon Dioxide</vt:lpstr>
      <vt:lpstr>Human Activity and Greenhouse Gases</vt:lpstr>
      <vt:lpstr>44.5 Figure 7</vt:lpstr>
      <vt:lpstr>Clathrates</vt:lpstr>
      <vt:lpstr>Documented Results of Climate Change: Past and Present</vt:lpstr>
      <vt:lpstr>Geological Climate Change</vt:lpstr>
      <vt:lpstr>Present Climate Change</vt:lpstr>
      <vt:lpstr>Global Sea Level</vt:lpstr>
      <vt:lpstr>Temperature Changes</vt:lpstr>
      <vt:lpstr>Reflection Question</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205</cp:revision>
  <dcterms:created xsi:type="dcterms:W3CDTF">2013-04-26T14:43:13Z</dcterms:created>
  <dcterms:modified xsi:type="dcterms:W3CDTF">2024-10-11T18:22:05Z</dcterms:modified>
</cp:coreProperties>
</file>