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72" r:id="rId3"/>
    <p:sldId id="264" r:id="rId4"/>
    <p:sldId id="265" r:id="rId5"/>
    <p:sldId id="281" r:id="rId6"/>
    <p:sldId id="282" r:id="rId7"/>
    <p:sldId id="267" r:id="rId8"/>
    <p:sldId id="271" r:id="rId9"/>
    <p:sldId id="283" r:id="rId10"/>
    <p:sldId id="289" r:id="rId11"/>
    <p:sldId id="268" r:id="rId12"/>
    <p:sldId id="290" r:id="rId13"/>
    <p:sldId id="291" r:id="rId14"/>
    <p:sldId id="292" r:id="rId15"/>
    <p:sldId id="293" r:id="rId16"/>
    <p:sldId id="284" r:id="rId17"/>
    <p:sldId id="294" r:id="rId18"/>
    <p:sldId id="285" r:id="rId19"/>
    <p:sldId id="270" r:id="rId20"/>
    <p:sldId id="295" r:id="rId21"/>
    <p:sldId id="296" r:id="rId22"/>
    <p:sldId id="299" r:id="rId23"/>
    <p:sldId id="286" r:id="rId24"/>
    <p:sldId id="297" r:id="rId25"/>
    <p:sldId id="275" r:id="rId26"/>
    <p:sldId id="287" r:id="rId27"/>
    <p:sldId id="302" r:id="rId28"/>
    <p:sldId id="298" r:id="rId29"/>
    <p:sldId id="288"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823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Australian mammals show a typical inverse relationship between population density and body size.</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268054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84685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18879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depicts worldwide human life expectancy at birth. Life expectancy is not equal throughout populations in the world due, in part, to differences in local resources and health care.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100377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Survivorship curves show the distribution of individuals in a population according to age. Humans and most mammals have a Type I survivorship curve because death primarily occurs in the older years. Birds have a Type II survivorship curve, as death at any age is equally probable. Trees have a Type III survivorship curve because very few survive the younger years, but after a certain age, individuals are much more likely to survive.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147104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438068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28B345AE-9036-B651-612A-123781AFE4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6E7D177C-82FC-3606-8DA7-E40241CE657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61F682-515B-50DB-CC62-F49394071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FD843C8-DBB1-FF2A-4D7F-60B7C92BEF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E973F2B-B844-E025-59A0-928497A261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21BB491-1B17-EBCC-E35B-081A991D5D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B5B05846-9721-F0CC-9070-2C73B13AEB8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7ED8BFF-F7B7-E370-C80A-52697601B2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AFCCE53-480F-801C-87FF-E870FD47784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8CF4D1-79EA-A9AA-3229-49909D0972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46DAD4-B146-328D-0F0B-5C0C72638D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45.1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Population Demography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358640"/>
          </a:xfrm>
        </p:spPr>
        <p:txBody>
          <a:bodyPr/>
          <a:lstStyle/>
          <a:p>
            <a:r>
              <a:rPr lang="en-US" dirty="0"/>
              <a:t>As a group, use a 1 m</a:t>
            </a:r>
            <a:r>
              <a:rPr lang="en-US" baseline="30000" dirty="0"/>
              <a:t>2</a:t>
            </a:r>
            <a:r>
              <a:rPr lang="en-US" dirty="0"/>
              <a:t> quadrat and count the number of individuals of your choice in a particular location. Quadrats can be constructed from items such as string, meter sticks, or PVC pipe. Repeat this process three times in different areas and calculate the average of the three quadrat counts. The average count represents the population density of individuals per 1 m</a:t>
            </a:r>
            <a:r>
              <a:rPr lang="en-US" baseline="30000" dirty="0"/>
              <a:t>2</a:t>
            </a:r>
            <a:r>
              <a:rPr lang="en-US" dirty="0"/>
              <a:t>. This can be completed inside using nonliving objects in place of organisms, or it can be completed outside using living organisms, such as flowers, ants, etc.</a:t>
            </a:r>
          </a:p>
        </p:txBody>
      </p:sp>
    </p:spTree>
    <p:extLst>
      <p:ext uri="{BB962C8B-B14F-4D97-AF65-F5344CB8AC3E}">
        <p14:creationId xmlns:p14="http://schemas.microsoft.com/office/powerpoint/2010/main" val="206963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Mark and Recapture</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682240"/>
          </a:xfrm>
          <a:prstGeom prst="rect">
            <a:avLst/>
          </a:prstGeom>
        </p:spPr>
        <p:txBody>
          <a:bodyPr>
            <a:normAutofit fontScale="70000" lnSpcReduction="20000"/>
          </a:bodyPr>
          <a:lstStyle/>
          <a:p>
            <a:pPr>
              <a:tabLst>
                <a:tab pos="461963" algn="l"/>
              </a:tabLst>
            </a:pPr>
            <a:r>
              <a:rPr lang="en-US" b="1" dirty="0">
                <a:solidFill>
                  <a:schemeClr val="tx1"/>
                </a:solidFill>
              </a:rPr>
              <a:t>Mark and recapture</a:t>
            </a:r>
            <a:r>
              <a:rPr lang="en-US" dirty="0">
                <a:solidFill>
                  <a:schemeClr val="tx1"/>
                </a:solidFill>
              </a:rPr>
              <a:t>: marking a sample of captured animals and releasing them back into the environment</a:t>
            </a:r>
            <a:endParaRPr lang="en-US" b="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Used for mobile organisms (e.g., mammals, birds, fish)</a:t>
            </a:r>
          </a:p>
          <a:p>
            <a:pPr marL="457200" indent="-457200">
              <a:buFont typeface="Arial" panose="020B0604020202020204" pitchFamily="34" charset="0"/>
              <a:buChar char="•"/>
              <a:tabLst>
                <a:tab pos="461963" algn="l"/>
              </a:tabLst>
            </a:pPr>
            <a:r>
              <a:rPr lang="en-US" dirty="0">
                <a:solidFill>
                  <a:schemeClr val="tx1"/>
                </a:solidFill>
              </a:rPr>
              <a:t>Process:</a:t>
            </a:r>
          </a:p>
          <a:p>
            <a:pPr marL="1200150" lvl="1" indent="-457200">
              <a:buFont typeface="Arial" panose="020B0604020202020204" pitchFamily="34" charset="0"/>
              <a:buChar char="•"/>
              <a:tabLst>
                <a:tab pos="461963" algn="l"/>
              </a:tabLst>
            </a:pPr>
            <a:r>
              <a:rPr lang="en-US" dirty="0">
                <a:solidFill>
                  <a:schemeClr val="tx1"/>
                </a:solidFill>
              </a:rPr>
              <a:t>Capture and mark a sample of individuals</a:t>
            </a:r>
          </a:p>
          <a:p>
            <a:pPr marL="1200150" lvl="1" indent="-457200">
              <a:buFont typeface="Arial" panose="020B0604020202020204" pitchFamily="34" charset="0"/>
              <a:buChar char="•"/>
              <a:tabLst>
                <a:tab pos="461963" algn="l"/>
              </a:tabLst>
            </a:pPr>
            <a:r>
              <a:rPr lang="en-US" dirty="0">
                <a:solidFill>
                  <a:schemeClr val="tx1"/>
                </a:solidFill>
              </a:rPr>
              <a:t>Release marked individuals back into the population</a:t>
            </a:r>
          </a:p>
          <a:p>
            <a:pPr marL="1200150" lvl="1" indent="-457200">
              <a:buFont typeface="Arial" panose="020B0604020202020204" pitchFamily="34" charset="0"/>
              <a:buChar char="•"/>
              <a:tabLst>
                <a:tab pos="461963" algn="l"/>
              </a:tabLst>
            </a:pPr>
            <a:r>
              <a:rPr lang="en-US" dirty="0">
                <a:solidFill>
                  <a:schemeClr val="tx1"/>
                </a:solidFill>
              </a:rPr>
              <a:t>Allow time for mixing with unmarked individuals</a:t>
            </a:r>
          </a:p>
          <a:p>
            <a:pPr marL="1200150" lvl="1" indent="-457200">
              <a:buFont typeface="Arial" panose="020B0604020202020204" pitchFamily="34" charset="0"/>
              <a:buChar char="•"/>
              <a:tabLst>
                <a:tab pos="461963" algn="l"/>
              </a:tabLst>
            </a:pPr>
            <a:r>
              <a:rPr lang="en-US" dirty="0">
                <a:solidFill>
                  <a:schemeClr val="tx1"/>
                </a:solidFill>
              </a:rPr>
              <a:t>Capture a new sample, including both marked and unmarked individuals</a:t>
            </a:r>
            <a:endParaRPr lang="en-US" dirty="0">
              <a:solidFill>
                <a:srgbClr val="0000FF"/>
              </a:solidFill>
            </a:endParaRPr>
          </a:p>
        </p:txBody>
      </p:sp>
      <p:sp>
        <p:nvSpPr>
          <p:cNvPr id="3" name="TextBox 2">
            <a:extLst>
              <a:ext uri="{FF2B5EF4-FFF2-40B4-BE49-F238E27FC236}">
                <a16:creationId xmlns:a16="http://schemas.microsoft.com/office/drawing/2014/main" id="{44CE53EE-D8EE-B214-05F4-0F40F18B99E7}"/>
              </a:ext>
            </a:extLst>
          </p:cNvPr>
          <p:cNvSpPr txBox="1"/>
          <p:nvPr/>
        </p:nvSpPr>
        <p:spPr>
          <a:xfrm>
            <a:off x="381000" y="4720064"/>
            <a:ext cx="2743200" cy="1169551"/>
          </a:xfrm>
          <a:prstGeom prst="rect">
            <a:avLst/>
          </a:prstGeom>
          <a:noFill/>
        </p:spPr>
        <p:txBody>
          <a:bodyPr wrap="square" rtlCol="0">
            <a:spAutoFit/>
          </a:bodyPr>
          <a:lstStyle/>
          <a:p>
            <a:r>
              <a:rPr lang="en-US" sz="1400" b="1" dirty="0"/>
              <a:t>45.1 Figure 4: </a:t>
            </a:r>
            <a:r>
              <a:rPr lang="en-US" sz="1400" dirty="0"/>
              <a:t>Mark and recapture is used to measure the population size of mobile animals, such as (a) bighorn sheep and (b) the California condor.</a:t>
            </a:r>
          </a:p>
        </p:txBody>
      </p:sp>
      <p:sp>
        <p:nvSpPr>
          <p:cNvPr id="4" name="TextBox 3">
            <a:extLst>
              <a:ext uri="{FF2B5EF4-FFF2-40B4-BE49-F238E27FC236}">
                <a16:creationId xmlns:a16="http://schemas.microsoft.com/office/drawing/2014/main" id="{AC5EC0AC-139F-3C34-ACCD-BCE551624C9E}"/>
              </a:ext>
            </a:extLst>
          </p:cNvPr>
          <p:cNvSpPr txBox="1"/>
          <p:nvPr/>
        </p:nvSpPr>
        <p:spPr>
          <a:xfrm>
            <a:off x="2895600" y="5707273"/>
            <a:ext cx="2514600" cy="338554"/>
          </a:xfrm>
          <a:prstGeom prst="rect">
            <a:avLst/>
          </a:prstGeom>
          <a:noFill/>
        </p:spPr>
        <p:txBody>
          <a:bodyPr wrap="square" rtlCol="0">
            <a:spAutoFit/>
          </a:bodyPr>
          <a:lstStyle/>
          <a:p>
            <a:pPr algn="ctr"/>
            <a:r>
              <a:rPr lang="en-US" sz="800" dirty="0"/>
              <a:t>Bureau of Land Management Oregon and Washington on Wikimedia Commons. "Bighorn sheep."</a:t>
            </a:r>
          </a:p>
        </p:txBody>
      </p:sp>
      <p:sp>
        <p:nvSpPr>
          <p:cNvPr id="5" name="TextBox 4">
            <a:extLst>
              <a:ext uri="{FF2B5EF4-FFF2-40B4-BE49-F238E27FC236}">
                <a16:creationId xmlns:a16="http://schemas.microsoft.com/office/drawing/2014/main" id="{078521E1-2713-478E-6915-9E291A362C89}"/>
              </a:ext>
            </a:extLst>
          </p:cNvPr>
          <p:cNvSpPr txBox="1"/>
          <p:nvPr/>
        </p:nvSpPr>
        <p:spPr>
          <a:xfrm>
            <a:off x="6095999" y="5707273"/>
            <a:ext cx="1828800" cy="338554"/>
          </a:xfrm>
          <a:prstGeom prst="rect">
            <a:avLst/>
          </a:prstGeom>
          <a:noFill/>
        </p:spPr>
        <p:txBody>
          <a:bodyPr wrap="square" rtlCol="0">
            <a:spAutoFit/>
          </a:bodyPr>
          <a:lstStyle/>
          <a:p>
            <a:pPr algn="ctr"/>
            <a:r>
              <a:rPr lang="en-US" sz="800" dirty="0"/>
              <a:t>Christian Mehlführer on Wikimedia Commons. "Californian condor."</a:t>
            </a:r>
          </a:p>
        </p:txBody>
      </p:sp>
      <p:pic>
        <p:nvPicPr>
          <p:cNvPr id="6" name="Content Placeholder 5" descr="Two images: (a) shows a bighorn sheep with a tag on it; (b) shows a condor with numbers on the wings.">
            <a:extLst>
              <a:ext uri="{FF2B5EF4-FFF2-40B4-BE49-F238E27FC236}">
                <a16:creationId xmlns:a16="http://schemas.microsoft.com/office/drawing/2014/main" id="{8C856AB2-2ADF-5EF0-ED2B-3811A9E231A0}"/>
              </a:ext>
            </a:extLst>
          </p:cNvPr>
          <p:cNvPicPr>
            <a:picLocks noChangeAspect="1"/>
          </p:cNvPicPr>
          <p:nvPr/>
        </p:nvPicPr>
        <p:blipFill>
          <a:blip r:embed="rId2"/>
          <a:srcRect t="5332" b="37334"/>
          <a:stretch/>
        </p:blipFill>
        <p:spPr>
          <a:xfrm>
            <a:off x="2995246" y="3895788"/>
            <a:ext cx="5791200" cy="1844604"/>
          </a:xfrm>
          <a:prstGeom prst="rect">
            <a:avLst/>
          </a:prstGeom>
        </p:spPr>
      </p:pic>
    </p:spTree>
    <p:extLst>
      <p:ext uri="{BB962C8B-B14F-4D97-AF65-F5344CB8AC3E}">
        <p14:creationId xmlns:p14="http://schemas.microsoft.com/office/powerpoint/2010/main" val="28163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Mark and Recapture</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In the second catch, the sample size is the sum of the number of marked and unmarked individuals.</a:t>
            </a:r>
          </a:p>
          <a:p>
            <a:pPr lvl="1">
              <a:tabLst>
                <a:tab pos="461963" algn="l"/>
              </a:tabLst>
            </a:pPr>
            <a:r>
              <a:rPr lang="en-US" dirty="0">
                <a:solidFill>
                  <a:schemeClr val="tx1"/>
                </a:solidFill>
              </a:rPr>
              <a:t>Multiply sample size by ratio of number of individuals marked in the first catch to the number of marked individuals in the second catch to estimate total size.</a:t>
            </a:r>
          </a:p>
          <a:p>
            <a:pPr>
              <a:tabLst>
                <a:tab pos="461963" algn="l"/>
              </a:tabLst>
            </a:pPr>
            <a:r>
              <a:rPr lang="en-US" dirty="0">
                <a:solidFill>
                  <a:schemeClr val="tx1"/>
                </a:solidFill>
              </a:rPr>
              <a:t>This method assumes the larger the population, the lower the percentage of tagged organisms recaptured.</a:t>
            </a:r>
          </a:p>
          <a:p>
            <a:pPr>
              <a:tabLst>
                <a:tab pos="461963" algn="l"/>
              </a:tabLst>
            </a:pPr>
            <a:r>
              <a:rPr lang="en-US" dirty="0">
                <a:solidFill>
                  <a:schemeClr val="tx1"/>
                </a:solidFill>
              </a:rPr>
              <a:t>This is the equation for estimating population size </a:t>
            </a:r>
          </a:p>
          <a:p>
            <a:pPr marL="0" indent="0">
              <a:buNone/>
              <a:tabLst>
                <a:tab pos="461963" algn="l"/>
              </a:tabLst>
            </a:pPr>
            <a:endParaRPr lang="en-US" dirty="0">
              <a:solidFill>
                <a:schemeClr val="tx1"/>
              </a:solidFill>
            </a:endParaRPr>
          </a:p>
        </p:txBody>
      </p:sp>
      <p:graphicFrame>
        <p:nvGraphicFramePr>
          <p:cNvPr id="2" name="Object 1" descr="N equals the number of marked first catch times the total number of second catch divided by the number marked second catch">
            <a:extLst>
              <a:ext uri="{FF2B5EF4-FFF2-40B4-BE49-F238E27FC236}">
                <a16:creationId xmlns:a16="http://schemas.microsoft.com/office/drawing/2014/main" id="{4D0C5D20-FBA2-9AEA-CD23-9B34740F126F}"/>
              </a:ext>
            </a:extLst>
          </p:cNvPr>
          <p:cNvGraphicFramePr>
            <a:graphicFrameLocks noChangeAspect="1"/>
          </p:cNvGraphicFramePr>
          <p:nvPr>
            <p:extLst>
              <p:ext uri="{D42A27DB-BD31-4B8C-83A1-F6EECF244321}">
                <p14:modId xmlns:p14="http://schemas.microsoft.com/office/powerpoint/2010/main" val="2003293703"/>
              </p:ext>
            </p:extLst>
          </p:nvPr>
        </p:nvGraphicFramePr>
        <p:xfrm>
          <a:off x="1549605" y="5458460"/>
          <a:ext cx="6044790" cy="576580"/>
        </p:xfrm>
        <a:graphic>
          <a:graphicData uri="http://schemas.openxmlformats.org/presentationml/2006/ole">
            <mc:AlternateContent xmlns:mc="http://schemas.openxmlformats.org/markup-compatibility/2006">
              <mc:Choice xmlns:v="urn:schemas-microsoft-com:vml" Requires="v">
                <p:oleObj name="Equation" r:id="rId2" imgW="4127400" imgH="393480" progId="Equation.DSMT4">
                  <p:embed/>
                </p:oleObj>
              </mc:Choice>
              <mc:Fallback>
                <p:oleObj name="Equation" r:id="rId2" imgW="4127400" imgH="393480" progId="Equation.DSMT4">
                  <p:embed/>
                  <p:pic>
                    <p:nvPicPr>
                      <p:cNvPr id="0" name=""/>
                      <p:cNvPicPr/>
                      <p:nvPr/>
                    </p:nvPicPr>
                    <p:blipFill>
                      <a:blip r:embed="rId3"/>
                      <a:stretch>
                        <a:fillRect/>
                      </a:stretch>
                    </p:blipFill>
                    <p:spPr>
                      <a:xfrm>
                        <a:off x="1549605" y="5458460"/>
                        <a:ext cx="6044790" cy="576580"/>
                      </a:xfrm>
                      <a:prstGeom prst="rect">
                        <a:avLst/>
                      </a:prstGeom>
                    </p:spPr>
                  </p:pic>
                </p:oleObj>
              </mc:Fallback>
            </mc:AlternateContent>
          </a:graphicData>
        </a:graphic>
      </p:graphicFrame>
    </p:spTree>
    <p:extLst>
      <p:ext uri="{BB962C8B-B14F-4D97-AF65-F5344CB8AC3E}">
        <p14:creationId xmlns:p14="http://schemas.microsoft.com/office/powerpoint/2010/main" val="245246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Limitations to Mark and Recapture</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Some animals may learn to avoid recapture, inflating population estimates.</a:t>
            </a:r>
          </a:p>
          <a:p>
            <a:pPr>
              <a:tabLst>
                <a:tab pos="461963" algn="l"/>
              </a:tabLst>
            </a:pPr>
            <a:r>
              <a:rPr lang="en-US" dirty="0">
                <a:solidFill>
                  <a:schemeClr val="tx1"/>
                </a:solidFill>
              </a:rPr>
              <a:t>Some animals may prefer to be recaptured, underestimating population size.</a:t>
            </a:r>
          </a:p>
          <a:p>
            <a:pPr>
              <a:tabLst>
                <a:tab pos="461963" algn="l"/>
              </a:tabLst>
            </a:pPr>
            <a:r>
              <a:rPr lang="en-US" dirty="0">
                <a:solidFill>
                  <a:schemeClr val="tx1"/>
                </a:solidFill>
              </a:rPr>
              <a:t>Marking techniques may harm some species, reducing survival rates.</a:t>
            </a:r>
          </a:p>
        </p:txBody>
      </p:sp>
    </p:spTree>
    <p:extLst>
      <p:ext uri="{BB962C8B-B14F-4D97-AF65-F5344CB8AC3E}">
        <p14:creationId xmlns:p14="http://schemas.microsoft.com/office/powerpoint/2010/main" val="11091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Sixty goats are captured, tagged, and released back into their environment. One year later, 120 are captured, and 30 are already marked. Given this data, estimate the population size for these goats.</a:t>
            </a:r>
          </a:p>
        </p:txBody>
      </p:sp>
    </p:spTree>
    <p:extLst>
      <p:ext uri="{BB962C8B-B14F-4D97-AF65-F5344CB8AC3E}">
        <p14:creationId xmlns:p14="http://schemas.microsoft.com/office/powerpoint/2010/main" val="417136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Species Distribution</a:t>
            </a:r>
            <a:endParaRPr lang="en-US" sz="32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rmAutofit fontScale="85000" lnSpcReduction="20000"/>
          </a:bodyPr>
          <a:lstStyle/>
          <a:p>
            <a:pPr>
              <a:tabLst>
                <a:tab pos="461963" algn="l"/>
              </a:tabLst>
            </a:pPr>
            <a:r>
              <a:rPr lang="en-US" dirty="0">
                <a:solidFill>
                  <a:schemeClr val="tx1"/>
                </a:solidFill>
              </a:rPr>
              <a:t>Information about a population can be gathered by looking at the distribution of individuals.</a:t>
            </a:r>
          </a:p>
          <a:p>
            <a:pPr marL="457200" indent="-457200">
              <a:buFont typeface="Arial" panose="020B0604020202020204" pitchFamily="34" charset="0"/>
              <a:buChar char="•"/>
              <a:tabLst>
                <a:tab pos="461963" algn="l"/>
              </a:tabLst>
            </a:pPr>
            <a:r>
              <a:rPr lang="en-US" b="1" dirty="0">
                <a:solidFill>
                  <a:schemeClr val="tx1"/>
                </a:solidFill>
              </a:rPr>
              <a:t>Species dispersion patterns</a:t>
            </a:r>
            <a:r>
              <a:rPr lang="en-US" dirty="0">
                <a:solidFill>
                  <a:schemeClr val="tx1"/>
                </a:solidFill>
              </a:rPr>
              <a:t>: the spatial relationship of individuals within a population</a:t>
            </a:r>
          </a:p>
          <a:p>
            <a:pPr marL="1200150" lvl="1" indent="-457200">
              <a:buFont typeface="Arial" panose="020B0604020202020204" pitchFamily="34" charset="0"/>
              <a:buChar char="•"/>
              <a:tabLst>
                <a:tab pos="461963" algn="l"/>
              </a:tabLst>
            </a:pPr>
            <a:r>
              <a:rPr lang="en-US" dirty="0">
                <a:solidFill>
                  <a:schemeClr val="tx1"/>
                </a:solidFill>
              </a:rPr>
              <a:t>Show whether members of a species live close or far apart</a:t>
            </a:r>
          </a:p>
          <a:p>
            <a:pPr marL="1200150" lvl="1" indent="-457200">
              <a:buFont typeface="Arial" panose="020B0604020202020204" pitchFamily="34" charset="0"/>
              <a:buChar char="•"/>
              <a:tabLst>
                <a:tab pos="461963" algn="l"/>
              </a:tabLst>
            </a:pPr>
            <a:r>
              <a:rPr lang="en-US" dirty="0"/>
              <a:t>Three types: uniform, random, and clumped</a:t>
            </a:r>
            <a:endParaRPr lang="en-US" dirty="0">
              <a:solidFill>
                <a:schemeClr val="tx1"/>
              </a:solidFill>
            </a:endParaRPr>
          </a:p>
        </p:txBody>
      </p:sp>
      <p:sp>
        <p:nvSpPr>
          <p:cNvPr id="3" name="TextBox 2">
            <a:extLst>
              <a:ext uri="{FF2B5EF4-FFF2-40B4-BE49-F238E27FC236}">
                <a16:creationId xmlns:a16="http://schemas.microsoft.com/office/drawing/2014/main" id="{7ECBEFC9-BDF9-850C-DF5C-D7ABD3BCF786}"/>
              </a:ext>
            </a:extLst>
          </p:cNvPr>
          <p:cNvSpPr txBox="1"/>
          <p:nvPr/>
        </p:nvSpPr>
        <p:spPr>
          <a:xfrm>
            <a:off x="381170" y="5208508"/>
            <a:ext cx="2590800" cy="738664"/>
          </a:xfrm>
          <a:prstGeom prst="rect">
            <a:avLst/>
          </a:prstGeom>
          <a:noFill/>
        </p:spPr>
        <p:txBody>
          <a:bodyPr wrap="square" rtlCol="0">
            <a:spAutoFit/>
          </a:bodyPr>
          <a:lstStyle/>
          <a:p>
            <a:r>
              <a:rPr lang="en-US" sz="1400" b="1" dirty="0"/>
              <a:t>45.1 Figure 5: </a:t>
            </a:r>
            <a:r>
              <a:rPr lang="en-US" sz="1400" dirty="0"/>
              <a:t>Species may have uniform, random, or clumped distribution.</a:t>
            </a:r>
          </a:p>
        </p:txBody>
      </p:sp>
      <p:sp>
        <p:nvSpPr>
          <p:cNvPr id="4" name="TextBox 3">
            <a:extLst>
              <a:ext uri="{FF2B5EF4-FFF2-40B4-BE49-F238E27FC236}">
                <a16:creationId xmlns:a16="http://schemas.microsoft.com/office/drawing/2014/main" id="{C8FCDDFD-C4A9-4B02-D1D7-1314D7D65868}"/>
              </a:ext>
            </a:extLst>
          </p:cNvPr>
          <p:cNvSpPr txBox="1"/>
          <p:nvPr/>
        </p:nvSpPr>
        <p:spPr>
          <a:xfrm>
            <a:off x="3048000" y="5677436"/>
            <a:ext cx="1600200" cy="338554"/>
          </a:xfrm>
          <a:prstGeom prst="rect">
            <a:avLst/>
          </a:prstGeom>
          <a:noFill/>
        </p:spPr>
        <p:txBody>
          <a:bodyPr wrap="square" rtlCol="0">
            <a:spAutoFit/>
          </a:bodyPr>
          <a:lstStyle/>
          <a:p>
            <a:pPr algn="ctr"/>
            <a:r>
              <a:rPr lang="en-US" sz="800" dirty="0"/>
              <a:t>Ben Tubby on Wikimedia Commons. "Penguins." Modified. </a:t>
            </a:r>
          </a:p>
        </p:txBody>
      </p:sp>
      <p:sp>
        <p:nvSpPr>
          <p:cNvPr id="5" name="TextBox 4">
            <a:extLst>
              <a:ext uri="{FF2B5EF4-FFF2-40B4-BE49-F238E27FC236}">
                <a16:creationId xmlns:a16="http://schemas.microsoft.com/office/drawing/2014/main" id="{EF6B07D2-029F-8BE0-8F19-167751F43C97}"/>
              </a:ext>
            </a:extLst>
          </p:cNvPr>
          <p:cNvSpPr txBox="1"/>
          <p:nvPr/>
        </p:nvSpPr>
        <p:spPr>
          <a:xfrm>
            <a:off x="4914900" y="5677436"/>
            <a:ext cx="1752600" cy="338554"/>
          </a:xfrm>
          <a:prstGeom prst="rect">
            <a:avLst/>
          </a:prstGeom>
          <a:noFill/>
        </p:spPr>
        <p:txBody>
          <a:bodyPr wrap="square" rtlCol="0">
            <a:spAutoFit/>
          </a:bodyPr>
          <a:lstStyle/>
          <a:p>
            <a:pPr algn="ctr"/>
            <a:r>
              <a:rPr lang="en-US" sz="800" dirty="0"/>
              <a:t>Rosendahl on Wikimedia Commons. "Dandelion field." Modified. </a:t>
            </a:r>
          </a:p>
        </p:txBody>
      </p:sp>
      <p:sp>
        <p:nvSpPr>
          <p:cNvPr id="6" name="TextBox 5">
            <a:extLst>
              <a:ext uri="{FF2B5EF4-FFF2-40B4-BE49-F238E27FC236}">
                <a16:creationId xmlns:a16="http://schemas.microsoft.com/office/drawing/2014/main" id="{1BCD06F0-3C64-9DA0-1D55-A5C2D77DAD78}"/>
              </a:ext>
            </a:extLst>
          </p:cNvPr>
          <p:cNvSpPr txBox="1"/>
          <p:nvPr/>
        </p:nvSpPr>
        <p:spPr>
          <a:xfrm>
            <a:off x="7086940" y="5671081"/>
            <a:ext cx="1219030" cy="338554"/>
          </a:xfrm>
          <a:prstGeom prst="rect">
            <a:avLst/>
          </a:prstGeom>
          <a:noFill/>
        </p:spPr>
        <p:txBody>
          <a:bodyPr wrap="square" rtlCol="0">
            <a:spAutoFit/>
          </a:bodyPr>
          <a:lstStyle/>
          <a:p>
            <a:pPr algn="ctr"/>
            <a:r>
              <a:rPr lang="en-US" sz="800" dirty="0"/>
              <a:t>Rebecca Wood on Flickr. "Elephants."</a:t>
            </a:r>
          </a:p>
        </p:txBody>
      </p:sp>
      <p:pic>
        <p:nvPicPr>
          <p:cNvPr id="7" name="Content Placeholder 5" descr="The first image shows uniform distribution with each individual spaced evenly apart, like penguins. The second image shows random distribution with each individual spaced out randomly, like dandelions. The third image shows clumped distribution with each individual huddled closely together in a group, like elephants.">
            <a:extLst>
              <a:ext uri="{FF2B5EF4-FFF2-40B4-BE49-F238E27FC236}">
                <a16:creationId xmlns:a16="http://schemas.microsoft.com/office/drawing/2014/main" id="{BE868625-7067-6767-9204-3A8ABFF356CF}"/>
              </a:ext>
            </a:extLst>
          </p:cNvPr>
          <p:cNvPicPr>
            <a:picLocks noChangeAspect="1"/>
          </p:cNvPicPr>
          <p:nvPr/>
        </p:nvPicPr>
        <p:blipFill>
          <a:blip r:embed="rId2"/>
          <a:srcRect l="926" t="5334" r="926" b="32999"/>
          <a:stretch/>
        </p:blipFill>
        <p:spPr>
          <a:xfrm>
            <a:off x="2920473" y="3635404"/>
            <a:ext cx="5756279" cy="2009268"/>
          </a:xfrm>
          <a:prstGeom prst="rect">
            <a:avLst/>
          </a:prstGeom>
        </p:spPr>
      </p:pic>
    </p:spTree>
    <p:extLst>
      <p:ext uri="{BB962C8B-B14F-4D97-AF65-F5344CB8AC3E}">
        <p14:creationId xmlns:p14="http://schemas.microsoft.com/office/powerpoint/2010/main" val="39946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Examples of Dispersion Patterns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i="1" dirty="0">
                <a:solidFill>
                  <a:schemeClr val="tx1"/>
                </a:solidFill>
              </a:rPr>
              <a:t>Uniform dispersion</a:t>
            </a:r>
            <a:r>
              <a:rPr lang="en-US" dirty="0">
                <a:solidFill>
                  <a:schemeClr val="tx1"/>
                </a:solidFill>
              </a:rPr>
              <a:t>: seen in plants that secrete substances that inhibit the growth of nearby individuals (</a:t>
            </a:r>
            <a:r>
              <a:rPr lang="en-US" i="1" dirty="0">
                <a:solidFill>
                  <a:schemeClr val="tx1"/>
                </a:solidFill>
              </a:rPr>
              <a:t>Salvia leucophylla</a:t>
            </a:r>
            <a:r>
              <a:rPr lang="en-US" dirty="0">
                <a:solidFill>
                  <a:schemeClr val="tx1"/>
                </a:solidFill>
              </a:rPr>
              <a:t>)</a:t>
            </a:r>
          </a:p>
          <a:p>
            <a:pPr lvl="1">
              <a:tabLst>
                <a:tab pos="461963" algn="l"/>
              </a:tabLst>
            </a:pPr>
            <a:r>
              <a:rPr lang="en-US" dirty="0">
                <a:solidFill>
                  <a:schemeClr val="tx1"/>
                </a:solidFill>
              </a:rPr>
              <a:t>Also seen in animals that maintain a defined territory (penguins)</a:t>
            </a:r>
          </a:p>
          <a:p>
            <a:pPr>
              <a:tabLst>
                <a:tab pos="461963" algn="l"/>
              </a:tabLst>
            </a:pPr>
            <a:r>
              <a:rPr lang="en-US" i="1" dirty="0">
                <a:solidFill>
                  <a:schemeClr val="tx1"/>
                </a:solidFill>
              </a:rPr>
              <a:t>Random dispersion</a:t>
            </a:r>
            <a:r>
              <a:rPr lang="en-US" dirty="0">
                <a:solidFill>
                  <a:schemeClr val="tx1"/>
                </a:solidFill>
              </a:rPr>
              <a:t>: occurs in plants that have wind-dispersed seeds that germinate where they fall (dandelions)</a:t>
            </a:r>
          </a:p>
          <a:p>
            <a:pPr>
              <a:tabLst>
                <a:tab pos="461963" algn="l"/>
              </a:tabLst>
            </a:pPr>
            <a:r>
              <a:rPr lang="en-US" i="1" dirty="0">
                <a:solidFill>
                  <a:schemeClr val="tx1"/>
                </a:solidFill>
              </a:rPr>
              <a:t>Clumped dispersion</a:t>
            </a:r>
            <a:r>
              <a:rPr lang="en-US" dirty="0">
                <a:solidFill>
                  <a:schemeClr val="tx1"/>
                </a:solidFill>
              </a:rPr>
              <a:t>: seen in plants that drop their seeds to the ground (oak trees)</a:t>
            </a:r>
          </a:p>
          <a:p>
            <a:pPr lvl="1">
              <a:tabLst>
                <a:tab pos="461963" algn="l"/>
              </a:tabLst>
            </a:pPr>
            <a:r>
              <a:rPr lang="en-US" dirty="0">
                <a:solidFill>
                  <a:schemeClr val="tx1"/>
                </a:solidFill>
              </a:rPr>
              <a:t>Also seen in animals that live in groups (elephants)</a:t>
            </a:r>
          </a:p>
          <a:p>
            <a:pPr lvl="1">
              <a:tabLst>
                <a:tab pos="461963" algn="l"/>
              </a:tabLst>
            </a:pPr>
            <a:r>
              <a:rPr lang="en-US" dirty="0">
                <a:solidFill>
                  <a:schemeClr val="tx1"/>
                </a:solidFill>
              </a:rPr>
              <a:t>May be a function of habitat heterogeneity (habitat broken into patches suitable for a specific population and those that are not)</a:t>
            </a:r>
          </a:p>
        </p:txBody>
      </p:sp>
    </p:spTree>
    <p:extLst>
      <p:ext uri="{BB962C8B-B14F-4D97-AF65-F5344CB8AC3E}">
        <p14:creationId xmlns:p14="http://schemas.microsoft.com/office/powerpoint/2010/main" val="34155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Demography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Scientists must use demography to study dynamics of a population.</a:t>
            </a:r>
          </a:p>
          <a:p>
            <a:pPr>
              <a:tabLst>
                <a:tab pos="461963" algn="l"/>
              </a:tabLst>
            </a:pPr>
            <a:r>
              <a:rPr lang="en-US" dirty="0">
                <a:solidFill>
                  <a:schemeClr val="tx1"/>
                </a:solidFill>
              </a:rPr>
              <a:t>Statistical study of population changes over time</a:t>
            </a:r>
          </a:p>
          <a:p>
            <a:pPr>
              <a:tabLst>
                <a:tab pos="461963" algn="l"/>
              </a:tabLst>
            </a:pPr>
            <a:r>
              <a:rPr lang="en-US" dirty="0">
                <a:solidFill>
                  <a:schemeClr val="tx1"/>
                </a:solidFill>
              </a:rPr>
              <a:t>Analyzes factors such as </a:t>
            </a:r>
            <a:r>
              <a:rPr lang="en-US" i="1" dirty="0">
                <a:solidFill>
                  <a:schemeClr val="tx1"/>
                </a:solidFill>
              </a:rPr>
              <a:t>birth rates</a:t>
            </a:r>
            <a:r>
              <a:rPr lang="en-US" dirty="0">
                <a:solidFill>
                  <a:schemeClr val="tx1"/>
                </a:solidFill>
              </a:rPr>
              <a:t>, </a:t>
            </a:r>
            <a:r>
              <a:rPr lang="en-US" i="1" dirty="0">
                <a:solidFill>
                  <a:schemeClr val="tx1"/>
                </a:solidFill>
              </a:rPr>
              <a:t>death rates</a:t>
            </a:r>
            <a:r>
              <a:rPr lang="en-US" dirty="0">
                <a:solidFill>
                  <a:schemeClr val="tx1"/>
                </a:solidFill>
              </a:rPr>
              <a:t>, and </a:t>
            </a:r>
            <a:r>
              <a:rPr lang="en-US" i="1" dirty="0">
                <a:solidFill>
                  <a:schemeClr val="tx1"/>
                </a:solidFill>
              </a:rPr>
              <a:t>life expectancies</a:t>
            </a:r>
          </a:p>
          <a:p>
            <a:pPr>
              <a:tabLst>
                <a:tab pos="461963" algn="l"/>
              </a:tabLst>
            </a:pPr>
            <a:r>
              <a:rPr lang="en-US" dirty="0">
                <a:solidFill>
                  <a:schemeClr val="tx1"/>
                </a:solidFill>
              </a:rPr>
              <a:t>Influenced by population characteristics like size, density, and distribution</a:t>
            </a:r>
          </a:p>
          <a:p>
            <a:pPr lvl="1">
              <a:tabLst>
                <a:tab pos="461963" algn="l"/>
              </a:tabLst>
            </a:pPr>
            <a:r>
              <a:rPr lang="en-US" dirty="0"/>
              <a:t>Large population size: higher birth rate, higher death rate</a:t>
            </a:r>
          </a:p>
          <a:p>
            <a:pPr lvl="1">
              <a:tabLst>
                <a:tab pos="461963" algn="l"/>
              </a:tabLst>
            </a:pPr>
            <a:r>
              <a:rPr lang="en-US" dirty="0"/>
              <a:t>High population density: more potential reproductive encounters, increased birth rate</a:t>
            </a:r>
          </a:p>
          <a:p>
            <a:pPr lvl="1">
              <a:tabLst>
                <a:tab pos="461963" algn="l"/>
              </a:tabLst>
            </a:pPr>
            <a:r>
              <a:rPr lang="en-US" dirty="0"/>
              <a:t>Female-based sex ratio: increase birth rates</a:t>
            </a:r>
          </a:p>
          <a:p>
            <a:pPr lvl="1">
              <a:tabLst>
                <a:tab pos="461963" algn="l"/>
              </a:tabLst>
            </a:pPr>
            <a:r>
              <a:rPr lang="en-US" b="1" dirty="0"/>
              <a:t>Age structure</a:t>
            </a:r>
            <a:r>
              <a:rPr lang="en-US" dirty="0"/>
              <a:t>: proportion of population members at specific age ranges; can also increase birth rates</a:t>
            </a:r>
            <a:endParaRPr lang="en-US" b="1" dirty="0"/>
          </a:p>
        </p:txBody>
      </p:sp>
    </p:spTree>
    <p:extLst>
      <p:ext uri="{BB962C8B-B14F-4D97-AF65-F5344CB8AC3E}">
        <p14:creationId xmlns:p14="http://schemas.microsoft.com/office/powerpoint/2010/main" val="149077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The birth rate in the United States has been declining for over a decade, but life expectancy has continuously increased. How do you think this will affect the population?</a:t>
            </a:r>
          </a:p>
        </p:txBody>
      </p:sp>
    </p:spTree>
    <p:extLst>
      <p:ext uri="{BB962C8B-B14F-4D97-AF65-F5344CB8AC3E}">
        <p14:creationId xmlns:p14="http://schemas.microsoft.com/office/powerpoint/2010/main" val="302916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Form a group of three or four. Choose a species you would like to study as a group. Research the population changes of this species over the last 50 years. What factors do you think have affected the population?</a:t>
            </a:r>
          </a:p>
        </p:txBody>
      </p:sp>
    </p:spTree>
    <p:extLst>
      <p:ext uri="{BB962C8B-B14F-4D97-AF65-F5344CB8AC3E}">
        <p14:creationId xmlns:p14="http://schemas.microsoft.com/office/powerpoint/2010/main" val="72417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how ecologists measure population size and density.</a:t>
            </a:r>
          </a:p>
          <a:p>
            <a:pPr marL="457200" indent="-457200">
              <a:buFont typeface="Arial" panose="020B0604020202020204" pitchFamily="34" charset="0"/>
              <a:buChar char="•"/>
              <a:tabLst>
                <a:tab pos="457200" algn="l"/>
              </a:tabLst>
            </a:pPr>
            <a:r>
              <a:rPr lang="en-US" b="1" dirty="0"/>
              <a:t>Describe</a:t>
            </a:r>
            <a:r>
              <a:rPr lang="en-US" dirty="0"/>
              <a:t> the three types of survivorship curves and relate them to specific populations.</a:t>
            </a:r>
          </a:p>
          <a:p>
            <a:pPr marL="457200" indent="-457200">
              <a:buFont typeface="Arial" panose="020B0604020202020204" pitchFamily="34" charset="0"/>
              <a:buChar char="•"/>
              <a:tabLst>
                <a:tab pos="457200" algn="l"/>
              </a:tabLst>
            </a:pPr>
            <a:r>
              <a:rPr lang="en-US" b="1" dirty="0"/>
              <a:t>Describe</a:t>
            </a:r>
            <a:r>
              <a:rPr lang="en-US" dirty="0"/>
              <a:t> three different patterns of population distribution.</a:t>
            </a:r>
          </a:p>
          <a:p>
            <a:pPr marL="457200" indent="-457200">
              <a:buFont typeface="Arial" panose="020B0604020202020204" pitchFamily="34" charset="0"/>
              <a:buChar char="•"/>
              <a:tabLst>
                <a:tab pos="457200" algn="l"/>
              </a:tabLst>
            </a:pPr>
            <a:r>
              <a:rPr lang="en-US" b="1" dirty="0"/>
              <a:t>Calculate</a:t>
            </a:r>
            <a:r>
              <a:rPr lang="en-US" dirty="0"/>
              <a:t> mortality rates.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Demographic Characteristics of a Population</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Can influence how the population grows or declines over time</a:t>
            </a:r>
          </a:p>
          <a:p>
            <a:pPr lvl="1">
              <a:tabLst>
                <a:tab pos="461963" algn="l"/>
              </a:tabLst>
            </a:pPr>
            <a:r>
              <a:rPr lang="en-US" dirty="0">
                <a:solidFill>
                  <a:schemeClr val="tx1"/>
                </a:solidFill>
              </a:rPr>
              <a:t>Increase in population if birth rates exceed death rates</a:t>
            </a:r>
          </a:p>
          <a:p>
            <a:pPr lvl="1">
              <a:tabLst>
                <a:tab pos="461963" algn="l"/>
              </a:tabLst>
            </a:pPr>
            <a:r>
              <a:rPr lang="en-US" dirty="0"/>
              <a:t>Decrease in population if death rates exceed birth rates</a:t>
            </a:r>
          </a:p>
          <a:p>
            <a:pPr lvl="1">
              <a:tabLst>
                <a:tab pos="461963" algn="l"/>
              </a:tabLst>
            </a:pPr>
            <a:r>
              <a:rPr lang="en-US" dirty="0">
                <a:solidFill>
                  <a:schemeClr val="tx1"/>
                </a:solidFill>
              </a:rPr>
              <a:t>Local resources, reproduction, and overall health impacted by length of time individuals remain in a population</a:t>
            </a:r>
          </a:p>
        </p:txBody>
      </p:sp>
    </p:spTree>
    <p:extLst>
      <p:ext uri="{BB962C8B-B14F-4D97-AF65-F5344CB8AC3E}">
        <p14:creationId xmlns:p14="http://schemas.microsoft.com/office/powerpoint/2010/main" val="30632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45.1 Figure 6</a:t>
            </a:r>
            <a:endParaRPr lang="en-US" sz="3200" dirty="0">
              <a:solidFill>
                <a:schemeClr val="accent1"/>
              </a:solidFill>
            </a:endParaRPr>
          </a:p>
        </p:txBody>
      </p:sp>
      <p:sp>
        <p:nvSpPr>
          <p:cNvPr id="7" name="TextBox 6">
            <a:extLst>
              <a:ext uri="{FF2B5EF4-FFF2-40B4-BE49-F238E27FC236}">
                <a16:creationId xmlns:a16="http://schemas.microsoft.com/office/drawing/2014/main" id="{FA6BA5AC-30CC-CAEA-99C7-9449EAAE0B78}"/>
              </a:ext>
            </a:extLst>
          </p:cNvPr>
          <p:cNvSpPr txBox="1"/>
          <p:nvPr/>
        </p:nvSpPr>
        <p:spPr>
          <a:xfrm>
            <a:off x="3695700" y="5591443"/>
            <a:ext cx="1752600" cy="338554"/>
          </a:xfrm>
          <a:prstGeom prst="rect">
            <a:avLst/>
          </a:prstGeom>
          <a:noFill/>
        </p:spPr>
        <p:txBody>
          <a:bodyPr wrap="square" rtlCol="0">
            <a:spAutoFit/>
          </a:bodyPr>
          <a:lstStyle/>
          <a:p>
            <a:pPr algn="ctr"/>
            <a:r>
              <a:rPr lang="en-US" sz="800" dirty="0"/>
              <a:t>CIA Factbook on Wikimedia Commons. "Life expectancy at birth."</a:t>
            </a:r>
          </a:p>
        </p:txBody>
      </p:sp>
      <p:pic>
        <p:nvPicPr>
          <p:cNvPr id="4" name="Content Placeholder 4" descr="The map shows the highest life expectancy to be in more developed countries, like the United States, Canada, Europe, Japan, and Australia. Next highest life expectancy is Russia, China, India, the Middle East, and Middle and South America. The lowest life expectancy is mostly in some areas of the Middle East and Africa though there are some countries in northern Africa that are a bit higher.">
            <a:extLst>
              <a:ext uri="{FF2B5EF4-FFF2-40B4-BE49-F238E27FC236}">
                <a16:creationId xmlns:a16="http://schemas.microsoft.com/office/drawing/2014/main" id="{E3AB63C5-0275-742B-14C7-C5065E668607}"/>
              </a:ext>
            </a:extLst>
          </p:cNvPr>
          <p:cNvPicPr>
            <a:picLocks noGrp="1" noChangeAspect="1"/>
          </p:cNvPicPr>
          <p:nvPr>
            <p:ph idx="1"/>
          </p:nvPr>
        </p:nvPicPr>
        <p:blipFill>
          <a:blip r:embed="rId3"/>
          <a:srcRect l="7407" t="3667" r="1852" b="3000"/>
          <a:stretch/>
        </p:blipFill>
        <p:spPr>
          <a:xfrm>
            <a:off x="723900" y="1118985"/>
            <a:ext cx="7696200" cy="4397829"/>
          </a:xfrm>
        </p:spPr>
      </p:pic>
    </p:spTree>
    <p:extLst>
      <p:ext uri="{BB962C8B-B14F-4D97-AF65-F5344CB8AC3E}">
        <p14:creationId xmlns:p14="http://schemas.microsoft.com/office/powerpoint/2010/main" val="1354966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Tables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4053840"/>
          </a:xfrm>
          <a:prstGeom prst="rect">
            <a:avLst/>
          </a:prstGeom>
        </p:spPr>
        <p:txBody>
          <a:bodyPr>
            <a:normAutofit fontScale="92500"/>
          </a:bodyPr>
          <a:lstStyle/>
          <a:p>
            <a:pPr>
              <a:tabLst>
                <a:tab pos="461963" algn="l"/>
              </a:tabLst>
            </a:pPr>
            <a:r>
              <a:rPr lang="en-US" dirty="0">
                <a:solidFill>
                  <a:schemeClr val="tx1"/>
                </a:solidFill>
              </a:rPr>
              <a:t>Provide detailed information about an organism's life history</a:t>
            </a:r>
          </a:p>
          <a:p>
            <a:pPr>
              <a:tabLst>
                <a:tab pos="461963" algn="l"/>
              </a:tabLst>
            </a:pPr>
            <a:r>
              <a:rPr lang="en-US" dirty="0">
                <a:solidFill>
                  <a:schemeClr val="tx1"/>
                </a:solidFill>
              </a:rPr>
              <a:t>Divide population into age groups and sexes</a:t>
            </a:r>
          </a:p>
          <a:p>
            <a:pPr>
              <a:tabLst>
                <a:tab pos="461963" algn="l"/>
              </a:tabLst>
            </a:pPr>
            <a:r>
              <a:rPr lang="en-US" dirty="0">
                <a:solidFill>
                  <a:schemeClr val="tx1"/>
                </a:solidFill>
              </a:rPr>
              <a:t>Modeled after actuarial tables used in insurance</a:t>
            </a:r>
          </a:p>
          <a:p>
            <a:pPr>
              <a:tabLst>
                <a:tab pos="461963" algn="l"/>
              </a:tabLst>
            </a:pPr>
            <a:r>
              <a:rPr lang="en-US" dirty="0">
                <a:solidFill>
                  <a:schemeClr val="tx1"/>
                </a:solidFill>
              </a:rPr>
              <a:t>May include </a:t>
            </a:r>
            <a:r>
              <a:rPr lang="en-US" b="1" dirty="0">
                <a:solidFill>
                  <a:schemeClr val="tx1"/>
                </a:solidFill>
              </a:rPr>
              <a:t>mortality rate</a:t>
            </a:r>
            <a:r>
              <a:rPr lang="en-US" dirty="0">
                <a:solidFill>
                  <a:schemeClr val="tx1"/>
                </a:solidFill>
              </a:rPr>
              <a:t>: probability of individuals dying before their next birthday</a:t>
            </a:r>
          </a:p>
          <a:p>
            <a:pPr lvl="1">
              <a:tabLst>
                <a:tab pos="461963" algn="l"/>
              </a:tabLst>
            </a:pPr>
            <a:r>
              <a:rPr lang="en-US" dirty="0">
                <a:solidFill>
                  <a:schemeClr val="tx1"/>
                </a:solidFill>
              </a:rPr>
              <a:t>Also, percentage of surviving individuals dying at an age interval and life expectancy at each interval</a:t>
            </a:r>
          </a:p>
          <a:p>
            <a:pPr>
              <a:tabLst>
                <a:tab pos="461963" algn="l"/>
              </a:tabLst>
            </a:pPr>
            <a:r>
              <a:rPr lang="en-US" dirty="0">
                <a:solidFill>
                  <a:schemeClr val="tx1"/>
                </a:solidFill>
              </a:rPr>
              <a:t>The equation for mortality rate:</a:t>
            </a:r>
          </a:p>
          <a:p>
            <a:pPr>
              <a:tabLst>
                <a:tab pos="461963" algn="l"/>
              </a:tabLst>
            </a:pPr>
            <a:endParaRPr lang="en-US" dirty="0">
              <a:solidFill>
                <a:schemeClr val="tx1"/>
              </a:solidFill>
            </a:endParaRPr>
          </a:p>
          <a:p>
            <a:pPr marL="0" indent="0">
              <a:buNone/>
              <a:tabLst>
                <a:tab pos="461963" algn="l"/>
              </a:tabLst>
            </a:pPr>
            <a:endParaRPr lang="en-US" dirty="0">
              <a:solidFill>
                <a:schemeClr val="tx1"/>
              </a:solidFill>
            </a:endParaRPr>
          </a:p>
        </p:txBody>
      </p:sp>
      <p:graphicFrame>
        <p:nvGraphicFramePr>
          <p:cNvPr id="2" name="Object 1" descr="mortality rate equals the number of individuals dying divided by the number of individuals surviving multiplied by one thousand">
            <a:extLst>
              <a:ext uri="{FF2B5EF4-FFF2-40B4-BE49-F238E27FC236}">
                <a16:creationId xmlns:a16="http://schemas.microsoft.com/office/drawing/2014/main" id="{975DC27B-0BCA-6CD5-0BCA-82FA8D399BE4}"/>
              </a:ext>
            </a:extLst>
          </p:cNvPr>
          <p:cNvGraphicFramePr>
            <a:graphicFrameLocks noChangeAspect="1"/>
          </p:cNvGraphicFramePr>
          <p:nvPr>
            <p:extLst>
              <p:ext uri="{D42A27DB-BD31-4B8C-83A1-F6EECF244321}">
                <p14:modId xmlns:p14="http://schemas.microsoft.com/office/powerpoint/2010/main" val="4094622162"/>
              </p:ext>
            </p:extLst>
          </p:nvPr>
        </p:nvGraphicFramePr>
        <p:xfrm>
          <a:off x="1495771" y="5334000"/>
          <a:ext cx="6152457" cy="727710"/>
        </p:xfrm>
        <a:graphic>
          <a:graphicData uri="http://schemas.openxmlformats.org/presentationml/2006/ole">
            <mc:AlternateContent xmlns:mc="http://schemas.openxmlformats.org/markup-compatibility/2006">
              <mc:Choice xmlns:v="urn:schemas-microsoft-com:vml" Requires="v">
                <p:oleObj name="Equation" r:id="rId2" imgW="3543120" imgH="419040" progId="Equation.DSMT4">
                  <p:embed/>
                </p:oleObj>
              </mc:Choice>
              <mc:Fallback>
                <p:oleObj name="Equation" r:id="rId2" imgW="3543120" imgH="419040" progId="Equation.DSMT4">
                  <p:embed/>
                  <p:pic>
                    <p:nvPicPr>
                      <p:cNvPr id="0" name=""/>
                      <p:cNvPicPr/>
                      <p:nvPr/>
                    </p:nvPicPr>
                    <p:blipFill>
                      <a:blip r:embed="rId3"/>
                      <a:stretch>
                        <a:fillRect/>
                      </a:stretch>
                    </p:blipFill>
                    <p:spPr>
                      <a:xfrm>
                        <a:off x="1495771" y="5334000"/>
                        <a:ext cx="6152457" cy="727710"/>
                      </a:xfrm>
                      <a:prstGeom prst="rect">
                        <a:avLst/>
                      </a:prstGeom>
                    </p:spPr>
                  </p:pic>
                </p:oleObj>
              </mc:Fallback>
            </mc:AlternateContent>
          </a:graphicData>
        </a:graphic>
      </p:graphicFrame>
    </p:spTree>
    <p:extLst>
      <p:ext uri="{BB962C8B-B14F-4D97-AF65-F5344CB8AC3E}">
        <p14:creationId xmlns:p14="http://schemas.microsoft.com/office/powerpoint/2010/main" val="41395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Tables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Table 1 is from a study of Dall sheep, divided into age intervals (Column A).</a:t>
            </a:r>
          </a:p>
          <a:p>
            <a:pPr>
              <a:tabLst>
                <a:tab pos="461963" algn="l"/>
              </a:tabLst>
            </a:pPr>
            <a:r>
              <a:rPr lang="en-US" dirty="0">
                <a:solidFill>
                  <a:schemeClr val="tx1"/>
                </a:solidFill>
              </a:rPr>
              <a:t>Mortality rate (Column D) is based on the number in Column B divided by Column C, multiplied by 1,000.</a:t>
            </a:r>
          </a:p>
          <a:p>
            <a:pPr>
              <a:tabLst>
                <a:tab pos="461963" algn="l"/>
              </a:tabLst>
            </a:pPr>
            <a:r>
              <a:rPr lang="en-US" dirty="0">
                <a:solidFill>
                  <a:schemeClr val="tx1"/>
                </a:solidFill>
              </a:rPr>
              <a:t>According to Column D, a high death rate occurred when sheep were between 6 and 12 months old and increased between 8 to 12 years old.</a:t>
            </a:r>
          </a:p>
          <a:p>
            <a:pPr lvl="1">
              <a:tabLst>
                <a:tab pos="461963" algn="l"/>
              </a:tabLst>
            </a:pPr>
            <a:r>
              <a:rPr lang="en-US" dirty="0"/>
              <a:t>Indicates that sheep in this population could be expected to live another 7.7 years if they make it to age 1 (Column E)</a:t>
            </a:r>
            <a:endParaRPr lang="en-US" dirty="0">
              <a:solidFill>
                <a:schemeClr val="tx1"/>
              </a:solidFill>
            </a:endParaRPr>
          </a:p>
        </p:txBody>
      </p:sp>
    </p:spTree>
    <p:extLst>
      <p:ext uri="{BB962C8B-B14F-4D97-AF65-F5344CB8AC3E}">
        <p14:creationId xmlns:p14="http://schemas.microsoft.com/office/powerpoint/2010/main" val="39000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normAutofit/>
          </a:bodyPr>
          <a:lstStyle/>
          <a:p>
            <a:r>
              <a:rPr lang="en-US" dirty="0"/>
              <a:t>Table 1: Life Table of Dall Sheep (Deevey, 1947)</a:t>
            </a:r>
            <a:r>
              <a:rPr lang="en-US" sz="1400" baseline="-25000" dirty="0"/>
              <a:t>1</a:t>
            </a:r>
          </a:p>
        </p:txBody>
      </p:sp>
      <p:graphicFrame>
        <p:nvGraphicFramePr>
          <p:cNvPr id="4" name="Content Placeholder 3" descr="This is the first of three slides of Table 1: Life Table of Dall Sheep (Deevey, 1947). From left to right, the columns cover age interval in years, the number dying in age interval out of 1,000 born, the number surviving at the beginning of age interval out of 1,000 born, the mortality rate per 1,000 alive at beginning of age interval, and the life expectancy or mean lifetime remaining to those attaining age interval. From age 0 to 0.5, the number dying was 54, the number surviving was 1,000, the mortality rate was 54.0, and the life expectancy was 7.06. From age 0.5 to 1, the number dying was 145, the number surviving was 946, and the mortality rate was 15.3.3. From age 1 to 2, the number dying was 12, the number surviving was 801, the mortality rate was 15.0, and the life expectancy was 7.7. From age 2 to 3, the number dying was 13, the number surviving was 789, and mortality rate was 16.5, and the life expectancy was 6.8. From age 3 to 4, the number dying was 12, the number surviving was 776, the mortality rate was 15.5, and the life expectancy was 5.9. From age 4 to 5, the number dying was 30, the number surviving was 764, the mortality rate was 39.3, and the life expectancy was 5.0. rom left to right, the columns cover age interval in years, the number dying in age interval out of 1,000 born, the number surviving at the beginning of age interval out of 1,000 born, the mortality rate per 1,000 alive at beginning of age interval, and the life expectancy or mean lifetime remaining to those attaining age interval. From age 5 to 6, the number dying was 46, the number surviving was 734, the mortality rate was 62.7, and the life expectancy was 4.2. From age 6 to 7, the number dying was 48, the number surviving was 688, the mortality rate was 69.8, and the life expectancy was 3.4. From age 7 to 8, the number dying was 69, the number surviving was 640, the mortality rate was 107.8, and the life expectancy was 2.6. From age 8 to 9, the number dying was 132, the number surviving was 571, the mortality rate was 231.2, and the life expectancy was 1.9. From age 9 to 10, the number dying was 187, the number surviving was 439, the mortality rate was 426.0, and the life expectancy was 1.3. From age 10 to 11, the number dying was 156, the number surviving was 252, the mortality rate was 619.0, and the life expectancy was 0.9. From left to right, the columns cover age interval in years, the number dying in age interval out of 1,000 born, the number surviving at the beginning of age interval out of 1,000 born, the mortality rate per 1,000 alive at beginning of age interval, and the life expectancy or mean lifetime remaining to those attaining age interval. From age 11 to 12, the number dying was 90, the number surviving was 96, the mortality rate was 937.5, and the life expectancy was 0.6. From age 12 to 13, the number dying was 3, the number surviving was 6, the mortality rate was 500.0, and the life expectancy was 1.2. From age 13 to 14, the number dying was 3, the number surviving was 3, the mortality rate was 1,000.0, and the life expectancy was 0.7.">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896655621"/>
              </p:ext>
            </p:extLst>
          </p:nvPr>
        </p:nvGraphicFramePr>
        <p:xfrm>
          <a:off x="0" y="990600"/>
          <a:ext cx="9144000" cy="502919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522627793"/>
                    </a:ext>
                  </a:extLst>
                </a:gridCol>
                <a:gridCol w="1676400">
                  <a:extLst>
                    <a:ext uri="{9D8B030D-6E8A-4147-A177-3AD203B41FA5}">
                      <a16:colId xmlns:a16="http://schemas.microsoft.com/office/drawing/2014/main" val="4293862904"/>
                    </a:ext>
                  </a:extLst>
                </a:gridCol>
                <a:gridCol w="2133600">
                  <a:extLst>
                    <a:ext uri="{9D8B030D-6E8A-4147-A177-3AD203B41FA5}">
                      <a16:colId xmlns:a16="http://schemas.microsoft.com/office/drawing/2014/main" val="1570581887"/>
                    </a:ext>
                  </a:extLst>
                </a:gridCol>
                <a:gridCol w="1981200">
                  <a:extLst>
                    <a:ext uri="{9D8B030D-6E8A-4147-A177-3AD203B41FA5}">
                      <a16:colId xmlns:a16="http://schemas.microsoft.com/office/drawing/2014/main" val="435066104"/>
                    </a:ext>
                  </a:extLst>
                </a:gridCol>
                <a:gridCol w="2209800">
                  <a:extLst>
                    <a:ext uri="{9D8B030D-6E8A-4147-A177-3AD203B41FA5}">
                      <a16:colId xmlns:a16="http://schemas.microsoft.com/office/drawing/2014/main" val="2363727513"/>
                    </a:ext>
                  </a:extLst>
                </a:gridCol>
              </a:tblGrid>
              <a:tr h="861355">
                <a:tc>
                  <a:txBody>
                    <a:bodyPr/>
                    <a:lstStyle/>
                    <a:p>
                      <a:pPr algn="l"/>
                      <a:r>
                        <a:rPr lang="en-US" sz="1200" b="0" dirty="0"/>
                        <a:t>Column A: Age Interval (Years)</a:t>
                      </a:r>
                      <a:endParaRPr lang="en-IN" sz="1200" b="0" dirty="0">
                        <a:solidFill>
                          <a:schemeClr val="bg1"/>
                        </a:solidFill>
                        <a:effectLst/>
                        <a:latin typeface="+mn-lt"/>
                      </a:endParaRPr>
                    </a:p>
                  </a:txBody>
                  <a:tcPr anchor="ctr"/>
                </a:tc>
                <a:tc>
                  <a:txBody>
                    <a:bodyPr/>
                    <a:lstStyle/>
                    <a:p>
                      <a:pPr algn="l"/>
                      <a:r>
                        <a:rPr lang="en-US" sz="1200" b="0" dirty="0"/>
                        <a:t>Column B: Number Dying in Age Interval Out of 1,000 Born</a:t>
                      </a:r>
                      <a:endParaRPr lang="en-IN" sz="1200" b="0" dirty="0">
                        <a:solidFill>
                          <a:schemeClr val="bg1"/>
                        </a:solidFill>
                        <a:effectLst/>
                        <a:latin typeface="+mn-lt"/>
                      </a:endParaRPr>
                    </a:p>
                  </a:txBody>
                  <a:tcPr anchor="ctr"/>
                </a:tc>
                <a:tc>
                  <a:txBody>
                    <a:bodyPr/>
                    <a:lstStyle/>
                    <a:p>
                      <a:pPr algn="l"/>
                      <a:r>
                        <a:rPr lang="en-US" sz="1200" b="0" dirty="0"/>
                        <a:t>Column C: Number Surviving at Beginning of Age Interval Out of 1,000 Born</a:t>
                      </a:r>
                      <a:endParaRPr lang="en-IN" sz="1200" b="0" dirty="0">
                        <a:solidFill>
                          <a:schemeClr val="bg1"/>
                        </a:solidFill>
                        <a:effectLst/>
                        <a:latin typeface="+mn-lt"/>
                      </a:endParaRPr>
                    </a:p>
                  </a:txBody>
                  <a:tcPr anchor="ctr"/>
                </a:tc>
                <a:tc>
                  <a:txBody>
                    <a:bodyPr/>
                    <a:lstStyle/>
                    <a:p>
                      <a:pPr algn="l"/>
                      <a:r>
                        <a:rPr lang="en-US" sz="1200" b="0" dirty="0"/>
                        <a:t>Column D: Mortality Rate per 1,000 Alive at Beginning of Age Interval</a:t>
                      </a:r>
                      <a:endParaRPr lang="en-IN" sz="1200" b="0" dirty="0">
                        <a:solidFill>
                          <a:schemeClr val="bg1"/>
                        </a:solidFill>
                        <a:effectLst/>
                        <a:latin typeface="+mn-lt"/>
                      </a:endParaRPr>
                    </a:p>
                  </a:txBody>
                  <a:tcPr anchor="ctr"/>
                </a:tc>
                <a:tc>
                  <a:txBody>
                    <a:bodyPr/>
                    <a:lstStyle/>
                    <a:p>
                      <a:pPr algn="l"/>
                      <a:r>
                        <a:rPr lang="en-US" sz="1200" b="0" dirty="0"/>
                        <a:t>Column E: Life Expectancy or Mean Lifetime Remaining to Those Attaining Age Interval</a:t>
                      </a:r>
                      <a:endParaRPr lang="en-IN" sz="1200" b="0" dirty="0">
                        <a:solidFill>
                          <a:schemeClr val="bg1"/>
                        </a:solidFill>
                        <a:effectLst/>
                        <a:latin typeface="+mn-lt"/>
                      </a:endParaRPr>
                    </a:p>
                  </a:txBody>
                  <a:tcPr anchor="ctr"/>
                </a:tc>
                <a:extLst>
                  <a:ext uri="{0D108BD9-81ED-4DB2-BD59-A6C34878D82A}">
                    <a16:rowId xmlns:a16="http://schemas.microsoft.com/office/drawing/2014/main" val="1420373151"/>
                  </a:ext>
                </a:extLst>
              </a:tr>
              <a:tr h="277856">
                <a:tc>
                  <a:txBody>
                    <a:bodyPr/>
                    <a:lstStyle/>
                    <a:p>
                      <a:r>
                        <a:rPr lang="en-IN" sz="1200" b="0" dirty="0">
                          <a:solidFill>
                            <a:srgbClr val="1F497D"/>
                          </a:solidFill>
                          <a:effectLst/>
                          <a:latin typeface="+mn-lt"/>
                        </a:rPr>
                        <a:t>0</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r>
                        <a:rPr lang="en-IN" sz="1200" b="0" dirty="0">
                          <a:solidFill>
                            <a:srgbClr val="1F497D"/>
                          </a:solidFill>
                          <a:effectLst/>
                          <a:latin typeface="+mn-lt"/>
                        </a:rPr>
                        <a:t>0.5</a:t>
                      </a:r>
                    </a:p>
                  </a:txBody>
                  <a:tcPr anchor="ctr"/>
                </a:tc>
                <a:tc>
                  <a:txBody>
                    <a:bodyPr/>
                    <a:lstStyle/>
                    <a:p>
                      <a:r>
                        <a:rPr lang="en-IN" sz="1200" b="0" dirty="0">
                          <a:solidFill>
                            <a:srgbClr val="1F497D"/>
                          </a:solidFill>
                          <a:effectLst/>
                          <a:latin typeface="+mn-lt"/>
                        </a:rPr>
                        <a:t>54</a:t>
                      </a:r>
                    </a:p>
                  </a:txBody>
                  <a:tcPr anchor="ctr"/>
                </a:tc>
                <a:tc>
                  <a:txBody>
                    <a:bodyPr/>
                    <a:lstStyle/>
                    <a:p>
                      <a:r>
                        <a:rPr lang="en-IN" sz="1200" b="0" dirty="0">
                          <a:solidFill>
                            <a:srgbClr val="1F497D"/>
                          </a:solidFill>
                          <a:effectLst/>
                          <a:latin typeface="+mn-lt"/>
                        </a:rPr>
                        <a:t>1,000</a:t>
                      </a:r>
                    </a:p>
                  </a:txBody>
                  <a:tcPr anchor="ctr"/>
                </a:tc>
                <a:tc>
                  <a:txBody>
                    <a:bodyPr/>
                    <a:lstStyle/>
                    <a:p>
                      <a:r>
                        <a:rPr lang="en-IN" sz="1200" b="0" dirty="0">
                          <a:solidFill>
                            <a:srgbClr val="1F497D"/>
                          </a:solidFill>
                          <a:effectLst/>
                          <a:latin typeface="+mn-lt"/>
                        </a:rPr>
                        <a:t>54.0</a:t>
                      </a:r>
                    </a:p>
                  </a:txBody>
                  <a:tcPr anchor="ctr"/>
                </a:tc>
                <a:tc>
                  <a:txBody>
                    <a:bodyPr/>
                    <a:lstStyle/>
                    <a:p>
                      <a:r>
                        <a:rPr lang="en-IN" sz="1200" b="0" dirty="0">
                          <a:solidFill>
                            <a:srgbClr val="1F497D"/>
                          </a:solidFill>
                          <a:effectLst/>
                          <a:latin typeface="+mn-lt"/>
                        </a:rPr>
                        <a:t>7.06</a:t>
                      </a:r>
                    </a:p>
                  </a:txBody>
                  <a:tcPr anchor="ctr"/>
                </a:tc>
                <a:extLst>
                  <a:ext uri="{0D108BD9-81ED-4DB2-BD59-A6C34878D82A}">
                    <a16:rowId xmlns:a16="http://schemas.microsoft.com/office/drawing/2014/main" val="3412931234"/>
                  </a:ext>
                </a:extLst>
              </a:tr>
              <a:tr h="277856">
                <a:tc>
                  <a:txBody>
                    <a:bodyPr/>
                    <a:lstStyle/>
                    <a:p>
                      <a:r>
                        <a:rPr lang="en-IN" sz="1200" b="0" dirty="0">
                          <a:solidFill>
                            <a:srgbClr val="1F497D"/>
                          </a:solidFill>
                          <a:effectLst/>
                          <a:latin typeface="+mn-lt"/>
                        </a:rPr>
                        <a:t>0.5</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145</a:t>
                      </a:r>
                    </a:p>
                  </a:txBody>
                  <a:tcPr anchor="ctr"/>
                </a:tc>
                <a:tc>
                  <a:txBody>
                    <a:bodyPr/>
                    <a:lstStyle/>
                    <a:p>
                      <a:r>
                        <a:rPr lang="en-IN" sz="1200" b="0" dirty="0">
                          <a:solidFill>
                            <a:srgbClr val="1F497D"/>
                          </a:solidFill>
                          <a:effectLst/>
                          <a:latin typeface="+mn-lt"/>
                        </a:rPr>
                        <a:t>946</a:t>
                      </a:r>
                    </a:p>
                  </a:txBody>
                  <a:tcPr anchor="ctr"/>
                </a:tc>
                <a:tc>
                  <a:txBody>
                    <a:bodyPr/>
                    <a:lstStyle/>
                    <a:p>
                      <a:r>
                        <a:rPr lang="en-IN" sz="1200" b="0" dirty="0">
                          <a:solidFill>
                            <a:srgbClr val="1F497D"/>
                          </a:solidFill>
                          <a:effectLst/>
                          <a:latin typeface="+mn-lt"/>
                        </a:rPr>
                        <a:t>153.3</a:t>
                      </a:r>
                    </a:p>
                  </a:txBody>
                  <a:tcPr anchor="ctr"/>
                </a:tc>
                <a:tc>
                  <a:txBody>
                    <a:bodyPr/>
                    <a:lstStyle/>
                    <a:p>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en-IN" sz="1200" b="0" dirty="0">
                        <a:solidFill>
                          <a:srgbClr val="1F497D"/>
                        </a:solidFill>
                        <a:effectLst/>
                        <a:latin typeface="+mn-lt"/>
                      </a:endParaRPr>
                    </a:p>
                  </a:txBody>
                  <a:tcPr anchor="ctr"/>
                </a:tc>
                <a:extLst>
                  <a:ext uri="{0D108BD9-81ED-4DB2-BD59-A6C34878D82A}">
                    <a16:rowId xmlns:a16="http://schemas.microsoft.com/office/drawing/2014/main" val="1548708678"/>
                  </a:ext>
                </a:extLst>
              </a:tr>
              <a:tr h="277856">
                <a:tc>
                  <a:txBody>
                    <a:bodyPr/>
                    <a:lstStyle/>
                    <a:p>
                      <a:r>
                        <a:rPr lang="en-IN" sz="1200" b="0" dirty="0">
                          <a:solidFill>
                            <a:srgbClr val="1F497D"/>
                          </a:solidFill>
                          <a:effectLst/>
                          <a:latin typeface="+mn-lt"/>
                        </a:rPr>
                        <a:t>1</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–2</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12</a:t>
                      </a:r>
                    </a:p>
                  </a:txBody>
                  <a:tcPr anchor="ctr"/>
                </a:tc>
                <a:tc>
                  <a:txBody>
                    <a:bodyPr/>
                    <a:lstStyle/>
                    <a:p>
                      <a:r>
                        <a:rPr lang="en-IN" sz="1200" b="0" dirty="0">
                          <a:solidFill>
                            <a:srgbClr val="1F497D"/>
                          </a:solidFill>
                          <a:effectLst/>
                          <a:latin typeface="+mn-lt"/>
                        </a:rPr>
                        <a:t>801</a:t>
                      </a:r>
                    </a:p>
                  </a:txBody>
                  <a:tcPr anchor="ctr"/>
                </a:tc>
                <a:tc>
                  <a:txBody>
                    <a:bodyPr/>
                    <a:lstStyle/>
                    <a:p>
                      <a:r>
                        <a:rPr lang="en-IN" sz="1200" b="0" dirty="0">
                          <a:solidFill>
                            <a:srgbClr val="1F497D"/>
                          </a:solidFill>
                          <a:effectLst/>
                          <a:latin typeface="+mn-lt"/>
                        </a:rPr>
                        <a:t>15.0</a:t>
                      </a:r>
                    </a:p>
                  </a:txBody>
                  <a:tcPr anchor="ctr"/>
                </a:tc>
                <a:tc>
                  <a:txBody>
                    <a:bodyPr/>
                    <a:lstStyle/>
                    <a:p>
                      <a:r>
                        <a:rPr lang="en-IN" sz="1200" b="0" dirty="0">
                          <a:solidFill>
                            <a:srgbClr val="1F497D"/>
                          </a:solidFill>
                          <a:effectLst/>
                          <a:latin typeface="+mn-lt"/>
                        </a:rPr>
                        <a:t>7.7</a:t>
                      </a:r>
                    </a:p>
                  </a:txBody>
                  <a:tcPr anchor="ctr"/>
                </a:tc>
                <a:extLst>
                  <a:ext uri="{0D108BD9-81ED-4DB2-BD59-A6C34878D82A}">
                    <a16:rowId xmlns:a16="http://schemas.microsoft.com/office/drawing/2014/main" val="2157668464"/>
                  </a:ext>
                </a:extLst>
              </a:tr>
              <a:tr h="277856">
                <a:tc>
                  <a:txBody>
                    <a:bodyPr/>
                    <a:lstStyle/>
                    <a:p>
                      <a:r>
                        <a:rPr lang="en-IN" sz="1200" b="0" dirty="0">
                          <a:solidFill>
                            <a:srgbClr val="1F497D"/>
                          </a:solidFill>
                          <a:effectLst/>
                          <a:latin typeface="+mn-lt"/>
                        </a:rPr>
                        <a:t>2</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–3</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13</a:t>
                      </a:r>
                    </a:p>
                  </a:txBody>
                  <a:tcPr anchor="ctr"/>
                </a:tc>
                <a:tc>
                  <a:txBody>
                    <a:bodyPr/>
                    <a:lstStyle/>
                    <a:p>
                      <a:r>
                        <a:rPr lang="en-IN" sz="1200" b="0" dirty="0">
                          <a:solidFill>
                            <a:srgbClr val="1F497D"/>
                          </a:solidFill>
                          <a:effectLst/>
                          <a:latin typeface="+mn-lt"/>
                        </a:rPr>
                        <a:t>789</a:t>
                      </a:r>
                    </a:p>
                  </a:txBody>
                  <a:tcPr anchor="ctr"/>
                </a:tc>
                <a:tc>
                  <a:txBody>
                    <a:bodyPr/>
                    <a:lstStyle/>
                    <a:p>
                      <a:r>
                        <a:rPr lang="en-IN" sz="1200" b="0" dirty="0">
                          <a:solidFill>
                            <a:srgbClr val="1F497D"/>
                          </a:solidFill>
                          <a:effectLst/>
                          <a:latin typeface="+mn-lt"/>
                        </a:rPr>
                        <a:t>16.5</a:t>
                      </a:r>
                    </a:p>
                  </a:txBody>
                  <a:tcPr anchor="ctr"/>
                </a:tc>
                <a:tc>
                  <a:txBody>
                    <a:bodyPr/>
                    <a:lstStyle/>
                    <a:p>
                      <a:r>
                        <a:rPr lang="en-IN" sz="1200" b="0" dirty="0">
                          <a:solidFill>
                            <a:srgbClr val="1F497D"/>
                          </a:solidFill>
                          <a:effectLst/>
                          <a:latin typeface="+mn-lt"/>
                        </a:rPr>
                        <a:t>6.8</a:t>
                      </a:r>
                    </a:p>
                  </a:txBody>
                  <a:tcPr anchor="ctr"/>
                </a:tc>
                <a:extLst>
                  <a:ext uri="{0D108BD9-81ED-4DB2-BD59-A6C34878D82A}">
                    <a16:rowId xmlns:a16="http://schemas.microsoft.com/office/drawing/2014/main" val="236598913"/>
                  </a:ext>
                </a:extLst>
              </a:tr>
              <a:tr h="277856">
                <a:tc>
                  <a:txBody>
                    <a:bodyPr/>
                    <a:lstStyle/>
                    <a:p>
                      <a:r>
                        <a:rPr lang="en-IN" sz="1200" b="0" dirty="0">
                          <a:solidFill>
                            <a:srgbClr val="1F497D"/>
                          </a:solidFill>
                          <a:effectLst/>
                          <a:latin typeface="+mn-lt"/>
                        </a:rPr>
                        <a:t>3</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–4</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12</a:t>
                      </a:r>
                    </a:p>
                  </a:txBody>
                  <a:tcPr anchor="ctr"/>
                </a:tc>
                <a:tc>
                  <a:txBody>
                    <a:bodyPr/>
                    <a:lstStyle/>
                    <a:p>
                      <a:r>
                        <a:rPr lang="en-IN" sz="1200" b="0" dirty="0">
                          <a:solidFill>
                            <a:srgbClr val="1F497D"/>
                          </a:solidFill>
                          <a:effectLst/>
                          <a:latin typeface="+mn-lt"/>
                        </a:rPr>
                        <a:t>776</a:t>
                      </a:r>
                    </a:p>
                  </a:txBody>
                  <a:tcPr anchor="ctr"/>
                </a:tc>
                <a:tc>
                  <a:txBody>
                    <a:bodyPr/>
                    <a:lstStyle/>
                    <a:p>
                      <a:r>
                        <a:rPr lang="en-IN" sz="1200" b="0" dirty="0">
                          <a:solidFill>
                            <a:srgbClr val="1F497D"/>
                          </a:solidFill>
                          <a:effectLst/>
                          <a:latin typeface="+mn-lt"/>
                        </a:rPr>
                        <a:t>15.5</a:t>
                      </a:r>
                    </a:p>
                  </a:txBody>
                  <a:tcPr anchor="ctr"/>
                </a:tc>
                <a:tc>
                  <a:txBody>
                    <a:bodyPr/>
                    <a:lstStyle/>
                    <a:p>
                      <a:r>
                        <a:rPr lang="en-IN" sz="1200" b="0" dirty="0">
                          <a:solidFill>
                            <a:srgbClr val="1F497D"/>
                          </a:solidFill>
                          <a:effectLst/>
                          <a:latin typeface="+mn-lt"/>
                        </a:rPr>
                        <a:t>5.9</a:t>
                      </a:r>
                    </a:p>
                  </a:txBody>
                  <a:tcPr anchor="ctr"/>
                </a:tc>
                <a:extLst>
                  <a:ext uri="{0D108BD9-81ED-4DB2-BD59-A6C34878D82A}">
                    <a16:rowId xmlns:a16="http://schemas.microsoft.com/office/drawing/2014/main" val="423358075"/>
                  </a:ext>
                </a:extLst>
              </a:tr>
              <a:tr h="277856">
                <a:tc>
                  <a:txBody>
                    <a:bodyPr/>
                    <a:lstStyle/>
                    <a:p>
                      <a:r>
                        <a:rPr lang="en-IN" sz="1200" b="0" dirty="0">
                          <a:solidFill>
                            <a:srgbClr val="1F497D"/>
                          </a:solidFill>
                          <a:effectLst/>
                          <a:latin typeface="+mn-lt"/>
                        </a:rPr>
                        <a:t>4</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–5</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30</a:t>
                      </a:r>
                    </a:p>
                  </a:txBody>
                  <a:tcPr anchor="ctr"/>
                </a:tc>
                <a:tc>
                  <a:txBody>
                    <a:bodyPr/>
                    <a:lstStyle/>
                    <a:p>
                      <a:r>
                        <a:rPr lang="en-IN" sz="1200" b="0" dirty="0">
                          <a:solidFill>
                            <a:srgbClr val="1F497D"/>
                          </a:solidFill>
                          <a:effectLst/>
                          <a:latin typeface="+mn-lt"/>
                        </a:rPr>
                        <a:t>764</a:t>
                      </a:r>
                    </a:p>
                  </a:txBody>
                  <a:tcPr anchor="ctr"/>
                </a:tc>
                <a:tc>
                  <a:txBody>
                    <a:bodyPr/>
                    <a:lstStyle/>
                    <a:p>
                      <a:r>
                        <a:rPr lang="en-IN" sz="1200" b="0" dirty="0">
                          <a:solidFill>
                            <a:srgbClr val="1F497D"/>
                          </a:solidFill>
                          <a:effectLst/>
                          <a:latin typeface="+mn-lt"/>
                        </a:rPr>
                        <a:t>39.3</a:t>
                      </a:r>
                    </a:p>
                  </a:txBody>
                  <a:tcPr anchor="ctr"/>
                </a:tc>
                <a:tc>
                  <a:txBody>
                    <a:bodyPr/>
                    <a:lstStyle/>
                    <a:p>
                      <a:r>
                        <a:rPr lang="en-IN" sz="1200" b="0" dirty="0">
                          <a:solidFill>
                            <a:srgbClr val="1F497D"/>
                          </a:solidFill>
                          <a:effectLst/>
                          <a:latin typeface="+mn-lt"/>
                        </a:rPr>
                        <a:t>5.0</a:t>
                      </a:r>
                    </a:p>
                  </a:txBody>
                  <a:tcPr anchor="ctr"/>
                </a:tc>
                <a:extLst>
                  <a:ext uri="{0D108BD9-81ED-4DB2-BD59-A6C34878D82A}">
                    <a16:rowId xmlns:a16="http://schemas.microsoft.com/office/drawing/2014/main" val="4179787901"/>
                  </a:ext>
                </a:extLst>
              </a:tr>
              <a:tr h="277856">
                <a:tc>
                  <a:txBody>
                    <a:bodyPr/>
                    <a:lstStyle/>
                    <a:p>
                      <a:r>
                        <a:rPr lang="en-IN" sz="1200" b="0" dirty="0">
                          <a:solidFill>
                            <a:srgbClr val="1F497D"/>
                          </a:solidFill>
                          <a:effectLst/>
                          <a:latin typeface="+mn-lt"/>
                        </a:rPr>
                        <a:t>5</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–6</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46</a:t>
                      </a:r>
                    </a:p>
                  </a:txBody>
                  <a:tcPr anchor="ctr"/>
                </a:tc>
                <a:tc>
                  <a:txBody>
                    <a:bodyPr/>
                    <a:lstStyle/>
                    <a:p>
                      <a:r>
                        <a:rPr lang="en-IN" sz="1200" b="0" dirty="0">
                          <a:solidFill>
                            <a:srgbClr val="1F497D"/>
                          </a:solidFill>
                          <a:effectLst/>
                          <a:latin typeface="+mn-lt"/>
                        </a:rPr>
                        <a:t>734</a:t>
                      </a:r>
                    </a:p>
                  </a:txBody>
                  <a:tcPr anchor="ctr"/>
                </a:tc>
                <a:tc>
                  <a:txBody>
                    <a:bodyPr/>
                    <a:lstStyle/>
                    <a:p>
                      <a:r>
                        <a:rPr lang="en-IN" sz="1200" b="0" dirty="0">
                          <a:solidFill>
                            <a:srgbClr val="1F497D"/>
                          </a:solidFill>
                          <a:effectLst/>
                          <a:latin typeface="+mn-lt"/>
                        </a:rPr>
                        <a:t>62.7</a:t>
                      </a:r>
                    </a:p>
                  </a:txBody>
                  <a:tcPr anchor="ctr"/>
                </a:tc>
                <a:tc>
                  <a:txBody>
                    <a:bodyPr/>
                    <a:lstStyle/>
                    <a:p>
                      <a:r>
                        <a:rPr lang="en-IN" sz="1200" b="0" dirty="0">
                          <a:solidFill>
                            <a:srgbClr val="1F497D"/>
                          </a:solidFill>
                          <a:effectLst/>
                          <a:latin typeface="+mn-lt"/>
                        </a:rPr>
                        <a:t>4.2</a:t>
                      </a:r>
                    </a:p>
                  </a:txBody>
                  <a:tcPr anchor="ctr"/>
                </a:tc>
                <a:extLst>
                  <a:ext uri="{0D108BD9-81ED-4DB2-BD59-A6C34878D82A}">
                    <a16:rowId xmlns:a16="http://schemas.microsoft.com/office/drawing/2014/main" val="1737889907"/>
                  </a:ext>
                </a:extLst>
              </a:tr>
              <a:tr h="277856">
                <a:tc>
                  <a:txBody>
                    <a:bodyPr/>
                    <a:lstStyle/>
                    <a:p>
                      <a:r>
                        <a:rPr lang="en-IN" sz="1200" b="0" dirty="0">
                          <a:solidFill>
                            <a:srgbClr val="1F497D"/>
                          </a:solidFill>
                          <a:effectLst/>
                          <a:latin typeface="+mn-lt"/>
                        </a:rPr>
                        <a:t>6</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–7</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48</a:t>
                      </a:r>
                    </a:p>
                  </a:txBody>
                  <a:tcPr anchor="ctr"/>
                </a:tc>
                <a:tc>
                  <a:txBody>
                    <a:bodyPr/>
                    <a:lstStyle/>
                    <a:p>
                      <a:r>
                        <a:rPr lang="en-IN" sz="1200" b="0" dirty="0">
                          <a:solidFill>
                            <a:srgbClr val="1F497D"/>
                          </a:solidFill>
                          <a:effectLst/>
                          <a:latin typeface="+mn-lt"/>
                        </a:rPr>
                        <a:t>688</a:t>
                      </a:r>
                    </a:p>
                  </a:txBody>
                  <a:tcPr anchor="ctr"/>
                </a:tc>
                <a:tc>
                  <a:txBody>
                    <a:bodyPr/>
                    <a:lstStyle/>
                    <a:p>
                      <a:r>
                        <a:rPr lang="en-IN" sz="1200" b="0" dirty="0">
                          <a:solidFill>
                            <a:srgbClr val="1F497D"/>
                          </a:solidFill>
                          <a:effectLst/>
                          <a:latin typeface="+mn-lt"/>
                        </a:rPr>
                        <a:t>69.8</a:t>
                      </a:r>
                    </a:p>
                  </a:txBody>
                  <a:tcPr anchor="ctr"/>
                </a:tc>
                <a:tc>
                  <a:txBody>
                    <a:bodyPr/>
                    <a:lstStyle/>
                    <a:p>
                      <a:r>
                        <a:rPr lang="en-IN" sz="1200" b="0" dirty="0">
                          <a:solidFill>
                            <a:srgbClr val="1F497D"/>
                          </a:solidFill>
                          <a:effectLst/>
                          <a:latin typeface="+mn-lt"/>
                        </a:rPr>
                        <a:t>3.4</a:t>
                      </a:r>
                    </a:p>
                  </a:txBody>
                  <a:tcPr anchor="ctr"/>
                </a:tc>
                <a:extLst>
                  <a:ext uri="{0D108BD9-81ED-4DB2-BD59-A6C34878D82A}">
                    <a16:rowId xmlns:a16="http://schemas.microsoft.com/office/drawing/2014/main" val="3114734301"/>
                  </a:ext>
                </a:extLst>
              </a:tr>
              <a:tr h="277856">
                <a:tc>
                  <a:txBody>
                    <a:bodyPr/>
                    <a:lstStyle/>
                    <a:p>
                      <a:r>
                        <a:rPr lang="en-IN" sz="1200" b="0" dirty="0">
                          <a:solidFill>
                            <a:srgbClr val="1F497D"/>
                          </a:solidFill>
                          <a:effectLst/>
                          <a:latin typeface="+mn-lt"/>
                        </a:rPr>
                        <a:t>7</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–8</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69</a:t>
                      </a:r>
                    </a:p>
                  </a:txBody>
                  <a:tcPr anchor="ctr"/>
                </a:tc>
                <a:tc>
                  <a:txBody>
                    <a:bodyPr/>
                    <a:lstStyle/>
                    <a:p>
                      <a:r>
                        <a:rPr lang="en-IN" sz="1200" b="0" dirty="0">
                          <a:solidFill>
                            <a:srgbClr val="1F497D"/>
                          </a:solidFill>
                          <a:effectLst/>
                          <a:latin typeface="+mn-lt"/>
                        </a:rPr>
                        <a:t>640</a:t>
                      </a:r>
                    </a:p>
                  </a:txBody>
                  <a:tcPr anchor="ctr"/>
                </a:tc>
                <a:tc>
                  <a:txBody>
                    <a:bodyPr/>
                    <a:lstStyle/>
                    <a:p>
                      <a:r>
                        <a:rPr lang="en-IN" sz="1200" b="0" dirty="0">
                          <a:solidFill>
                            <a:srgbClr val="1F497D"/>
                          </a:solidFill>
                          <a:effectLst/>
                          <a:latin typeface="+mn-lt"/>
                        </a:rPr>
                        <a:t>107.8</a:t>
                      </a:r>
                    </a:p>
                  </a:txBody>
                  <a:tcPr anchor="ctr"/>
                </a:tc>
                <a:tc>
                  <a:txBody>
                    <a:bodyPr/>
                    <a:lstStyle/>
                    <a:p>
                      <a:r>
                        <a:rPr lang="en-IN" sz="1200" b="0" dirty="0">
                          <a:solidFill>
                            <a:srgbClr val="1F497D"/>
                          </a:solidFill>
                          <a:effectLst/>
                          <a:latin typeface="+mn-lt"/>
                        </a:rPr>
                        <a:t>2.6</a:t>
                      </a:r>
                    </a:p>
                  </a:txBody>
                  <a:tcPr anchor="ctr"/>
                </a:tc>
                <a:extLst>
                  <a:ext uri="{0D108BD9-81ED-4DB2-BD59-A6C34878D82A}">
                    <a16:rowId xmlns:a16="http://schemas.microsoft.com/office/drawing/2014/main" val="3095750788"/>
                  </a:ext>
                </a:extLst>
              </a:tr>
              <a:tr h="277856">
                <a:tc>
                  <a:txBody>
                    <a:bodyPr/>
                    <a:lstStyle/>
                    <a:p>
                      <a:r>
                        <a:rPr lang="en-IN" sz="1200" b="0" dirty="0">
                          <a:solidFill>
                            <a:srgbClr val="1F497D"/>
                          </a:solidFill>
                          <a:effectLst/>
                          <a:latin typeface="+mn-lt"/>
                        </a:rPr>
                        <a:t>8</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–9</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132</a:t>
                      </a:r>
                    </a:p>
                  </a:txBody>
                  <a:tcPr anchor="ctr"/>
                </a:tc>
                <a:tc>
                  <a:txBody>
                    <a:bodyPr/>
                    <a:lstStyle/>
                    <a:p>
                      <a:r>
                        <a:rPr lang="en-IN" sz="1200" b="0" dirty="0">
                          <a:solidFill>
                            <a:srgbClr val="1F497D"/>
                          </a:solidFill>
                          <a:effectLst/>
                          <a:latin typeface="+mn-lt"/>
                        </a:rPr>
                        <a:t>571</a:t>
                      </a:r>
                    </a:p>
                  </a:txBody>
                  <a:tcPr anchor="ctr"/>
                </a:tc>
                <a:tc>
                  <a:txBody>
                    <a:bodyPr/>
                    <a:lstStyle/>
                    <a:p>
                      <a:r>
                        <a:rPr lang="en-IN" sz="1200" b="0" dirty="0">
                          <a:solidFill>
                            <a:srgbClr val="1F497D"/>
                          </a:solidFill>
                          <a:effectLst/>
                          <a:latin typeface="+mn-lt"/>
                        </a:rPr>
                        <a:t>231.2</a:t>
                      </a:r>
                    </a:p>
                  </a:txBody>
                  <a:tcPr anchor="ctr"/>
                </a:tc>
                <a:tc>
                  <a:txBody>
                    <a:bodyPr/>
                    <a:lstStyle/>
                    <a:p>
                      <a:r>
                        <a:rPr lang="en-IN" sz="1200" b="0" dirty="0">
                          <a:solidFill>
                            <a:srgbClr val="1F497D"/>
                          </a:solidFill>
                          <a:effectLst/>
                          <a:latin typeface="+mn-lt"/>
                        </a:rPr>
                        <a:t>1.9</a:t>
                      </a:r>
                    </a:p>
                  </a:txBody>
                  <a:tcPr anchor="ctr"/>
                </a:tc>
                <a:extLst>
                  <a:ext uri="{0D108BD9-81ED-4DB2-BD59-A6C34878D82A}">
                    <a16:rowId xmlns:a16="http://schemas.microsoft.com/office/drawing/2014/main" val="340594776"/>
                  </a:ext>
                </a:extLst>
              </a:tr>
              <a:tr h="277856">
                <a:tc>
                  <a:txBody>
                    <a:bodyPr/>
                    <a:lstStyle/>
                    <a:p>
                      <a:r>
                        <a:rPr lang="en-IN" sz="1200" b="0" dirty="0">
                          <a:solidFill>
                            <a:srgbClr val="1F497D"/>
                          </a:solidFill>
                          <a:effectLst/>
                          <a:latin typeface="+mn-lt"/>
                        </a:rPr>
                        <a:t>9</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–10</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187</a:t>
                      </a:r>
                    </a:p>
                  </a:txBody>
                  <a:tcPr anchor="ctr"/>
                </a:tc>
                <a:tc>
                  <a:txBody>
                    <a:bodyPr/>
                    <a:lstStyle/>
                    <a:p>
                      <a:r>
                        <a:rPr lang="en-IN" sz="1200" b="0" dirty="0">
                          <a:solidFill>
                            <a:srgbClr val="1F497D"/>
                          </a:solidFill>
                          <a:effectLst/>
                          <a:latin typeface="+mn-lt"/>
                        </a:rPr>
                        <a:t>439</a:t>
                      </a:r>
                    </a:p>
                  </a:txBody>
                  <a:tcPr anchor="ctr"/>
                </a:tc>
                <a:tc>
                  <a:txBody>
                    <a:bodyPr/>
                    <a:lstStyle/>
                    <a:p>
                      <a:r>
                        <a:rPr lang="en-IN" sz="1200" b="0" dirty="0">
                          <a:solidFill>
                            <a:srgbClr val="1F497D"/>
                          </a:solidFill>
                          <a:effectLst/>
                          <a:latin typeface="+mn-lt"/>
                        </a:rPr>
                        <a:t>426.0</a:t>
                      </a:r>
                    </a:p>
                  </a:txBody>
                  <a:tcPr anchor="ctr"/>
                </a:tc>
                <a:tc>
                  <a:txBody>
                    <a:bodyPr/>
                    <a:lstStyle/>
                    <a:p>
                      <a:r>
                        <a:rPr lang="en-IN" sz="1200" b="0" dirty="0">
                          <a:solidFill>
                            <a:srgbClr val="1F497D"/>
                          </a:solidFill>
                          <a:effectLst/>
                          <a:latin typeface="+mn-lt"/>
                        </a:rPr>
                        <a:t>1.3</a:t>
                      </a:r>
                    </a:p>
                  </a:txBody>
                  <a:tcPr anchor="ctr"/>
                </a:tc>
                <a:extLst>
                  <a:ext uri="{0D108BD9-81ED-4DB2-BD59-A6C34878D82A}">
                    <a16:rowId xmlns:a16="http://schemas.microsoft.com/office/drawing/2014/main" val="1230925365"/>
                  </a:ext>
                </a:extLst>
              </a:tr>
              <a:tr h="277856">
                <a:tc>
                  <a:txBody>
                    <a:bodyPr/>
                    <a:lstStyle/>
                    <a:p>
                      <a:r>
                        <a:rPr lang="en-IN" sz="1200" b="0" dirty="0">
                          <a:solidFill>
                            <a:srgbClr val="1F497D"/>
                          </a:solidFill>
                          <a:effectLst/>
                          <a:latin typeface="+mn-lt"/>
                        </a:rPr>
                        <a:t>10</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–11</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156</a:t>
                      </a:r>
                    </a:p>
                  </a:txBody>
                  <a:tcPr anchor="ctr"/>
                </a:tc>
                <a:tc>
                  <a:txBody>
                    <a:bodyPr/>
                    <a:lstStyle/>
                    <a:p>
                      <a:r>
                        <a:rPr lang="en-IN" sz="1200" b="0" dirty="0">
                          <a:solidFill>
                            <a:srgbClr val="1F497D"/>
                          </a:solidFill>
                          <a:effectLst/>
                          <a:latin typeface="+mn-lt"/>
                        </a:rPr>
                        <a:t>252</a:t>
                      </a:r>
                    </a:p>
                  </a:txBody>
                  <a:tcPr anchor="ctr"/>
                </a:tc>
                <a:tc>
                  <a:txBody>
                    <a:bodyPr/>
                    <a:lstStyle/>
                    <a:p>
                      <a:r>
                        <a:rPr lang="en-IN" sz="1200" b="0" dirty="0">
                          <a:solidFill>
                            <a:srgbClr val="1F497D"/>
                          </a:solidFill>
                          <a:effectLst/>
                          <a:latin typeface="+mn-lt"/>
                        </a:rPr>
                        <a:t>619.0</a:t>
                      </a:r>
                    </a:p>
                  </a:txBody>
                  <a:tcPr anchor="ctr"/>
                </a:tc>
                <a:tc>
                  <a:txBody>
                    <a:bodyPr/>
                    <a:lstStyle/>
                    <a:p>
                      <a:r>
                        <a:rPr lang="en-IN" sz="1200" b="0" dirty="0">
                          <a:solidFill>
                            <a:srgbClr val="1F497D"/>
                          </a:solidFill>
                          <a:effectLst/>
                          <a:latin typeface="+mn-lt"/>
                        </a:rPr>
                        <a:t>0.9</a:t>
                      </a:r>
                    </a:p>
                  </a:txBody>
                  <a:tcPr anchor="ctr"/>
                </a:tc>
                <a:extLst>
                  <a:ext uri="{0D108BD9-81ED-4DB2-BD59-A6C34878D82A}">
                    <a16:rowId xmlns:a16="http://schemas.microsoft.com/office/drawing/2014/main" val="1555243591"/>
                  </a:ext>
                </a:extLst>
              </a:tr>
              <a:tr h="277856">
                <a:tc>
                  <a:txBody>
                    <a:bodyPr/>
                    <a:lstStyle/>
                    <a:p>
                      <a:r>
                        <a:rPr lang="en-IN" sz="1200" b="0" dirty="0">
                          <a:solidFill>
                            <a:srgbClr val="1F497D"/>
                          </a:solidFill>
                          <a:effectLst/>
                          <a:latin typeface="+mn-lt"/>
                        </a:rPr>
                        <a:t>11</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–12</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90</a:t>
                      </a:r>
                    </a:p>
                  </a:txBody>
                  <a:tcPr anchor="ctr"/>
                </a:tc>
                <a:tc>
                  <a:txBody>
                    <a:bodyPr/>
                    <a:lstStyle/>
                    <a:p>
                      <a:r>
                        <a:rPr lang="en-IN" sz="1200" b="0" dirty="0">
                          <a:solidFill>
                            <a:srgbClr val="1F497D"/>
                          </a:solidFill>
                          <a:effectLst/>
                          <a:latin typeface="+mn-lt"/>
                        </a:rPr>
                        <a:t>96</a:t>
                      </a:r>
                    </a:p>
                  </a:txBody>
                  <a:tcPr anchor="ctr"/>
                </a:tc>
                <a:tc>
                  <a:txBody>
                    <a:bodyPr/>
                    <a:lstStyle/>
                    <a:p>
                      <a:r>
                        <a:rPr lang="en-IN" sz="1200" b="0" dirty="0">
                          <a:solidFill>
                            <a:srgbClr val="1F497D"/>
                          </a:solidFill>
                          <a:effectLst/>
                          <a:latin typeface="+mn-lt"/>
                        </a:rPr>
                        <a:t>937.5</a:t>
                      </a:r>
                    </a:p>
                  </a:txBody>
                  <a:tcPr anchor="ctr"/>
                </a:tc>
                <a:tc>
                  <a:txBody>
                    <a:bodyPr/>
                    <a:lstStyle/>
                    <a:p>
                      <a:r>
                        <a:rPr lang="en-IN" sz="1200" b="0" dirty="0">
                          <a:solidFill>
                            <a:srgbClr val="1F497D"/>
                          </a:solidFill>
                          <a:effectLst/>
                          <a:latin typeface="+mn-lt"/>
                        </a:rPr>
                        <a:t>0.6</a:t>
                      </a:r>
                    </a:p>
                  </a:txBody>
                  <a:tcPr anchor="ctr"/>
                </a:tc>
                <a:extLst>
                  <a:ext uri="{0D108BD9-81ED-4DB2-BD59-A6C34878D82A}">
                    <a16:rowId xmlns:a16="http://schemas.microsoft.com/office/drawing/2014/main" val="3570294963"/>
                  </a:ext>
                </a:extLst>
              </a:tr>
              <a:tr h="277856">
                <a:tc>
                  <a:txBody>
                    <a:bodyPr/>
                    <a:lstStyle/>
                    <a:p>
                      <a:r>
                        <a:rPr lang="en-IN" sz="1200" b="0" dirty="0">
                          <a:solidFill>
                            <a:srgbClr val="1F497D"/>
                          </a:solidFill>
                          <a:effectLst/>
                          <a:latin typeface="+mn-lt"/>
                        </a:rPr>
                        <a:t>12</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–13</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3</a:t>
                      </a:r>
                    </a:p>
                  </a:txBody>
                  <a:tcPr anchor="ctr"/>
                </a:tc>
                <a:tc>
                  <a:txBody>
                    <a:bodyPr/>
                    <a:lstStyle/>
                    <a:p>
                      <a:r>
                        <a:rPr lang="en-IN" sz="1200" b="0" dirty="0">
                          <a:solidFill>
                            <a:srgbClr val="1F497D"/>
                          </a:solidFill>
                          <a:effectLst/>
                          <a:latin typeface="+mn-lt"/>
                        </a:rPr>
                        <a:t>6</a:t>
                      </a:r>
                    </a:p>
                  </a:txBody>
                  <a:tcPr anchor="ctr"/>
                </a:tc>
                <a:tc>
                  <a:txBody>
                    <a:bodyPr/>
                    <a:lstStyle/>
                    <a:p>
                      <a:r>
                        <a:rPr lang="en-IN" sz="1200" b="0" dirty="0">
                          <a:solidFill>
                            <a:srgbClr val="1F497D"/>
                          </a:solidFill>
                          <a:effectLst/>
                          <a:latin typeface="+mn-lt"/>
                        </a:rPr>
                        <a:t>500.0</a:t>
                      </a:r>
                    </a:p>
                  </a:txBody>
                  <a:tcPr anchor="ctr"/>
                </a:tc>
                <a:tc>
                  <a:txBody>
                    <a:bodyPr/>
                    <a:lstStyle/>
                    <a:p>
                      <a:r>
                        <a:rPr lang="en-IN" sz="1200" b="0" dirty="0">
                          <a:solidFill>
                            <a:srgbClr val="1F497D"/>
                          </a:solidFill>
                          <a:effectLst/>
                          <a:latin typeface="+mn-lt"/>
                        </a:rPr>
                        <a:t>1.2</a:t>
                      </a:r>
                    </a:p>
                  </a:txBody>
                  <a:tcPr anchor="ctr"/>
                </a:tc>
                <a:extLst>
                  <a:ext uri="{0D108BD9-81ED-4DB2-BD59-A6C34878D82A}">
                    <a16:rowId xmlns:a16="http://schemas.microsoft.com/office/drawing/2014/main" val="3288883798"/>
                  </a:ext>
                </a:extLst>
              </a:tr>
              <a:tr h="277856">
                <a:tc>
                  <a:txBody>
                    <a:bodyPr/>
                    <a:lstStyle/>
                    <a:p>
                      <a:r>
                        <a:rPr lang="en-IN" sz="1200" b="0" dirty="0">
                          <a:solidFill>
                            <a:srgbClr val="1F497D"/>
                          </a:solidFill>
                          <a:effectLst/>
                          <a:latin typeface="+mn-lt"/>
                        </a:rPr>
                        <a:t>13</a:t>
                      </a:r>
                      <a:r>
                        <a:rPr lang="en-IN" sz="1200" b="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–14</a:t>
                      </a:r>
                      <a:endParaRPr lang="en-IN" sz="1200" b="0" dirty="0">
                        <a:solidFill>
                          <a:srgbClr val="1F497D"/>
                        </a:solidFill>
                        <a:effectLst/>
                        <a:latin typeface="+mn-lt"/>
                      </a:endParaRPr>
                    </a:p>
                  </a:txBody>
                  <a:tcPr anchor="ctr"/>
                </a:tc>
                <a:tc>
                  <a:txBody>
                    <a:bodyPr/>
                    <a:lstStyle/>
                    <a:p>
                      <a:r>
                        <a:rPr lang="en-IN" sz="1200" b="0" dirty="0">
                          <a:solidFill>
                            <a:srgbClr val="1F497D"/>
                          </a:solidFill>
                          <a:effectLst/>
                          <a:latin typeface="+mn-lt"/>
                        </a:rPr>
                        <a:t>3</a:t>
                      </a:r>
                    </a:p>
                  </a:txBody>
                  <a:tcPr anchor="ctr"/>
                </a:tc>
                <a:tc>
                  <a:txBody>
                    <a:bodyPr/>
                    <a:lstStyle/>
                    <a:p>
                      <a:r>
                        <a:rPr lang="en-IN" sz="1200" b="0" dirty="0">
                          <a:solidFill>
                            <a:srgbClr val="1F497D"/>
                          </a:solidFill>
                          <a:effectLst/>
                          <a:latin typeface="+mn-lt"/>
                        </a:rPr>
                        <a:t>3</a:t>
                      </a:r>
                    </a:p>
                  </a:txBody>
                  <a:tcPr anchor="ctr"/>
                </a:tc>
                <a:tc>
                  <a:txBody>
                    <a:bodyPr/>
                    <a:lstStyle/>
                    <a:p>
                      <a:r>
                        <a:rPr lang="en-IN" sz="1200" b="0" dirty="0">
                          <a:solidFill>
                            <a:srgbClr val="1F497D"/>
                          </a:solidFill>
                          <a:effectLst/>
                          <a:latin typeface="+mn-lt"/>
                        </a:rPr>
                        <a:t>1,000.0</a:t>
                      </a:r>
                    </a:p>
                  </a:txBody>
                  <a:tcPr anchor="ctr"/>
                </a:tc>
                <a:tc>
                  <a:txBody>
                    <a:bodyPr/>
                    <a:lstStyle/>
                    <a:p>
                      <a:r>
                        <a:rPr lang="en-IN" sz="1200" b="0" dirty="0">
                          <a:solidFill>
                            <a:srgbClr val="1F497D"/>
                          </a:solidFill>
                          <a:effectLst/>
                          <a:latin typeface="+mn-lt"/>
                        </a:rPr>
                        <a:t>0.7</a:t>
                      </a:r>
                    </a:p>
                  </a:txBody>
                  <a:tcPr anchor="ctr"/>
                </a:tc>
                <a:extLst>
                  <a:ext uri="{0D108BD9-81ED-4DB2-BD59-A6C34878D82A}">
                    <a16:rowId xmlns:a16="http://schemas.microsoft.com/office/drawing/2014/main" val="2466380177"/>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Survivorship Curves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b="1" dirty="0">
                <a:solidFill>
                  <a:schemeClr val="tx1"/>
                </a:solidFill>
              </a:rPr>
              <a:t>Survivorship curve</a:t>
            </a:r>
            <a:r>
              <a:rPr lang="en-US" dirty="0">
                <a:solidFill>
                  <a:schemeClr val="tx1"/>
                </a:solidFill>
              </a:rPr>
              <a:t>: a graph of the number of individuals surviving at each age interval plotted versus age</a:t>
            </a:r>
          </a:p>
          <a:p>
            <a:pPr>
              <a:tabLst>
                <a:tab pos="461963" algn="l"/>
              </a:tabLst>
            </a:pPr>
            <a:r>
              <a:rPr lang="en-US" dirty="0">
                <a:solidFill>
                  <a:schemeClr val="tx1"/>
                </a:solidFill>
              </a:rPr>
              <a:t>Three main types of survivorship curves:</a:t>
            </a:r>
          </a:p>
          <a:p>
            <a:pPr lvl="1">
              <a:tabLst>
                <a:tab pos="461963" algn="l"/>
              </a:tabLst>
            </a:pPr>
            <a:r>
              <a:rPr lang="en-US" u="sng" dirty="0">
                <a:solidFill>
                  <a:schemeClr val="tx1"/>
                </a:solidFill>
              </a:rPr>
              <a:t>Type I</a:t>
            </a:r>
            <a:r>
              <a:rPr lang="en-US" dirty="0">
                <a:solidFill>
                  <a:schemeClr val="tx1"/>
                </a:solidFill>
              </a:rPr>
              <a:t>: high early survival, death mainly in older individuals, small numbers of offspring at a time, high amount of parental care (e.g., humans)</a:t>
            </a:r>
          </a:p>
          <a:p>
            <a:pPr lvl="1">
              <a:tabLst>
                <a:tab pos="461963" algn="l"/>
              </a:tabLst>
            </a:pPr>
            <a:r>
              <a:rPr lang="en-US" u="sng" dirty="0">
                <a:solidFill>
                  <a:schemeClr val="tx1"/>
                </a:solidFill>
              </a:rPr>
              <a:t>Type II</a:t>
            </a:r>
            <a:r>
              <a:rPr lang="en-US" dirty="0">
                <a:solidFill>
                  <a:schemeClr val="tx1"/>
                </a:solidFill>
              </a:rPr>
              <a:t>: constant mortality rate across all age groups, relatively few offspring, significant parental care (e.g., birds)</a:t>
            </a:r>
          </a:p>
          <a:p>
            <a:pPr lvl="1">
              <a:tabLst>
                <a:tab pos="461963" algn="l"/>
              </a:tabLst>
            </a:pPr>
            <a:r>
              <a:rPr lang="en-US" u="sng" dirty="0">
                <a:solidFill>
                  <a:schemeClr val="tx1"/>
                </a:solidFill>
              </a:rPr>
              <a:t>Type III</a:t>
            </a:r>
            <a:r>
              <a:rPr lang="en-US" dirty="0">
                <a:solidFill>
                  <a:schemeClr val="tx1"/>
                </a:solidFill>
              </a:rPr>
              <a:t>: high early mortality, lower mortality in survivors, large number of offspring, little parental care, vulnerable to predation, strength in numbers (e.g., trees, marine invertebrates)</a:t>
            </a:r>
            <a:endParaRPr lang="en-US" dirty="0">
              <a:solidFill>
                <a:srgbClr val="0000FF"/>
              </a:solidFill>
            </a:endParaRPr>
          </a:p>
        </p:txBody>
      </p:sp>
    </p:spTree>
    <p:extLst>
      <p:ext uri="{BB962C8B-B14F-4D97-AF65-F5344CB8AC3E}">
        <p14:creationId xmlns:p14="http://schemas.microsoft.com/office/powerpoint/2010/main" val="41046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45.1 Figure 7</a:t>
            </a:r>
            <a:endParaRPr lang="en-US" sz="3200" dirty="0">
              <a:solidFill>
                <a:schemeClr val="accent1"/>
              </a:solidFill>
            </a:endParaRPr>
          </a:p>
        </p:txBody>
      </p:sp>
      <p:sp>
        <p:nvSpPr>
          <p:cNvPr id="5" name="TextBox 4">
            <a:extLst>
              <a:ext uri="{FF2B5EF4-FFF2-40B4-BE49-F238E27FC236}">
                <a16:creationId xmlns:a16="http://schemas.microsoft.com/office/drawing/2014/main" id="{20341F12-AF98-B886-B7D9-A1B10FA36247}"/>
              </a:ext>
            </a:extLst>
          </p:cNvPr>
          <p:cNvSpPr txBox="1"/>
          <p:nvPr/>
        </p:nvSpPr>
        <p:spPr>
          <a:xfrm>
            <a:off x="3886200" y="5529887"/>
            <a:ext cx="1371600" cy="461665"/>
          </a:xfrm>
          <a:prstGeom prst="rect">
            <a:avLst/>
          </a:prstGeom>
          <a:noFill/>
        </p:spPr>
        <p:txBody>
          <a:bodyPr wrap="square" rtlCol="0">
            <a:spAutoFit/>
          </a:bodyPr>
          <a:lstStyle/>
          <a:p>
            <a:pPr algn="ctr"/>
            <a:r>
              <a:rPr lang="en-US" sz="800" dirty="0"/>
              <a:t>CNX OpenStax on Wikimedia Commons. "Survivorship curves." Modified. </a:t>
            </a:r>
          </a:p>
        </p:txBody>
      </p:sp>
      <p:pic>
        <p:nvPicPr>
          <p:cNvPr id="6" name="Content Placeholder 4" descr="The graph plots the log of number of individuals surviving versus time. Three curves are shown, representing Type one, Type two, and Type three survivorship patterns. Birds exhibit a Type II survivorship curve, which decreases linearly with time. Humans show a Type one survivorship curve, which starts with a gentle slope that becomes increasingly steep with time. Trees show a Type three survivorship pattern, which starts with a steep slope that becomes less steep with time.">
            <a:extLst>
              <a:ext uri="{FF2B5EF4-FFF2-40B4-BE49-F238E27FC236}">
                <a16:creationId xmlns:a16="http://schemas.microsoft.com/office/drawing/2014/main" id="{D329C776-B4ED-92AC-8960-00A071387AB4}"/>
              </a:ext>
            </a:extLst>
          </p:cNvPr>
          <p:cNvPicPr>
            <a:picLocks noGrp="1" noChangeAspect="1"/>
          </p:cNvPicPr>
          <p:nvPr>
            <p:ph idx="1"/>
          </p:nvPr>
        </p:nvPicPr>
        <p:blipFill>
          <a:blip r:embed="rId3"/>
          <a:srcRect l="21297" t="3667" r="21295" b="3000"/>
          <a:stretch/>
        </p:blipFill>
        <p:spPr>
          <a:xfrm>
            <a:off x="1981200" y="1071321"/>
            <a:ext cx="4953000" cy="4473677"/>
          </a:xfrm>
        </p:spPr>
      </p:pic>
    </p:spTree>
    <p:extLst>
      <p:ext uri="{BB962C8B-B14F-4D97-AF65-F5344CB8AC3E}">
        <p14:creationId xmlns:p14="http://schemas.microsoft.com/office/powerpoint/2010/main" val="3320887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11040"/>
          </a:xfrm>
        </p:spPr>
        <p:txBody>
          <a:bodyPr>
            <a:normAutofit lnSpcReduction="10000"/>
          </a:bodyPr>
          <a:lstStyle/>
          <a:p>
            <a:r>
              <a:rPr lang="en-US" dirty="0"/>
              <a:t>Provide the correct term for each definition.</a:t>
            </a:r>
          </a:p>
          <a:p>
            <a:pPr marL="457200" indent="-457200">
              <a:buFont typeface="Arial" panose="020B0604020202020204" pitchFamily="34" charset="0"/>
              <a:buChar char="•"/>
            </a:pPr>
            <a:r>
              <a:rPr lang="en-US" dirty="0"/>
              <a:t>Spatial relationship between members of a population within a habitat at a particular point in time</a:t>
            </a:r>
          </a:p>
          <a:p>
            <a:pPr marL="457200" indent="-457200">
              <a:buFont typeface="Arial" panose="020B0604020202020204" pitchFamily="34" charset="0"/>
              <a:buChar char="•"/>
            </a:pPr>
            <a:r>
              <a:rPr lang="en-US" dirty="0"/>
              <a:t>Marked off square area within a habitat</a:t>
            </a:r>
          </a:p>
          <a:p>
            <a:pPr marL="457200" indent="-457200">
              <a:buFont typeface="Arial" panose="020B0604020202020204" pitchFamily="34" charset="0"/>
              <a:buChar char="•"/>
            </a:pPr>
            <a:r>
              <a:rPr lang="en-US" dirty="0"/>
              <a:t>Details the life expectancy of individuals within a population</a:t>
            </a:r>
          </a:p>
          <a:p>
            <a:pPr marL="457200" indent="-457200">
              <a:buFont typeface="Arial" panose="020B0604020202020204" pitchFamily="34" charset="0"/>
              <a:buChar char="•"/>
            </a:pPr>
            <a:r>
              <a:rPr lang="en-US" dirty="0"/>
              <a:t>Number of individuals within a specific area or volume</a:t>
            </a:r>
          </a:p>
          <a:p>
            <a:pPr marL="457200" indent="-457200">
              <a:buFont typeface="Arial" panose="020B0604020202020204" pitchFamily="34" charset="0"/>
              <a:buChar char="•"/>
            </a:pPr>
            <a:r>
              <a:rPr lang="en-US" dirty="0"/>
              <a:t>Statistical study of population dynamics</a:t>
            </a:r>
          </a:p>
        </p:txBody>
      </p:sp>
    </p:spTree>
    <p:extLst>
      <p:ext uri="{BB962C8B-B14F-4D97-AF65-F5344CB8AC3E}">
        <p14:creationId xmlns:p14="http://schemas.microsoft.com/office/powerpoint/2010/main" val="2416885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Populations are individuals of a species that live in a particular habitat and potentially interact.</a:t>
            </a:r>
          </a:p>
          <a:p>
            <a:pPr>
              <a:tabLst>
                <a:tab pos="461963" algn="l"/>
              </a:tabLst>
            </a:pPr>
            <a:r>
              <a:rPr lang="en-US" dirty="0">
                <a:solidFill>
                  <a:schemeClr val="tx1"/>
                </a:solidFill>
              </a:rPr>
              <a:t>Ecologists measure characteristics of populations:</a:t>
            </a:r>
          </a:p>
          <a:p>
            <a:pPr lvl="1">
              <a:tabLst>
                <a:tab pos="461963" algn="l"/>
              </a:tabLst>
            </a:pPr>
            <a:r>
              <a:rPr lang="en-US" dirty="0">
                <a:solidFill>
                  <a:schemeClr val="tx1"/>
                </a:solidFill>
              </a:rPr>
              <a:t>Population size</a:t>
            </a:r>
          </a:p>
          <a:p>
            <a:pPr lvl="1">
              <a:tabLst>
                <a:tab pos="461963" algn="l"/>
              </a:tabLst>
            </a:pPr>
            <a:r>
              <a:rPr lang="en-US" dirty="0">
                <a:solidFill>
                  <a:schemeClr val="tx1"/>
                </a:solidFill>
              </a:rPr>
              <a:t>Density</a:t>
            </a:r>
          </a:p>
          <a:p>
            <a:pPr lvl="1">
              <a:tabLst>
                <a:tab pos="461963" algn="l"/>
              </a:tabLst>
            </a:pPr>
            <a:r>
              <a:rPr lang="en-US" dirty="0">
                <a:solidFill>
                  <a:schemeClr val="tx1"/>
                </a:solidFill>
              </a:rPr>
              <a:t>Dispersion pattern</a:t>
            </a:r>
          </a:p>
          <a:p>
            <a:pPr lvl="1">
              <a:tabLst>
                <a:tab pos="461963" algn="l"/>
              </a:tabLst>
            </a:pPr>
            <a:r>
              <a:rPr lang="en-US" dirty="0">
                <a:solidFill>
                  <a:schemeClr val="tx1"/>
                </a:solidFill>
              </a:rPr>
              <a:t>Age structure</a:t>
            </a:r>
          </a:p>
          <a:p>
            <a:pPr lvl="1">
              <a:tabLst>
                <a:tab pos="461963" algn="l"/>
              </a:tabLst>
            </a:pPr>
            <a:r>
              <a:rPr lang="en-US" dirty="0">
                <a:solidFill>
                  <a:schemeClr val="tx1"/>
                </a:solidFill>
              </a:rPr>
              <a:t>Sex ratio</a:t>
            </a:r>
          </a:p>
          <a:p>
            <a:pPr>
              <a:tabLst>
                <a:tab pos="461963" algn="l"/>
              </a:tabLst>
            </a:pPr>
            <a:r>
              <a:rPr lang="en-US" dirty="0">
                <a:solidFill>
                  <a:schemeClr val="tx1"/>
                </a:solidFill>
              </a:rPr>
              <a:t>Life tables help calculate life expectancies of population members.</a:t>
            </a:r>
          </a:p>
          <a:p>
            <a:pPr>
              <a:tabLst>
                <a:tab pos="461963" algn="l"/>
              </a:tabLst>
            </a:pPr>
            <a:r>
              <a:rPr lang="en-US" dirty="0">
                <a:solidFill>
                  <a:schemeClr val="tx1"/>
                </a:solidFill>
              </a:rPr>
              <a:t>Survivorship curves show the number of surviving individuals at each age interval versus time.</a:t>
            </a:r>
          </a:p>
        </p:txBody>
      </p:sp>
    </p:spTree>
    <p:extLst>
      <p:ext uri="{BB962C8B-B14F-4D97-AF65-F5344CB8AC3E}">
        <p14:creationId xmlns:p14="http://schemas.microsoft.com/office/powerpoint/2010/main" val="38090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and Community Ecology</a:t>
            </a:r>
            <a:endParaRPr lang="en-US" sz="3200" dirty="0">
              <a:solidFill>
                <a:schemeClr val="accent1"/>
              </a:solidFill>
            </a:endParaRPr>
          </a:p>
        </p:txBody>
      </p:sp>
      <p:sp>
        <p:nvSpPr>
          <p:cNvPr id="11267" name="Rectangle 3"/>
          <p:cNvSpPr>
            <a:spLocks noGrp="1"/>
          </p:cNvSpPr>
          <p:nvPr>
            <p:ph idx="1"/>
          </p:nvPr>
        </p:nvSpPr>
        <p:spPr>
          <a:xfrm>
            <a:off x="457200" y="1280160"/>
            <a:ext cx="8229600" cy="2377440"/>
          </a:xfrm>
          <a:prstGeom prst="rect">
            <a:avLst/>
          </a:prstGeom>
        </p:spPr>
        <p:txBody>
          <a:bodyPr>
            <a:normAutofit fontScale="77500" lnSpcReduction="20000"/>
          </a:bodyPr>
          <a:lstStyle/>
          <a:p>
            <a:pPr marL="0" indent="0">
              <a:buNone/>
              <a:tabLst>
                <a:tab pos="461963" algn="l"/>
              </a:tabLst>
            </a:pPr>
            <a:r>
              <a:rPr lang="en-US" dirty="0">
                <a:solidFill>
                  <a:schemeClr val="tx1"/>
                </a:solidFill>
              </a:rPr>
              <a:t>Asian carp:</a:t>
            </a:r>
          </a:p>
          <a:p>
            <a:pPr marL="457200" indent="-457200">
              <a:buFont typeface="Arial" panose="020B0604020202020204" pitchFamily="34" charset="0"/>
              <a:buChar char="•"/>
              <a:tabLst>
                <a:tab pos="461963" algn="l"/>
              </a:tabLst>
            </a:pPr>
            <a:r>
              <a:rPr lang="en-US" dirty="0">
                <a:solidFill>
                  <a:schemeClr val="tx1"/>
                </a:solidFill>
              </a:rPr>
              <a:t>A group of species including silver, black, grass, and big head carp</a:t>
            </a:r>
          </a:p>
          <a:p>
            <a:pPr marL="457200" indent="-457200">
              <a:buFont typeface="Arial" panose="020B0604020202020204" pitchFamily="34" charset="0"/>
              <a:buChar char="•"/>
              <a:tabLst>
                <a:tab pos="461963" algn="l"/>
              </a:tabLst>
            </a:pPr>
            <a:r>
              <a:rPr lang="en-US" dirty="0">
                <a:solidFill>
                  <a:schemeClr val="tx1"/>
                </a:solidFill>
              </a:rPr>
              <a:t>Farmed and eaten in China for over 1,000 years</a:t>
            </a:r>
          </a:p>
          <a:p>
            <a:pPr marL="457200" indent="-457200">
              <a:buFont typeface="Arial" panose="020B0604020202020204" pitchFamily="34" charset="0"/>
              <a:buChar char="•"/>
              <a:tabLst>
                <a:tab pos="461963" algn="l"/>
              </a:tabLst>
            </a:pPr>
            <a:r>
              <a:rPr lang="en-US" dirty="0">
                <a:solidFill>
                  <a:schemeClr val="tx1"/>
                </a:solidFill>
              </a:rPr>
              <a:t>Invasive species to the United States</a:t>
            </a:r>
          </a:p>
          <a:p>
            <a:pPr marL="1200150" lvl="1" indent="-457200">
              <a:buFont typeface="Arial" panose="020B0604020202020204" pitchFamily="34" charset="0"/>
              <a:buChar char="•"/>
              <a:tabLst>
                <a:tab pos="461963" algn="l"/>
              </a:tabLst>
            </a:pPr>
            <a:r>
              <a:rPr lang="en-US" dirty="0"/>
              <a:t>Considered dangerous because it disrupts community structure and composition to the point of threatening native species</a:t>
            </a:r>
          </a:p>
        </p:txBody>
      </p:sp>
      <p:sp>
        <p:nvSpPr>
          <p:cNvPr id="3" name="TextBox 2">
            <a:extLst>
              <a:ext uri="{FF2B5EF4-FFF2-40B4-BE49-F238E27FC236}">
                <a16:creationId xmlns:a16="http://schemas.microsoft.com/office/drawing/2014/main" id="{6983005A-1812-7D59-FF88-2CE6144AFCB5}"/>
              </a:ext>
            </a:extLst>
          </p:cNvPr>
          <p:cNvSpPr txBox="1"/>
          <p:nvPr/>
        </p:nvSpPr>
        <p:spPr>
          <a:xfrm>
            <a:off x="209680" y="3795558"/>
            <a:ext cx="2209800" cy="2246769"/>
          </a:xfrm>
          <a:prstGeom prst="rect">
            <a:avLst/>
          </a:prstGeom>
          <a:noFill/>
        </p:spPr>
        <p:txBody>
          <a:bodyPr wrap="square" rtlCol="0">
            <a:spAutoFit/>
          </a:bodyPr>
          <a:lstStyle/>
          <a:p>
            <a:r>
              <a:rPr lang="en-US" sz="1400" b="1" dirty="0"/>
              <a:t>45.1 Figure 1: </a:t>
            </a:r>
            <a:r>
              <a:rPr lang="en-US" sz="1400" dirty="0"/>
              <a:t>The photograph on the left shows Asian carp jumping out of the water in response to electrofishing. The Asian carp in the photograph on the right were harvested from the Little Calumet River in Illinois.</a:t>
            </a:r>
          </a:p>
        </p:txBody>
      </p:sp>
      <p:sp>
        <p:nvSpPr>
          <p:cNvPr id="4" name="TextBox 3">
            <a:extLst>
              <a:ext uri="{FF2B5EF4-FFF2-40B4-BE49-F238E27FC236}">
                <a16:creationId xmlns:a16="http://schemas.microsoft.com/office/drawing/2014/main" id="{115AA946-CEBA-01BC-8605-A2ED2C9B2F48}"/>
              </a:ext>
            </a:extLst>
          </p:cNvPr>
          <p:cNvSpPr txBox="1"/>
          <p:nvPr/>
        </p:nvSpPr>
        <p:spPr>
          <a:xfrm>
            <a:off x="2819400" y="5703773"/>
            <a:ext cx="2514600" cy="338554"/>
          </a:xfrm>
          <a:prstGeom prst="rect">
            <a:avLst/>
          </a:prstGeom>
          <a:noFill/>
        </p:spPr>
        <p:txBody>
          <a:bodyPr wrap="square" rtlCol="0">
            <a:spAutoFit/>
          </a:bodyPr>
          <a:lstStyle/>
          <a:p>
            <a:pPr algn="ctr"/>
            <a:r>
              <a:rPr lang="en-US" sz="800" dirty="0"/>
              <a:t>U.S. Army Corps of Engineers Nashville District on Wikimedia Commons. "Asian carp jumping."</a:t>
            </a:r>
          </a:p>
        </p:txBody>
      </p:sp>
      <p:sp>
        <p:nvSpPr>
          <p:cNvPr id="5" name="TextBox 4">
            <a:extLst>
              <a:ext uri="{FF2B5EF4-FFF2-40B4-BE49-F238E27FC236}">
                <a16:creationId xmlns:a16="http://schemas.microsoft.com/office/drawing/2014/main" id="{376044CB-9647-692A-10A7-BC2633B36054}"/>
              </a:ext>
            </a:extLst>
          </p:cNvPr>
          <p:cNvSpPr txBox="1"/>
          <p:nvPr/>
        </p:nvSpPr>
        <p:spPr>
          <a:xfrm>
            <a:off x="6019800" y="5713363"/>
            <a:ext cx="2438400" cy="338554"/>
          </a:xfrm>
          <a:prstGeom prst="rect">
            <a:avLst/>
          </a:prstGeom>
          <a:noFill/>
        </p:spPr>
        <p:txBody>
          <a:bodyPr wrap="square" rtlCol="0">
            <a:spAutoFit/>
          </a:bodyPr>
          <a:lstStyle/>
          <a:p>
            <a:pPr algn="ctr"/>
            <a:r>
              <a:rPr lang="en-US" sz="800" dirty="0"/>
              <a:t>U.S. Government Accountability Office on Wikimedia Commons. "Asian carp removed from river."</a:t>
            </a:r>
          </a:p>
        </p:txBody>
      </p:sp>
      <p:pic>
        <p:nvPicPr>
          <p:cNvPr id="6" name="Content Placeholder 4" descr="Two images: one shows Asian carp jumping out of the water; another shows the carp in a boat.">
            <a:extLst>
              <a:ext uri="{FF2B5EF4-FFF2-40B4-BE49-F238E27FC236}">
                <a16:creationId xmlns:a16="http://schemas.microsoft.com/office/drawing/2014/main" id="{AA6EE8AD-F3F8-3B4A-18F1-D4D8D5BC2F3D}"/>
              </a:ext>
            </a:extLst>
          </p:cNvPr>
          <p:cNvPicPr>
            <a:picLocks noChangeAspect="1"/>
          </p:cNvPicPr>
          <p:nvPr/>
        </p:nvPicPr>
        <p:blipFill>
          <a:blip r:embed="rId2"/>
          <a:srcRect t="3667" b="31333"/>
          <a:stretch/>
        </p:blipFill>
        <p:spPr>
          <a:xfrm>
            <a:off x="2743200" y="3572197"/>
            <a:ext cx="5715000" cy="2063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Demography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dirty="0">
                <a:solidFill>
                  <a:schemeClr val="tx1"/>
                </a:solidFill>
              </a:rPr>
              <a:t>Population: all the individuals of a particular species that live in a specific area and have the potential to interact with each other</a:t>
            </a:r>
          </a:p>
          <a:p>
            <a:pPr>
              <a:tabLst>
                <a:tab pos="461963" algn="l"/>
              </a:tabLst>
            </a:pPr>
            <a:r>
              <a:rPr lang="en-US" dirty="0"/>
              <a:t>Fluctuate based on seasonal/yearly changes in the environment, natural disasters, and competition for resources between and within species</a:t>
            </a:r>
            <a:endParaRPr lang="en-US" dirty="0">
              <a:solidFill>
                <a:schemeClr val="tx1"/>
              </a:solidFill>
            </a:endParaRPr>
          </a:p>
          <a:p>
            <a:pPr marL="0" indent="0">
              <a:buNone/>
              <a:tabLst>
                <a:tab pos="461963" algn="l"/>
              </a:tabLst>
            </a:pPr>
            <a:r>
              <a:rPr lang="en-US" b="1" dirty="0">
                <a:solidFill>
                  <a:schemeClr val="tx1"/>
                </a:solidFill>
              </a:rPr>
              <a:t>Demography</a:t>
            </a:r>
            <a:r>
              <a:rPr lang="en-US" dirty="0">
                <a:solidFill>
                  <a:schemeClr val="tx1"/>
                </a:solidFill>
              </a:rPr>
              <a:t>: statistical study of population changes over time, including birth rates, death rates, and life expectancy</a:t>
            </a:r>
          </a:p>
          <a:p>
            <a:pPr>
              <a:tabLst>
                <a:tab pos="461963" algn="l"/>
              </a:tabLst>
            </a:pPr>
            <a:r>
              <a:rPr lang="en-US" dirty="0">
                <a:solidFill>
                  <a:schemeClr val="tx1"/>
                </a:solidFill>
              </a:rPr>
              <a:t>Uses mathematical tools to investigate how populations respond to changes in biotic (living) and abiotic (nonliving) factors</a:t>
            </a:r>
          </a:p>
          <a:p>
            <a:pPr lvl="1">
              <a:tabLst>
                <a:tab pos="461963" algn="l"/>
              </a:tabLst>
            </a:pPr>
            <a:r>
              <a:rPr lang="en-US" dirty="0"/>
              <a:t>Many originally developed to study human populations but applicable to all living populations</a:t>
            </a:r>
            <a:endParaRPr lang="en-US" dirty="0">
              <a:solidFill>
                <a:schemeClr val="tx1"/>
              </a:solidFill>
            </a:endParaRPr>
          </a:p>
          <a:p>
            <a:pPr>
              <a:tabLst>
                <a:tab pos="461963" algn="l"/>
              </a:tabLst>
            </a:pPr>
            <a:r>
              <a:rPr lang="en-US" b="1" dirty="0">
                <a:solidFill>
                  <a:schemeClr val="tx1"/>
                </a:solidFill>
              </a:rPr>
              <a:t>Life tables</a:t>
            </a:r>
            <a:r>
              <a:rPr lang="en-US" dirty="0">
                <a:solidFill>
                  <a:schemeClr val="tx1"/>
                </a:solidFill>
              </a:rPr>
              <a:t>: detail the life expectancy of individuals within a population</a:t>
            </a:r>
          </a:p>
          <a:p>
            <a:pPr lvl="1">
              <a:tabLst>
                <a:tab pos="461963" algn="l"/>
              </a:tabLst>
            </a:pPr>
            <a:r>
              <a:rPr lang="en-US" dirty="0"/>
              <a:t>Initially developed by life insurance companies to set insurance rates</a:t>
            </a:r>
            <a:endParaRPr lang="en-US" dirty="0">
              <a:solidFill>
                <a:schemeClr val="tx1"/>
              </a:solidFill>
            </a:endParaRPr>
          </a:p>
        </p:txBody>
      </p:sp>
    </p:spTree>
    <p:extLst>
      <p:ext uri="{BB962C8B-B14F-4D97-AF65-F5344CB8AC3E}">
        <p14:creationId xmlns:p14="http://schemas.microsoft.com/office/powerpoint/2010/main" val="41075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Size and Density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The study of any population begins by determining two main characteristics:</a:t>
            </a:r>
          </a:p>
          <a:p>
            <a:pPr lvl="1">
              <a:tabLst>
                <a:tab pos="461963" algn="l"/>
              </a:tabLst>
            </a:pPr>
            <a:r>
              <a:rPr lang="en-US" b="1" dirty="0">
                <a:solidFill>
                  <a:schemeClr val="tx1"/>
                </a:solidFill>
              </a:rPr>
              <a:t>Population size (</a:t>
            </a:r>
            <a:r>
              <a:rPr lang="en-US" b="1" i="1" dirty="0">
                <a:solidFill>
                  <a:schemeClr val="tx1"/>
                </a:solidFill>
              </a:rPr>
              <a:t>N</a:t>
            </a:r>
            <a:r>
              <a:rPr lang="en-US" b="1" dirty="0">
                <a:solidFill>
                  <a:schemeClr val="tx1"/>
                </a:solidFill>
              </a:rPr>
              <a:t>)</a:t>
            </a:r>
            <a:r>
              <a:rPr lang="en-US" dirty="0">
                <a:solidFill>
                  <a:schemeClr val="tx1"/>
                </a:solidFill>
              </a:rPr>
              <a:t>: total number of individuals in a population</a:t>
            </a:r>
          </a:p>
          <a:p>
            <a:pPr lvl="1">
              <a:tabLst>
                <a:tab pos="461963" algn="l"/>
              </a:tabLst>
            </a:pPr>
            <a:r>
              <a:rPr lang="en-US" b="1" dirty="0">
                <a:solidFill>
                  <a:schemeClr val="tx1"/>
                </a:solidFill>
              </a:rPr>
              <a:t>Population density</a:t>
            </a:r>
            <a:r>
              <a:rPr lang="en-US" dirty="0">
                <a:solidFill>
                  <a:schemeClr val="tx1"/>
                </a:solidFill>
              </a:rPr>
              <a:t>: number of individuals per unit area or volume</a:t>
            </a:r>
          </a:p>
          <a:p>
            <a:pPr>
              <a:tabLst>
                <a:tab pos="461963" algn="l"/>
              </a:tabLst>
            </a:pPr>
            <a:r>
              <a:rPr lang="en-US" dirty="0">
                <a:solidFill>
                  <a:schemeClr val="tx1"/>
                </a:solidFill>
              </a:rPr>
              <a:t>Larger populations may be more genetically diverse and adaptable.</a:t>
            </a:r>
          </a:p>
          <a:p>
            <a:pPr>
              <a:tabLst>
                <a:tab pos="461963" algn="l"/>
              </a:tabLst>
            </a:pPr>
            <a:r>
              <a:rPr lang="en-US" dirty="0">
                <a:solidFill>
                  <a:schemeClr val="tx1"/>
                </a:solidFill>
              </a:rPr>
              <a:t>Lower density populations may face challenges in finding mates.</a:t>
            </a:r>
          </a:p>
          <a:p>
            <a:pPr>
              <a:tabLst>
                <a:tab pos="461963" algn="l"/>
              </a:tabLst>
            </a:pPr>
            <a:r>
              <a:rPr lang="en-US" dirty="0">
                <a:solidFill>
                  <a:schemeClr val="tx1"/>
                </a:solidFill>
              </a:rPr>
              <a:t>Smaller organisms tend to have higher population densities than larger ones.</a:t>
            </a:r>
            <a:endParaRPr lang="en-US" dirty="0">
              <a:solidFill>
                <a:srgbClr val="0000FF"/>
              </a:solidFill>
            </a:endParaRPr>
          </a:p>
        </p:txBody>
      </p:sp>
    </p:spTree>
    <p:extLst>
      <p:ext uri="{BB962C8B-B14F-4D97-AF65-F5344CB8AC3E}">
        <p14:creationId xmlns:p14="http://schemas.microsoft.com/office/powerpoint/2010/main" val="390980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45.1 Figure 2</a:t>
            </a:r>
            <a:endParaRPr lang="en-US" sz="3200" dirty="0">
              <a:solidFill>
                <a:schemeClr val="accent1"/>
              </a:solidFill>
            </a:endParaRPr>
          </a:p>
        </p:txBody>
      </p:sp>
      <p:sp>
        <p:nvSpPr>
          <p:cNvPr id="3" name="TextBox 2">
            <a:extLst>
              <a:ext uri="{FF2B5EF4-FFF2-40B4-BE49-F238E27FC236}">
                <a16:creationId xmlns:a16="http://schemas.microsoft.com/office/drawing/2014/main" id="{7B532635-FA70-90E6-6156-DF87E27A6B75}"/>
              </a:ext>
            </a:extLst>
          </p:cNvPr>
          <p:cNvSpPr txBox="1"/>
          <p:nvPr/>
        </p:nvSpPr>
        <p:spPr>
          <a:xfrm>
            <a:off x="3467100" y="5562600"/>
            <a:ext cx="2209800" cy="461665"/>
          </a:xfrm>
          <a:prstGeom prst="rect">
            <a:avLst/>
          </a:prstGeom>
          <a:noFill/>
        </p:spPr>
        <p:txBody>
          <a:bodyPr wrap="square" rtlCol="0">
            <a:spAutoFit/>
          </a:bodyPr>
          <a:lstStyle/>
          <a:p>
            <a:pPr algn="ctr"/>
            <a:r>
              <a:rPr lang="en-US" sz="800" dirty="0"/>
              <a:t>CNX OpenStax on Wikimedia Commons. "Relationship between population and body mass in Australian mammals."</a:t>
            </a:r>
          </a:p>
        </p:txBody>
      </p:sp>
      <p:pic>
        <p:nvPicPr>
          <p:cNvPr id="6" name="Content Placeholder 6" descr="The graph plots log density in kilometers squared versus log body mass in grams. The values are inversely proportional, so that density decreases linearly with increasing body mass. The species included are quoll, bandicoot, wombat, rat-kangaroo, potoroo, possom species, tree kangaroo, wallaby, kangaroo, bear cuscus, and glider species.">
            <a:extLst>
              <a:ext uri="{FF2B5EF4-FFF2-40B4-BE49-F238E27FC236}">
                <a16:creationId xmlns:a16="http://schemas.microsoft.com/office/drawing/2014/main" id="{CA05ACF3-DC0D-B124-70B1-4D782EE1FD74}"/>
              </a:ext>
            </a:extLst>
          </p:cNvPr>
          <p:cNvPicPr>
            <a:picLocks noGrp="1" noChangeAspect="1"/>
          </p:cNvPicPr>
          <p:nvPr>
            <p:ph idx="1"/>
          </p:nvPr>
        </p:nvPicPr>
        <p:blipFill>
          <a:blip r:embed="rId3"/>
          <a:srcRect l="14815" t="3667" r="14815" b="3000"/>
          <a:stretch/>
        </p:blipFill>
        <p:spPr>
          <a:xfrm>
            <a:off x="1523999" y="1097280"/>
            <a:ext cx="6060077" cy="44653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lstStyle/>
          <a:p>
            <a:r>
              <a:rPr lang="en-US" dirty="0"/>
              <a:t>As Figure 2 shows, population density typically decreases with increasing body size. Why do you think this is the case?</a:t>
            </a:r>
          </a:p>
        </p:txBody>
      </p:sp>
    </p:spTree>
    <p:extLst>
      <p:ext uri="{BB962C8B-B14F-4D97-AF65-F5344CB8AC3E}">
        <p14:creationId xmlns:p14="http://schemas.microsoft.com/office/powerpoint/2010/main" val="193357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Research Methods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Counting individuals is the most accurate method but often impractical for large habitats.</a:t>
            </a:r>
          </a:p>
          <a:p>
            <a:pPr>
              <a:tabLst>
                <a:tab pos="461963" algn="l"/>
              </a:tabLst>
            </a:pPr>
            <a:r>
              <a:rPr lang="en-US" dirty="0">
                <a:solidFill>
                  <a:schemeClr val="tx1"/>
                </a:solidFill>
              </a:rPr>
              <a:t>Scientists sample representative portions of habitats to infer population sizes and densities.</a:t>
            </a:r>
          </a:p>
          <a:p>
            <a:pPr>
              <a:tabLst>
                <a:tab pos="461963" algn="l"/>
              </a:tabLst>
            </a:pPr>
            <a:r>
              <a:rPr lang="en-US" dirty="0">
                <a:solidFill>
                  <a:schemeClr val="tx1"/>
                </a:solidFill>
              </a:rPr>
              <a:t>Some examples include:</a:t>
            </a:r>
          </a:p>
          <a:p>
            <a:pPr lvl="1">
              <a:tabLst>
                <a:tab pos="461963" algn="l"/>
              </a:tabLst>
            </a:pPr>
            <a:r>
              <a:rPr lang="en-US" dirty="0"/>
              <a:t>Quadrats</a:t>
            </a:r>
          </a:p>
          <a:p>
            <a:pPr lvl="1">
              <a:tabLst>
                <a:tab pos="461963" algn="l"/>
              </a:tabLst>
            </a:pPr>
            <a:r>
              <a:rPr lang="en-US" dirty="0">
                <a:solidFill>
                  <a:schemeClr val="tx1"/>
                </a:solidFill>
              </a:rPr>
              <a:t>Mark and recapture</a:t>
            </a:r>
          </a:p>
          <a:p>
            <a:pPr lvl="1">
              <a:tabLst>
                <a:tab pos="461963" algn="l"/>
              </a:tabLst>
            </a:pPr>
            <a:endParaRPr lang="en-US" dirty="0">
              <a:solidFill>
                <a:schemeClr val="tx1"/>
              </a:solidFill>
            </a:endParaRPr>
          </a:p>
        </p:txBody>
      </p:sp>
    </p:spTree>
    <p:extLst>
      <p:ext uri="{BB962C8B-B14F-4D97-AF65-F5344CB8AC3E}">
        <p14:creationId xmlns:p14="http://schemas.microsoft.com/office/powerpoint/2010/main" val="65071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Quadrats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a:tabLst>
                <a:tab pos="461963" algn="l"/>
              </a:tabLst>
            </a:pPr>
            <a:r>
              <a:rPr lang="en-US" b="1" dirty="0">
                <a:solidFill>
                  <a:schemeClr val="tx1"/>
                </a:solidFill>
              </a:rPr>
              <a:t>Quadrat</a:t>
            </a:r>
            <a:r>
              <a:rPr lang="en-US" dirty="0">
                <a:solidFill>
                  <a:schemeClr val="tx1"/>
                </a:solidFill>
              </a:rPr>
              <a:t>: way of marking off square areas within a habitat</a:t>
            </a:r>
          </a:p>
          <a:p>
            <a:pPr marL="457200" indent="-457200">
              <a:buFont typeface="Arial" panose="020B0604020202020204" pitchFamily="34" charset="0"/>
              <a:buChar char="•"/>
              <a:tabLst>
                <a:tab pos="461963" algn="l"/>
              </a:tabLst>
            </a:pPr>
            <a:r>
              <a:rPr lang="en-US" dirty="0">
                <a:solidFill>
                  <a:schemeClr val="tx1"/>
                </a:solidFill>
              </a:rPr>
              <a:t>Used for immobile or slow-moving organisms</a:t>
            </a:r>
          </a:p>
          <a:p>
            <a:pPr marL="457200" indent="-457200">
              <a:buFont typeface="Arial" panose="020B0604020202020204" pitchFamily="34" charset="0"/>
              <a:buChar char="•"/>
              <a:tabLst>
                <a:tab pos="461963" algn="l"/>
              </a:tabLst>
            </a:pPr>
            <a:r>
              <a:rPr lang="en-US" dirty="0">
                <a:solidFill>
                  <a:schemeClr val="tx1"/>
                </a:solidFill>
              </a:rPr>
              <a:t>Multiple samples taken at random locations</a:t>
            </a:r>
          </a:p>
          <a:p>
            <a:pPr marL="457200" indent="-457200">
              <a:buFont typeface="Arial" panose="020B0604020202020204" pitchFamily="34" charset="0"/>
              <a:buChar char="•"/>
              <a:tabLst>
                <a:tab pos="461963" algn="l"/>
              </a:tabLst>
            </a:pPr>
            <a:r>
              <a:rPr lang="en-US" dirty="0">
                <a:solidFill>
                  <a:schemeClr val="tx1"/>
                </a:solidFill>
              </a:rPr>
              <a:t>Relation of size and number to organism size and expected density</a:t>
            </a:r>
          </a:p>
          <a:p>
            <a:pPr marL="1200150" lvl="1" indent="-457200">
              <a:buFont typeface="Arial" panose="020B0604020202020204" pitchFamily="34" charset="0"/>
              <a:buChar char="•"/>
              <a:tabLst>
                <a:tab pos="461963" algn="l"/>
              </a:tabLst>
            </a:pPr>
            <a:r>
              <a:rPr lang="en-US" u="sng" dirty="0"/>
              <a:t>Example</a:t>
            </a:r>
            <a:r>
              <a:rPr lang="en-US" dirty="0"/>
              <a:t>: daffodils (smaller quadrat) vs. giant redwoods (larger quadrat)</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Data used to estimate total population size and density</a:t>
            </a:r>
            <a:endParaRPr lang="en-US" dirty="0">
              <a:solidFill>
                <a:srgbClr val="0000FF"/>
              </a:solidFill>
            </a:endParaRPr>
          </a:p>
        </p:txBody>
      </p:sp>
      <p:pic>
        <p:nvPicPr>
          <p:cNvPr id="2" name="Content Placeholder 5" descr="A photograph of a scientist using a quadrat">
            <a:extLst>
              <a:ext uri="{FF2B5EF4-FFF2-40B4-BE49-F238E27FC236}">
                <a16:creationId xmlns:a16="http://schemas.microsoft.com/office/drawing/2014/main" id="{7EE5ED44-0336-4BA9-9354-0BCEAF86C93D}"/>
              </a:ext>
            </a:extLst>
          </p:cNvPr>
          <p:cNvPicPr>
            <a:picLocks noChangeAspect="1"/>
          </p:cNvPicPr>
          <p:nvPr/>
        </p:nvPicPr>
        <p:blipFill>
          <a:blip r:embed="rId2"/>
          <a:srcRect l="15741" t="5334" r="15742" b="3000"/>
          <a:stretch/>
        </p:blipFill>
        <p:spPr>
          <a:xfrm>
            <a:off x="4572000" y="1524000"/>
            <a:ext cx="3998422" cy="2971800"/>
          </a:xfrm>
          <a:prstGeom prst="rect">
            <a:avLst/>
          </a:prstGeom>
        </p:spPr>
      </p:pic>
      <p:sp>
        <p:nvSpPr>
          <p:cNvPr id="4" name="TextBox 3">
            <a:extLst>
              <a:ext uri="{FF2B5EF4-FFF2-40B4-BE49-F238E27FC236}">
                <a16:creationId xmlns:a16="http://schemas.microsoft.com/office/drawing/2014/main" id="{DFF6D058-2FA2-0AEA-9652-52EAA205C1B4}"/>
              </a:ext>
            </a:extLst>
          </p:cNvPr>
          <p:cNvSpPr txBox="1"/>
          <p:nvPr/>
        </p:nvSpPr>
        <p:spPr>
          <a:xfrm>
            <a:off x="5003800" y="4624626"/>
            <a:ext cx="3200400" cy="523220"/>
          </a:xfrm>
          <a:prstGeom prst="rect">
            <a:avLst/>
          </a:prstGeom>
          <a:noFill/>
        </p:spPr>
        <p:txBody>
          <a:bodyPr wrap="square" rtlCol="0">
            <a:spAutoFit/>
          </a:bodyPr>
          <a:lstStyle/>
          <a:p>
            <a:pPr algn="ctr"/>
            <a:r>
              <a:rPr lang="en-US" sz="1400" b="1" dirty="0"/>
              <a:t>45.1 Figure 3: </a:t>
            </a:r>
            <a:r>
              <a:rPr lang="en-US" sz="1400" dirty="0"/>
              <a:t>A scientist uses a quadrat to measure population size and density.</a:t>
            </a:r>
          </a:p>
        </p:txBody>
      </p:sp>
      <p:sp>
        <p:nvSpPr>
          <p:cNvPr id="5" name="TextBox 4">
            <a:extLst>
              <a:ext uri="{FF2B5EF4-FFF2-40B4-BE49-F238E27FC236}">
                <a16:creationId xmlns:a16="http://schemas.microsoft.com/office/drawing/2014/main" id="{506FDD07-9AA8-A131-5025-F0FBDE317F37}"/>
              </a:ext>
            </a:extLst>
          </p:cNvPr>
          <p:cNvSpPr txBox="1"/>
          <p:nvPr/>
        </p:nvSpPr>
        <p:spPr>
          <a:xfrm>
            <a:off x="5689600" y="5147846"/>
            <a:ext cx="1828800" cy="338554"/>
          </a:xfrm>
          <a:prstGeom prst="rect">
            <a:avLst/>
          </a:prstGeom>
          <a:noFill/>
        </p:spPr>
        <p:txBody>
          <a:bodyPr wrap="square" rtlCol="0">
            <a:spAutoFit/>
          </a:bodyPr>
          <a:lstStyle/>
          <a:p>
            <a:pPr algn="ctr"/>
            <a:r>
              <a:rPr lang="en-US" sz="800" dirty="0"/>
              <a:t>SonoranDesertNPS on Wikimedia Commons. "Quadrat."</a:t>
            </a:r>
          </a:p>
        </p:txBody>
      </p:sp>
    </p:spTree>
    <p:extLst>
      <p:ext uri="{BB962C8B-B14F-4D97-AF65-F5344CB8AC3E}">
        <p14:creationId xmlns:p14="http://schemas.microsoft.com/office/powerpoint/2010/main" val="29070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2075</TotalTime>
  <Words>2139</Words>
  <Application>Microsoft Office PowerPoint</Application>
  <PresentationFormat>On-screen Show (4:3)</PresentationFormat>
  <Paragraphs>245</Paragraphs>
  <Slides>29</Slides>
  <Notes>9</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5" baseType="lpstr">
      <vt:lpstr>Calibri</vt:lpstr>
      <vt:lpstr>Aptos</vt:lpstr>
      <vt:lpstr>Arial</vt:lpstr>
      <vt:lpstr>Office Theme</vt:lpstr>
      <vt:lpstr>1_Office Theme</vt:lpstr>
      <vt:lpstr>Equation</vt:lpstr>
      <vt:lpstr>Lesson 45.1</vt:lpstr>
      <vt:lpstr>Objectives</vt:lpstr>
      <vt:lpstr>Population and Community Ecology</vt:lpstr>
      <vt:lpstr>Population Demography</vt:lpstr>
      <vt:lpstr>Population Size and Density</vt:lpstr>
      <vt:lpstr>45.1 Figure 2</vt:lpstr>
      <vt:lpstr>Think It Through1</vt:lpstr>
      <vt:lpstr>Population Research Methods</vt:lpstr>
      <vt:lpstr>Quadrats</vt:lpstr>
      <vt:lpstr>Group Activity1</vt:lpstr>
      <vt:lpstr>Mark and Recapture1</vt:lpstr>
      <vt:lpstr>Mark and Recapture2</vt:lpstr>
      <vt:lpstr>Limitations to Mark and Recapture</vt:lpstr>
      <vt:lpstr>Think It Through2</vt:lpstr>
      <vt:lpstr>Species Distribution</vt:lpstr>
      <vt:lpstr>Examples of Dispersion Patterns</vt:lpstr>
      <vt:lpstr>Demography</vt:lpstr>
      <vt:lpstr>Reflection Question</vt:lpstr>
      <vt:lpstr>Group Activity2</vt:lpstr>
      <vt:lpstr>Demographic Characteristics of a Population</vt:lpstr>
      <vt:lpstr>45.1 Figure 6</vt:lpstr>
      <vt:lpstr>Life Tables1</vt:lpstr>
      <vt:lpstr>Life Tables2</vt:lpstr>
      <vt:lpstr>Table 1: Life Table of Dall Sheep (Deevey, 1947)1</vt:lpstr>
      <vt:lpstr>Survivorship Curves</vt:lpstr>
      <vt:lpstr>45.1 Figure 7</vt:lpstr>
      <vt:lpstr>Think It Through3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203</cp:revision>
  <dcterms:created xsi:type="dcterms:W3CDTF">2013-04-26T14:43:13Z</dcterms:created>
  <dcterms:modified xsi:type="dcterms:W3CDTF">2024-10-18T01:04:40Z</dcterms:modified>
</cp:coreProperties>
</file>