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61" r:id="rId2"/>
  </p:sldMasterIdLst>
  <p:notesMasterIdLst>
    <p:notesMasterId r:id="rId28"/>
  </p:notesMasterIdLst>
  <p:handoutMasterIdLst>
    <p:handoutMasterId r:id="rId29"/>
  </p:handoutMasterIdLst>
  <p:sldIdLst>
    <p:sldId id="272" r:id="rId3"/>
    <p:sldId id="264" r:id="rId4"/>
    <p:sldId id="265" r:id="rId5"/>
    <p:sldId id="281" r:id="rId6"/>
    <p:sldId id="282" r:id="rId7"/>
    <p:sldId id="298" r:id="rId8"/>
    <p:sldId id="292" r:id="rId9"/>
    <p:sldId id="283" r:id="rId10"/>
    <p:sldId id="271" r:id="rId11"/>
    <p:sldId id="284" r:id="rId12"/>
    <p:sldId id="293" r:id="rId13"/>
    <p:sldId id="268" r:id="rId14"/>
    <p:sldId id="285" r:id="rId15"/>
    <p:sldId id="294" r:id="rId16"/>
    <p:sldId id="299" r:id="rId17"/>
    <p:sldId id="286" r:id="rId18"/>
    <p:sldId id="295" r:id="rId19"/>
    <p:sldId id="296" r:id="rId20"/>
    <p:sldId id="275" r:id="rId21"/>
    <p:sldId id="287" r:id="rId22"/>
    <p:sldId id="297" r:id="rId23"/>
    <p:sldId id="288" r:id="rId24"/>
    <p:sldId id="289" r:id="rId25"/>
    <p:sldId id="290" r:id="rId26"/>
    <p:sldId id="280"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Nick  Belloit" initials="" lastIdx="6"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showAnimation="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97D"/>
    <a:srgbClr val="2D7D9F"/>
    <a:srgbClr val="0000FF"/>
    <a:srgbClr val="366092"/>
    <a:srgbClr val="000099"/>
    <a:srgbClr val="000000"/>
    <a:srgbClr val="1F497C"/>
    <a:srgbClr val="99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8" autoAdjust="0"/>
    <p:restoredTop sz="86410" autoAdjust="0"/>
  </p:normalViewPr>
  <p:slideViewPr>
    <p:cSldViewPr>
      <p:cViewPr varScale="1">
        <p:scale>
          <a:sx n="95" d="100"/>
          <a:sy n="95" d="100"/>
        </p:scale>
        <p:origin x="780" y="96"/>
      </p:cViewPr>
      <p:guideLst>
        <p:guide orient="horz" pos="2160"/>
        <p:guide pos="2880"/>
      </p:guideLst>
    </p:cSldViewPr>
  </p:slideViewPr>
  <p:outlineViewPr>
    <p:cViewPr>
      <p:scale>
        <a:sx n="33" d="100"/>
        <a:sy n="33" d="100"/>
      </p:scale>
      <p:origin x="0" y="-8592"/>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84" d="100"/>
          <a:sy n="84" d="100"/>
        </p:scale>
        <p:origin x="3912"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commentAuthors" Target="commentAuthors.xml"/><Relationship Id="rId8" Type="http://schemas.openxmlformats.org/officeDocument/2006/relationships/slide" Target="slides/slide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E235DB0-18E5-42EE-8A41-3EE53E7DF1D8}" type="datetimeFigureOut">
              <a:rPr lang="en-US" smtClean="0"/>
              <a:pPr/>
              <a:t>10/17/2024</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74792EB-0FA9-4C62-9AEF-94474B71BCAD}" type="slidenum">
              <a:rPr lang="en-US" smtClean="0"/>
              <a:pPr/>
              <a:t>‹#›</a:t>
            </a:fld>
            <a:endParaRPr lang="en-US" dirty="0"/>
          </a:p>
        </p:txBody>
      </p:sp>
    </p:spTree>
    <p:extLst>
      <p:ext uri="{BB962C8B-B14F-4D97-AF65-F5344CB8AC3E}">
        <p14:creationId xmlns:p14="http://schemas.microsoft.com/office/powerpoint/2010/main" val="30209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79F262B-740E-4480-8DD6-7DF3785A307D}" type="datetimeFigureOut">
              <a:rPr lang="en-US" smtClean="0"/>
              <a:pPr/>
              <a:t>10/17/2024</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15ED13-301A-4C0A-8C7F-A4982DED9D67}" type="slidenum">
              <a:rPr lang="en-US" smtClean="0"/>
              <a:pPr/>
              <a:t>‹#›</a:t>
            </a:fld>
            <a:endParaRPr lang="en-US" dirty="0"/>
          </a:p>
        </p:txBody>
      </p:sp>
    </p:spTree>
    <p:extLst>
      <p:ext uri="{BB962C8B-B14F-4D97-AF65-F5344CB8AC3E}">
        <p14:creationId xmlns:p14="http://schemas.microsoft.com/office/powerpoint/2010/main" val="25688567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9</a:t>
            </a:fld>
            <a:endParaRPr lang="en-US" dirty="0"/>
          </a:p>
        </p:txBody>
      </p:sp>
    </p:spTree>
    <p:extLst>
      <p:ext uri="{BB962C8B-B14F-4D97-AF65-F5344CB8AC3E}">
        <p14:creationId xmlns:p14="http://schemas.microsoft.com/office/powerpoint/2010/main" val="34762353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12</a:t>
            </a:fld>
            <a:endParaRPr lang="en-US" dirty="0"/>
          </a:p>
        </p:txBody>
      </p:sp>
    </p:spTree>
    <p:extLst>
      <p:ext uri="{BB962C8B-B14F-4D97-AF65-F5344CB8AC3E}">
        <p14:creationId xmlns:p14="http://schemas.microsoft.com/office/powerpoint/2010/main" val="33420897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Male fruit flies that had previously mated (resource-depleted) picked larger, more fecund females more often than those that had not mated (non-resource-depleted). This change in behavior causes an increase in the efficiency of a limited reproductive resource: sperm.</a:t>
            </a:r>
          </a:p>
        </p:txBody>
      </p:sp>
      <p:sp>
        <p:nvSpPr>
          <p:cNvPr id="4" name="Slide Number Placeholder 3"/>
          <p:cNvSpPr>
            <a:spLocks noGrp="1"/>
          </p:cNvSpPr>
          <p:nvPr>
            <p:ph type="sldNum" sz="quarter" idx="5"/>
          </p:nvPr>
        </p:nvSpPr>
        <p:spPr/>
        <p:txBody>
          <a:bodyPr/>
          <a:lstStyle/>
          <a:p>
            <a:fld id="{7115ED13-301A-4C0A-8C7F-A4982DED9D67}" type="slidenum">
              <a:rPr lang="en-US" smtClean="0"/>
              <a:pPr/>
              <a:t>15</a:t>
            </a:fld>
            <a:endParaRPr lang="en-US" dirty="0"/>
          </a:p>
        </p:txBody>
      </p:sp>
    </p:spTree>
    <p:extLst>
      <p:ext uri="{BB962C8B-B14F-4D97-AF65-F5344CB8AC3E}">
        <p14:creationId xmlns:p14="http://schemas.microsoft.com/office/powerpoint/2010/main" val="5096918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Aptos" panose="020B0004020202020204" pitchFamily="34" charset="0"/>
              </a:rPr>
              <a:t>Originally an On Your Own. This is included here to use as a talking point or for a think-pair-share activity.</a:t>
            </a:r>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20</a:t>
            </a:fld>
            <a:endParaRPr lang="en-US" dirty="0"/>
          </a:p>
        </p:txBody>
      </p:sp>
    </p:spTree>
    <p:extLst>
      <p:ext uri="{BB962C8B-B14F-4D97-AF65-F5344CB8AC3E}">
        <p14:creationId xmlns:p14="http://schemas.microsoft.com/office/powerpoint/2010/main" val="2878259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15ED13-301A-4C0A-8C7F-A4982DED9D67}" type="slidenum">
              <a:rPr lang="en-US" smtClean="0"/>
              <a:pPr/>
              <a:t>22</a:t>
            </a:fld>
            <a:endParaRPr lang="en-US" dirty="0"/>
          </a:p>
        </p:txBody>
      </p:sp>
    </p:spTree>
    <p:extLst>
      <p:ext uri="{BB962C8B-B14F-4D97-AF65-F5344CB8AC3E}">
        <p14:creationId xmlns:p14="http://schemas.microsoft.com/office/powerpoint/2010/main" val="31202870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pic>
        <p:nvPicPr>
          <p:cNvPr id="6" name="Picture 5">
            <a:extLst>
              <a:ext uri="{FF2B5EF4-FFF2-40B4-BE49-F238E27FC236}">
                <a16:creationId xmlns:a16="http://schemas.microsoft.com/office/drawing/2014/main" id="{639E0B29-3BB3-392B-BA8C-0A863F0E11D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pic>
        <p:nvPicPr>
          <p:cNvPr id="7" name="Picture 6">
            <a:extLst>
              <a:ext uri="{FF2B5EF4-FFF2-40B4-BE49-F238E27FC236}">
                <a16:creationId xmlns:a16="http://schemas.microsoft.com/office/drawing/2014/main" id="{0A93698B-F69D-E72A-6822-B28E0C6C2090}"/>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3505200" y="-320615"/>
            <a:ext cx="5893593" cy="6858000"/>
          </a:xfrm>
          <a:prstGeom prst="rect">
            <a:avLst/>
          </a:prstGeom>
        </p:spPr>
      </p:pic>
    </p:spTree>
    <p:extLst>
      <p:ext uri="{BB962C8B-B14F-4D97-AF65-F5344CB8AC3E}">
        <p14:creationId xmlns:p14="http://schemas.microsoft.com/office/powerpoint/2010/main" val="3103072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6D45051A-9F23-439C-E31A-6D637002FFC6}"/>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881831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dirty="0"/>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9550498A-7EB8-497B-A843-BB35444C1AA7}" type="slidenum">
              <a:rPr lang="en-US" smtClean="0"/>
              <a:t>‹#›</a:t>
            </a:fld>
            <a:endParaRPr lang="en-US" dirty="0"/>
          </a:p>
        </p:txBody>
      </p:sp>
    </p:spTree>
    <p:extLst>
      <p:ext uri="{BB962C8B-B14F-4D97-AF65-F5344CB8AC3E}">
        <p14:creationId xmlns:p14="http://schemas.microsoft.com/office/powerpoint/2010/main" val="461285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1">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pic>
        <p:nvPicPr>
          <p:cNvPr id="3" name="Picture 2">
            <a:extLst>
              <a:ext uri="{FF2B5EF4-FFF2-40B4-BE49-F238E27FC236}">
                <a16:creationId xmlns:a16="http://schemas.microsoft.com/office/drawing/2014/main" id="{608EB715-DC18-4A09-A71D-E9CABC0599EB}"/>
              </a:ext>
              <a:ext uri="{C183D7F6-B498-43B3-948B-1728B52AA6E4}">
                <adec:decorative xmlns:adec="http://schemas.microsoft.com/office/drawing/2017/decorative" val="1"/>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3505200" y="-320615"/>
            <a:ext cx="5893594" cy="6858000"/>
          </a:xfrm>
          <a:prstGeom prst="rect">
            <a:avLst/>
          </a:prstGeom>
        </p:spPr>
      </p:pic>
      <p:sp>
        <p:nvSpPr>
          <p:cNvPr id="4" name="TextBox 3">
            <a:extLst>
              <a:ext uri="{FF2B5EF4-FFF2-40B4-BE49-F238E27FC236}">
                <a16:creationId xmlns:a16="http://schemas.microsoft.com/office/drawing/2014/main" id="{5E55021B-8C83-0E64-7853-247E9DC8E5CC}"/>
              </a:ext>
            </a:extLst>
          </p:cNvPr>
          <p:cNvSpPr txBox="1"/>
          <p:nvPr userDrawn="1"/>
        </p:nvSpPr>
        <p:spPr>
          <a:xfrm>
            <a:off x="3276600" y="6096038"/>
            <a:ext cx="8381999" cy="464743"/>
          </a:xfrm>
          <a:prstGeom prst="rect">
            <a:avLst/>
          </a:prstGeom>
          <a:noFill/>
        </p:spPr>
        <p:txBody>
          <a:bodyPr wrap="square">
            <a:spAutoFit/>
          </a:bodyPr>
          <a:lstStyle/>
          <a:p>
            <a:pPr defTabSz="457200">
              <a:spcBef>
                <a:spcPct val="20000"/>
              </a:spcBef>
              <a:defRPr/>
            </a:pPr>
            <a:r>
              <a:rPr lang="en-US" sz="1050" dirty="0"/>
              <a:t>© 2023 Hawkes Learning. All rights reserved. Authorized only for instructor use in the classroom.</a:t>
            </a:r>
          </a:p>
          <a:p>
            <a:pPr defTabSz="457200">
              <a:spcBef>
                <a:spcPct val="20000"/>
              </a:spcBef>
              <a:defRPr/>
            </a:pPr>
            <a:r>
              <a:rPr lang="en-US" sz="1050" dirty="0"/>
              <a:t>No reproduction or further distribution permitted without the prior written consent of Hawkes Learning.</a:t>
            </a:r>
          </a:p>
        </p:txBody>
      </p:sp>
      <p:sp>
        <p:nvSpPr>
          <p:cNvPr id="9" name="Content Placeholder 8">
            <a:extLst>
              <a:ext uri="{FF2B5EF4-FFF2-40B4-BE49-F238E27FC236}">
                <a16:creationId xmlns:a16="http://schemas.microsoft.com/office/drawing/2014/main" id="{93791900-F9C7-EB19-6E5D-FAAB3EFAF3EE}"/>
              </a:ext>
            </a:extLst>
          </p:cNvPr>
          <p:cNvSpPr>
            <a:spLocks noGrp="1"/>
          </p:cNvSpPr>
          <p:nvPr>
            <p:ph sz="quarter" idx="10" hasCustomPrompt="1"/>
          </p:nvPr>
        </p:nvSpPr>
        <p:spPr>
          <a:xfrm>
            <a:off x="381000" y="2800183"/>
            <a:ext cx="3581400" cy="990600"/>
          </a:xfrm>
          <a:prstGeom prst="rect">
            <a:avLst/>
          </a:prstGeom>
        </p:spPr>
        <p:txBody>
          <a:bodyPr/>
          <a:lstStyle>
            <a:lvl1pPr marL="0" indent="0">
              <a:buNone/>
              <a:defRPr b="1"/>
            </a:lvl1pPr>
          </a:lstStyle>
          <a:p>
            <a:pPr lvl="0"/>
            <a:r>
              <a:rPr lang="en-US" dirty="0"/>
              <a:t>Lesson Title</a:t>
            </a:r>
          </a:p>
        </p:txBody>
      </p:sp>
      <p:sp>
        <p:nvSpPr>
          <p:cNvPr id="13" name="Text Placeholder 12">
            <a:extLst>
              <a:ext uri="{FF2B5EF4-FFF2-40B4-BE49-F238E27FC236}">
                <a16:creationId xmlns:a16="http://schemas.microsoft.com/office/drawing/2014/main" id="{D0492872-1E9F-75D1-A86E-4EAE19934D9B}"/>
              </a:ext>
            </a:extLst>
          </p:cNvPr>
          <p:cNvSpPr>
            <a:spLocks noGrp="1"/>
          </p:cNvSpPr>
          <p:nvPr>
            <p:ph type="body" sz="quarter" idx="11" hasCustomPrompt="1"/>
          </p:nvPr>
        </p:nvSpPr>
        <p:spPr>
          <a:xfrm>
            <a:off x="379562" y="1729204"/>
            <a:ext cx="3581400" cy="914400"/>
          </a:xfrm>
          <a:prstGeom prst="rect">
            <a:avLst/>
          </a:prstGeom>
        </p:spPr>
        <p:txBody>
          <a:bodyPr/>
          <a:lstStyle>
            <a:lvl1pPr marL="0" indent="0">
              <a:buNone/>
              <a:defRPr sz="4400" b="1">
                <a:latin typeface="Arial" panose="020B0604020202020204" pitchFamily="34" charset="0"/>
                <a:cs typeface="Arial" panose="020B0604020202020204" pitchFamily="34" charset="0"/>
              </a:defRPr>
            </a:lvl1pPr>
          </a:lstStyle>
          <a:p>
            <a:pPr lvl="0"/>
            <a:r>
              <a:rPr lang="en-US" dirty="0"/>
              <a:t>Lesson X.X</a:t>
            </a:r>
          </a:p>
        </p:txBody>
      </p:sp>
    </p:spTree>
    <p:extLst>
      <p:ext uri="{BB962C8B-B14F-4D97-AF65-F5344CB8AC3E}">
        <p14:creationId xmlns:p14="http://schemas.microsoft.com/office/powerpoint/2010/main" val="2008607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480669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9170587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774761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spTree>
    <p:extLst>
      <p:ext uri="{BB962C8B-B14F-4D97-AF65-F5344CB8AC3E}">
        <p14:creationId xmlns:p14="http://schemas.microsoft.com/office/powerpoint/2010/main" val="1590678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335102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1238224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98737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Objectives">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Objectives</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457200" indent="-457200">
              <a:buFont typeface="Arial" panose="020B0604020202020204" pitchFamily="34" charset="0"/>
              <a:buChar char="•"/>
              <a:defRPr sz="2800" b="0" i="0" baseline="0">
                <a:solidFill>
                  <a:srgbClr val="366092"/>
                </a:solidFill>
              </a:defRPr>
            </a:lvl1pPr>
            <a:lvl2pPr marL="914400" indent="-457200">
              <a:buFont typeface="Arial" panose="020B0604020202020204" pitchFamily="34" charset="0"/>
              <a:buChar char="•"/>
              <a:defRPr/>
            </a:lvl2pPr>
          </a:lstStyle>
          <a:p>
            <a:pPr lvl="0"/>
            <a:r>
              <a:rPr lang="en-US" dirty="0"/>
              <a:t>Click to edit Master text style</a:t>
            </a:r>
          </a:p>
          <a:p>
            <a:pPr lvl="1"/>
            <a:r>
              <a:rPr lang="en-US" dirty="0"/>
              <a:t>Example</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58C0CF6-D837-D432-7E2A-72DDD3737A10}"/>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5416598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2452775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ink It Through">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Think It Through</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rgbClr val="1F497D"/>
          </a:solidFill>
        </p:spPr>
        <p:txBody>
          <a:bodyPr>
            <a:normAutofit/>
          </a:bodyPr>
          <a:lstStyle>
            <a:lvl1pPr marL="0" indent="0">
              <a:buFontTx/>
              <a:buNone/>
              <a:defRPr sz="2800" b="0" i="0" baseline="0">
                <a:solidFill>
                  <a:schemeClr val="bg1"/>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10" name="Picture 9">
            <a:extLst>
              <a:ext uri="{C183D7F6-B498-43B3-948B-1728B52AA6E4}">
                <adec:decorative xmlns:adec="http://schemas.microsoft.com/office/drawing/2017/decorative" val="1"/>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685800" y="6096038"/>
            <a:ext cx="1828649" cy="457162"/>
          </a:xfrm>
          <a:prstGeom prst="rect">
            <a:avLst/>
          </a:prstGeom>
        </p:spPr>
      </p:pic>
    </p:spTree>
    <p:extLst>
      <p:ext uri="{BB962C8B-B14F-4D97-AF65-F5344CB8AC3E}">
        <p14:creationId xmlns:p14="http://schemas.microsoft.com/office/powerpoint/2010/main" val="34048664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06388AC8-6D6B-52AD-1753-6A2F27A1765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65631" y="3621883"/>
            <a:ext cx="609600" cy="609600"/>
          </a:xfrm>
          <a:prstGeom prst="rect">
            <a:avLst/>
          </a:prstGeom>
        </p:spPr>
      </p:pic>
      <p:pic>
        <p:nvPicPr>
          <p:cNvPr id="10" name="Picture 9">
            <a:extLst>
              <a:ext uri="{FF2B5EF4-FFF2-40B4-BE49-F238E27FC236}">
                <a16:creationId xmlns:a16="http://schemas.microsoft.com/office/drawing/2014/main" id="{92A2A385-C830-7252-BABF-EBB5A35343FD}"/>
              </a:ext>
              <a:ext uri="{C183D7F6-B498-43B3-948B-1728B52AA6E4}">
                <adec:decorative xmlns:adec="http://schemas.microsoft.com/office/drawing/2017/decorative" val="1"/>
              </a:ext>
            </a:extLst>
          </p:cNvPr>
          <p:cNvPicPr>
            <a:picLocks noChangeAspect="1"/>
          </p:cNvPicPr>
          <p:nvPr userDrawn="1"/>
        </p:nvPicPr>
        <p:blipFill>
          <a:blip r:embed="rId3"/>
          <a:stretch>
            <a:fillRect/>
          </a:stretch>
        </p:blipFill>
        <p:spPr>
          <a:xfrm>
            <a:off x="374768" y="1658652"/>
            <a:ext cx="8437595" cy="1481456"/>
          </a:xfrm>
          <a:prstGeom prst="rect">
            <a:avLst/>
          </a:prstGeom>
        </p:spPr>
      </p:pic>
      <p:pic>
        <p:nvPicPr>
          <p:cNvPr id="11" name="Picture 10">
            <a:extLst>
              <a:ext uri="{FF2B5EF4-FFF2-40B4-BE49-F238E27FC236}">
                <a16:creationId xmlns:a16="http://schemas.microsoft.com/office/drawing/2014/main" id="{D40D1570-057F-206B-8EA3-43AE8491A184}"/>
              </a:ext>
            </a:extLst>
          </p:cNvPr>
          <p:cNvPicPr>
            <a:picLocks noChangeAspect="1"/>
          </p:cNvPicPr>
          <p:nvPr userDrawn="1"/>
        </p:nvPicPr>
        <p:blipFill>
          <a:blip r:embed="rId4"/>
          <a:stretch>
            <a:fillRect/>
          </a:stretch>
        </p:blipFill>
        <p:spPr>
          <a:xfrm>
            <a:off x="0" y="0"/>
            <a:ext cx="9144000" cy="6857999"/>
          </a:xfrm>
          <a:prstGeom prst="rect">
            <a:avLst/>
          </a:prstGeom>
        </p:spPr>
      </p:pic>
    </p:spTree>
    <p:extLst>
      <p:ext uri="{BB962C8B-B14F-4D97-AF65-F5344CB8AC3E}">
        <p14:creationId xmlns:p14="http://schemas.microsoft.com/office/powerpoint/2010/main" val="4939550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357567DA-0D50-2F86-F2AD-DA209C9ECD0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1862073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2606038"/>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96722E0-FEA9-361F-5879-D25A2CE8E994}"/>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2807905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8" name="Title 1"/>
          <p:cNvSpPr>
            <a:spLocks noGrp="1"/>
          </p:cNvSpPr>
          <p:nvPr>
            <p:ph type="title"/>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Click to edit Master title style</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3886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2" name="Content Placeholder 2">
            <a:extLst>
              <a:ext uri="{FF2B5EF4-FFF2-40B4-BE49-F238E27FC236}">
                <a16:creationId xmlns:a16="http://schemas.microsoft.com/office/drawing/2014/main" id="{A199D9D7-D46E-5BC7-C02C-BCF6B528DBB8}"/>
              </a:ext>
            </a:extLst>
          </p:cNvPr>
          <p:cNvSpPr>
            <a:spLocks noGrp="1"/>
          </p:cNvSpPr>
          <p:nvPr>
            <p:ph idx="10"/>
          </p:nvPr>
        </p:nvSpPr>
        <p:spPr>
          <a:xfrm>
            <a:off x="4419600" y="1280160"/>
            <a:ext cx="42672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pic>
        <p:nvPicPr>
          <p:cNvPr id="3" name="Picture 2">
            <a:extLst>
              <a:ext uri="{FF2B5EF4-FFF2-40B4-BE49-F238E27FC236}">
                <a16:creationId xmlns:a16="http://schemas.microsoft.com/office/drawing/2014/main" id="{BF1D3BDF-6339-E5A6-5365-CAC4B5DB0332}"/>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3318833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Figure Number">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Lesson X.X Figure Number</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p:spPr>
        <p:txBody>
          <a:bodyPr>
            <a:normAutofit/>
          </a:bodyPr>
          <a:lstStyle>
            <a:lvl1pPr marL="0" indent="0">
              <a:buFontTx/>
              <a:buNone/>
              <a:defRPr sz="2800" b="0" i="0" baseline="0">
                <a:solidFill>
                  <a:srgbClr val="366092"/>
                </a:solidFill>
              </a:defRPr>
            </a:lvl1pPr>
          </a:lstStyle>
          <a:p>
            <a:pPr lvl="0"/>
            <a:r>
              <a:rPr lang="en-US" dirty="0"/>
              <a:t>Click to edit Master text styles</a:t>
            </a:r>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98EABC30-3C0B-9515-A3FE-5840D2514BFB}"/>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40885645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roup Activity">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Group Activity</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A4A0D33-A0D9-C071-3E7F-920C0363EC7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9959956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cience and You">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Science and You</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60"/>
            <a:ext cx="8229600" cy="4572000"/>
          </a:xfrm>
          <a:prstGeom prst="rect">
            <a:avLst/>
          </a:prstGeom>
          <a:solidFill>
            <a:schemeClr val="accent1"/>
          </a:solidFill>
        </p:spPr>
        <p:txBody>
          <a:bodyPr>
            <a:normAutofit/>
          </a:bodyPr>
          <a:lstStyle>
            <a:lvl1pPr marL="0" indent="0">
              <a:buFontTx/>
              <a:buNone/>
              <a:defRPr sz="2800" b="0" i="0" baseline="0">
                <a:solidFill>
                  <a:schemeClr val="bg1"/>
                </a:solidFill>
              </a:defRPr>
            </a:lvl1pPr>
          </a:lstStyle>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F5C9945D-1DEA-6B18-9D32-F69ECA690D8F}"/>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9016838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eflection Question">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57200" y="182880"/>
            <a:ext cx="8229600" cy="914400"/>
          </a:xfrm>
          <a:prstGeom prst="rect">
            <a:avLst/>
          </a:prstGeom>
        </p:spPr>
        <p:txBody>
          <a:bodyPr anchor="ctr" anchorCtr="1">
            <a:normAutofit/>
          </a:bodyPr>
          <a:lstStyle>
            <a:lvl1pPr>
              <a:lnSpc>
                <a:spcPts val="3000"/>
              </a:lnSpc>
              <a:defRPr sz="3200" baseline="0">
                <a:solidFill>
                  <a:srgbClr val="1F497D"/>
                </a:solidFill>
              </a:defRPr>
            </a:lvl1pPr>
          </a:lstStyle>
          <a:p>
            <a:r>
              <a:rPr lang="en-US" dirty="0"/>
              <a:t>Reflection Question</a:t>
            </a:r>
          </a:p>
        </p:txBody>
      </p:sp>
      <p:sp>
        <p:nvSpPr>
          <p:cNvPr id="14" name="TextBox 5">
            <a:extLst>
              <a:ext uri="{C183D7F6-B498-43B3-948B-1728B52AA6E4}">
                <adec:decorative xmlns:adec="http://schemas.microsoft.com/office/drawing/2017/decorative" val="1"/>
              </a:ext>
            </a:extLst>
          </p:cNvPr>
          <p:cNvSpPr txBox="1">
            <a:spLocks noChangeArrowheads="1"/>
          </p:cNvSpPr>
          <p:nvPr userDrawn="1"/>
        </p:nvSpPr>
        <p:spPr bwMode="auto">
          <a:xfrm>
            <a:off x="6164283" y="5856514"/>
            <a:ext cx="2819400" cy="646331"/>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endParaRPr lang="en-US" baseline="30000" dirty="0">
              <a:solidFill>
                <a:srgbClr val="004786"/>
              </a:solidFill>
            </a:endParaRPr>
          </a:p>
          <a:p>
            <a:pPr eaLnBrk="1" hangingPunct="1"/>
            <a:r>
              <a:rPr lang="en-US" baseline="-25000" dirty="0">
                <a:solidFill>
                  <a:srgbClr val="2D7D9F"/>
                </a:solidFill>
              </a:rPr>
              <a:t>Copyright © 2023 by Hawkes Learning</a:t>
            </a:r>
          </a:p>
          <a:p>
            <a:pPr eaLnBrk="1" hangingPunct="1"/>
            <a:r>
              <a:rPr lang="en-US" baseline="-25000" dirty="0">
                <a:solidFill>
                  <a:srgbClr val="2D7D9F"/>
                </a:solidFill>
              </a:rPr>
              <a:t>All rights reserved.</a:t>
            </a:r>
          </a:p>
        </p:txBody>
      </p:sp>
      <p:cxnSp>
        <p:nvCxnSpPr>
          <p:cNvPr id="7" name="Straight Connector 6">
            <a:extLst>
              <a:ext uri="{C183D7F6-B498-43B3-948B-1728B52AA6E4}">
                <adec:decorative xmlns:adec="http://schemas.microsoft.com/office/drawing/2017/decorative" val="1"/>
              </a:ext>
            </a:extLst>
          </p:cNvPr>
          <p:cNvCxnSpPr/>
          <p:nvPr userDrawn="1"/>
        </p:nvCxnSpPr>
        <p:spPr>
          <a:xfrm>
            <a:off x="457200" y="1005840"/>
            <a:ext cx="8229600"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9" name="Content Placeholder 2"/>
          <p:cNvSpPr>
            <a:spLocks noGrp="1"/>
          </p:cNvSpPr>
          <p:nvPr>
            <p:ph idx="1"/>
          </p:nvPr>
        </p:nvSpPr>
        <p:spPr>
          <a:xfrm>
            <a:off x="457200" y="1280159"/>
            <a:ext cx="8229600" cy="4572001"/>
          </a:xfrm>
          <a:prstGeom prst="rect">
            <a:avLst/>
          </a:prstGeom>
          <a:solidFill>
            <a:srgbClr val="1F497D"/>
          </a:solidFill>
        </p:spPr>
        <p:txBody>
          <a:bodyPr>
            <a:normAutofit/>
          </a:bodyPr>
          <a:lstStyle>
            <a:lvl1pPr marL="0" indent="0">
              <a:buFont typeface="Arial" panose="020B0604020202020204" pitchFamily="34" charset="0"/>
              <a:buNone/>
              <a:defRPr sz="2800" b="0" i="0" baseline="0">
                <a:solidFill>
                  <a:schemeClr val="bg1"/>
                </a:solidFill>
              </a:defRPr>
            </a:lvl1pPr>
          </a:lstStyle>
          <a:p>
            <a:pPr lvl="0"/>
            <a:endParaRPr lang="en-US" dirty="0"/>
          </a:p>
          <a:p>
            <a:pPr lvl="0"/>
            <a:endParaRPr lang="en-US" dirty="0"/>
          </a:p>
        </p:txBody>
      </p:sp>
      <p:cxnSp>
        <p:nvCxnSpPr>
          <p:cNvPr id="15" name="Straight Connector 14">
            <a:extLst>
              <a:ext uri="{C183D7F6-B498-43B3-948B-1728B52AA6E4}">
                <adec:decorative xmlns:adec="http://schemas.microsoft.com/office/drawing/2017/decorative" val="1"/>
              </a:ext>
            </a:extLst>
          </p:cNvPr>
          <p:cNvCxnSpPr/>
          <p:nvPr userDrawn="1"/>
        </p:nvCxnSpPr>
        <p:spPr>
          <a:xfrm>
            <a:off x="152400" y="6019800"/>
            <a:ext cx="8778240" cy="0"/>
          </a:xfrm>
          <a:prstGeom prst="line">
            <a:avLst/>
          </a:prstGeom>
          <a:ln w="15875"/>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A0AE14CF-BED6-E1EF-3CD6-F7A6D3E26B7E}"/>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685800" y="6130188"/>
            <a:ext cx="1828648" cy="388861"/>
          </a:xfrm>
          <a:prstGeom prst="rect">
            <a:avLst/>
          </a:prstGeom>
        </p:spPr>
      </p:pic>
    </p:spTree>
    <p:extLst>
      <p:ext uri="{BB962C8B-B14F-4D97-AF65-F5344CB8AC3E}">
        <p14:creationId xmlns:p14="http://schemas.microsoft.com/office/powerpoint/2010/main" val="34077438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4166674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9" r:id="rId4"/>
    <p:sldLayoutId id="2147483655" r:id="rId5"/>
    <p:sldLayoutId id="2147483652" r:id="rId6"/>
    <p:sldLayoutId id="2147483653" r:id="rId7"/>
    <p:sldLayoutId id="2147483658" r:id="rId8"/>
    <p:sldLayoutId id="2147483656" r:id="rId9"/>
    <p:sldLayoutId id="2147483657" r:id="rId10"/>
    <p:sldLayoutId id="214748366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937902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2">
            <a:extLst>
              <a:ext uri="{FF2B5EF4-FFF2-40B4-BE49-F238E27FC236}">
                <a16:creationId xmlns:a16="http://schemas.microsoft.com/office/drawing/2014/main" id="{4E7A1944-20A9-5EFC-CF5D-428D07B9FF1F}"/>
              </a:ext>
            </a:extLst>
          </p:cNvPr>
          <p:cNvSpPr>
            <a:spLocks noGrp="1"/>
          </p:cNvSpPr>
          <p:nvPr>
            <p:ph type="title" idx="4294967295"/>
          </p:nvPr>
        </p:nvSpPr>
        <p:spPr>
          <a:xfrm>
            <a:off x="379562" y="1729204"/>
            <a:ext cx="3581400" cy="9144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buNone/>
              <a:defRPr sz="4400" b="1">
                <a:latin typeface="Arial" panose="020B0604020202020204" pitchFamily="34" charset="0"/>
                <a:cs typeface="Arial" panose="020B0604020202020204" pitchFamily="34" charset="0"/>
              </a:defRPr>
            </a:lvl1p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sz="4400" b="1"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Lesson 45.2</a:t>
            </a:r>
          </a:p>
        </p:txBody>
      </p:sp>
      <p:sp>
        <p:nvSpPr>
          <p:cNvPr id="3" name="Content Placeholder 8">
            <a:extLst>
              <a:ext uri="{FF2B5EF4-FFF2-40B4-BE49-F238E27FC236}">
                <a16:creationId xmlns:a16="http://schemas.microsoft.com/office/drawing/2014/main" id="{FF68ED90-5F09-E335-E8D2-4F2687C0EB59}"/>
              </a:ext>
            </a:extLst>
          </p:cNvPr>
          <p:cNvSpPr>
            <a:spLocks noGrp="1"/>
          </p:cNvSpPr>
          <p:nvPr>
            <p:ph sz="quarter" idx="10" hasCustomPrompt="1"/>
          </p:nvPr>
        </p:nvSpPr>
        <p:spPr>
          <a:xfrm>
            <a:off x="379562" y="2627694"/>
            <a:ext cx="3581400" cy="990600"/>
          </a:xfrm>
          <a:prstGeom prst="rect">
            <a:avLst/>
          </a:prstGeom>
        </p:spPr>
        <p:txBody>
          <a:bodyPr/>
          <a:lstStyle>
            <a:lvl1pPr marL="0" indent="0">
              <a:buNone/>
              <a:defRPr b="1"/>
            </a:lvl1pPr>
          </a:lstStyle>
          <a:p>
            <a:pPr lvl="0"/>
            <a:r>
              <a:rPr lang="en-US" dirty="0"/>
              <a:t>Life Histories and Natural Selection</a:t>
            </a:r>
          </a:p>
        </p:txBody>
      </p:sp>
    </p:spTree>
    <p:extLst>
      <p:ext uri="{BB962C8B-B14F-4D97-AF65-F5344CB8AC3E}">
        <p14:creationId xmlns:p14="http://schemas.microsoft.com/office/powerpoint/2010/main" val="38862398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Semelparity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b="1" dirty="0">
                <a:solidFill>
                  <a:schemeClr val="tx1"/>
                </a:solidFill>
              </a:rPr>
              <a:t>Semelparity</a:t>
            </a:r>
            <a:r>
              <a:rPr lang="en-US" dirty="0">
                <a:solidFill>
                  <a:schemeClr val="tx1"/>
                </a:solidFill>
              </a:rPr>
              <a:t>: when a species reproduces once in a lifetime and then dies</a:t>
            </a:r>
          </a:p>
          <a:p>
            <a:pPr lvl="1">
              <a:tabLst>
                <a:tab pos="461963" algn="l"/>
              </a:tabLst>
            </a:pPr>
            <a:r>
              <a:rPr lang="en-US" dirty="0">
                <a:solidFill>
                  <a:schemeClr val="tx1"/>
                </a:solidFill>
              </a:rPr>
              <a:t>Uses most of the species' resources for a single reproductive event, sacrificing their health</a:t>
            </a:r>
          </a:p>
          <a:p>
            <a:pPr lvl="1">
              <a:tabLst>
                <a:tab pos="461963" algn="l"/>
              </a:tabLst>
            </a:pPr>
            <a:r>
              <a:rPr lang="en-US" u="sng" dirty="0">
                <a:solidFill>
                  <a:schemeClr val="tx1"/>
                </a:solidFill>
              </a:rPr>
              <a:t>Examples</a:t>
            </a:r>
            <a:r>
              <a:rPr lang="en-US" dirty="0">
                <a:solidFill>
                  <a:schemeClr val="tx1"/>
                </a:solidFill>
              </a:rPr>
              <a:t>: bamboo, Chinook salmon</a:t>
            </a:r>
          </a:p>
        </p:txBody>
      </p:sp>
      <p:sp>
        <p:nvSpPr>
          <p:cNvPr id="3" name="TextBox 2">
            <a:extLst>
              <a:ext uri="{FF2B5EF4-FFF2-40B4-BE49-F238E27FC236}">
                <a16:creationId xmlns:a16="http://schemas.microsoft.com/office/drawing/2014/main" id="{6EDDB834-114A-0F9C-9EDE-30D25D83851C}"/>
              </a:ext>
            </a:extLst>
          </p:cNvPr>
          <p:cNvSpPr txBox="1"/>
          <p:nvPr/>
        </p:nvSpPr>
        <p:spPr>
          <a:xfrm>
            <a:off x="1503485" y="3871039"/>
            <a:ext cx="1752600" cy="738664"/>
          </a:xfrm>
          <a:prstGeom prst="rect">
            <a:avLst/>
          </a:prstGeom>
          <a:noFill/>
        </p:spPr>
        <p:txBody>
          <a:bodyPr wrap="square" rtlCol="0">
            <a:spAutoFit/>
          </a:bodyPr>
          <a:lstStyle/>
          <a:p>
            <a:r>
              <a:rPr lang="en-US" sz="1400" b="1" dirty="0"/>
              <a:t>45.2 Figure 3: </a:t>
            </a:r>
            <a:r>
              <a:rPr lang="en-US" sz="1400" dirty="0"/>
              <a:t>(a) The Chinook salmon mates once and dies.</a:t>
            </a:r>
          </a:p>
        </p:txBody>
      </p:sp>
      <p:sp>
        <p:nvSpPr>
          <p:cNvPr id="4" name="TextBox 3">
            <a:extLst>
              <a:ext uri="{FF2B5EF4-FFF2-40B4-BE49-F238E27FC236}">
                <a16:creationId xmlns:a16="http://schemas.microsoft.com/office/drawing/2014/main" id="{645FC3F6-24E0-D286-7486-DFC5E042DA94}"/>
              </a:ext>
            </a:extLst>
          </p:cNvPr>
          <p:cNvSpPr txBox="1"/>
          <p:nvPr/>
        </p:nvSpPr>
        <p:spPr>
          <a:xfrm>
            <a:off x="4592934" y="5605046"/>
            <a:ext cx="1447800" cy="338554"/>
          </a:xfrm>
          <a:prstGeom prst="rect">
            <a:avLst/>
          </a:prstGeom>
          <a:noFill/>
        </p:spPr>
        <p:txBody>
          <a:bodyPr wrap="square" rtlCol="0">
            <a:spAutoFit/>
          </a:bodyPr>
          <a:lstStyle/>
          <a:p>
            <a:pPr algn="ctr"/>
            <a:r>
              <a:rPr lang="en-US" sz="800" dirty="0"/>
              <a:t>PublicDomainImages on Pixabay. "Chinook salmon."</a:t>
            </a:r>
          </a:p>
        </p:txBody>
      </p:sp>
      <p:pic>
        <p:nvPicPr>
          <p:cNvPr id="5" name="Content Placeholder 5" descr="(a) shows a Chinook salmon">
            <a:extLst>
              <a:ext uri="{FF2B5EF4-FFF2-40B4-BE49-F238E27FC236}">
                <a16:creationId xmlns:a16="http://schemas.microsoft.com/office/drawing/2014/main" id="{0C68BF70-5221-C13A-F295-323948EEC040}"/>
              </a:ext>
            </a:extLst>
          </p:cNvPr>
          <p:cNvPicPr>
            <a:picLocks noChangeAspect="1"/>
          </p:cNvPicPr>
          <p:nvPr/>
        </p:nvPicPr>
        <p:blipFill>
          <a:blip r:embed="rId2"/>
          <a:srcRect l="1852" t="5333" r="66667" b="51333"/>
          <a:stretch/>
        </p:blipFill>
        <p:spPr>
          <a:xfrm>
            <a:off x="3449934" y="3793123"/>
            <a:ext cx="2590800" cy="1981200"/>
          </a:xfrm>
          <a:prstGeom prst="rect">
            <a:avLst/>
          </a:prstGeom>
        </p:spPr>
      </p:pic>
    </p:spTree>
    <p:extLst>
      <p:ext uri="{BB962C8B-B14F-4D97-AF65-F5344CB8AC3E}">
        <p14:creationId xmlns:p14="http://schemas.microsoft.com/office/powerpoint/2010/main" val="995765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Iteroparity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a:tabLst>
                <a:tab pos="461963" algn="l"/>
              </a:tabLst>
            </a:pPr>
            <a:r>
              <a:rPr lang="en-US" b="1" dirty="0">
                <a:solidFill>
                  <a:schemeClr val="tx1"/>
                </a:solidFill>
              </a:rPr>
              <a:t>Iteroparity</a:t>
            </a:r>
            <a:r>
              <a:rPr lang="en-US" dirty="0">
                <a:solidFill>
                  <a:schemeClr val="tx1"/>
                </a:solidFill>
              </a:rPr>
              <a:t>: when a species reproduces repeatedly during their lives</a:t>
            </a:r>
          </a:p>
          <a:p>
            <a:pPr marL="457200" indent="-457200">
              <a:buFont typeface="Arial" panose="020B0604020202020204" pitchFamily="34" charset="0"/>
              <a:buChar char="•"/>
              <a:tabLst>
                <a:tab pos="461963" algn="l"/>
              </a:tabLst>
            </a:pPr>
            <a:r>
              <a:rPr lang="en-US" dirty="0">
                <a:solidFill>
                  <a:schemeClr val="tx1"/>
                </a:solidFill>
              </a:rPr>
              <a:t>Occurs once per year or continuously, depending on the species</a:t>
            </a:r>
          </a:p>
          <a:p>
            <a:pPr marL="457200" indent="-457200">
              <a:buFont typeface="Arial" panose="020B0604020202020204" pitchFamily="34" charset="0"/>
              <a:buChar char="•"/>
              <a:tabLst>
                <a:tab pos="461963" algn="l"/>
              </a:tabLst>
            </a:pPr>
            <a:r>
              <a:rPr lang="en-US" dirty="0"/>
              <a:t>Must balance energy between reproduction and survival across multiple seasons</a:t>
            </a:r>
            <a:endParaRPr lang="en-US" dirty="0">
              <a:solidFill>
                <a:schemeClr val="tx1"/>
              </a:solidFill>
            </a:endParaRP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pronghorn antelope, primates</a:t>
            </a:r>
          </a:p>
        </p:txBody>
      </p:sp>
      <p:sp>
        <p:nvSpPr>
          <p:cNvPr id="6" name="TextBox 5">
            <a:extLst>
              <a:ext uri="{FF2B5EF4-FFF2-40B4-BE49-F238E27FC236}">
                <a16:creationId xmlns:a16="http://schemas.microsoft.com/office/drawing/2014/main" id="{6969B391-5A30-C3C5-D2BC-2046A28AD100}"/>
              </a:ext>
            </a:extLst>
          </p:cNvPr>
          <p:cNvSpPr txBox="1"/>
          <p:nvPr/>
        </p:nvSpPr>
        <p:spPr>
          <a:xfrm>
            <a:off x="421690" y="3977402"/>
            <a:ext cx="2626310" cy="1600438"/>
          </a:xfrm>
          <a:prstGeom prst="rect">
            <a:avLst/>
          </a:prstGeom>
          <a:noFill/>
        </p:spPr>
        <p:txBody>
          <a:bodyPr wrap="square" rtlCol="0">
            <a:spAutoFit/>
          </a:bodyPr>
          <a:lstStyle/>
          <a:p>
            <a:r>
              <a:rPr lang="en-US" sz="1400" b="1" dirty="0"/>
              <a:t>45.2 Figure 3: </a:t>
            </a:r>
            <a:r>
              <a:rPr lang="en-US" sz="1400" dirty="0"/>
              <a:t>(b) The pronghorn antelope mates during specific times of the year during its reproductive life. Primates, such as humans and (c) chimpanzees, may mate on any day, independent of ovulation.</a:t>
            </a:r>
          </a:p>
        </p:txBody>
      </p:sp>
      <p:sp>
        <p:nvSpPr>
          <p:cNvPr id="7" name="TextBox 6">
            <a:extLst>
              <a:ext uri="{FF2B5EF4-FFF2-40B4-BE49-F238E27FC236}">
                <a16:creationId xmlns:a16="http://schemas.microsoft.com/office/drawing/2014/main" id="{6D9D81D2-E2B0-BB12-FD65-7EE80D281E2C}"/>
              </a:ext>
            </a:extLst>
          </p:cNvPr>
          <p:cNvSpPr txBox="1"/>
          <p:nvPr/>
        </p:nvSpPr>
        <p:spPr>
          <a:xfrm>
            <a:off x="3066965" y="5803560"/>
            <a:ext cx="2438400" cy="215444"/>
          </a:xfrm>
          <a:prstGeom prst="rect">
            <a:avLst/>
          </a:prstGeom>
          <a:noFill/>
        </p:spPr>
        <p:txBody>
          <a:bodyPr wrap="square" rtlCol="0">
            <a:spAutoFit/>
          </a:bodyPr>
          <a:lstStyle/>
          <a:p>
            <a:pPr algn="ctr"/>
            <a:r>
              <a:rPr lang="en-US" sz="800" dirty="0"/>
              <a:t>12019 on Pixabay. "Pronghorn antelope."</a:t>
            </a:r>
          </a:p>
        </p:txBody>
      </p:sp>
      <p:sp>
        <p:nvSpPr>
          <p:cNvPr id="8" name="TextBox 7">
            <a:extLst>
              <a:ext uri="{FF2B5EF4-FFF2-40B4-BE49-F238E27FC236}">
                <a16:creationId xmlns:a16="http://schemas.microsoft.com/office/drawing/2014/main" id="{A961E521-D243-4D95-0179-C53A5B037A49}"/>
              </a:ext>
            </a:extLst>
          </p:cNvPr>
          <p:cNvSpPr txBox="1"/>
          <p:nvPr/>
        </p:nvSpPr>
        <p:spPr>
          <a:xfrm>
            <a:off x="5886363" y="5768221"/>
            <a:ext cx="2667000" cy="215444"/>
          </a:xfrm>
          <a:prstGeom prst="rect">
            <a:avLst/>
          </a:prstGeom>
          <a:noFill/>
        </p:spPr>
        <p:txBody>
          <a:bodyPr wrap="square" rtlCol="0">
            <a:spAutoFit/>
          </a:bodyPr>
          <a:lstStyle/>
          <a:p>
            <a:pPr algn="ctr"/>
            <a:r>
              <a:rPr lang="en-US" sz="800" dirty="0"/>
              <a:t>Susanne Jutzeler, Schweiz 🇨🇭 on Pixabay. "Chimpanzees."</a:t>
            </a:r>
          </a:p>
        </p:txBody>
      </p:sp>
      <p:pic>
        <p:nvPicPr>
          <p:cNvPr id="2" name="Content Placeholder 5" descr="(b) shows an antelope, and (c) shows a group of chimpanzees with their young.">
            <a:extLst>
              <a:ext uri="{FF2B5EF4-FFF2-40B4-BE49-F238E27FC236}">
                <a16:creationId xmlns:a16="http://schemas.microsoft.com/office/drawing/2014/main" id="{D651BF05-F956-0681-D16F-BCE5F2D909CC}"/>
              </a:ext>
            </a:extLst>
          </p:cNvPr>
          <p:cNvPicPr>
            <a:picLocks noChangeAspect="1"/>
          </p:cNvPicPr>
          <p:nvPr/>
        </p:nvPicPr>
        <p:blipFill>
          <a:blip r:embed="rId2"/>
          <a:srcRect l="34259" t="5334" r="926" b="51332"/>
          <a:stretch/>
        </p:blipFill>
        <p:spPr>
          <a:xfrm>
            <a:off x="3200399" y="3836583"/>
            <a:ext cx="5200565" cy="1931638"/>
          </a:xfrm>
          <a:prstGeom prst="rect">
            <a:avLst/>
          </a:prstGeom>
        </p:spPr>
      </p:pic>
    </p:spTree>
    <p:extLst>
      <p:ext uri="{BB962C8B-B14F-4D97-AF65-F5344CB8AC3E}">
        <p14:creationId xmlns:p14="http://schemas.microsoft.com/office/powerpoint/2010/main" val="3413102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1</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2682240"/>
          </a:xfrm>
        </p:spPr>
        <p:txBody>
          <a:bodyPr/>
          <a:lstStyle/>
          <a:p>
            <a:r>
              <a:rPr lang="en-US" dirty="0"/>
              <a:t>In groups of three or four, investigate another species besides the ones mentioned that exhibits semelparity and another that exhibits iteroparity. Compare and contrast these species. What are some reasons why semelparity may be advantageous to one species while iteroparity is advantageous to the other?</a:t>
            </a:r>
          </a:p>
        </p:txBody>
      </p:sp>
    </p:spTree>
    <p:extLst>
      <p:ext uri="{BB962C8B-B14F-4D97-AF65-F5344CB8AC3E}">
        <p14:creationId xmlns:p14="http://schemas.microsoft.com/office/powerpoint/2010/main" val="20696396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Energy Budgets, Reproductive Costs, and Sexual Selection in </a:t>
            </a:r>
            <a:r>
              <a:rPr lang="en-US" i="1" dirty="0"/>
              <a:t>Drosophila</a:t>
            </a:r>
            <a:r>
              <a:rPr lang="en-US" sz="1400" baseline="-25000" dirty="0"/>
              <a:t>1</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Studies on fruit flies show reproduction reduces male life span and sperm production.</a:t>
            </a:r>
          </a:p>
          <a:p>
            <a:pPr>
              <a:tabLst>
                <a:tab pos="461963" algn="l"/>
              </a:tabLst>
            </a:pPr>
            <a:r>
              <a:rPr lang="en-US" dirty="0">
                <a:solidFill>
                  <a:schemeClr val="tx1"/>
                </a:solidFill>
              </a:rPr>
              <a:t>Males maximize reproductive chances by selecting optimal mates.</a:t>
            </a:r>
          </a:p>
          <a:p>
            <a:pPr>
              <a:tabLst>
                <a:tab pos="461963" algn="l"/>
              </a:tabLst>
            </a:pPr>
            <a:r>
              <a:rPr lang="en-US" u="sng" dirty="0">
                <a:solidFill>
                  <a:schemeClr val="tx1"/>
                </a:solidFill>
              </a:rPr>
              <a:t>1981 study</a:t>
            </a:r>
            <a:r>
              <a:rPr lang="en-US" dirty="0">
                <a:solidFill>
                  <a:schemeClr val="tx1"/>
                </a:solidFill>
              </a:rPr>
              <a:t>: Males with virgin females had shorter life spans than those with inseminated females.</a:t>
            </a:r>
          </a:p>
          <a:p>
            <a:pPr>
              <a:tabLst>
                <a:tab pos="461963" algn="l"/>
              </a:tabLst>
            </a:pPr>
            <a:r>
              <a:rPr lang="en-US" u="sng" dirty="0">
                <a:solidFill>
                  <a:schemeClr val="tx1"/>
                </a:solidFill>
              </a:rPr>
              <a:t>2006 study</a:t>
            </a:r>
            <a:r>
              <a:rPr lang="en-US" dirty="0">
                <a:solidFill>
                  <a:schemeClr val="tx1"/>
                </a:solidFill>
              </a:rPr>
              <a:t>: Males select larger, more fecund females, especially when sperm supplies are low.</a:t>
            </a:r>
          </a:p>
        </p:txBody>
      </p:sp>
    </p:spTree>
    <p:extLst>
      <p:ext uri="{BB962C8B-B14F-4D97-AF65-F5344CB8AC3E}">
        <p14:creationId xmlns:p14="http://schemas.microsoft.com/office/powerpoint/2010/main" val="195793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Energy Budgets, Reproductive Costs, and Sexual Selection in </a:t>
            </a:r>
            <a:r>
              <a:rPr lang="en-US" i="1" dirty="0"/>
              <a:t>Drosophila</a:t>
            </a:r>
            <a:r>
              <a:rPr lang="en-US" sz="1400" baseline="-25000" dirty="0"/>
              <a:t>2</a:t>
            </a:r>
            <a:endParaRPr lang="en-US" sz="1400" baseline="-250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a:tabLst>
                <a:tab pos="461963" algn="l"/>
              </a:tabLst>
            </a:pPr>
            <a:r>
              <a:rPr lang="en-US" dirty="0">
                <a:solidFill>
                  <a:schemeClr val="tx1"/>
                </a:solidFill>
              </a:rPr>
              <a:t>Resource-depleted males prioritize mating with larger females to maximize offspring.</a:t>
            </a:r>
          </a:p>
          <a:p>
            <a:pPr>
              <a:tabLst>
                <a:tab pos="461963" algn="l"/>
              </a:tabLst>
            </a:pPr>
            <a:r>
              <a:rPr lang="en-US" dirty="0">
                <a:solidFill>
                  <a:schemeClr val="tx1"/>
                </a:solidFill>
              </a:rPr>
              <a:t>Mate selection changes based on physiological state and resource availability.</a:t>
            </a:r>
          </a:p>
          <a:p>
            <a:pPr>
              <a:tabLst>
                <a:tab pos="461963" algn="l"/>
              </a:tabLst>
            </a:pPr>
            <a:r>
              <a:rPr lang="en-US" dirty="0">
                <a:solidFill>
                  <a:schemeClr val="tx1"/>
                </a:solidFill>
              </a:rPr>
              <a:t>Behavioral biology studies the effects of energy budgets on reproductive strategies.</a:t>
            </a:r>
          </a:p>
          <a:p>
            <a:pPr>
              <a:tabLst>
                <a:tab pos="461963" algn="l"/>
              </a:tabLst>
            </a:pPr>
            <a:r>
              <a:rPr lang="en-US" dirty="0">
                <a:solidFill>
                  <a:schemeClr val="tx1"/>
                </a:solidFill>
              </a:rPr>
              <a:t>Energy tradeoffs influence mating behavior and evolutionary fitness.</a:t>
            </a:r>
          </a:p>
        </p:txBody>
      </p:sp>
    </p:spTree>
    <p:extLst>
      <p:ext uri="{BB962C8B-B14F-4D97-AF65-F5344CB8AC3E}">
        <p14:creationId xmlns:p14="http://schemas.microsoft.com/office/powerpoint/2010/main" val="1892189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45.2 Figure 4</a:t>
            </a:r>
          </a:p>
        </p:txBody>
      </p:sp>
      <p:pic>
        <p:nvPicPr>
          <p:cNvPr id="6" name="Content Placeholder 5" descr="Male fruit flies that had previously mated (resource-depleted) picked larger, more fecund females more often than those that had not mated (non-resource-depleted). This change in behavior causes an increase in the efficiency of a limited reproductive resource: sperm.">
            <a:extLst>
              <a:ext uri="{FF2B5EF4-FFF2-40B4-BE49-F238E27FC236}">
                <a16:creationId xmlns:a16="http://schemas.microsoft.com/office/drawing/2014/main" id="{B027D512-F397-D380-0AF6-DF39C4C781A4}"/>
              </a:ext>
            </a:extLst>
          </p:cNvPr>
          <p:cNvPicPr>
            <a:picLocks noGrp="1" noChangeAspect="1"/>
          </p:cNvPicPr>
          <p:nvPr>
            <p:ph idx="1"/>
          </p:nvPr>
        </p:nvPicPr>
        <p:blipFill>
          <a:blip r:embed="rId3"/>
          <a:srcRect t="16742"/>
          <a:stretch/>
        </p:blipFill>
        <p:spPr>
          <a:xfrm>
            <a:off x="457200" y="2131314"/>
            <a:ext cx="8229600" cy="1678686"/>
          </a:xfrm>
          <a:noFill/>
        </p:spPr>
      </p:pic>
    </p:spTree>
    <p:extLst>
      <p:ext uri="{BB962C8B-B14F-4D97-AF65-F5344CB8AC3E}">
        <p14:creationId xmlns:p14="http://schemas.microsoft.com/office/powerpoint/2010/main" val="1472134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Histories of </a:t>
            </a:r>
            <a:r>
              <a:rPr lang="en-US" i="1" dirty="0"/>
              <a:t>K</a:t>
            </a:r>
            <a:r>
              <a:rPr lang="en-US" dirty="0"/>
              <a:t>-Selected and </a:t>
            </a:r>
            <a:r>
              <a:rPr lang="en-US" i="1" dirty="0"/>
              <a:t>r</a:t>
            </a:r>
            <a:r>
              <a:rPr lang="en-US" dirty="0"/>
              <a:t>-Selected Species</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i="1" dirty="0">
                <a:solidFill>
                  <a:schemeClr val="tx1"/>
                </a:solidFill>
              </a:rPr>
              <a:t>K</a:t>
            </a:r>
            <a:r>
              <a:rPr lang="en-US" dirty="0">
                <a:solidFill>
                  <a:schemeClr val="tx1"/>
                </a:solidFill>
              </a:rPr>
              <a:t>-selected and </a:t>
            </a:r>
            <a:r>
              <a:rPr lang="en-US" i="1" dirty="0">
                <a:solidFill>
                  <a:schemeClr val="tx1"/>
                </a:solidFill>
              </a:rPr>
              <a:t>r</a:t>
            </a:r>
            <a:r>
              <a:rPr lang="en-US" dirty="0">
                <a:solidFill>
                  <a:schemeClr val="tx1"/>
                </a:solidFill>
              </a:rPr>
              <a:t>-selected species represent two ends of a continuum.</a:t>
            </a:r>
            <a:endParaRPr lang="en-US" dirty="0">
              <a:solidFill>
                <a:srgbClr val="0000FF"/>
              </a:solidFill>
            </a:endParaRPr>
          </a:p>
          <a:p>
            <a:pPr>
              <a:tabLst>
                <a:tab pos="461963" algn="l"/>
              </a:tabLst>
            </a:pPr>
            <a:r>
              <a:rPr lang="en-US" dirty="0">
                <a:solidFill>
                  <a:schemeClr val="tx1"/>
                </a:solidFill>
              </a:rPr>
              <a:t>Concept based on reproductive strategies, habitat, and behavior</a:t>
            </a:r>
          </a:p>
          <a:p>
            <a:pPr>
              <a:tabLst>
                <a:tab pos="461963" algn="l"/>
              </a:tabLst>
            </a:pPr>
            <a:r>
              <a:rPr lang="en-US" dirty="0">
                <a:solidFill>
                  <a:schemeClr val="tx1"/>
                </a:solidFill>
              </a:rPr>
              <a:t>Considers resource limitations and competition</a:t>
            </a:r>
          </a:p>
          <a:p>
            <a:pPr>
              <a:tabLst>
                <a:tab pos="461963" algn="l"/>
              </a:tabLst>
            </a:pPr>
            <a:r>
              <a:rPr lang="en-US" dirty="0">
                <a:solidFill>
                  <a:schemeClr val="tx1"/>
                </a:solidFill>
              </a:rPr>
              <a:t>Plays a key role in life histories</a:t>
            </a:r>
          </a:p>
        </p:txBody>
      </p:sp>
    </p:spTree>
    <p:extLst>
      <p:ext uri="{BB962C8B-B14F-4D97-AF65-F5344CB8AC3E}">
        <p14:creationId xmlns:p14="http://schemas.microsoft.com/office/powerpoint/2010/main" val="1205862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i="1" dirty="0"/>
              <a:t>K-</a:t>
            </a:r>
            <a:r>
              <a:rPr lang="en-US" dirty="0"/>
              <a:t>Selected Species</a:t>
            </a:r>
            <a:endParaRPr lang="en-US" sz="3200" i="1" dirty="0">
              <a:solidFill>
                <a:schemeClr val="accent1"/>
              </a:solidFill>
            </a:endParaRPr>
          </a:p>
        </p:txBody>
      </p:sp>
      <p:sp>
        <p:nvSpPr>
          <p:cNvPr id="11267" name="Rectangle 3"/>
          <p:cNvSpPr>
            <a:spLocks noGrp="1"/>
          </p:cNvSpPr>
          <p:nvPr>
            <p:ph idx="1"/>
          </p:nvPr>
        </p:nvSpPr>
        <p:spPr>
          <a:xfrm>
            <a:off x="457200" y="1280160"/>
            <a:ext cx="4114800" cy="4739640"/>
          </a:xfrm>
          <a:prstGeom prst="rect">
            <a:avLst/>
          </a:prstGeom>
        </p:spPr>
        <p:txBody>
          <a:bodyPr>
            <a:normAutofit fontScale="85000" lnSpcReduction="20000"/>
          </a:bodyPr>
          <a:lstStyle/>
          <a:p>
            <a:pPr marL="0" indent="0">
              <a:buNone/>
              <a:tabLst>
                <a:tab pos="461963" algn="l"/>
              </a:tabLst>
            </a:pPr>
            <a:r>
              <a:rPr lang="en-US" b="1" i="1" dirty="0">
                <a:solidFill>
                  <a:schemeClr val="tx1"/>
                </a:solidFill>
              </a:rPr>
              <a:t>K</a:t>
            </a:r>
            <a:r>
              <a:rPr lang="en-US" b="1" dirty="0">
                <a:solidFill>
                  <a:schemeClr val="tx1"/>
                </a:solidFill>
              </a:rPr>
              <a:t>-selected species</a:t>
            </a:r>
            <a:r>
              <a:rPr lang="en-US" dirty="0">
                <a:solidFill>
                  <a:schemeClr val="tx1"/>
                </a:solidFill>
              </a:rPr>
              <a:t>: selected by stable, predictable environments</a:t>
            </a:r>
            <a:endParaRPr lang="en-US" b="1" i="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Few, large offspring that are relatively helpless at birth</a:t>
            </a:r>
          </a:p>
          <a:p>
            <a:pPr marL="457200" indent="-457200">
              <a:buFont typeface="Arial" panose="020B0604020202020204" pitchFamily="34" charset="0"/>
              <a:buChar char="•"/>
              <a:tabLst>
                <a:tab pos="461963" algn="l"/>
              </a:tabLst>
            </a:pPr>
            <a:r>
              <a:rPr lang="en-US" dirty="0">
                <a:solidFill>
                  <a:schemeClr val="tx1"/>
                </a:solidFill>
              </a:rPr>
              <a:t>High level of parental care</a:t>
            </a:r>
          </a:p>
          <a:p>
            <a:pPr marL="457200" indent="-457200">
              <a:buFont typeface="Arial" panose="020B0604020202020204" pitchFamily="34" charset="0"/>
              <a:buChar char="•"/>
              <a:tabLst>
                <a:tab pos="461963" algn="l"/>
              </a:tabLst>
            </a:pPr>
            <a:r>
              <a:rPr lang="en-US" dirty="0">
                <a:solidFill>
                  <a:schemeClr val="tx1"/>
                </a:solidFill>
              </a:rPr>
              <a:t>Long gestation period</a:t>
            </a:r>
          </a:p>
          <a:p>
            <a:pPr marL="457200" indent="-457200">
              <a:buFont typeface="Arial" panose="020B0604020202020204" pitchFamily="34" charset="0"/>
              <a:buChar char="•"/>
              <a:tabLst>
                <a:tab pos="461963" algn="l"/>
              </a:tabLst>
            </a:pPr>
            <a:r>
              <a:rPr lang="en-US" dirty="0">
                <a:solidFill>
                  <a:schemeClr val="tx1"/>
                </a:solidFill>
              </a:rPr>
              <a:t>Population size close to carrying capacity</a:t>
            </a:r>
          </a:p>
          <a:p>
            <a:pPr marL="457200" indent="-457200">
              <a:buFont typeface="Arial" panose="020B0604020202020204" pitchFamily="34" charset="0"/>
              <a:buChar char="•"/>
              <a:tabLst>
                <a:tab pos="461963" algn="l"/>
              </a:tabLst>
            </a:pPr>
            <a:r>
              <a:rPr lang="en-US" dirty="0">
                <a:solidFill>
                  <a:schemeClr val="tx1"/>
                </a:solidFill>
              </a:rPr>
              <a:t>High intraspecific competition</a:t>
            </a: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primates, elephants, wolves, oak trees</a:t>
            </a:r>
            <a:endParaRPr lang="en-US" dirty="0">
              <a:solidFill>
                <a:srgbClr val="0000FF"/>
              </a:solidFill>
            </a:endParaRPr>
          </a:p>
        </p:txBody>
      </p:sp>
      <p:pic>
        <p:nvPicPr>
          <p:cNvPr id="2" name="Content Placeholder 5" descr="A photograph shows a family of elephants.">
            <a:extLst>
              <a:ext uri="{FF2B5EF4-FFF2-40B4-BE49-F238E27FC236}">
                <a16:creationId xmlns:a16="http://schemas.microsoft.com/office/drawing/2014/main" id="{6540347F-D498-19D2-2946-C184183A60CB}"/>
              </a:ext>
            </a:extLst>
          </p:cNvPr>
          <p:cNvPicPr>
            <a:picLocks noChangeAspect="1"/>
          </p:cNvPicPr>
          <p:nvPr/>
        </p:nvPicPr>
        <p:blipFill>
          <a:blip r:embed="rId2"/>
          <a:srcRect l="12038" t="5334" r="12036" b="3000"/>
          <a:stretch/>
        </p:blipFill>
        <p:spPr>
          <a:xfrm>
            <a:off x="4724400" y="1752600"/>
            <a:ext cx="3749040" cy="2514600"/>
          </a:xfrm>
          <a:prstGeom prst="rect">
            <a:avLst/>
          </a:prstGeom>
        </p:spPr>
      </p:pic>
      <p:sp>
        <p:nvSpPr>
          <p:cNvPr id="4" name="TextBox 3">
            <a:extLst>
              <a:ext uri="{FF2B5EF4-FFF2-40B4-BE49-F238E27FC236}">
                <a16:creationId xmlns:a16="http://schemas.microsoft.com/office/drawing/2014/main" id="{333D52AD-DC70-0117-9404-D04C94757F1A}"/>
              </a:ext>
            </a:extLst>
          </p:cNvPr>
          <p:cNvSpPr txBox="1"/>
          <p:nvPr/>
        </p:nvSpPr>
        <p:spPr>
          <a:xfrm>
            <a:off x="4724400" y="4379892"/>
            <a:ext cx="3886200" cy="738664"/>
          </a:xfrm>
          <a:prstGeom prst="rect">
            <a:avLst/>
          </a:prstGeom>
          <a:noFill/>
        </p:spPr>
        <p:txBody>
          <a:bodyPr wrap="square" rtlCol="0">
            <a:spAutoFit/>
          </a:bodyPr>
          <a:lstStyle/>
          <a:p>
            <a:pPr algn="ctr"/>
            <a:r>
              <a:rPr lang="en-US" sz="1400" b="1" dirty="0"/>
              <a:t>45.2 Figure 5: </a:t>
            </a:r>
            <a:r>
              <a:rPr lang="en-US" sz="1400" dirty="0"/>
              <a:t>Elephants are considered </a:t>
            </a:r>
            <a:r>
              <a:rPr lang="en-US" sz="1400" i="1" dirty="0"/>
              <a:t>K</a:t>
            </a:r>
            <a:r>
              <a:rPr lang="en-US" sz="1400" dirty="0"/>
              <a:t>-selected species as they live long, mature late, and provide long-term parental care to a few offspring.</a:t>
            </a:r>
          </a:p>
        </p:txBody>
      </p:sp>
      <p:sp>
        <p:nvSpPr>
          <p:cNvPr id="5" name="TextBox 4">
            <a:extLst>
              <a:ext uri="{FF2B5EF4-FFF2-40B4-BE49-F238E27FC236}">
                <a16:creationId xmlns:a16="http://schemas.microsoft.com/office/drawing/2014/main" id="{8CD13AC4-FD04-2982-5DA8-64607CD5F8C6}"/>
              </a:ext>
            </a:extLst>
          </p:cNvPr>
          <p:cNvSpPr txBox="1"/>
          <p:nvPr/>
        </p:nvSpPr>
        <p:spPr>
          <a:xfrm>
            <a:off x="5638800" y="5118556"/>
            <a:ext cx="2057400" cy="215444"/>
          </a:xfrm>
          <a:prstGeom prst="rect">
            <a:avLst/>
          </a:prstGeom>
          <a:noFill/>
        </p:spPr>
        <p:txBody>
          <a:bodyPr wrap="square" rtlCol="0">
            <a:spAutoFit/>
          </a:bodyPr>
          <a:lstStyle/>
          <a:p>
            <a:pPr algn="ctr"/>
            <a:r>
              <a:rPr lang="en-US" sz="800" dirty="0"/>
              <a:t>David Heiling on Unsplash. "Elephants."</a:t>
            </a:r>
          </a:p>
        </p:txBody>
      </p:sp>
    </p:spTree>
    <p:extLst>
      <p:ext uri="{BB962C8B-B14F-4D97-AF65-F5344CB8AC3E}">
        <p14:creationId xmlns:p14="http://schemas.microsoft.com/office/powerpoint/2010/main" val="1028854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i="1" dirty="0"/>
              <a:t>r-</a:t>
            </a:r>
            <a:r>
              <a:rPr lang="en-US" dirty="0"/>
              <a:t>Selected Species</a:t>
            </a:r>
            <a:endParaRPr lang="en-US" sz="3200" i="1"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marL="0" indent="0">
              <a:buNone/>
              <a:tabLst>
                <a:tab pos="461963" algn="l"/>
              </a:tabLst>
            </a:pPr>
            <a:r>
              <a:rPr lang="en-US" b="1" i="1" dirty="0">
                <a:solidFill>
                  <a:schemeClr val="tx1"/>
                </a:solidFill>
              </a:rPr>
              <a:t>r</a:t>
            </a:r>
            <a:r>
              <a:rPr lang="en-US" b="1" dirty="0">
                <a:solidFill>
                  <a:schemeClr val="tx1"/>
                </a:solidFill>
              </a:rPr>
              <a:t>-selected species</a:t>
            </a:r>
            <a:r>
              <a:rPr lang="en-US" dirty="0">
                <a:solidFill>
                  <a:schemeClr val="tx1"/>
                </a:solidFill>
              </a:rPr>
              <a:t>: employed in unpredictable or changing environments</a:t>
            </a:r>
            <a:endParaRPr lang="en-US" b="1" i="1"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Large number of small offspring</a:t>
            </a:r>
          </a:p>
          <a:p>
            <a:pPr marL="457200" indent="-457200">
              <a:buFont typeface="Arial" panose="020B0604020202020204" pitchFamily="34" charset="0"/>
              <a:buChar char="•"/>
              <a:tabLst>
                <a:tab pos="461963" algn="l"/>
              </a:tabLst>
            </a:pPr>
            <a:r>
              <a:rPr lang="en-US" dirty="0">
                <a:solidFill>
                  <a:schemeClr val="tx1"/>
                </a:solidFill>
              </a:rPr>
              <a:t>Little to no parental care</a:t>
            </a:r>
          </a:p>
          <a:p>
            <a:pPr marL="457200" indent="-457200">
              <a:buFont typeface="Arial" panose="020B0604020202020204" pitchFamily="34" charset="0"/>
              <a:buChar char="•"/>
              <a:tabLst>
                <a:tab pos="461963" algn="l"/>
              </a:tabLst>
            </a:pPr>
            <a:r>
              <a:rPr lang="en-US" dirty="0">
                <a:solidFill>
                  <a:schemeClr val="tx1"/>
                </a:solidFill>
              </a:rPr>
              <a:t>Offspring relatively mature and self-sufficient at birth</a:t>
            </a:r>
          </a:p>
          <a:p>
            <a:pPr marL="457200" indent="-457200">
              <a:buFont typeface="Arial" panose="020B0604020202020204" pitchFamily="34" charset="0"/>
              <a:buChar char="•"/>
              <a:tabLst>
                <a:tab pos="461963" algn="l"/>
              </a:tabLst>
            </a:pPr>
            <a:r>
              <a:rPr lang="en-US" u="sng" dirty="0">
                <a:solidFill>
                  <a:schemeClr val="tx1"/>
                </a:solidFill>
              </a:rPr>
              <a:t>Examples</a:t>
            </a:r>
            <a:r>
              <a:rPr lang="en-US" dirty="0">
                <a:solidFill>
                  <a:schemeClr val="tx1"/>
                </a:solidFill>
              </a:rPr>
              <a:t>: jellyfish, dandelions</a:t>
            </a:r>
            <a:endParaRPr lang="en-US" dirty="0">
              <a:solidFill>
                <a:srgbClr val="0000FF"/>
              </a:solidFill>
            </a:endParaRPr>
          </a:p>
        </p:txBody>
      </p:sp>
      <p:sp>
        <p:nvSpPr>
          <p:cNvPr id="3" name="TextBox 2">
            <a:extLst>
              <a:ext uri="{FF2B5EF4-FFF2-40B4-BE49-F238E27FC236}">
                <a16:creationId xmlns:a16="http://schemas.microsoft.com/office/drawing/2014/main" id="{DFB65BBA-6FC7-18A3-5564-8F971E7960D7}"/>
              </a:ext>
            </a:extLst>
          </p:cNvPr>
          <p:cNvSpPr txBox="1"/>
          <p:nvPr/>
        </p:nvSpPr>
        <p:spPr>
          <a:xfrm>
            <a:off x="533400" y="3886198"/>
            <a:ext cx="2362200" cy="1600438"/>
          </a:xfrm>
          <a:prstGeom prst="rect">
            <a:avLst/>
          </a:prstGeom>
          <a:noFill/>
        </p:spPr>
        <p:txBody>
          <a:bodyPr wrap="square" rtlCol="0">
            <a:spAutoFit/>
          </a:bodyPr>
          <a:lstStyle/>
          <a:p>
            <a:r>
              <a:rPr lang="en-US" sz="1400" b="1" dirty="0"/>
              <a:t>45.2 Figure 6: </a:t>
            </a:r>
            <a:r>
              <a:rPr lang="en-US" sz="1400" dirty="0"/>
              <a:t>(a) Dandelions and (b) jellyfish are both considered </a:t>
            </a:r>
            <a:r>
              <a:rPr lang="en-US" sz="1400" i="1" dirty="0"/>
              <a:t>r</a:t>
            </a:r>
            <a:r>
              <a:rPr lang="en-US" sz="1400" dirty="0"/>
              <a:t>-selected species as they mature early, have short lifespans, and produce many offspring that receive no parental care.</a:t>
            </a:r>
          </a:p>
        </p:txBody>
      </p:sp>
      <p:sp>
        <p:nvSpPr>
          <p:cNvPr id="4" name="TextBox 3">
            <a:extLst>
              <a:ext uri="{FF2B5EF4-FFF2-40B4-BE49-F238E27FC236}">
                <a16:creationId xmlns:a16="http://schemas.microsoft.com/office/drawing/2014/main" id="{EED42BD1-2AB6-0130-14B0-B8E8A90E3168}"/>
              </a:ext>
            </a:extLst>
          </p:cNvPr>
          <p:cNvSpPr txBox="1"/>
          <p:nvPr/>
        </p:nvSpPr>
        <p:spPr>
          <a:xfrm>
            <a:off x="2990221" y="5828879"/>
            <a:ext cx="3124200" cy="215444"/>
          </a:xfrm>
          <a:prstGeom prst="rect">
            <a:avLst/>
          </a:prstGeom>
          <a:noFill/>
        </p:spPr>
        <p:txBody>
          <a:bodyPr wrap="square" rtlCol="0">
            <a:spAutoFit/>
          </a:bodyPr>
          <a:lstStyle/>
          <a:p>
            <a:pPr algn="ctr"/>
            <a:r>
              <a:rPr lang="en-US" sz="800" dirty="0"/>
              <a:t>Saad Chaudhry on Unsplash. "Dandelion."</a:t>
            </a:r>
          </a:p>
        </p:txBody>
      </p:sp>
      <p:sp>
        <p:nvSpPr>
          <p:cNvPr id="5" name="TextBox 4">
            <a:extLst>
              <a:ext uri="{FF2B5EF4-FFF2-40B4-BE49-F238E27FC236}">
                <a16:creationId xmlns:a16="http://schemas.microsoft.com/office/drawing/2014/main" id="{00420655-AFC4-419D-1899-8DFA9652474F}"/>
              </a:ext>
            </a:extLst>
          </p:cNvPr>
          <p:cNvSpPr txBox="1"/>
          <p:nvPr/>
        </p:nvSpPr>
        <p:spPr>
          <a:xfrm>
            <a:off x="5893698" y="5794789"/>
            <a:ext cx="2511747" cy="215444"/>
          </a:xfrm>
          <a:prstGeom prst="rect">
            <a:avLst/>
          </a:prstGeom>
          <a:noFill/>
        </p:spPr>
        <p:txBody>
          <a:bodyPr wrap="square" rtlCol="0">
            <a:spAutoFit/>
          </a:bodyPr>
          <a:lstStyle/>
          <a:p>
            <a:pPr algn="ctr"/>
            <a:r>
              <a:rPr lang="en-US" sz="800" dirty="0"/>
              <a:t>Marat Gilyadzinov on Unsplash. "Jellyfish."</a:t>
            </a:r>
          </a:p>
        </p:txBody>
      </p:sp>
      <p:pic>
        <p:nvPicPr>
          <p:cNvPr id="6" name="Content Placeholder 10" descr="Two images: (a) shows dandelion seeds blowing in the wind; (b) shows a group of jellyfish.">
            <a:extLst>
              <a:ext uri="{FF2B5EF4-FFF2-40B4-BE49-F238E27FC236}">
                <a16:creationId xmlns:a16="http://schemas.microsoft.com/office/drawing/2014/main" id="{0C65C244-F7A9-7906-C055-2BAA12FB9E81}"/>
              </a:ext>
            </a:extLst>
          </p:cNvPr>
          <p:cNvPicPr>
            <a:picLocks noChangeAspect="1"/>
          </p:cNvPicPr>
          <p:nvPr/>
        </p:nvPicPr>
        <p:blipFill>
          <a:blip r:embed="rId2"/>
          <a:srcRect l="926" t="5333" r="926" b="28000"/>
          <a:stretch/>
        </p:blipFill>
        <p:spPr>
          <a:xfrm>
            <a:off x="3252316" y="3886198"/>
            <a:ext cx="5148105" cy="1942681"/>
          </a:xfrm>
          <a:prstGeom prst="rect">
            <a:avLst/>
          </a:prstGeom>
        </p:spPr>
      </p:pic>
    </p:spTree>
    <p:extLst>
      <p:ext uri="{BB962C8B-B14F-4D97-AF65-F5344CB8AC3E}">
        <p14:creationId xmlns:p14="http://schemas.microsoft.com/office/powerpoint/2010/main" val="3811935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B2976-ED80-2EF3-C761-DCF2590A1859}"/>
              </a:ext>
            </a:extLst>
          </p:cNvPr>
          <p:cNvSpPr>
            <a:spLocks noGrp="1"/>
          </p:cNvSpPr>
          <p:nvPr>
            <p:ph type="title"/>
          </p:nvPr>
        </p:nvSpPr>
        <p:spPr/>
        <p:txBody>
          <a:bodyPr/>
          <a:lstStyle/>
          <a:p>
            <a:r>
              <a:rPr lang="en-US" dirty="0"/>
              <a:t>Table 1: Characteristics of </a:t>
            </a:r>
            <a:r>
              <a:rPr lang="en-US" i="1" dirty="0"/>
              <a:t>K</a:t>
            </a:r>
            <a:r>
              <a:rPr lang="en-US" dirty="0"/>
              <a:t>-Selected and </a:t>
            </a:r>
            <a:r>
              <a:rPr lang="en-US" i="1" dirty="0"/>
              <a:t>r</a:t>
            </a:r>
            <a:r>
              <a:rPr lang="en-US" dirty="0"/>
              <a:t>-Selected Species</a:t>
            </a:r>
          </a:p>
        </p:txBody>
      </p:sp>
      <p:graphicFrame>
        <p:nvGraphicFramePr>
          <p:cNvPr id="4" name="Content Placeholder 3" descr="This table displays characteristics of K-selected and r-selected species. K-selected species mature late, have greater longevity, increased parental care, increased competition, and have fewer but larger offspring. r-selected species mature early, have lower longevity, decreased parental care, decreased competition, and have more but smaller offspring.">
            <a:extLst>
              <a:ext uri="{FF2B5EF4-FFF2-40B4-BE49-F238E27FC236}">
                <a16:creationId xmlns:a16="http://schemas.microsoft.com/office/drawing/2014/main" id="{7752BC44-D9D7-973A-D839-65E26F7F18B2}"/>
              </a:ext>
            </a:extLst>
          </p:cNvPr>
          <p:cNvGraphicFramePr>
            <a:graphicFrameLocks noGrp="1"/>
          </p:cNvGraphicFramePr>
          <p:nvPr>
            <p:ph idx="1"/>
            <p:extLst>
              <p:ext uri="{D42A27DB-BD31-4B8C-83A1-F6EECF244321}">
                <p14:modId xmlns:p14="http://schemas.microsoft.com/office/powerpoint/2010/main" val="4127279926"/>
              </p:ext>
            </p:extLst>
          </p:nvPr>
        </p:nvGraphicFramePr>
        <p:xfrm>
          <a:off x="609600" y="1284287"/>
          <a:ext cx="7924800" cy="4289425"/>
        </p:xfrm>
        <a:graphic>
          <a:graphicData uri="http://schemas.openxmlformats.org/drawingml/2006/table">
            <a:tbl>
              <a:tblPr firstRow="1" bandRow="1">
                <a:tableStyleId>{5C22544A-7EE6-4342-B048-85BDC9FD1C3A}</a:tableStyleId>
              </a:tblPr>
              <a:tblGrid>
                <a:gridCol w="3962400">
                  <a:extLst>
                    <a:ext uri="{9D8B030D-6E8A-4147-A177-3AD203B41FA5}">
                      <a16:colId xmlns:a16="http://schemas.microsoft.com/office/drawing/2014/main" val="1522627793"/>
                    </a:ext>
                  </a:extLst>
                </a:gridCol>
                <a:gridCol w="3962400">
                  <a:extLst>
                    <a:ext uri="{9D8B030D-6E8A-4147-A177-3AD203B41FA5}">
                      <a16:colId xmlns:a16="http://schemas.microsoft.com/office/drawing/2014/main" val="4293862904"/>
                    </a:ext>
                  </a:extLst>
                </a:gridCol>
              </a:tblGrid>
              <a:tr h="612775">
                <a:tc>
                  <a:txBody>
                    <a:bodyPr/>
                    <a:lstStyle/>
                    <a:p>
                      <a:pPr algn="l"/>
                      <a:r>
                        <a:rPr lang="en-IN" b="0" dirty="0">
                          <a:solidFill>
                            <a:schemeClr val="bg1"/>
                          </a:solidFill>
                          <a:effectLst/>
                          <a:latin typeface="+mn-lt"/>
                        </a:rPr>
                        <a:t>Characteristics of </a:t>
                      </a:r>
                      <a:r>
                        <a:rPr lang="en-IN" b="0" i="1" dirty="0">
                          <a:solidFill>
                            <a:schemeClr val="bg1"/>
                          </a:solidFill>
                          <a:effectLst/>
                          <a:latin typeface="+mn-lt"/>
                        </a:rPr>
                        <a:t>K</a:t>
                      </a:r>
                      <a:r>
                        <a:rPr lang="en-IN" b="0" i="0" dirty="0">
                          <a:solidFill>
                            <a:schemeClr val="bg1"/>
                          </a:solidFill>
                          <a:effectLst/>
                          <a:latin typeface="+mn-lt"/>
                        </a:rPr>
                        <a:t>-Selected Species</a:t>
                      </a:r>
                      <a:endParaRPr lang="en-IN" b="0" dirty="0">
                        <a:solidFill>
                          <a:schemeClr val="bg1"/>
                        </a:solidFill>
                        <a:effectLst/>
                        <a:latin typeface="+mn-lt"/>
                      </a:endParaRPr>
                    </a:p>
                  </a:txBody>
                  <a:tcPr anchor="ctr"/>
                </a:tc>
                <a:tc>
                  <a:txBody>
                    <a:bodyPr/>
                    <a:lstStyle/>
                    <a:p>
                      <a:pPr algn="l"/>
                      <a:r>
                        <a:rPr lang="en-IN" b="0" dirty="0">
                          <a:solidFill>
                            <a:schemeClr val="bg1"/>
                          </a:solidFill>
                          <a:effectLst/>
                          <a:latin typeface="+mn-lt"/>
                        </a:rPr>
                        <a:t>Characteristics of </a:t>
                      </a:r>
                      <a:r>
                        <a:rPr lang="en-IN" b="0" i="1" dirty="0">
                          <a:solidFill>
                            <a:schemeClr val="bg1"/>
                          </a:solidFill>
                          <a:effectLst/>
                          <a:latin typeface="+mn-lt"/>
                        </a:rPr>
                        <a:t>r</a:t>
                      </a:r>
                      <a:r>
                        <a:rPr lang="en-IN" b="0" i="0" dirty="0">
                          <a:solidFill>
                            <a:schemeClr val="bg1"/>
                          </a:solidFill>
                          <a:effectLst/>
                          <a:latin typeface="+mn-lt"/>
                        </a:rPr>
                        <a:t>-Selected Species</a:t>
                      </a:r>
                      <a:endParaRPr lang="en-IN" b="0" dirty="0">
                        <a:solidFill>
                          <a:schemeClr val="bg1"/>
                        </a:solidFill>
                        <a:effectLst/>
                        <a:latin typeface="+mn-lt"/>
                      </a:endParaRPr>
                    </a:p>
                  </a:txBody>
                  <a:tcPr anchor="ctr"/>
                </a:tc>
                <a:extLst>
                  <a:ext uri="{0D108BD9-81ED-4DB2-BD59-A6C34878D82A}">
                    <a16:rowId xmlns:a16="http://schemas.microsoft.com/office/drawing/2014/main" val="1420373151"/>
                  </a:ext>
                </a:extLst>
              </a:tr>
              <a:tr h="612775">
                <a:tc>
                  <a:txBody>
                    <a:bodyPr/>
                    <a:lstStyle/>
                    <a:p>
                      <a:r>
                        <a:rPr lang="en-IN" b="0" dirty="0">
                          <a:solidFill>
                            <a:srgbClr val="1F497D"/>
                          </a:solidFill>
                          <a:effectLst/>
                          <a:latin typeface="+mn-lt"/>
                        </a:rPr>
                        <a:t>mature late</a:t>
                      </a:r>
                    </a:p>
                  </a:txBody>
                  <a:tcPr anchor="ctr"/>
                </a:tc>
                <a:tc>
                  <a:txBody>
                    <a:bodyPr/>
                    <a:lstStyle/>
                    <a:p>
                      <a:r>
                        <a:rPr lang="en-IN" b="0" dirty="0">
                          <a:solidFill>
                            <a:srgbClr val="1F497D"/>
                          </a:solidFill>
                          <a:effectLst/>
                          <a:latin typeface="+mn-lt"/>
                        </a:rPr>
                        <a:t>mature early</a:t>
                      </a:r>
                    </a:p>
                  </a:txBody>
                  <a:tcPr anchor="ctr"/>
                </a:tc>
                <a:extLst>
                  <a:ext uri="{0D108BD9-81ED-4DB2-BD59-A6C34878D82A}">
                    <a16:rowId xmlns:a16="http://schemas.microsoft.com/office/drawing/2014/main" val="3412931234"/>
                  </a:ext>
                </a:extLst>
              </a:tr>
              <a:tr h="612775">
                <a:tc>
                  <a:txBody>
                    <a:bodyPr/>
                    <a:lstStyle/>
                    <a:p>
                      <a:r>
                        <a:rPr lang="en-IN" b="0" dirty="0">
                          <a:solidFill>
                            <a:srgbClr val="1F497D"/>
                          </a:solidFill>
                          <a:effectLst/>
                          <a:latin typeface="+mn-lt"/>
                        </a:rPr>
                        <a:t>greater longevity</a:t>
                      </a:r>
                    </a:p>
                  </a:txBody>
                  <a:tcPr anchor="ctr"/>
                </a:tc>
                <a:tc>
                  <a:txBody>
                    <a:bodyPr/>
                    <a:lstStyle/>
                    <a:p>
                      <a:r>
                        <a:rPr lang="en-IN" b="0" dirty="0">
                          <a:solidFill>
                            <a:srgbClr val="1F497D"/>
                          </a:solidFill>
                          <a:effectLst/>
                          <a:latin typeface="+mn-lt"/>
                        </a:rPr>
                        <a:t>lower longevity</a:t>
                      </a:r>
                    </a:p>
                  </a:txBody>
                  <a:tcPr anchor="ctr"/>
                </a:tc>
                <a:extLst>
                  <a:ext uri="{0D108BD9-81ED-4DB2-BD59-A6C34878D82A}">
                    <a16:rowId xmlns:a16="http://schemas.microsoft.com/office/drawing/2014/main" val="1548708678"/>
                  </a:ext>
                </a:extLst>
              </a:tr>
              <a:tr h="612775">
                <a:tc>
                  <a:txBody>
                    <a:bodyPr/>
                    <a:lstStyle/>
                    <a:p>
                      <a:r>
                        <a:rPr lang="en-IN" b="0" dirty="0">
                          <a:solidFill>
                            <a:srgbClr val="1F497D"/>
                          </a:solidFill>
                          <a:effectLst/>
                          <a:latin typeface="+mn-lt"/>
                        </a:rPr>
                        <a:t>increased parental care</a:t>
                      </a:r>
                    </a:p>
                  </a:txBody>
                  <a:tcPr anchor="ctr"/>
                </a:tc>
                <a:tc>
                  <a:txBody>
                    <a:bodyPr/>
                    <a:lstStyle/>
                    <a:p>
                      <a:r>
                        <a:rPr lang="en-IN" b="0" dirty="0">
                          <a:solidFill>
                            <a:srgbClr val="1F497D"/>
                          </a:solidFill>
                          <a:effectLst/>
                          <a:latin typeface="+mn-lt"/>
                        </a:rPr>
                        <a:t>decreased parental care</a:t>
                      </a:r>
                    </a:p>
                  </a:txBody>
                  <a:tcPr anchor="ctr"/>
                </a:tc>
                <a:extLst>
                  <a:ext uri="{0D108BD9-81ED-4DB2-BD59-A6C34878D82A}">
                    <a16:rowId xmlns:a16="http://schemas.microsoft.com/office/drawing/2014/main" val="2157668464"/>
                  </a:ext>
                </a:extLst>
              </a:tr>
              <a:tr h="612775">
                <a:tc>
                  <a:txBody>
                    <a:bodyPr/>
                    <a:lstStyle/>
                    <a:p>
                      <a:r>
                        <a:rPr lang="en-IN" b="0" dirty="0">
                          <a:solidFill>
                            <a:srgbClr val="1F497D"/>
                          </a:solidFill>
                          <a:effectLst/>
                          <a:latin typeface="+mn-lt"/>
                        </a:rPr>
                        <a:t>increased competition</a:t>
                      </a:r>
                    </a:p>
                  </a:txBody>
                  <a:tcPr anchor="ctr"/>
                </a:tc>
                <a:tc>
                  <a:txBody>
                    <a:bodyPr/>
                    <a:lstStyle/>
                    <a:p>
                      <a:r>
                        <a:rPr lang="en-IN" b="0" dirty="0">
                          <a:solidFill>
                            <a:srgbClr val="1F497D"/>
                          </a:solidFill>
                          <a:effectLst/>
                          <a:latin typeface="+mn-lt"/>
                        </a:rPr>
                        <a:t>decreased competition</a:t>
                      </a:r>
                    </a:p>
                  </a:txBody>
                  <a:tcPr anchor="ctr"/>
                </a:tc>
                <a:extLst>
                  <a:ext uri="{0D108BD9-81ED-4DB2-BD59-A6C34878D82A}">
                    <a16:rowId xmlns:a16="http://schemas.microsoft.com/office/drawing/2014/main" val="236598913"/>
                  </a:ext>
                </a:extLst>
              </a:tr>
              <a:tr h="612775">
                <a:tc>
                  <a:txBody>
                    <a:bodyPr/>
                    <a:lstStyle/>
                    <a:p>
                      <a:r>
                        <a:rPr lang="en-IN" b="0" dirty="0">
                          <a:solidFill>
                            <a:srgbClr val="1F497D"/>
                          </a:solidFill>
                          <a:effectLst/>
                          <a:latin typeface="+mn-lt"/>
                        </a:rPr>
                        <a:t>fewer offspring</a:t>
                      </a:r>
                    </a:p>
                  </a:txBody>
                  <a:tcPr anchor="ctr"/>
                </a:tc>
                <a:tc>
                  <a:txBody>
                    <a:bodyPr/>
                    <a:lstStyle/>
                    <a:p>
                      <a:r>
                        <a:rPr lang="en-IN" b="0" dirty="0">
                          <a:solidFill>
                            <a:srgbClr val="1F497D"/>
                          </a:solidFill>
                          <a:effectLst/>
                          <a:latin typeface="+mn-lt"/>
                        </a:rPr>
                        <a:t>more offspring</a:t>
                      </a:r>
                    </a:p>
                  </a:txBody>
                  <a:tcPr anchor="ctr"/>
                </a:tc>
                <a:extLst>
                  <a:ext uri="{0D108BD9-81ED-4DB2-BD59-A6C34878D82A}">
                    <a16:rowId xmlns:a16="http://schemas.microsoft.com/office/drawing/2014/main" val="745924129"/>
                  </a:ext>
                </a:extLst>
              </a:tr>
              <a:tr h="612775">
                <a:tc>
                  <a:txBody>
                    <a:bodyPr/>
                    <a:lstStyle/>
                    <a:p>
                      <a:r>
                        <a:rPr lang="en-IN" b="0" dirty="0">
                          <a:solidFill>
                            <a:srgbClr val="1F497D"/>
                          </a:solidFill>
                          <a:effectLst/>
                          <a:latin typeface="+mn-lt"/>
                        </a:rPr>
                        <a:t>larger offspring</a:t>
                      </a:r>
                    </a:p>
                  </a:txBody>
                  <a:tcPr anchor="ctr"/>
                </a:tc>
                <a:tc>
                  <a:txBody>
                    <a:bodyPr/>
                    <a:lstStyle/>
                    <a:p>
                      <a:r>
                        <a:rPr lang="en-IN" b="0" dirty="0">
                          <a:solidFill>
                            <a:srgbClr val="1F497D"/>
                          </a:solidFill>
                          <a:effectLst/>
                          <a:latin typeface="+mn-lt"/>
                        </a:rPr>
                        <a:t>smaller offspring</a:t>
                      </a:r>
                    </a:p>
                  </a:txBody>
                  <a:tcPr anchor="ctr"/>
                </a:tc>
                <a:extLst>
                  <a:ext uri="{0D108BD9-81ED-4DB2-BD59-A6C34878D82A}">
                    <a16:rowId xmlns:a16="http://schemas.microsoft.com/office/drawing/2014/main" val="3638531180"/>
                  </a:ext>
                </a:extLst>
              </a:tr>
            </a:tbl>
          </a:graphicData>
        </a:graphic>
      </p:graphicFrame>
    </p:spTree>
    <p:extLst>
      <p:ext uri="{BB962C8B-B14F-4D97-AF65-F5344CB8AC3E}">
        <p14:creationId xmlns:p14="http://schemas.microsoft.com/office/powerpoint/2010/main" val="6191213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p:cNvSpPr>
          <p:nvPr>
            <p:ph type="title"/>
          </p:nvPr>
        </p:nvSpPr>
        <p:spPr>
          <a:prstGeom prst="rect">
            <a:avLst/>
          </a:prstGeom>
        </p:spPr>
        <p:txBody>
          <a:bodyPr>
            <a:normAutofit/>
          </a:bodyPr>
          <a:lstStyle/>
          <a:p>
            <a:r>
              <a:rPr lang="en-US" dirty="0"/>
              <a:t>Objectives</a:t>
            </a:r>
            <a:endParaRPr lang="en-US" sz="3200" dirty="0">
              <a:solidFill>
                <a:schemeClr val="accent1"/>
              </a:solidFill>
            </a:endParaRPr>
          </a:p>
        </p:txBody>
      </p:sp>
      <p:sp>
        <p:nvSpPr>
          <p:cNvPr id="10243" name="Rectangle 3"/>
          <p:cNvSpPr>
            <a:spLocks noGrp="1"/>
          </p:cNvSpPr>
          <p:nvPr>
            <p:ph idx="1"/>
          </p:nvPr>
        </p:nvSpPr>
        <p:spPr>
          <a:xfrm>
            <a:off x="457200" y="1055441"/>
            <a:ext cx="8229600" cy="3711785"/>
          </a:xfrm>
          <a:prstGeom prst="rect">
            <a:avLst/>
          </a:prstGeom>
          <a:noFill/>
        </p:spPr>
        <p:txBody>
          <a:bodyPr>
            <a:spAutoFit/>
          </a:bodyPr>
          <a:lstStyle/>
          <a:p>
            <a:pPr marL="457200" indent="-457200">
              <a:buFont typeface="Arial" panose="020B0604020202020204" pitchFamily="34" charset="0"/>
              <a:buChar char="•"/>
              <a:tabLst>
                <a:tab pos="457200" algn="l"/>
              </a:tabLst>
            </a:pPr>
            <a:r>
              <a:rPr lang="en-US" b="1" dirty="0"/>
              <a:t>Describe</a:t>
            </a:r>
            <a:r>
              <a:rPr lang="en-US" dirty="0"/>
              <a:t> how life history patterns are influenced by natural selection.</a:t>
            </a:r>
          </a:p>
          <a:p>
            <a:pPr marL="457200" indent="-457200">
              <a:buFont typeface="Arial" panose="020B0604020202020204" pitchFamily="34" charset="0"/>
              <a:buChar char="•"/>
              <a:tabLst>
                <a:tab pos="457200" algn="l"/>
              </a:tabLst>
            </a:pPr>
            <a:r>
              <a:rPr lang="en-US" b="1" dirty="0"/>
              <a:t>Describe</a:t>
            </a:r>
            <a:r>
              <a:rPr lang="en-US" dirty="0"/>
              <a:t> how natural selection and environmental adaptation leads to the evolution of particular life-history patterns.</a:t>
            </a:r>
          </a:p>
          <a:p>
            <a:pPr marL="457200" indent="-457200">
              <a:buFont typeface="Arial" panose="020B0604020202020204" pitchFamily="34" charset="0"/>
              <a:buChar char="•"/>
              <a:tabLst>
                <a:tab pos="457200" algn="l"/>
              </a:tabLst>
            </a:pPr>
            <a:r>
              <a:rPr lang="en-US" b="1" dirty="0"/>
              <a:t>Explain</a:t>
            </a:r>
            <a:r>
              <a:rPr lang="en-US" dirty="0"/>
              <a:t> different life history patterns and how different reproductive strategies affect species' survival.</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2</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4587240"/>
          </a:xfrm>
        </p:spPr>
        <p:txBody>
          <a:bodyPr>
            <a:normAutofit fontScale="92500" lnSpcReduction="20000"/>
          </a:bodyPr>
          <a:lstStyle/>
          <a:p>
            <a:r>
              <a:rPr lang="en-US" dirty="0"/>
              <a:t>For each description, identify each species' reproductive strategy as either "</a:t>
            </a:r>
            <a:r>
              <a:rPr lang="en-US" i="1" dirty="0"/>
              <a:t>K</a:t>
            </a:r>
            <a:r>
              <a:rPr lang="en-US" dirty="0"/>
              <a:t>-selected" or "</a:t>
            </a:r>
            <a:r>
              <a:rPr lang="en-US" i="1" dirty="0"/>
              <a:t>r</a:t>
            </a:r>
            <a:r>
              <a:rPr lang="en-US" dirty="0"/>
              <a:t>-selected."</a:t>
            </a:r>
          </a:p>
          <a:p>
            <a:pPr marL="457200" indent="-457200">
              <a:buFont typeface="Arial" panose="020B0604020202020204" pitchFamily="34" charset="0"/>
              <a:buChar char="•"/>
            </a:pPr>
            <a:r>
              <a:rPr lang="en-US" dirty="0"/>
              <a:t>Mother orcas (</a:t>
            </a:r>
            <a:r>
              <a:rPr lang="en-US" i="1" dirty="0"/>
              <a:t>Orcinus orca</a:t>
            </a:r>
            <a:r>
              <a:rPr lang="en-US" dirty="0"/>
              <a:t>) give birth to one offspring every three to ten years. They nurse each baby for up to two years.</a:t>
            </a:r>
          </a:p>
          <a:p>
            <a:pPr marL="457200" indent="-457200">
              <a:buFont typeface="Arial" panose="020B0604020202020204" pitchFamily="34" charset="0"/>
              <a:buChar char="•"/>
            </a:pPr>
            <a:r>
              <a:rPr lang="en-US" dirty="0"/>
              <a:t>Coconut palms (</a:t>
            </a:r>
            <a:r>
              <a:rPr lang="en-US" i="1" dirty="0"/>
              <a:t>Cocos nucifera</a:t>
            </a:r>
            <a:r>
              <a:rPr lang="en-US" dirty="0"/>
              <a:t>) produce large fruits with very high energy contents.</a:t>
            </a:r>
          </a:p>
          <a:p>
            <a:pPr marL="457200" indent="-457200">
              <a:buFont typeface="Arial" panose="020B0604020202020204" pitchFamily="34" charset="0"/>
              <a:buChar char="•"/>
            </a:pPr>
            <a:r>
              <a:rPr lang="en-US" dirty="0"/>
              <a:t>Barnacles are hermaphroditic and reproduce with neighboring barnacles to produce up to 500 million zygotes each year. They provide no parental care for their offspring.</a:t>
            </a:r>
          </a:p>
          <a:p>
            <a:pPr marL="457200" indent="-457200">
              <a:buFont typeface="Arial" panose="020B0604020202020204" pitchFamily="34" charset="0"/>
              <a:buChar char="•"/>
            </a:pPr>
            <a:r>
              <a:rPr lang="en-US" i="1" dirty="0"/>
              <a:t>E. coli</a:t>
            </a:r>
            <a:r>
              <a:rPr lang="en-US" dirty="0"/>
              <a:t> are bacteria and can carry out binary fission every 20 minutes under ideal conditions.</a:t>
            </a:r>
          </a:p>
        </p:txBody>
      </p:sp>
    </p:spTree>
    <p:extLst>
      <p:ext uri="{BB962C8B-B14F-4D97-AF65-F5344CB8AC3E}">
        <p14:creationId xmlns:p14="http://schemas.microsoft.com/office/powerpoint/2010/main" val="20263240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sz="3200" dirty="0">
                <a:solidFill>
                  <a:schemeClr val="accent1"/>
                </a:solidFill>
              </a:rPr>
              <a:t>Ca</a:t>
            </a:r>
            <a:r>
              <a:rPr lang="en-US" dirty="0">
                <a:solidFill>
                  <a:schemeClr val="accent1"/>
                </a:solidFill>
              </a:rPr>
              <a:t>tegorization of </a:t>
            </a:r>
            <a:r>
              <a:rPr lang="en-US" i="1" dirty="0">
                <a:solidFill>
                  <a:schemeClr val="accent1"/>
                </a:solidFill>
              </a:rPr>
              <a:t>K</a:t>
            </a:r>
            <a:r>
              <a:rPr lang="en-US" dirty="0">
                <a:solidFill>
                  <a:schemeClr val="accent1"/>
                </a:solidFill>
              </a:rPr>
              <a:t>-Selected vs. </a:t>
            </a:r>
            <a:r>
              <a:rPr lang="en-US" i="1" dirty="0">
                <a:solidFill>
                  <a:schemeClr val="accent1"/>
                </a:solidFill>
              </a:rPr>
              <a:t>r</a:t>
            </a:r>
            <a:r>
              <a:rPr lang="en-US" dirty="0">
                <a:solidFill>
                  <a:schemeClr val="accent1"/>
                </a:solidFill>
              </a:rPr>
              <a:t>-Selected Species</a:t>
            </a:r>
            <a:endParaRPr lang="en-US" sz="3200" dirty="0">
              <a:solidFill>
                <a:schemeClr val="accent1"/>
              </a:solidFill>
            </a:endParaRPr>
          </a:p>
        </p:txBody>
      </p:sp>
      <p:sp>
        <p:nvSpPr>
          <p:cNvPr id="11267" name="Rectangle 3"/>
          <p:cNvSpPr>
            <a:spLocks noGrp="1"/>
          </p:cNvSpPr>
          <p:nvPr>
            <p:ph idx="1"/>
          </p:nvPr>
        </p:nvSpPr>
        <p:spPr>
          <a:xfrm>
            <a:off x="457200" y="1280160"/>
            <a:ext cx="3962400" cy="4739640"/>
          </a:xfrm>
          <a:prstGeom prst="rect">
            <a:avLst/>
          </a:prstGeom>
        </p:spPr>
        <p:txBody>
          <a:bodyPr>
            <a:normAutofit fontScale="77500" lnSpcReduction="20000"/>
          </a:bodyPr>
          <a:lstStyle/>
          <a:p>
            <a:pPr marL="457200" indent="-457200">
              <a:buFont typeface="Arial" panose="020B0604020202020204" pitchFamily="34" charset="0"/>
              <a:buChar char="•"/>
              <a:tabLst>
                <a:tab pos="461963" algn="l"/>
              </a:tabLst>
            </a:pPr>
            <a:r>
              <a:rPr lang="en-US" dirty="0">
                <a:solidFill>
                  <a:schemeClr val="tx1"/>
                </a:solidFill>
              </a:rPr>
              <a:t>Categorization is not a strict classification but a continuum.</a:t>
            </a:r>
          </a:p>
          <a:p>
            <a:pPr marL="457200" indent="-457200">
              <a:buFont typeface="Arial" panose="020B0604020202020204" pitchFamily="34" charset="0"/>
              <a:buChar char="•"/>
              <a:tabLst>
                <a:tab pos="461963" algn="l"/>
              </a:tabLst>
            </a:pPr>
            <a:r>
              <a:rPr lang="en-US" dirty="0">
                <a:solidFill>
                  <a:schemeClr val="tx1"/>
                </a:solidFill>
              </a:rPr>
              <a:t>Some species show characteristics of both.</a:t>
            </a:r>
          </a:p>
          <a:p>
            <a:pPr marL="914400" lvl="1" indent="-457200">
              <a:buFont typeface="Arial" panose="020B0604020202020204" pitchFamily="34" charset="0"/>
              <a:buChar char="•"/>
              <a:tabLst>
                <a:tab pos="461963" algn="l"/>
              </a:tabLst>
            </a:pPr>
            <a:r>
              <a:rPr lang="en-US" u="sng" dirty="0"/>
              <a:t>Example</a:t>
            </a:r>
            <a:r>
              <a:rPr lang="en-US" dirty="0"/>
              <a:t>: Oak trees grow slowly and take 20 years to produce seeds, meaning they devote much energy to growth (</a:t>
            </a:r>
            <a:r>
              <a:rPr lang="en-US" i="1" dirty="0"/>
              <a:t>K</a:t>
            </a:r>
            <a:r>
              <a:rPr lang="en-US" dirty="0"/>
              <a:t>-selected) and produce many energy-rich seeds (</a:t>
            </a:r>
            <a:r>
              <a:rPr lang="en-US" i="1" dirty="0"/>
              <a:t>r</a:t>
            </a:r>
            <a:r>
              <a:rPr lang="en-US" dirty="0"/>
              <a:t>-selected).</a:t>
            </a:r>
            <a:endParaRPr lang="en-US" u="sng" dirty="0">
              <a:solidFill>
                <a:schemeClr val="tx1"/>
              </a:solidFill>
            </a:endParaRPr>
          </a:p>
          <a:p>
            <a:pPr marL="457200" indent="-457200">
              <a:buFont typeface="Arial" panose="020B0604020202020204" pitchFamily="34" charset="0"/>
              <a:buChar char="•"/>
              <a:tabLst>
                <a:tab pos="461963" algn="l"/>
              </a:tabLst>
            </a:pPr>
            <a:r>
              <a:rPr lang="en-US" dirty="0">
                <a:solidFill>
                  <a:schemeClr val="tx1"/>
                </a:solidFill>
              </a:rPr>
              <a:t>This framework is useful for initial analyses of species' life histories.</a:t>
            </a:r>
            <a:endParaRPr lang="en-US" dirty="0">
              <a:solidFill>
                <a:srgbClr val="0000FF"/>
              </a:solidFill>
            </a:endParaRPr>
          </a:p>
        </p:txBody>
      </p:sp>
      <p:pic>
        <p:nvPicPr>
          <p:cNvPr id="2" name="Content Placeholder 5" descr="A photograph shows acorns on an oak tree.">
            <a:extLst>
              <a:ext uri="{FF2B5EF4-FFF2-40B4-BE49-F238E27FC236}">
                <a16:creationId xmlns:a16="http://schemas.microsoft.com/office/drawing/2014/main" id="{695B7056-A177-28F6-C4D5-EC789CEA919D}"/>
              </a:ext>
            </a:extLst>
          </p:cNvPr>
          <p:cNvPicPr>
            <a:picLocks noChangeAspect="1"/>
          </p:cNvPicPr>
          <p:nvPr/>
        </p:nvPicPr>
        <p:blipFill>
          <a:blip r:embed="rId2"/>
          <a:srcRect l="12038" t="4533" r="12036" b="2262"/>
          <a:stretch/>
        </p:blipFill>
        <p:spPr>
          <a:xfrm>
            <a:off x="4632723" y="1396386"/>
            <a:ext cx="3986619" cy="2718839"/>
          </a:xfrm>
          <a:prstGeom prst="rect">
            <a:avLst/>
          </a:prstGeom>
        </p:spPr>
      </p:pic>
      <p:sp>
        <p:nvSpPr>
          <p:cNvPr id="4" name="TextBox 3">
            <a:extLst>
              <a:ext uri="{FF2B5EF4-FFF2-40B4-BE49-F238E27FC236}">
                <a16:creationId xmlns:a16="http://schemas.microsoft.com/office/drawing/2014/main" id="{198C6416-47CD-6DB6-DADF-791DE8819D96}"/>
              </a:ext>
            </a:extLst>
          </p:cNvPr>
          <p:cNvSpPr txBox="1"/>
          <p:nvPr/>
        </p:nvSpPr>
        <p:spPr>
          <a:xfrm>
            <a:off x="4636910" y="4201048"/>
            <a:ext cx="4049889" cy="1169551"/>
          </a:xfrm>
          <a:prstGeom prst="rect">
            <a:avLst/>
          </a:prstGeom>
          <a:noFill/>
        </p:spPr>
        <p:txBody>
          <a:bodyPr wrap="square" rtlCol="0">
            <a:spAutoFit/>
          </a:bodyPr>
          <a:lstStyle/>
          <a:p>
            <a:pPr algn="ctr"/>
            <a:r>
              <a:rPr lang="en-US" sz="1400" b="1" dirty="0"/>
              <a:t>45.2 Figure 7: </a:t>
            </a:r>
            <a:r>
              <a:rPr lang="en-US" sz="1400" dirty="0"/>
              <a:t>Oak trees have characteristics of both </a:t>
            </a:r>
            <a:r>
              <a:rPr lang="en-US" sz="1400" i="1" dirty="0"/>
              <a:t>K</a:t>
            </a:r>
            <a:r>
              <a:rPr lang="en-US" sz="1400" dirty="0"/>
              <a:t>-selected and </a:t>
            </a:r>
            <a:r>
              <a:rPr lang="en-US" sz="1400" i="1" dirty="0"/>
              <a:t>r</a:t>
            </a:r>
            <a:r>
              <a:rPr lang="en-US" sz="1400" dirty="0"/>
              <a:t>-selected species. They have a long lifespan and take a long time to mature (</a:t>
            </a:r>
            <a:r>
              <a:rPr lang="en-US" sz="1400" i="1" dirty="0"/>
              <a:t>K</a:t>
            </a:r>
            <a:r>
              <a:rPr lang="en-US" sz="1400" dirty="0"/>
              <a:t>-selection) but produce many offspring, the majority of which will not survive (</a:t>
            </a:r>
            <a:r>
              <a:rPr lang="en-US" sz="1400" i="1" dirty="0"/>
              <a:t>r</a:t>
            </a:r>
            <a:r>
              <a:rPr lang="en-US" sz="1400" dirty="0"/>
              <a:t>-selection).</a:t>
            </a:r>
          </a:p>
        </p:txBody>
      </p:sp>
      <p:sp>
        <p:nvSpPr>
          <p:cNvPr id="5" name="TextBox 4">
            <a:extLst>
              <a:ext uri="{FF2B5EF4-FFF2-40B4-BE49-F238E27FC236}">
                <a16:creationId xmlns:a16="http://schemas.microsoft.com/office/drawing/2014/main" id="{1DBF28F6-FFA1-A80A-E1C5-1BE2D0B0E357}"/>
              </a:ext>
            </a:extLst>
          </p:cNvPr>
          <p:cNvSpPr txBox="1"/>
          <p:nvPr/>
        </p:nvSpPr>
        <p:spPr>
          <a:xfrm>
            <a:off x="5937954" y="5410200"/>
            <a:ext cx="1447800" cy="338554"/>
          </a:xfrm>
          <a:prstGeom prst="rect">
            <a:avLst/>
          </a:prstGeom>
          <a:noFill/>
        </p:spPr>
        <p:txBody>
          <a:bodyPr wrap="square" rtlCol="0">
            <a:spAutoFit/>
          </a:bodyPr>
          <a:lstStyle/>
          <a:p>
            <a:pPr algn="ctr"/>
            <a:r>
              <a:rPr lang="en-US" sz="800" dirty="0"/>
              <a:t>Denny Müller on Unsplash. "Oak tree."</a:t>
            </a:r>
          </a:p>
        </p:txBody>
      </p:sp>
    </p:spTree>
    <p:extLst>
      <p:ext uri="{BB962C8B-B14F-4D97-AF65-F5344CB8AC3E}">
        <p14:creationId xmlns:p14="http://schemas.microsoft.com/office/powerpoint/2010/main" val="230048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CCD6AE-0B98-8803-5EA0-9861798A40BF}"/>
              </a:ext>
            </a:extLst>
          </p:cNvPr>
          <p:cNvSpPr>
            <a:spLocks noGrp="1"/>
          </p:cNvSpPr>
          <p:nvPr>
            <p:ph type="title"/>
          </p:nvPr>
        </p:nvSpPr>
        <p:spPr/>
        <p:txBody>
          <a:bodyPr/>
          <a:lstStyle/>
          <a:p>
            <a:r>
              <a:rPr lang="en-US" dirty="0"/>
              <a:t>Group Activity</a:t>
            </a:r>
            <a:r>
              <a:rPr lang="en-US" sz="1400" baseline="-25000" dirty="0"/>
              <a:t>2</a:t>
            </a:r>
          </a:p>
        </p:txBody>
      </p:sp>
      <p:sp>
        <p:nvSpPr>
          <p:cNvPr id="3" name="Content Placeholder 2">
            <a:extLst>
              <a:ext uri="{FF2B5EF4-FFF2-40B4-BE49-F238E27FC236}">
                <a16:creationId xmlns:a16="http://schemas.microsoft.com/office/drawing/2014/main" id="{F2508272-FE29-99EF-9D2C-7651D849C2FB}"/>
              </a:ext>
            </a:extLst>
          </p:cNvPr>
          <p:cNvSpPr>
            <a:spLocks noGrp="1"/>
          </p:cNvSpPr>
          <p:nvPr>
            <p:ph idx="1"/>
          </p:nvPr>
        </p:nvSpPr>
        <p:spPr>
          <a:xfrm>
            <a:off x="457200" y="1280160"/>
            <a:ext cx="8229600" cy="4434840"/>
          </a:xfrm>
        </p:spPr>
        <p:txBody>
          <a:bodyPr/>
          <a:lstStyle/>
          <a:p>
            <a:r>
              <a:rPr lang="en-US" dirty="0"/>
              <a:t>Rather than thinking of </a:t>
            </a:r>
            <a:r>
              <a:rPr lang="en-US" i="1" dirty="0"/>
              <a:t>K</a:t>
            </a:r>
            <a:r>
              <a:rPr lang="en-US" dirty="0"/>
              <a:t>-selected and </a:t>
            </a:r>
            <a:r>
              <a:rPr lang="en-US" i="1" dirty="0"/>
              <a:t>r</a:t>
            </a:r>
            <a:r>
              <a:rPr lang="en-US" dirty="0"/>
              <a:t>-selected as distinct categories, the terms describe two ends of a spectrum ranging from most </a:t>
            </a:r>
            <a:r>
              <a:rPr lang="en-US" i="1" dirty="0"/>
              <a:t>K</a:t>
            </a:r>
            <a:r>
              <a:rPr lang="en-US" dirty="0"/>
              <a:t>-selected to most </a:t>
            </a:r>
            <a:r>
              <a:rPr lang="en-US" i="1" dirty="0"/>
              <a:t>r</a:t>
            </a:r>
            <a:r>
              <a:rPr lang="en-US" dirty="0"/>
              <a:t>-selected. As a group, draw a scale from 1–10. Assign </a:t>
            </a:r>
            <a:r>
              <a:rPr lang="en-US" i="1" dirty="0"/>
              <a:t>K</a:t>
            </a:r>
            <a:r>
              <a:rPr lang="en-US" dirty="0"/>
              <a:t>-selected at one extreme (#1), and assign </a:t>
            </a:r>
            <a:r>
              <a:rPr lang="en-US" i="1" dirty="0"/>
              <a:t>r</a:t>
            </a:r>
            <a:r>
              <a:rPr lang="en-US" dirty="0"/>
              <a:t>-selected at the other extreme (#10). Then, work together to come up with four example species to illustrate your continuum. Include an example species at both extreme ends of the continuum (1 and 10). Then, provide example species that lie along the middle.</a:t>
            </a:r>
          </a:p>
        </p:txBody>
      </p:sp>
    </p:spTree>
    <p:extLst>
      <p:ext uri="{BB962C8B-B14F-4D97-AF65-F5344CB8AC3E}">
        <p14:creationId xmlns:p14="http://schemas.microsoft.com/office/powerpoint/2010/main" val="7362585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Modern Theories of Life History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lnSpcReduction="10000"/>
          </a:bodyPr>
          <a:lstStyle/>
          <a:p>
            <a:pPr marL="0" indent="0">
              <a:buNone/>
              <a:tabLst>
                <a:tab pos="461963" algn="l"/>
              </a:tabLst>
            </a:pPr>
            <a:r>
              <a:rPr lang="en-US" i="1" dirty="0">
                <a:solidFill>
                  <a:schemeClr val="tx1"/>
                </a:solidFill>
              </a:rPr>
              <a:t>r</a:t>
            </a:r>
            <a:r>
              <a:rPr lang="en-US" dirty="0">
                <a:solidFill>
                  <a:schemeClr val="tx1"/>
                </a:solidFill>
              </a:rPr>
              <a:t>- and </a:t>
            </a:r>
            <a:r>
              <a:rPr lang="en-US" i="1" dirty="0">
                <a:solidFill>
                  <a:schemeClr val="tx1"/>
                </a:solidFill>
              </a:rPr>
              <a:t>K</a:t>
            </a:r>
            <a:r>
              <a:rPr lang="en-US" dirty="0">
                <a:solidFill>
                  <a:schemeClr val="tx1"/>
                </a:solidFill>
              </a:rPr>
              <a:t>-selection theory has been reconsidered after being accepted for decades.</a:t>
            </a:r>
          </a:p>
          <a:p>
            <a:pPr>
              <a:tabLst>
                <a:tab pos="461963" algn="l"/>
              </a:tabLst>
            </a:pPr>
            <a:r>
              <a:rPr lang="en-US" dirty="0">
                <a:solidFill>
                  <a:schemeClr val="tx1"/>
                </a:solidFill>
              </a:rPr>
              <a:t>Limitations of the theory:</a:t>
            </a:r>
          </a:p>
          <a:p>
            <a:pPr lvl="1">
              <a:tabLst>
                <a:tab pos="461963" algn="l"/>
              </a:tabLst>
            </a:pPr>
            <a:r>
              <a:rPr lang="en-US" dirty="0">
                <a:solidFill>
                  <a:schemeClr val="tx1"/>
                </a:solidFill>
              </a:rPr>
              <a:t>Failed to confirm predictions for many species</a:t>
            </a:r>
          </a:p>
          <a:p>
            <a:pPr lvl="1">
              <a:tabLst>
                <a:tab pos="461963" algn="l"/>
              </a:tabLst>
            </a:pPr>
            <a:r>
              <a:rPr lang="en-US" dirty="0">
                <a:solidFill>
                  <a:schemeClr val="tx1"/>
                </a:solidFill>
              </a:rPr>
              <a:t>Ignored age-specific mortality</a:t>
            </a:r>
          </a:p>
          <a:p>
            <a:pPr>
              <a:tabLst>
                <a:tab pos="461963" algn="l"/>
              </a:tabLst>
            </a:pPr>
            <a:r>
              <a:rPr lang="en-US" dirty="0">
                <a:solidFill>
                  <a:schemeClr val="tx1"/>
                </a:solidFill>
              </a:rPr>
              <a:t>New demographic-based models:</a:t>
            </a:r>
          </a:p>
          <a:p>
            <a:pPr lvl="1">
              <a:tabLst>
                <a:tab pos="461963" algn="l"/>
              </a:tabLst>
            </a:pPr>
            <a:r>
              <a:rPr lang="en-US" dirty="0">
                <a:solidFill>
                  <a:schemeClr val="tx1"/>
                </a:solidFill>
              </a:rPr>
              <a:t>Incorporate ecological concepts from </a:t>
            </a:r>
            <a:r>
              <a:rPr lang="en-US" i="1" dirty="0">
                <a:solidFill>
                  <a:schemeClr val="tx1"/>
                </a:solidFill>
              </a:rPr>
              <a:t>r</a:t>
            </a:r>
            <a:r>
              <a:rPr lang="en-US" dirty="0">
                <a:solidFill>
                  <a:schemeClr val="tx1"/>
                </a:solidFill>
              </a:rPr>
              <a:t>- and </a:t>
            </a:r>
            <a:r>
              <a:rPr lang="en-US" i="1" dirty="0">
                <a:solidFill>
                  <a:schemeClr val="tx1"/>
                </a:solidFill>
              </a:rPr>
              <a:t>K</a:t>
            </a:r>
            <a:r>
              <a:rPr lang="en-US" dirty="0">
                <a:solidFill>
                  <a:schemeClr val="tx1"/>
                </a:solidFill>
              </a:rPr>
              <a:t>-selection theory</a:t>
            </a:r>
          </a:p>
          <a:p>
            <a:pPr lvl="1">
              <a:tabLst>
                <a:tab pos="461963" algn="l"/>
              </a:tabLst>
            </a:pPr>
            <a:r>
              <a:rPr lang="en-US" dirty="0">
                <a:solidFill>
                  <a:schemeClr val="tx1"/>
                </a:solidFill>
              </a:rPr>
              <a:t>Population age structure</a:t>
            </a:r>
          </a:p>
          <a:p>
            <a:pPr lvl="1">
              <a:tabLst>
                <a:tab pos="461963" algn="l"/>
              </a:tabLst>
            </a:pPr>
            <a:r>
              <a:rPr lang="en-US" dirty="0">
                <a:solidFill>
                  <a:schemeClr val="tx1"/>
                </a:solidFill>
              </a:rPr>
              <a:t>Mortality factors</a:t>
            </a:r>
            <a:endParaRPr lang="en-US" dirty="0">
              <a:solidFill>
                <a:srgbClr val="0000FF"/>
              </a:solidFill>
            </a:endParaRPr>
          </a:p>
        </p:txBody>
      </p:sp>
    </p:spTree>
    <p:extLst>
      <p:ext uri="{BB962C8B-B14F-4D97-AF65-F5344CB8AC3E}">
        <p14:creationId xmlns:p14="http://schemas.microsoft.com/office/powerpoint/2010/main" val="16701684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Summary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Life history strategies involve energy allocation for growth, maintenance, and reproduction.</a:t>
            </a:r>
          </a:p>
          <a:p>
            <a:pPr>
              <a:tabLst>
                <a:tab pos="461963" algn="l"/>
              </a:tabLst>
            </a:pPr>
            <a:r>
              <a:rPr lang="en-US" dirty="0">
                <a:solidFill>
                  <a:schemeClr val="tx1"/>
                </a:solidFill>
              </a:rPr>
              <a:t>Strategies evolve through natural selection for environmental adaptation.</a:t>
            </a:r>
          </a:p>
          <a:p>
            <a:pPr>
              <a:tabLst>
                <a:tab pos="461963" algn="l"/>
              </a:tabLst>
            </a:pPr>
            <a:r>
              <a:rPr lang="en-US" dirty="0">
                <a:solidFill>
                  <a:schemeClr val="tx1"/>
                </a:solidFill>
              </a:rPr>
              <a:t>There is an inverse relationship between fecundity and parental care.</a:t>
            </a:r>
          </a:p>
          <a:p>
            <a:pPr>
              <a:tabLst>
                <a:tab pos="461963" algn="l"/>
              </a:tabLst>
            </a:pPr>
            <a:r>
              <a:rPr lang="en-US" dirty="0">
                <a:solidFill>
                  <a:schemeClr val="tx1"/>
                </a:solidFill>
              </a:rPr>
              <a:t>Reproductive timing affects survival and fitness.</a:t>
            </a:r>
          </a:p>
          <a:p>
            <a:pPr>
              <a:tabLst>
                <a:tab pos="461963" algn="l"/>
              </a:tabLst>
            </a:pPr>
            <a:r>
              <a:rPr lang="en-US" i="1" dirty="0">
                <a:solidFill>
                  <a:schemeClr val="tx1"/>
                </a:solidFill>
              </a:rPr>
              <a:t>r</a:t>
            </a:r>
            <a:r>
              <a:rPr lang="en-US" dirty="0">
                <a:solidFill>
                  <a:schemeClr val="tx1"/>
                </a:solidFill>
              </a:rPr>
              <a:t>- and </a:t>
            </a:r>
            <a:r>
              <a:rPr lang="en-US" i="1" dirty="0">
                <a:solidFill>
                  <a:schemeClr val="tx1"/>
                </a:solidFill>
              </a:rPr>
              <a:t>K</a:t>
            </a:r>
            <a:r>
              <a:rPr lang="en-US" dirty="0">
                <a:solidFill>
                  <a:schemeClr val="tx1"/>
                </a:solidFill>
              </a:rPr>
              <a:t>-selection theory provides a framework for understanding life history patterns.</a:t>
            </a:r>
          </a:p>
          <a:p>
            <a:pPr>
              <a:tabLst>
                <a:tab pos="461963" algn="l"/>
              </a:tabLst>
            </a:pPr>
            <a:r>
              <a:rPr lang="en-US" dirty="0">
                <a:solidFill>
                  <a:schemeClr val="tx1"/>
                </a:solidFill>
              </a:rPr>
              <a:t>Modern models incorporate more complex demographic factors.</a:t>
            </a:r>
            <a:endParaRPr lang="en-US" dirty="0">
              <a:solidFill>
                <a:srgbClr val="0000FF"/>
              </a:solidFill>
            </a:endParaRPr>
          </a:p>
        </p:txBody>
      </p:sp>
    </p:spTree>
    <p:extLst>
      <p:ext uri="{BB962C8B-B14F-4D97-AF65-F5344CB8AC3E}">
        <p14:creationId xmlns:p14="http://schemas.microsoft.com/office/powerpoint/2010/main" val="380906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37ABF-8A74-7D16-5E9D-DD08BEAD4B4D}"/>
              </a:ext>
            </a:extLst>
          </p:cNvPr>
          <p:cNvSpPr>
            <a:spLocks noGrp="1"/>
          </p:cNvSpPr>
          <p:nvPr>
            <p:ph type="ctrTitle"/>
          </p:nvPr>
        </p:nvSpPr>
        <p:spPr>
          <a:xfrm>
            <a:off x="1143000" y="-2387600"/>
            <a:ext cx="6858000" cy="2387600"/>
          </a:xfrm>
        </p:spPr>
        <p:txBody>
          <a:bodyPr anchor="b"/>
          <a:lstStyle/>
          <a:p>
            <a:r>
              <a:rPr lang="en-US" dirty="0"/>
              <a:t>End of Hawkes Learning PowerPoint</a:t>
            </a:r>
          </a:p>
        </p:txBody>
      </p:sp>
      <p:pic>
        <p:nvPicPr>
          <p:cNvPr id="4" name="Picture 3">
            <a:extLst>
              <a:ext uri="{FF2B5EF4-FFF2-40B4-BE49-F238E27FC236}">
                <a16:creationId xmlns:a16="http://schemas.microsoft.com/office/drawing/2014/main" id="{D0F86EC0-8730-A033-A660-07D4E40AB7AE}"/>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1" y="0"/>
            <a:ext cx="9144001" cy="6858000"/>
          </a:xfrm>
          <a:prstGeom prst="rect">
            <a:avLst/>
          </a:prstGeom>
        </p:spPr>
      </p:pic>
    </p:spTree>
    <p:extLst>
      <p:ext uri="{BB962C8B-B14F-4D97-AF65-F5344CB8AC3E}">
        <p14:creationId xmlns:p14="http://schemas.microsoft.com/office/powerpoint/2010/main" val="4714099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Histories and Natural Selection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Life history </a:t>
            </a:r>
            <a:r>
              <a:rPr lang="en-US" dirty="0">
                <a:solidFill>
                  <a:schemeClr val="tx1"/>
                </a:solidFill>
              </a:rPr>
              <a:t>describes a species' series of events over its lifetime.</a:t>
            </a:r>
          </a:p>
          <a:p>
            <a:pPr>
              <a:tabLst>
                <a:tab pos="461963" algn="l"/>
              </a:tabLst>
            </a:pPr>
            <a:r>
              <a:rPr lang="en-US" dirty="0">
                <a:solidFill>
                  <a:schemeClr val="tx1"/>
                </a:solidFill>
              </a:rPr>
              <a:t>Includes allocation of resources for growth, maintenance, and reproduction</a:t>
            </a:r>
          </a:p>
          <a:p>
            <a:pPr>
              <a:tabLst>
                <a:tab pos="461963" algn="l"/>
              </a:tabLst>
            </a:pPr>
            <a:r>
              <a:rPr lang="en-US" dirty="0">
                <a:solidFill>
                  <a:schemeClr val="tx1"/>
                </a:solidFill>
              </a:rPr>
              <a:t>Affects mortality rates and survivorship curves</a:t>
            </a:r>
          </a:p>
          <a:p>
            <a:pPr>
              <a:tabLst>
                <a:tab pos="461963" algn="l"/>
              </a:tabLst>
            </a:pPr>
            <a:r>
              <a:rPr lang="en-US" dirty="0">
                <a:solidFill>
                  <a:schemeClr val="tx1"/>
                </a:solidFill>
              </a:rPr>
              <a:t>Genetically determined and shaped by environment and natural selection</a:t>
            </a:r>
            <a:endParaRPr lang="en-US" dirty="0">
              <a:solidFill>
                <a:srgbClr val="0000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Life History Patterns and Energy Budgets</a:t>
            </a:r>
            <a:endParaRPr lang="en-US" sz="3200" dirty="0">
              <a:solidFill>
                <a:schemeClr val="accent1"/>
              </a:solidFill>
            </a:endParaRPr>
          </a:p>
        </p:txBody>
      </p:sp>
      <p:sp>
        <p:nvSpPr>
          <p:cNvPr id="11267" name="Rectangle 3"/>
          <p:cNvSpPr>
            <a:spLocks noGrp="1"/>
          </p:cNvSpPr>
          <p:nvPr>
            <p:ph idx="1"/>
          </p:nvPr>
        </p:nvSpPr>
        <p:spPr>
          <a:xfrm>
            <a:off x="457200" y="1280160"/>
            <a:ext cx="4038600" cy="4739640"/>
          </a:xfrm>
          <a:prstGeom prst="rect">
            <a:avLst/>
          </a:prstGeom>
        </p:spPr>
        <p:txBody>
          <a:bodyPr>
            <a:normAutofit fontScale="85000" lnSpcReduction="20000"/>
          </a:bodyPr>
          <a:lstStyle/>
          <a:p>
            <a:pPr>
              <a:tabLst>
                <a:tab pos="461963" algn="l"/>
              </a:tabLst>
            </a:pPr>
            <a:r>
              <a:rPr lang="en-US" dirty="0">
                <a:solidFill>
                  <a:schemeClr val="tx1"/>
                </a:solidFill>
              </a:rPr>
              <a:t>All organisms require energy for growth, maintenance, and reproduction, but energy is often a limiting factor for survival.</a:t>
            </a:r>
          </a:p>
          <a:p>
            <a:pPr marL="457200" indent="-457200">
              <a:buFont typeface="Arial" panose="020B0604020202020204" pitchFamily="34" charset="0"/>
              <a:buChar char="•"/>
              <a:tabLst>
                <a:tab pos="461963" algn="l"/>
              </a:tabLst>
            </a:pPr>
            <a:r>
              <a:rPr lang="en-US" u="sng" dirty="0">
                <a:solidFill>
                  <a:schemeClr val="tx1"/>
                </a:solidFill>
              </a:rPr>
              <a:t>Example</a:t>
            </a:r>
            <a:r>
              <a:rPr lang="en-US" dirty="0">
                <a:solidFill>
                  <a:schemeClr val="tx1"/>
                </a:solidFill>
              </a:rPr>
              <a:t>: Plants use photosynthesis for energy but must allocate it for growth, health, and reproduction.</a:t>
            </a:r>
          </a:p>
          <a:p>
            <a:pPr>
              <a:tabLst>
                <a:tab pos="461963" algn="l"/>
              </a:tabLst>
            </a:pPr>
            <a:r>
              <a:rPr lang="en-US" dirty="0">
                <a:solidFill>
                  <a:schemeClr val="tx1"/>
                </a:solidFill>
              </a:rPr>
              <a:t>An </a:t>
            </a:r>
            <a:r>
              <a:rPr lang="en-US" b="1" dirty="0">
                <a:solidFill>
                  <a:schemeClr val="tx1"/>
                </a:solidFill>
              </a:rPr>
              <a:t>energy budget </a:t>
            </a:r>
            <a:r>
              <a:rPr lang="en-US" dirty="0">
                <a:solidFill>
                  <a:schemeClr val="tx1"/>
                </a:solidFill>
              </a:rPr>
              <a:t>is a species' balance of their energy intake with their usage (metabolism, reproduction, parental care, and energy storage).</a:t>
            </a:r>
          </a:p>
        </p:txBody>
      </p:sp>
      <p:pic>
        <p:nvPicPr>
          <p:cNvPr id="2" name="Content Placeholder 5" descr="A photograph shows a bear eating a fish.">
            <a:extLst>
              <a:ext uri="{FF2B5EF4-FFF2-40B4-BE49-F238E27FC236}">
                <a16:creationId xmlns:a16="http://schemas.microsoft.com/office/drawing/2014/main" id="{52C92A37-A1D5-AB2A-CAFA-0330118ED18B}"/>
              </a:ext>
            </a:extLst>
          </p:cNvPr>
          <p:cNvPicPr>
            <a:picLocks noChangeAspect="1"/>
          </p:cNvPicPr>
          <p:nvPr/>
        </p:nvPicPr>
        <p:blipFill>
          <a:blip r:embed="rId2"/>
          <a:srcRect l="12038" t="6013" r="12036" b="3000"/>
          <a:stretch/>
        </p:blipFill>
        <p:spPr>
          <a:xfrm>
            <a:off x="4725293" y="1547528"/>
            <a:ext cx="3872747" cy="2578321"/>
          </a:xfrm>
          <a:prstGeom prst="rect">
            <a:avLst/>
          </a:prstGeom>
        </p:spPr>
      </p:pic>
      <p:sp>
        <p:nvSpPr>
          <p:cNvPr id="4" name="TextBox 3">
            <a:extLst>
              <a:ext uri="{FF2B5EF4-FFF2-40B4-BE49-F238E27FC236}">
                <a16:creationId xmlns:a16="http://schemas.microsoft.com/office/drawing/2014/main" id="{2F905DB0-76A6-48F4-1903-39604E8D695A}"/>
              </a:ext>
            </a:extLst>
          </p:cNvPr>
          <p:cNvSpPr txBox="1"/>
          <p:nvPr/>
        </p:nvSpPr>
        <p:spPr>
          <a:xfrm>
            <a:off x="4648200" y="4133385"/>
            <a:ext cx="3962400" cy="954107"/>
          </a:xfrm>
          <a:prstGeom prst="rect">
            <a:avLst/>
          </a:prstGeom>
          <a:noFill/>
        </p:spPr>
        <p:txBody>
          <a:bodyPr wrap="square" rtlCol="0">
            <a:spAutoFit/>
          </a:bodyPr>
          <a:lstStyle/>
          <a:p>
            <a:pPr algn="ctr"/>
            <a:r>
              <a:rPr lang="en-US" sz="1400" b="1" dirty="0"/>
              <a:t>45.2 Figure 1: </a:t>
            </a:r>
            <a:r>
              <a:rPr lang="en-US" sz="1400" dirty="0"/>
              <a:t>To balance their energy intake with energy use in hibernation, bears prepare for winter by storing up large amounts of energy reserves in the form of body fat.</a:t>
            </a:r>
          </a:p>
        </p:txBody>
      </p:sp>
      <p:sp>
        <p:nvSpPr>
          <p:cNvPr id="5" name="TextBox 4">
            <a:extLst>
              <a:ext uri="{FF2B5EF4-FFF2-40B4-BE49-F238E27FC236}">
                <a16:creationId xmlns:a16="http://schemas.microsoft.com/office/drawing/2014/main" id="{61B9D036-4565-B0A4-3D85-4C219C362218}"/>
              </a:ext>
            </a:extLst>
          </p:cNvPr>
          <p:cNvSpPr txBox="1"/>
          <p:nvPr/>
        </p:nvSpPr>
        <p:spPr>
          <a:xfrm>
            <a:off x="5410200" y="5087492"/>
            <a:ext cx="2438400" cy="215444"/>
          </a:xfrm>
          <a:prstGeom prst="rect">
            <a:avLst/>
          </a:prstGeom>
          <a:noFill/>
        </p:spPr>
        <p:txBody>
          <a:bodyPr wrap="square" rtlCol="0">
            <a:spAutoFit/>
          </a:bodyPr>
          <a:lstStyle/>
          <a:p>
            <a:pPr algn="ctr"/>
            <a:r>
              <a:rPr lang="en-US" sz="800" dirty="0"/>
              <a:t>Miller_Eszter on Pixabay. "Bear."</a:t>
            </a:r>
          </a:p>
        </p:txBody>
      </p:sp>
    </p:spTree>
    <p:extLst>
      <p:ext uri="{BB962C8B-B14F-4D97-AF65-F5344CB8AC3E}">
        <p14:creationId xmlns:p14="http://schemas.microsoft.com/office/powerpoint/2010/main" val="29908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Parental Care and Fecundity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a:bodyPr>
          <a:lstStyle/>
          <a:p>
            <a:pPr marL="0" indent="0">
              <a:buNone/>
              <a:tabLst>
                <a:tab pos="461963" algn="l"/>
              </a:tabLst>
            </a:pPr>
            <a:r>
              <a:rPr lang="en-US" b="1" dirty="0">
                <a:solidFill>
                  <a:schemeClr val="tx1"/>
                </a:solidFill>
              </a:rPr>
              <a:t>Fecundity</a:t>
            </a:r>
            <a:r>
              <a:rPr lang="en-US" dirty="0">
                <a:solidFill>
                  <a:schemeClr val="tx1"/>
                </a:solidFill>
              </a:rPr>
              <a:t>: potential reproductive capacity of an individual within a population</a:t>
            </a:r>
          </a:p>
          <a:p>
            <a:pPr>
              <a:tabLst>
                <a:tab pos="461963" algn="l"/>
              </a:tabLst>
            </a:pPr>
            <a:r>
              <a:rPr lang="en-US" dirty="0">
                <a:solidFill>
                  <a:schemeClr val="tx1"/>
                </a:solidFill>
              </a:rPr>
              <a:t>Describes how many offspring could be produced if an individual has as many offspring as possible</a:t>
            </a:r>
          </a:p>
          <a:p>
            <a:pPr>
              <a:tabLst>
                <a:tab pos="461963" algn="l"/>
              </a:tabLst>
            </a:pPr>
            <a:r>
              <a:rPr lang="en-US" dirty="0">
                <a:solidFill>
                  <a:schemeClr val="tx1"/>
                </a:solidFill>
              </a:rPr>
              <a:t>In animals, inversely related to amount of parental care given</a:t>
            </a:r>
          </a:p>
          <a:p>
            <a:pPr>
              <a:tabLst>
                <a:tab pos="461963" algn="l"/>
              </a:tabLst>
            </a:pPr>
            <a:endParaRPr lang="en-US" dirty="0">
              <a:solidFill>
                <a:schemeClr val="tx1"/>
              </a:solidFill>
            </a:endParaRPr>
          </a:p>
        </p:txBody>
      </p:sp>
    </p:spTree>
    <p:extLst>
      <p:ext uri="{BB962C8B-B14F-4D97-AF65-F5344CB8AC3E}">
        <p14:creationId xmlns:p14="http://schemas.microsoft.com/office/powerpoint/2010/main" val="1469777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High vs. Low Fecundity</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10000"/>
          </a:bodyPr>
          <a:lstStyle/>
          <a:p>
            <a:pPr>
              <a:tabLst>
                <a:tab pos="461963" algn="l"/>
              </a:tabLst>
            </a:pPr>
            <a:r>
              <a:rPr lang="en-US" dirty="0">
                <a:solidFill>
                  <a:schemeClr val="tx1"/>
                </a:solidFill>
              </a:rPr>
              <a:t>High fecundity species (e.g., marine invertebrates):</a:t>
            </a:r>
          </a:p>
          <a:p>
            <a:pPr lvl="1">
              <a:tabLst>
                <a:tab pos="461963" algn="l"/>
              </a:tabLst>
            </a:pPr>
            <a:r>
              <a:rPr lang="en-US" dirty="0">
                <a:solidFill>
                  <a:schemeClr val="tx1"/>
                </a:solidFill>
              </a:rPr>
              <a:t>Produce many offspring</a:t>
            </a:r>
          </a:p>
          <a:p>
            <a:pPr lvl="1">
              <a:tabLst>
                <a:tab pos="461963" algn="l"/>
              </a:tabLst>
            </a:pPr>
            <a:r>
              <a:rPr lang="en-US" dirty="0">
                <a:solidFill>
                  <a:schemeClr val="tx1"/>
                </a:solidFill>
              </a:rPr>
              <a:t>Provide little parental care</a:t>
            </a:r>
          </a:p>
          <a:p>
            <a:pPr lvl="1">
              <a:tabLst>
                <a:tab pos="461963" algn="l"/>
              </a:tabLst>
            </a:pPr>
            <a:r>
              <a:rPr lang="en-US" dirty="0"/>
              <a:t>Self</a:t>
            </a:r>
            <a:r>
              <a:rPr lang="en-US" dirty="0">
                <a:solidFill>
                  <a:schemeClr val="tx1"/>
                </a:solidFill>
              </a:rPr>
              <a:t>-sufficient offspring early on</a:t>
            </a:r>
          </a:p>
          <a:p>
            <a:pPr lvl="1">
              <a:tabLst>
                <a:tab pos="461963" algn="l"/>
              </a:tabLst>
            </a:pPr>
            <a:r>
              <a:rPr lang="en-US" dirty="0">
                <a:solidFill>
                  <a:schemeClr val="tx1"/>
                </a:solidFill>
              </a:rPr>
              <a:t>Maximize </a:t>
            </a:r>
            <a:r>
              <a:rPr lang="en-US" i="1" dirty="0">
                <a:solidFill>
                  <a:schemeClr val="tx1"/>
                </a:solidFill>
              </a:rPr>
              <a:t>evolutionary fitness</a:t>
            </a:r>
            <a:r>
              <a:rPr lang="en-US" dirty="0">
                <a:solidFill>
                  <a:schemeClr val="tx1"/>
                </a:solidFill>
              </a:rPr>
              <a:t> (capacity of a species to survive and reproduce)</a:t>
            </a:r>
          </a:p>
          <a:p>
            <a:pPr>
              <a:tabLst>
                <a:tab pos="461963" algn="l"/>
              </a:tabLst>
            </a:pPr>
            <a:r>
              <a:rPr lang="en-US" dirty="0">
                <a:solidFill>
                  <a:schemeClr val="tx1"/>
                </a:solidFill>
              </a:rPr>
              <a:t>Low fecundity species (e.g., mammals):</a:t>
            </a:r>
          </a:p>
          <a:p>
            <a:pPr lvl="1">
              <a:tabLst>
                <a:tab pos="461963" algn="l"/>
              </a:tabLst>
            </a:pPr>
            <a:r>
              <a:rPr lang="en-US" dirty="0">
                <a:solidFill>
                  <a:schemeClr val="tx1"/>
                </a:solidFill>
              </a:rPr>
              <a:t>Produce few offspring</a:t>
            </a:r>
          </a:p>
          <a:p>
            <a:pPr lvl="1">
              <a:tabLst>
                <a:tab pos="461963" algn="l"/>
              </a:tabLst>
            </a:pPr>
            <a:r>
              <a:rPr lang="en-US" dirty="0">
                <a:solidFill>
                  <a:schemeClr val="tx1"/>
                </a:solidFill>
              </a:rPr>
              <a:t>Provide extensive parental care</a:t>
            </a:r>
          </a:p>
          <a:p>
            <a:pPr lvl="1">
              <a:tabLst>
                <a:tab pos="461963" algn="l"/>
              </a:tabLst>
            </a:pPr>
            <a:r>
              <a:rPr lang="en-US" dirty="0">
                <a:solidFill>
                  <a:schemeClr val="tx1"/>
                </a:solidFill>
              </a:rPr>
              <a:t>Helpless offspring at birth</a:t>
            </a:r>
            <a:endParaRPr lang="en-US" dirty="0">
              <a:solidFill>
                <a:srgbClr val="0000FF"/>
              </a:solidFill>
            </a:endParaRPr>
          </a:p>
        </p:txBody>
      </p:sp>
    </p:spTree>
    <p:extLst>
      <p:ext uri="{BB962C8B-B14F-4D97-AF65-F5344CB8AC3E}">
        <p14:creationId xmlns:p14="http://schemas.microsoft.com/office/powerpoint/2010/main" val="88027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Plants with Low Fecundity</a:t>
            </a:r>
            <a:endParaRPr lang="en-US" sz="3200" dirty="0">
              <a:solidFill>
                <a:schemeClr val="accent1"/>
              </a:solidFill>
            </a:endParaRPr>
          </a:p>
        </p:txBody>
      </p:sp>
      <p:sp>
        <p:nvSpPr>
          <p:cNvPr id="11267" name="Rectangle 3"/>
          <p:cNvSpPr>
            <a:spLocks noGrp="1"/>
          </p:cNvSpPr>
          <p:nvPr>
            <p:ph idx="1"/>
          </p:nvPr>
        </p:nvSpPr>
        <p:spPr>
          <a:xfrm>
            <a:off x="457200" y="1280160"/>
            <a:ext cx="4343400" cy="4572000"/>
          </a:xfrm>
          <a:prstGeom prst="rect">
            <a:avLst/>
          </a:prstGeom>
        </p:spPr>
        <p:txBody>
          <a:bodyPr>
            <a:normAutofit/>
          </a:bodyPr>
          <a:lstStyle/>
          <a:p>
            <a:pPr marL="457200" indent="-457200">
              <a:buFont typeface="Arial" panose="020B0604020202020204" pitchFamily="34" charset="0"/>
              <a:buChar char="•"/>
              <a:tabLst>
                <a:tab pos="461963" algn="l"/>
              </a:tabLst>
            </a:pPr>
            <a:r>
              <a:rPr lang="en-US" dirty="0">
                <a:solidFill>
                  <a:schemeClr val="tx1"/>
                </a:solidFill>
              </a:rPr>
              <a:t>Produce few energy-rich seeds (e.g., coconuts, chestnuts)</a:t>
            </a:r>
          </a:p>
          <a:p>
            <a:pPr marL="1200150" lvl="1" indent="-457200">
              <a:buFont typeface="Arial" panose="020B0604020202020204" pitchFamily="34" charset="0"/>
              <a:buChar char="•"/>
              <a:tabLst>
                <a:tab pos="461963" algn="l"/>
              </a:tabLst>
            </a:pPr>
            <a:r>
              <a:rPr lang="en-US" dirty="0">
                <a:solidFill>
                  <a:schemeClr val="tx1"/>
                </a:solidFill>
              </a:rPr>
              <a:t>Have a good chance of germination</a:t>
            </a:r>
          </a:p>
          <a:p>
            <a:pPr marL="457200" indent="-457200">
              <a:buFont typeface="Arial" panose="020B0604020202020204" pitchFamily="34" charset="0"/>
              <a:buChar char="•"/>
              <a:tabLst>
                <a:tab pos="461963" algn="l"/>
              </a:tabLst>
            </a:pPr>
            <a:r>
              <a:rPr lang="en-US" dirty="0">
                <a:solidFill>
                  <a:schemeClr val="tx1"/>
                </a:solidFill>
              </a:rPr>
              <a:t>Contrasts with high fecundity plants (e.g., orchids) that produce many small, energy-poor seeds</a:t>
            </a:r>
            <a:endParaRPr lang="en-US" dirty="0">
              <a:solidFill>
                <a:srgbClr val="0000FF"/>
              </a:solidFill>
            </a:endParaRPr>
          </a:p>
        </p:txBody>
      </p:sp>
      <p:pic>
        <p:nvPicPr>
          <p:cNvPr id="2" name="Content Placeholder 5" descr="A photograph shows a purple wild orchid.">
            <a:extLst>
              <a:ext uri="{FF2B5EF4-FFF2-40B4-BE49-F238E27FC236}">
                <a16:creationId xmlns:a16="http://schemas.microsoft.com/office/drawing/2014/main" id="{4B6D806E-F45E-64AE-0F9C-DE05A29C83EB}"/>
              </a:ext>
            </a:extLst>
          </p:cNvPr>
          <p:cNvPicPr>
            <a:picLocks noChangeAspect="1"/>
          </p:cNvPicPr>
          <p:nvPr/>
        </p:nvPicPr>
        <p:blipFill>
          <a:blip r:embed="rId2"/>
          <a:srcRect l="13888" t="5334" r="12964" b="3000"/>
          <a:stretch/>
        </p:blipFill>
        <p:spPr>
          <a:xfrm>
            <a:off x="4868367" y="1393465"/>
            <a:ext cx="3953967" cy="2752762"/>
          </a:xfrm>
          <a:prstGeom prst="rect">
            <a:avLst/>
          </a:prstGeom>
        </p:spPr>
      </p:pic>
      <p:sp>
        <p:nvSpPr>
          <p:cNvPr id="4" name="TextBox 3">
            <a:extLst>
              <a:ext uri="{FF2B5EF4-FFF2-40B4-BE49-F238E27FC236}">
                <a16:creationId xmlns:a16="http://schemas.microsoft.com/office/drawing/2014/main" id="{5753BB8A-52EA-A381-1896-A8FE60555AFF}"/>
              </a:ext>
            </a:extLst>
          </p:cNvPr>
          <p:cNvSpPr txBox="1"/>
          <p:nvPr/>
        </p:nvSpPr>
        <p:spPr>
          <a:xfrm>
            <a:off x="4819022" y="4319954"/>
            <a:ext cx="4038600" cy="954107"/>
          </a:xfrm>
          <a:prstGeom prst="rect">
            <a:avLst/>
          </a:prstGeom>
          <a:noFill/>
        </p:spPr>
        <p:txBody>
          <a:bodyPr wrap="square" rtlCol="0">
            <a:spAutoFit/>
          </a:bodyPr>
          <a:lstStyle/>
          <a:p>
            <a:pPr algn="ctr"/>
            <a:r>
              <a:rPr lang="en-US" sz="1400" b="1" dirty="0"/>
              <a:t>45.2 Figure 2: </a:t>
            </a:r>
            <a:r>
              <a:rPr lang="en-US" sz="1400" dirty="0"/>
              <a:t>This wild orchid produces millions of seeds. The energy tradeoff for such high seed production is that the orchid makes some of the smallest and most energy-poor seeds of any plant.</a:t>
            </a:r>
          </a:p>
        </p:txBody>
      </p:sp>
      <p:sp>
        <p:nvSpPr>
          <p:cNvPr id="5" name="TextBox 4">
            <a:extLst>
              <a:ext uri="{FF2B5EF4-FFF2-40B4-BE49-F238E27FC236}">
                <a16:creationId xmlns:a16="http://schemas.microsoft.com/office/drawing/2014/main" id="{FD545155-8AD6-670A-E35F-3EBB287E0B23}"/>
              </a:ext>
            </a:extLst>
          </p:cNvPr>
          <p:cNvSpPr txBox="1"/>
          <p:nvPr/>
        </p:nvSpPr>
        <p:spPr>
          <a:xfrm>
            <a:off x="5905500" y="5253964"/>
            <a:ext cx="1828800" cy="215444"/>
          </a:xfrm>
          <a:prstGeom prst="rect">
            <a:avLst/>
          </a:prstGeom>
          <a:noFill/>
        </p:spPr>
        <p:txBody>
          <a:bodyPr wrap="square" rtlCol="0">
            <a:spAutoFit/>
          </a:bodyPr>
          <a:lstStyle/>
          <a:p>
            <a:pPr algn="ctr"/>
            <a:r>
              <a:rPr lang="en-US" sz="800" dirty="0"/>
              <a:t>Michelle_Maria on Pixabay. "Orchid."</a:t>
            </a:r>
          </a:p>
        </p:txBody>
      </p:sp>
    </p:spTree>
    <p:extLst>
      <p:ext uri="{BB962C8B-B14F-4D97-AF65-F5344CB8AC3E}">
        <p14:creationId xmlns:p14="http://schemas.microsoft.com/office/powerpoint/2010/main" val="2848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p:cNvSpPr>
          <p:nvPr>
            <p:ph type="title"/>
          </p:nvPr>
        </p:nvSpPr>
        <p:spPr>
          <a:prstGeom prst="rect">
            <a:avLst/>
          </a:prstGeom>
        </p:spPr>
        <p:txBody>
          <a:bodyPr/>
          <a:lstStyle/>
          <a:p>
            <a:r>
              <a:rPr lang="en-US" dirty="0"/>
              <a:t>Early versus Late Reproduction</a:t>
            </a:r>
            <a:endParaRPr lang="en-US" sz="3200" dirty="0">
              <a:solidFill>
                <a:schemeClr val="accent1"/>
              </a:solidFill>
            </a:endParaRPr>
          </a:p>
        </p:txBody>
      </p:sp>
      <p:sp>
        <p:nvSpPr>
          <p:cNvPr id="11267" name="Rectangle 3"/>
          <p:cNvSpPr>
            <a:spLocks noGrp="1"/>
          </p:cNvSpPr>
          <p:nvPr>
            <p:ph idx="1"/>
          </p:nvPr>
        </p:nvSpPr>
        <p:spPr>
          <a:prstGeom prst="rect">
            <a:avLst/>
          </a:prstGeom>
        </p:spPr>
        <p:txBody>
          <a:bodyPr>
            <a:normAutofit fontScale="92500" lnSpcReduction="20000"/>
          </a:bodyPr>
          <a:lstStyle/>
          <a:p>
            <a:pPr marL="0" indent="0">
              <a:buNone/>
              <a:tabLst>
                <a:tab pos="461963" algn="l"/>
              </a:tabLst>
            </a:pPr>
            <a:r>
              <a:rPr lang="en-US" dirty="0">
                <a:solidFill>
                  <a:schemeClr val="tx1"/>
                </a:solidFill>
              </a:rPr>
              <a:t>The timing of reproduction in a life history affects species survival.</a:t>
            </a:r>
          </a:p>
          <a:p>
            <a:pPr>
              <a:tabLst>
                <a:tab pos="461963" algn="l"/>
              </a:tabLst>
            </a:pPr>
            <a:r>
              <a:rPr lang="en-US" dirty="0">
                <a:solidFill>
                  <a:schemeClr val="tx1"/>
                </a:solidFill>
              </a:rPr>
              <a:t>Early reproduction:</a:t>
            </a:r>
          </a:p>
          <a:p>
            <a:pPr lvl="1">
              <a:tabLst>
                <a:tab pos="461963" algn="l"/>
              </a:tabLst>
            </a:pPr>
            <a:r>
              <a:rPr lang="en-US" dirty="0">
                <a:solidFill>
                  <a:schemeClr val="tx1"/>
                </a:solidFill>
              </a:rPr>
              <a:t>Greater chance of producing offspring</a:t>
            </a:r>
          </a:p>
          <a:p>
            <a:pPr lvl="1">
              <a:tabLst>
                <a:tab pos="461963" algn="l"/>
              </a:tabLst>
            </a:pPr>
            <a:r>
              <a:rPr lang="en-US" dirty="0">
                <a:solidFill>
                  <a:schemeClr val="tx1"/>
                </a:solidFill>
              </a:rPr>
              <a:t>May compromise growth and health</a:t>
            </a:r>
          </a:p>
          <a:p>
            <a:pPr>
              <a:tabLst>
                <a:tab pos="461963" algn="l"/>
              </a:tabLst>
            </a:pPr>
            <a:r>
              <a:rPr lang="en-US" dirty="0">
                <a:solidFill>
                  <a:schemeClr val="tx1"/>
                </a:solidFill>
              </a:rPr>
              <a:t>Late reproduction:</a:t>
            </a:r>
          </a:p>
          <a:p>
            <a:pPr lvl="1">
              <a:tabLst>
                <a:tab pos="461963" algn="l"/>
              </a:tabLst>
            </a:pPr>
            <a:r>
              <a:rPr lang="en-US" dirty="0">
                <a:solidFill>
                  <a:schemeClr val="tx1"/>
                </a:solidFill>
              </a:rPr>
              <a:t>Higher fecundity or better parental care</a:t>
            </a:r>
          </a:p>
          <a:p>
            <a:pPr lvl="1">
              <a:tabLst>
                <a:tab pos="461963" algn="l"/>
              </a:tabLst>
            </a:pPr>
            <a:r>
              <a:rPr lang="en-US" dirty="0">
                <a:solidFill>
                  <a:schemeClr val="tx1"/>
                </a:solidFill>
              </a:rPr>
              <a:t>Risk of not surviving to reproductive age</a:t>
            </a:r>
          </a:p>
          <a:p>
            <a:pPr>
              <a:tabLst>
                <a:tab pos="461963" algn="l"/>
              </a:tabLst>
            </a:pPr>
            <a:r>
              <a:rPr lang="en-US" u="sng" dirty="0">
                <a:solidFill>
                  <a:schemeClr val="tx1"/>
                </a:solidFill>
              </a:rPr>
              <a:t>Examples</a:t>
            </a:r>
            <a:r>
              <a:rPr lang="en-US" dirty="0">
                <a:solidFill>
                  <a:schemeClr val="tx1"/>
                </a:solidFill>
              </a:rPr>
              <a:t>: guppies (early) vs. bluegill or shark (late)</a:t>
            </a:r>
          </a:p>
          <a:p>
            <a:pPr>
              <a:tabLst>
                <a:tab pos="461963" algn="l"/>
              </a:tabLst>
            </a:pPr>
            <a:r>
              <a:rPr lang="en-US" dirty="0">
                <a:solidFill>
                  <a:schemeClr val="tx1"/>
                </a:solidFill>
              </a:rPr>
              <a:t>Key to understanding evolution of a species</a:t>
            </a:r>
          </a:p>
          <a:p>
            <a:pPr>
              <a:tabLst>
                <a:tab pos="461963" algn="l"/>
              </a:tabLst>
            </a:pPr>
            <a:r>
              <a:rPr lang="en-US" dirty="0">
                <a:solidFill>
                  <a:schemeClr val="tx1"/>
                </a:solidFill>
              </a:rPr>
              <a:t>Variations in energy budgeting across species</a:t>
            </a:r>
            <a:endParaRPr lang="en-US" dirty="0">
              <a:solidFill>
                <a:srgbClr val="0000FF"/>
              </a:solidFill>
            </a:endParaRPr>
          </a:p>
        </p:txBody>
      </p:sp>
    </p:spTree>
    <p:extLst>
      <p:ext uri="{BB962C8B-B14F-4D97-AF65-F5344CB8AC3E}">
        <p14:creationId xmlns:p14="http://schemas.microsoft.com/office/powerpoint/2010/main" val="2779894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26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267">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267">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26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6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67">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67">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267">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126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126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FF1B4C-5AAA-83F0-C30B-42241B0F9BCD}"/>
              </a:ext>
            </a:extLst>
          </p:cNvPr>
          <p:cNvSpPr>
            <a:spLocks noGrp="1"/>
          </p:cNvSpPr>
          <p:nvPr>
            <p:ph type="title"/>
          </p:nvPr>
        </p:nvSpPr>
        <p:spPr/>
        <p:txBody>
          <a:bodyPr/>
          <a:lstStyle/>
          <a:p>
            <a:r>
              <a:rPr lang="en-US" dirty="0"/>
              <a:t>Think It Through</a:t>
            </a:r>
            <a:r>
              <a:rPr lang="en-US" sz="1400" baseline="-25000" dirty="0"/>
              <a:t>1</a:t>
            </a:r>
          </a:p>
        </p:txBody>
      </p:sp>
      <p:sp>
        <p:nvSpPr>
          <p:cNvPr id="3" name="Content Placeholder 2">
            <a:extLst>
              <a:ext uri="{FF2B5EF4-FFF2-40B4-BE49-F238E27FC236}">
                <a16:creationId xmlns:a16="http://schemas.microsoft.com/office/drawing/2014/main" id="{3C01AC4C-482E-02BD-BADA-C2D6C8D02BC9}"/>
              </a:ext>
            </a:extLst>
          </p:cNvPr>
          <p:cNvSpPr>
            <a:spLocks noGrp="1"/>
          </p:cNvSpPr>
          <p:nvPr>
            <p:ph idx="1"/>
          </p:nvPr>
        </p:nvSpPr>
        <p:spPr>
          <a:xfrm>
            <a:off x="457200" y="1280160"/>
            <a:ext cx="8229600" cy="1005840"/>
          </a:xfrm>
        </p:spPr>
        <p:txBody>
          <a:bodyPr/>
          <a:lstStyle/>
          <a:p>
            <a:r>
              <a:rPr lang="en-US" dirty="0"/>
              <a:t>What are the advantages and disadvantages of early reproduction?</a:t>
            </a:r>
          </a:p>
        </p:txBody>
      </p:sp>
    </p:spTree>
    <p:extLst>
      <p:ext uri="{BB962C8B-B14F-4D97-AF65-F5344CB8AC3E}">
        <p14:creationId xmlns:p14="http://schemas.microsoft.com/office/powerpoint/2010/main" val="1933572423"/>
      </p:ext>
    </p:extLst>
  </p:cSld>
  <p:clrMapOvr>
    <a:masterClrMapping/>
  </p:clrMapOvr>
</p:sld>
</file>

<file path=ppt/theme/theme1.xml><?xml version="1.0" encoding="utf-8"?>
<a:theme xmlns:a="http://schemas.openxmlformats.org/drawingml/2006/main" name="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Custom 1">
      <a:dk1>
        <a:srgbClr val="366092"/>
      </a:dk1>
      <a:lt1>
        <a:srgbClr val="FFFFFF"/>
      </a:lt1>
      <a:dk2>
        <a:srgbClr val="4F81BD"/>
      </a:dk2>
      <a:lt2>
        <a:srgbClr val="FFFFFF"/>
      </a:lt2>
      <a:accent1>
        <a:srgbClr val="1F497D"/>
      </a:accent1>
      <a:accent2>
        <a:srgbClr val="366092"/>
      </a:accent2>
      <a:accent3>
        <a:srgbClr val="FFFFCC"/>
      </a:accent3>
      <a:accent4>
        <a:srgbClr val="B8CCE4"/>
      </a:accent4>
      <a:accent5>
        <a:srgbClr val="DBE5F1"/>
      </a:accent5>
      <a:accent6>
        <a:srgbClr val="C6D9F0"/>
      </a:accent6>
      <a:hlink>
        <a:srgbClr val="92CDDC"/>
      </a:hlink>
      <a:folHlink>
        <a:srgbClr val="8DB3E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2059</TotalTime>
  <Words>1619</Words>
  <Application>Microsoft Office PowerPoint</Application>
  <PresentationFormat>On-screen Show (4:3)</PresentationFormat>
  <Paragraphs>156</Paragraphs>
  <Slides>25</Slides>
  <Notes>5</Notes>
  <HiddenSlides>0</HiddenSlides>
  <MMClips>0</MMClips>
  <ScaleCrop>false</ScaleCrop>
  <HeadingPairs>
    <vt:vector size="6" baseType="variant">
      <vt:variant>
        <vt:lpstr>Fonts Used</vt:lpstr>
      </vt:variant>
      <vt:variant>
        <vt:i4>2</vt:i4>
      </vt:variant>
      <vt:variant>
        <vt:lpstr>Theme</vt:lpstr>
      </vt:variant>
      <vt:variant>
        <vt:i4>2</vt:i4>
      </vt:variant>
      <vt:variant>
        <vt:lpstr>Slide Titles</vt:lpstr>
      </vt:variant>
      <vt:variant>
        <vt:i4>25</vt:i4>
      </vt:variant>
    </vt:vector>
  </HeadingPairs>
  <TitlesOfParts>
    <vt:vector size="29" baseType="lpstr">
      <vt:lpstr>Calibri</vt:lpstr>
      <vt:lpstr>Arial</vt:lpstr>
      <vt:lpstr>Office Theme</vt:lpstr>
      <vt:lpstr>1_Office Theme</vt:lpstr>
      <vt:lpstr>Lesson 45.2</vt:lpstr>
      <vt:lpstr>Objectives</vt:lpstr>
      <vt:lpstr>Life Histories and Natural Selection</vt:lpstr>
      <vt:lpstr>Life History Patterns and Energy Budgets</vt:lpstr>
      <vt:lpstr>Parental Care and Fecundity</vt:lpstr>
      <vt:lpstr>High vs. Low Fecundity</vt:lpstr>
      <vt:lpstr>Plants with Low Fecundity</vt:lpstr>
      <vt:lpstr>Early versus Late Reproduction</vt:lpstr>
      <vt:lpstr>Think It Through1</vt:lpstr>
      <vt:lpstr>Semelparity</vt:lpstr>
      <vt:lpstr>Iteroparity</vt:lpstr>
      <vt:lpstr>Group Activity1</vt:lpstr>
      <vt:lpstr>Energy Budgets, Reproductive Costs, and Sexual Selection in Drosophila1</vt:lpstr>
      <vt:lpstr>Energy Budgets, Reproductive Costs, and Sexual Selection in Drosophila2</vt:lpstr>
      <vt:lpstr>45.2 Figure 4</vt:lpstr>
      <vt:lpstr>Life Histories of K-Selected and r-Selected Species</vt:lpstr>
      <vt:lpstr>K-Selected Species</vt:lpstr>
      <vt:lpstr>r-Selected Species</vt:lpstr>
      <vt:lpstr>Table 1: Characteristics of K-Selected and r-Selected Species</vt:lpstr>
      <vt:lpstr>Think It Through2</vt:lpstr>
      <vt:lpstr>Categorization of K-Selected vs. r-Selected Species</vt:lpstr>
      <vt:lpstr>Group Activity2</vt:lpstr>
      <vt:lpstr>Modern Theories of Life History</vt:lpstr>
      <vt:lpstr>Summary</vt:lpstr>
      <vt:lpstr>End of Hawkes Learning PowerPoint</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Biology, 1st Edition</dc:title>
  <dc:creator>Hawkes Learning</dc:creator>
  <cp:lastModifiedBy>Talissa Nahass</cp:lastModifiedBy>
  <cp:revision>200</cp:revision>
  <dcterms:created xsi:type="dcterms:W3CDTF">2013-04-26T14:43:13Z</dcterms:created>
  <dcterms:modified xsi:type="dcterms:W3CDTF">2024-10-18T01:14:34Z</dcterms:modified>
</cp:coreProperties>
</file>