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42"/>
  </p:notesMasterIdLst>
  <p:handoutMasterIdLst>
    <p:handoutMasterId r:id="rId43"/>
  </p:handoutMasterIdLst>
  <p:sldIdLst>
    <p:sldId id="272" r:id="rId3"/>
    <p:sldId id="264" r:id="rId4"/>
    <p:sldId id="265" r:id="rId5"/>
    <p:sldId id="281" r:id="rId6"/>
    <p:sldId id="296" r:id="rId7"/>
    <p:sldId id="267" r:id="rId8"/>
    <p:sldId id="297" r:id="rId9"/>
    <p:sldId id="298" r:id="rId10"/>
    <p:sldId id="311" r:id="rId11"/>
    <p:sldId id="299" r:id="rId12"/>
    <p:sldId id="282" r:id="rId13"/>
    <p:sldId id="283" r:id="rId14"/>
    <p:sldId id="271" r:id="rId15"/>
    <p:sldId id="301" r:id="rId16"/>
    <p:sldId id="302" r:id="rId17"/>
    <p:sldId id="284" r:id="rId18"/>
    <p:sldId id="285" r:id="rId19"/>
    <p:sldId id="312" r:id="rId20"/>
    <p:sldId id="286" r:id="rId21"/>
    <p:sldId id="303" r:id="rId22"/>
    <p:sldId id="287" r:id="rId23"/>
    <p:sldId id="304" r:id="rId24"/>
    <p:sldId id="270" r:id="rId25"/>
    <p:sldId id="288" r:id="rId26"/>
    <p:sldId id="289" r:id="rId27"/>
    <p:sldId id="305" r:id="rId28"/>
    <p:sldId id="290" r:id="rId29"/>
    <p:sldId id="306" r:id="rId30"/>
    <p:sldId id="307" r:id="rId31"/>
    <p:sldId id="291" r:id="rId32"/>
    <p:sldId id="308" r:id="rId33"/>
    <p:sldId id="292" r:id="rId34"/>
    <p:sldId id="293" r:id="rId35"/>
    <p:sldId id="313" r:id="rId36"/>
    <p:sldId id="294" r:id="rId37"/>
    <p:sldId id="309" r:id="rId38"/>
    <p:sldId id="310" r:id="rId39"/>
    <p:sldId id="295" r:id="rId40"/>
    <p:sldId id="280" r:id="rId41"/>
  </p:sldIdLst>
  <p:sldSz cx="9144000" cy="6858000" type="screen4x3"/>
  <p:notesSz cx="6858000" cy="9144000"/>
  <p:embeddedFontLst>
    <p:embeddedFont>
      <p:font typeface="Cambria Math" panose="0204050305040603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10" autoAdjust="0"/>
  </p:normalViewPr>
  <p:slideViewPr>
    <p:cSldViewPr>
      <p:cViewPr varScale="1">
        <p:scale>
          <a:sx n="95" d="100"/>
          <a:sy n="95" d="100"/>
        </p:scale>
        <p:origin x="780" y="96"/>
      </p:cViewPr>
      <p:guideLst>
        <p:guide orient="horz" pos="2160"/>
        <p:guide pos="2880"/>
      </p:guideLst>
    </p:cSldViewPr>
  </p:slideViewPr>
  <p:outlineViewPr>
    <p:cViewPr>
      <p:scale>
        <a:sx n="33" d="100"/>
        <a:sy n="33" d="100"/>
      </p:scale>
      <p:origin x="0" y="-54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resources are unlimited, populations exhibit exponential growth, resulting in a J-shaped curve.</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369188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97886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Yeast grown in ideal conditions in a test tube closely conform to a logistic growth model. Note the data points representing the actual population size of the yeast at different time points lie very close to the logistic curve. While (b) the size of a natural population of seals shows real-world fluctuation above and below the seals' carrying capacity, population size over time is best modeled by a logistic growth curve.</a:t>
            </a:r>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362373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1568403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33</a:t>
            </a:fld>
            <a:endParaRPr lang="en-US" dirty="0"/>
          </a:p>
        </p:txBody>
      </p:sp>
    </p:spTree>
    <p:extLst>
      <p:ext uri="{BB962C8B-B14F-4D97-AF65-F5344CB8AC3E}">
        <p14:creationId xmlns:p14="http://schemas.microsoft.com/office/powerpoint/2010/main" val="118809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2018 bicoloral map of the world, with colors to highlight the population density (blue, as in some European countries) and population growth (red, as in some African countries) of each country or territory. Blue countries have a high population density, red countries a high population growth, and purple countries, therefore, have both high population density and population growth.</a:t>
            </a:r>
          </a:p>
        </p:txBody>
      </p:sp>
      <p:sp>
        <p:nvSpPr>
          <p:cNvPr id="4" name="Slide Number Placeholder 3"/>
          <p:cNvSpPr>
            <a:spLocks noGrp="1"/>
          </p:cNvSpPr>
          <p:nvPr>
            <p:ph type="sldNum" sz="quarter" idx="5"/>
          </p:nvPr>
        </p:nvSpPr>
        <p:spPr/>
        <p:txBody>
          <a:bodyPr/>
          <a:lstStyle/>
          <a:p>
            <a:fld id="{7115ED13-301A-4C0A-8C7F-A4982DED9D67}" type="slidenum">
              <a:rPr lang="en-US" smtClean="0"/>
              <a:pPr/>
              <a:t>34</a:t>
            </a:fld>
            <a:endParaRPr lang="en-US" dirty="0"/>
          </a:p>
        </p:txBody>
      </p:sp>
    </p:spTree>
    <p:extLst>
      <p:ext uri="{BB962C8B-B14F-4D97-AF65-F5344CB8AC3E}">
        <p14:creationId xmlns:p14="http://schemas.microsoft.com/office/powerpoint/2010/main" val="626365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2BAD2AB8-15A9-4274-AB38-C7D94A76991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6" name="Picture 5">
            <a:extLst>
              <a:ext uri="{FF2B5EF4-FFF2-40B4-BE49-F238E27FC236}">
                <a16:creationId xmlns:a16="http://schemas.microsoft.com/office/drawing/2014/main" id="{57BBF083-CB31-924A-65EC-19AC8C602C1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2B047DE-A6B8-A90C-C645-B9F9E7799D6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4511359-8A2D-2C99-88E1-8DBF0784BF6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0803F1E-7AD5-B905-02E0-6800B6B808F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E1BA42D-6CC0-D813-2CE2-406F989646E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50AEFF7A-A260-EC29-9DD3-691DB70F60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08BE1BE-AE66-F37C-6877-165533A76E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65033C7-1979-D1BF-C329-005DF5D039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57E6A70-9856-4C20-69FD-AE663DE00B4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161A41C-A72D-846B-6486-05D939187E5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w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45.3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Population Growth and Regulation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Biotic Potential</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Another form of the formula represents different species' inherent differences in their intrinsic rate of increase, even under ideal conditions.</a:t>
            </a:r>
          </a:p>
          <a:p>
            <a:pPr lvl="1">
              <a:tabLst>
                <a:tab pos="461963" algn="l"/>
              </a:tabLst>
            </a:pPr>
            <a:r>
              <a:rPr lang="en-US" u="sng" dirty="0"/>
              <a:t>Example</a:t>
            </a:r>
            <a:r>
              <a:rPr lang="en-US" dirty="0"/>
              <a:t>: Bacteria can reproduce more rapidly and have a higher </a:t>
            </a:r>
            <a:r>
              <a:rPr lang="en-US" i="1" dirty="0"/>
              <a:t>r</a:t>
            </a:r>
            <a:r>
              <a:rPr lang="en-US" dirty="0"/>
              <a:t> than humans.</a:t>
            </a:r>
            <a:endParaRPr lang="en-US" u="sng" dirty="0">
              <a:solidFill>
                <a:schemeClr val="tx1"/>
              </a:solidFill>
            </a:endParaRPr>
          </a:p>
          <a:p>
            <a:pPr>
              <a:tabLst>
                <a:tab pos="461963" algn="l"/>
              </a:tabLst>
            </a:pPr>
            <a:r>
              <a:rPr lang="en-US" b="1" dirty="0">
                <a:solidFill>
                  <a:schemeClr val="tx1"/>
                </a:solidFill>
              </a:rPr>
              <a:t>Biotic potential (</a:t>
            </a:r>
            <a:r>
              <a:rPr lang="en-US" b="1" i="1" dirty="0">
                <a:solidFill>
                  <a:schemeClr val="tx1"/>
                </a:solidFill>
              </a:rPr>
              <a:t>r</a:t>
            </a:r>
            <a:r>
              <a:rPr lang="en-US" b="1" baseline="-25000" dirty="0">
                <a:solidFill>
                  <a:schemeClr val="tx1"/>
                </a:solidFill>
              </a:rPr>
              <a:t>max</a:t>
            </a:r>
            <a:r>
              <a:rPr lang="en-US" b="1" dirty="0">
                <a:solidFill>
                  <a:schemeClr val="tx1"/>
                </a:solidFill>
              </a:rPr>
              <a:t>) </a:t>
            </a:r>
            <a:r>
              <a:rPr lang="en-US" dirty="0">
                <a:solidFill>
                  <a:schemeClr val="tx1"/>
                </a:solidFill>
              </a:rPr>
              <a:t>is the maximal growth rate for a species.</a:t>
            </a:r>
          </a:p>
          <a:p>
            <a:pPr>
              <a:tabLst>
                <a:tab pos="461963" algn="l"/>
              </a:tabLst>
            </a:pPr>
            <a:r>
              <a:rPr lang="en-US" dirty="0">
                <a:solidFill>
                  <a:schemeClr val="tx1"/>
                </a:solidFill>
              </a:rPr>
              <a:t>This changes the equation to:</a:t>
            </a:r>
          </a:p>
          <a:p>
            <a:pPr marL="0" indent="0">
              <a:buNone/>
              <a:tabLst>
                <a:tab pos="461963" algn="l"/>
              </a:tabLst>
            </a:pPr>
            <a:endParaRPr lang="en-US" dirty="0">
              <a:solidFill>
                <a:schemeClr val="tx1"/>
              </a:solidFill>
            </a:endParaRPr>
          </a:p>
        </p:txBody>
      </p:sp>
      <p:graphicFrame>
        <p:nvGraphicFramePr>
          <p:cNvPr id="2" name="Object 1" descr="The derivative of N divided by the derivative of T is equal to r max multiplied by N.">
            <a:extLst>
              <a:ext uri="{FF2B5EF4-FFF2-40B4-BE49-F238E27FC236}">
                <a16:creationId xmlns:a16="http://schemas.microsoft.com/office/drawing/2014/main" id="{D9E311F5-EBFA-3E10-A66F-DAA68FDF409A}"/>
              </a:ext>
            </a:extLst>
          </p:cNvPr>
          <p:cNvGraphicFramePr>
            <a:graphicFrameLocks noChangeAspect="1"/>
          </p:cNvGraphicFramePr>
          <p:nvPr>
            <p:extLst>
              <p:ext uri="{D42A27DB-BD31-4B8C-83A1-F6EECF244321}">
                <p14:modId xmlns:p14="http://schemas.microsoft.com/office/powerpoint/2010/main" val="2382855544"/>
              </p:ext>
            </p:extLst>
          </p:nvPr>
        </p:nvGraphicFramePr>
        <p:xfrm>
          <a:off x="3687826" y="5122482"/>
          <a:ext cx="1768348" cy="899160"/>
        </p:xfrm>
        <a:graphic>
          <a:graphicData uri="http://schemas.openxmlformats.org/presentationml/2006/ole">
            <mc:AlternateContent xmlns:mc="http://schemas.openxmlformats.org/markup-compatibility/2006">
              <mc:Choice xmlns:v="urn:schemas-microsoft-com:vml" Requires="v">
                <p:oleObj name="Equation" r:id="rId2" imgW="774360" imgH="393480" progId="Equation.DSMT4">
                  <p:embed/>
                </p:oleObj>
              </mc:Choice>
              <mc:Fallback>
                <p:oleObj name="Equation" r:id="rId2" imgW="774360" imgH="393480" progId="Equation.DSMT4">
                  <p:embed/>
                  <p:pic>
                    <p:nvPicPr>
                      <p:cNvPr id="2" name="Object 1" descr="The derivative of N divided by the derivative of T is equal to r multiplied by N.">
                        <a:extLst>
                          <a:ext uri="{FF2B5EF4-FFF2-40B4-BE49-F238E27FC236}">
                            <a16:creationId xmlns:a16="http://schemas.microsoft.com/office/drawing/2014/main" id="{7EC6CEAD-0D38-CD77-C186-04429BDC9F97}"/>
                          </a:ext>
                        </a:extLst>
                      </p:cNvPr>
                      <p:cNvPicPr/>
                      <p:nvPr/>
                    </p:nvPicPr>
                    <p:blipFill>
                      <a:blip r:embed="rId3"/>
                      <a:stretch>
                        <a:fillRect/>
                      </a:stretch>
                    </p:blipFill>
                    <p:spPr>
                      <a:xfrm>
                        <a:off x="3687826" y="5122482"/>
                        <a:ext cx="1768348" cy="899160"/>
                      </a:xfrm>
                      <a:prstGeom prst="rect">
                        <a:avLst/>
                      </a:prstGeom>
                    </p:spPr>
                  </p:pic>
                </p:oleObj>
              </mc:Fallback>
            </mc:AlternateContent>
          </a:graphicData>
        </a:graphic>
      </p:graphicFrame>
    </p:spTree>
    <p:extLst>
      <p:ext uri="{BB962C8B-B14F-4D97-AF65-F5344CB8AC3E}">
        <p14:creationId xmlns:p14="http://schemas.microsoft.com/office/powerpoint/2010/main" val="318313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Logistic Growth</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Exponential growth is only possible when unlimited resources exist; this is not the case in the real world.</a:t>
            </a:r>
          </a:p>
          <a:p>
            <a:pPr>
              <a:tabLst>
                <a:tab pos="461963" algn="l"/>
              </a:tabLst>
            </a:pPr>
            <a:r>
              <a:rPr lang="en-US" dirty="0">
                <a:solidFill>
                  <a:schemeClr val="tx1"/>
                </a:solidFill>
              </a:rPr>
              <a:t>Darwin's "struggle for existence": individuals will compete (with members of their own or other species) for limited resources</a:t>
            </a:r>
          </a:p>
          <a:p>
            <a:pPr lvl="1">
              <a:tabLst>
                <a:tab pos="461963" algn="l"/>
              </a:tabLst>
            </a:pPr>
            <a:r>
              <a:rPr lang="en-US" dirty="0"/>
              <a:t>If successful, pass on their traits (natural selection)</a:t>
            </a:r>
            <a:endParaRPr lang="en-US" dirty="0">
              <a:solidFill>
                <a:schemeClr val="tx1"/>
              </a:solidFill>
            </a:endParaRPr>
          </a:p>
          <a:p>
            <a:pPr>
              <a:tabLst>
                <a:tab pos="461963" algn="l"/>
              </a:tabLst>
            </a:pPr>
            <a:r>
              <a:rPr lang="en-US" b="1" dirty="0">
                <a:solidFill>
                  <a:schemeClr val="tx1"/>
                </a:solidFill>
              </a:rPr>
              <a:t>Logistic growth</a:t>
            </a:r>
            <a:r>
              <a:rPr lang="en-US" dirty="0">
                <a:solidFill>
                  <a:schemeClr val="tx1"/>
                </a:solidFill>
              </a:rPr>
              <a:t> model: developed by population ecologists to model the reality of limited resources</a:t>
            </a:r>
            <a:endParaRPr lang="en-US" dirty="0">
              <a:solidFill>
                <a:srgbClr val="0000FF"/>
              </a:solidFill>
            </a:endParaRPr>
          </a:p>
        </p:txBody>
      </p:sp>
    </p:spTree>
    <p:extLst>
      <p:ext uri="{BB962C8B-B14F-4D97-AF65-F5344CB8AC3E}">
        <p14:creationId xmlns:p14="http://schemas.microsoft.com/office/powerpoint/2010/main" val="384548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Carrying Capacity and the Logistic Model</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Growth rate slows as population size approaches carrying capacity.</a:t>
            </a:r>
            <a:endParaRPr lang="en-US" dirty="0">
              <a:solidFill>
                <a:srgbClr val="0000FF"/>
              </a:solidFill>
            </a:endParaRPr>
          </a:p>
          <a:p>
            <a:pPr>
              <a:tabLst>
                <a:tab pos="461963" algn="l"/>
              </a:tabLst>
            </a:pPr>
            <a:r>
              <a:rPr lang="en-US" b="1" dirty="0">
                <a:solidFill>
                  <a:schemeClr val="tx1"/>
                </a:solidFill>
              </a:rPr>
              <a:t>Carrying capacity (</a:t>
            </a:r>
            <a:r>
              <a:rPr lang="en-US" b="1" i="1" dirty="0">
                <a:solidFill>
                  <a:schemeClr val="tx1"/>
                </a:solidFill>
              </a:rPr>
              <a:t>K</a:t>
            </a:r>
            <a:r>
              <a:rPr lang="en-US" b="1" dirty="0">
                <a:solidFill>
                  <a:schemeClr val="tx1"/>
                </a:solidFill>
              </a:rPr>
              <a:t>) </a:t>
            </a:r>
            <a:r>
              <a:rPr lang="en-US" dirty="0">
                <a:solidFill>
                  <a:schemeClr val="tx1"/>
                </a:solidFill>
              </a:rPr>
              <a:t>is the maximum population size an environment can support.</a:t>
            </a:r>
          </a:p>
          <a:p>
            <a:pPr>
              <a:tabLst>
                <a:tab pos="461963" algn="l"/>
              </a:tabLst>
            </a:pPr>
            <a:r>
              <a:rPr lang="en-US" dirty="0">
                <a:solidFill>
                  <a:schemeClr val="tx1"/>
                </a:solidFill>
              </a:rPr>
              <a:t>This is the equation to calculate logistic growth:</a:t>
            </a:r>
          </a:p>
          <a:p>
            <a:pPr marL="0" indent="0">
              <a:buNone/>
              <a:tabLst>
                <a:tab pos="461963" algn="l"/>
              </a:tabLst>
            </a:pPr>
            <a:endParaRPr lang="en-US" dirty="0">
              <a:solidFill>
                <a:schemeClr val="tx1"/>
              </a:solidFill>
            </a:endParaRPr>
          </a:p>
        </p:txBody>
      </p:sp>
      <p:graphicFrame>
        <p:nvGraphicFramePr>
          <p:cNvPr id="2" name="Object 1" descr="The derivative of N divided by the derivative of T is equal to r max multiplied by the derivative of N divided by the derivative of T which is equal to r max multiplied by N multiplied by K minus N divided by K.">
            <a:extLst>
              <a:ext uri="{FF2B5EF4-FFF2-40B4-BE49-F238E27FC236}">
                <a16:creationId xmlns:a16="http://schemas.microsoft.com/office/drawing/2014/main" id="{B75DFF3E-CBF6-4BB3-4969-B922E4551746}"/>
              </a:ext>
            </a:extLst>
          </p:cNvPr>
          <p:cNvGraphicFramePr>
            <a:graphicFrameLocks noChangeAspect="1"/>
          </p:cNvGraphicFramePr>
          <p:nvPr>
            <p:extLst>
              <p:ext uri="{D42A27DB-BD31-4B8C-83A1-F6EECF244321}">
                <p14:modId xmlns:p14="http://schemas.microsoft.com/office/powerpoint/2010/main" val="2276354730"/>
              </p:ext>
            </p:extLst>
          </p:nvPr>
        </p:nvGraphicFramePr>
        <p:xfrm>
          <a:off x="2654300" y="3962400"/>
          <a:ext cx="3835400" cy="838200"/>
        </p:xfrm>
        <a:graphic>
          <a:graphicData uri="http://schemas.openxmlformats.org/presentationml/2006/ole">
            <mc:AlternateContent xmlns:mc="http://schemas.openxmlformats.org/markup-compatibility/2006">
              <mc:Choice xmlns:v="urn:schemas-microsoft-com:vml" Requires="v">
                <p:oleObj name="Equation" r:id="rId2" imgW="1917360" imgH="419040" progId="Equation.DSMT4">
                  <p:embed/>
                </p:oleObj>
              </mc:Choice>
              <mc:Fallback>
                <p:oleObj name="Equation" r:id="rId2" imgW="1917360" imgH="419040" progId="Equation.DSMT4">
                  <p:embed/>
                  <p:pic>
                    <p:nvPicPr>
                      <p:cNvPr id="0" name=""/>
                      <p:cNvPicPr/>
                      <p:nvPr/>
                    </p:nvPicPr>
                    <p:blipFill>
                      <a:blip r:embed="rId3"/>
                      <a:stretch>
                        <a:fillRect/>
                      </a:stretch>
                    </p:blipFill>
                    <p:spPr>
                      <a:xfrm>
                        <a:off x="2654300" y="3962400"/>
                        <a:ext cx="3835400" cy="838200"/>
                      </a:xfrm>
                      <a:prstGeom prst="rect">
                        <a:avLst/>
                      </a:prstGeom>
                    </p:spPr>
                  </p:pic>
                </p:oleObj>
              </mc:Fallback>
            </mc:AlternateContent>
          </a:graphicData>
        </a:graphic>
      </p:graphicFrame>
    </p:spTree>
    <p:extLst>
      <p:ext uri="{BB962C8B-B14F-4D97-AF65-F5344CB8AC3E}">
        <p14:creationId xmlns:p14="http://schemas.microsoft.com/office/powerpoint/2010/main" val="281350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Use the term </a:t>
            </a:r>
            <a:r>
              <a:rPr lang="en-US" i="1" dirty="0"/>
              <a:t>carrying capacity</a:t>
            </a:r>
            <a:r>
              <a:rPr lang="en-US" dirty="0"/>
              <a:t> to explain why exponential growth cannot continue indefinitely.</a:t>
            </a:r>
          </a:p>
        </p:txBody>
      </p:sp>
    </p:spTree>
    <p:extLst>
      <p:ext uri="{BB962C8B-B14F-4D97-AF65-F5344CB8AC3E}">
        <p14:creationId xmlns:p14="http://schemas.microsoft.com/office/powerpoint/2010/main" val="193357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Relation of </a:t>
            </a:r>
            <a:r>
              <a:rPr lang="en-US" sz="3200" i="1" dirty="0">
                <a:solidFill>
                  <a:schemeClr val="accent1"/>
                </a:solidFill>
              </a:rPr>
              <a:t>N </a:t>
            </a:r>
            <a:r>
              <a:rPr lang="en-US" sz="3200" dirty="0">
                <a:solidFill>
                  <a:schemeClr val="accent1"/>
                </a:solidFill>
              </a:rPr>
              <a:t>to </a:t>
            </a:r>
            <a:r>
              <a:rPr lang="en-US" sz="3200" i="1" dirty="0">
                <a:solidFill>
                  <a:schemeClr val="accent1"/>
                </a:solidFill>
              </a:rPr>
              <a:t>K</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When </a:t>
            </a:r>
            <a:r>
              <a:rPr lang="en-US" i="1" dirty="0">
                <a:solidFill>
                  <a:schemeClr val="tx1"/>
                </a:solidFill>
              </a:rPr>
              <a:t>N</a:t>
            </a:r>
            <a:r>
              <a:rPr lang="en-US" dirty="0">
                <a:solidFill>
                  <a:schemeClr val="tx1"/>
                </a:solidFill>
              </a:rPr>
              <a:t> is small, the population is growing exponentially and is not influenced by carrying capacity.</a:t>
            </a:r>
          </a:p>
          <a:p>
            <a:pPr>
              <a:tabLst>
                <a:tab pos="461963" algn="l"/>
              </a:tabLst>
            </a:pPr>
            <a:r>
              <a:rPr lang="en-US" dirty="0">
                <a:solidFill>
                  <a:schemeClr val="tx1"/>
                </a:solidFill>
              </a:rPr>
              <a:t>When </a:t>
            </a:r>
            <a:r>
              <a:rPr lang="en-US" i="1" dirty="0">
                <a:solidFill>
                  <a:schemeClr val="tx1"/>
                </a:solidFill>
              </a:rPr>
              <a:t>N</a:t>
            </a:r>
            <a:r>
              <a:rPr lang="en-US" dirty="0">
                <a:solidFill>
                  <a:schemeClr val="tx1"/>
                </a:solidFill>
              </a:rPr>
              <a:t> is large, population growth will be slowed greatly or stopped.</a:t>
            </a:r>
          </a:p>
          <a:p>
            <a:pPr>
              <a:tabLst>
                <a:tab pos="461963" algn="l"/>
              </a:tabLst>
            </a:pPr>
            <a:r>
              <a:rPr lang="en-US" dirty="0">
                <a:solidFill>
                  <a:schemeClr val="tx1"/>
                </a:solidFill>
              </a:rPr>
              <a:t>If </a:t>
            </a:r>
            <a:r>
              <a:rPr lang="en-US" i="1" dirty="0">
                <a:solidFill>
                  <a:schemeClr val="tx1"/>
                </a:solidFill>
              </a:rPr>
              <a:t>N</a:t>
            </a:r>
            <a:r>
              <a:rPr lang="en-US" dirty="0">
                <a:solidFill>
                  <a:schemeClr val="tx1"/>
                </a:solidFill>
              </a:rPr>
              <a:t> exceeds </a:t>
            </a:r>
            <a:r>
              <a:rPr lang="en-US" i="1" dirty="0">
                <a:solidFill>
                  <a:schemeClr val="tx1"/>
                </a:solidFill>
              </a:rPr>
              <a:t>K</a:t>
            </a:r>
            <a:r>
              <a:rPr lang="en-US" dirty="0">
                <a:solidFill>
                  <a:schemeClr val="tx1"/>
                </a:solidFill>
              </a:rPr>
              <a:t>, population may decline until it stabilizes around </a:t>
            </a:r>
            <a:r>
              <a:rPr lang="en-US" i="1" dirty="0">
                <a:solidFill>
                  <a:schemeClr val="tx1"/>
                </a:solidFill>
              </a:rPr>
              <a:t>K</a:t>
            </a:r>
            <a:r>
              <a:rPr lang="en-US" dirty="0">
                <a:solidFill>
                  <a:schemeClr val="tx1"/>
                </a:solidFill>
              </a:rPr>
              <a:t>.</a:t>
            </a:r>
            <a:endParaRPr lang="en-US" dirty="0">
              <a:solidFill>
                <a:srgbClr val="0000FF"/>
              </a:solidFill>
            </a:endParaRPr>
          </a:p>
        </p:txBody>
      </p:sp>
    </p:spTree>
    <p:extLst>
      <p:ext uri="{BB962C8B-B14F-4D97-AF65-F5344CB8AC3E}">
        <p14:creationId xmlns:p14="http://schemas.microsoft.com/office/powerpoint/2010/main" val="282548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S-Shaped Growth Curve</a:t>
            </a:r>
          </a:p>
        </p:txBody>
      </p:sp>
      <p:sp>
        <p:nvSpPr>
          <p:cNvPr id="11267" name="Rectangle 3"/>
          <p:cNvSpPr>
            <a:spLocks noGrp="1"/>
          </p:cNvSpPr>
          <p:nvPr>
            <p:ph idx="1"/>
          </p:nvPr>
        </p:nvSpPr>
        <p:spPr>
          <a:xfrm>
            <a:off x="457200" y="1280160"/>
            <a:ext cx="4114800" cy="4739640"/>
          </a:xfrm>
          <a:prstGeom prst="rect">
            <a:avLst/>
          </a:prstGeom>
        </p:spPr>
        <p:txBody>
          <a:bodyPr>
            <a:normAutofit fontScale="77500" lnSpcReduction="20000"/>
          </a:bodyPr>
          <a:lstStyle/>
          <a:p>
            <a:pPr>
              <a:tabLst>
                <a:tab pos="461963" algn="l"/>
              </a:tabLst>
            </a:pPr>
            <a:r>
              <a:rPr lang="en-US" b="1" dirty="0">
                <a:solidFill>
                  <a:schemeClr val="tx1"/>
                </a:solidFill>
              </a:rPr>
              <a:t>S-shaped curve</a:t>
            </a:r>
            <a:r>
              <a:rPr lang="en-US" dirty="0">
                <a:solidFill>
                  <a:schemeClr val="tx1"/>
                </a:solidFill>
              </a:rPr>
              <a:t> (logistic growth) reflects real-world population dynamics.</a:t>
            </a:r>
          </a:p>
          <a:p>
            <a:pPr marL="457200" indent="-457200">
              <a:buFont typeface="Arial" panose="020B0604020202020204" pitchFamily="34" charset="0"/>
              <a:buChar char="•"/>
              <a:tabLst>
                <a:tab pos="461963" algn="l"/>
              </a:tabLst>
            </a:pPr>
            <a:r>
              <a:rPr lang="en-US" u="sng" dirty="0">
                <a:solidFill>
                  <a:schemeClr val="tx1"/>
                </a:solidFill>
              </a:rPr>
              <a:t>Lag phase</a:t>
            </a:r>
            <a:r>
              <a:rPr lang="en-US" dirty="0">
                <a:solidFill>
                  <a:schemeClr val="tx1"/>
                </a:solidFill>
              </a:rPr>
              <a:t>: slow growth, which occurs as populations settle into their environments</a:t>
            </a:r>
          </a:p>
          <a:p>
            <a:pPr marL="457200" indent="-457200">
              <a:buFont typeface="Arial" panose="020B0604020202020204" pitchFamily="34" charset="0"/>
              <a:buChar char="•"/>
              <a:tabLst>
                <a:tab pos="461963" algn="l"/>
              </a:tabLst>
            </a:pPr>
            <a:r>
              <a:rPr lang="en-US" u="sng" dirty="0">
                <a:solidFill>
                  <a:schemeClr val="tx1"/>
                </a:solidFill>
              </a:rPr>
              <a:t>Exponential growth</a:t>
            </a:r>
            <a:r>
              <a:rPr lang="en-US" dirty="0">
                <a:solidFill>
                  <a:schemeClr val="tx1"/>
                </a:solidFill>
              </a:rPr>
              <a:t>: rapid growth due to more resources</a:t>
            </a:r>
          </a:p>
          <a:p>
            <a:pPr marL="457200" indent="-457200">
              <a:buFont typeface="Arial" panose="020B0604020202020204" pitchFamily="34" charset="0"/>
              <a:buChar char="•"/>
              <a:tabLst>
                <a:tab pos="461963" algn="l"/>
              </a:tabLst>
            </a:pPr>
            <a:r>
              <a:rPr lang="en-US" u="sng" dirty="0">
                <a:solidFill>
                  <a:schemeClr val="tx1"/>
                </a:solidFill>
              </a:rPr>
              <a:t>Deceleration</a:t>
            </a:r>
            <a:r>
              <a:rPr lang="en-US" dirty="0">
                <a:solidFill>
                  <a:schemeClr val="tx1"/>
                </a:solidFill>
              </a:rPr>
              <a:t>: decreasing growth due to limited resources</a:t>
            </a:r>
          </a:p>
          <a:p>
            <a:pPr marL="457200" indent="-457200">
              <a:buFont typeface="Arial" panose="020B0604020202020204" pitchFamily="34" charset="0"/>
              <a:buChar char="•"/>
              <a:tabLst>
                <a:tab pos="461963" algn="l"/>
              </a:tabLst>
            </a:pPr>
            <a:r>
              <a:rPr lang="en-US" u="sng" dirty="0">
                <a:solidFill>
                  <a:schemeClr val="tx1"/>
                </a:solidFill>
              </a:rPr>
              <a:t>Stable equilibrium</a:t>
            </a:r>
            <a:r>
              <a:rPr lang="en-US" dirty="0">
                <a:solidFill>
                  <a:schemeClr val="tx1"/>
                </a:solidFill>
              </a:rPr>
              <a:t>: growth levels off at the carrying capacity with little change in population size</a:t>
            </a:r>
          </a:p>
        </p:txBody>
      </p:sp>
      <p:pic>
        <p:nvPicPr>
          <p:cNvPr id="2" name="Content Placeholder 6" descr="The graph shows time on the x-axis and population size on the y-axis. Population size increases slowly at first (called lag) then increases dramatically (called exponential growth). The growth starts to decelerate as the population reaches its carrying capacity (called stable equilibrium).">
            <a:extLst>
              <a:ext uri="{FF2B5EF4-FFF2-40B4-BE49-F238E27FC236}">
                <a16:creationId xmlns:a16="http://schemas.microsoft.com/office/drawing/2014/main" id="{C57CF8E6-6D4C-F27A-BDFC-CC6F76A8670B}"/>
              </a:ext>
            </a:extLst>
          </p:cNvPr>
          <p:cNvPicPr>
            <a:picLocks noChangeAspect="1"/>
          </p:cNvPicPr>
          <p:nvPr/>
        </p:nvPicPr>
        <p:blipFill>
          <a:blip r:embed="rId2"/>
          <a:srcRect l="17592" t="3667" r="17592" b="3000"/>
          <a:stretch/>
        </p:blipFill>
        <p:spPr>
          <a:xfrm>
            <a:off x="4995862" y="1227155"/>
            <a:ext cx="3571875" cy="2857500"/>
          </a:xfrm>
          <a:prstGeom prst="rect">
            <a:avLst/>
          </a:prstGeom>
        </p:spPr>
      </p:pic>
      <p:sp>
        <p:nvSpPr>
          <p:cNvPr id="4" name="TextBox 3">
            <a:extLst>
              <a:ext uri="{FF2B5EF4-FFF2-40B4-BE49-F238E27FC236}">
                <a16:creationId xmlns:a16="http://schemas.microsoft.com/office/drawing/2014/main" id="{7598988E-C856-8EFE-5F68-34FCD13BF840}"/>
              </a:ext>
            </a:extLst>
          </p:cNvPr>
          <p:cNvSpPr txBox="1"/>
          <p:nvPr/>
        </p:nvSpPr>
        <p:spPr>
          <a:xfrm>
            <a:off x="4876800" y="4114800"/>
            <a:ext cx="3810000" cy="1384995"/>
          </a:xfrm>
          <a:prstGeom prst="rect">
            <a:avLst/>
          </a:prstGeom>
          <a:noFill/>
        </p:spPr>
        <p:txBody>
          <a:bodyPr wrap="square" rtlCol="0">
            <a:spAutoFit/>
          </a:bodyPr>
          <a:lstStyle/>
          <a:p>
            <a:pPr algn="ctr"/>
            <a:r>
              <a:rPr lang="en-US" sz="1400" b="1" dirty="0"/>
              <a:t>45.3 Figure 3: </a:t>
            </a:r>
            <a:r>
              <a:rPr lang="en-US" sz="1400" dirty="0"/>
              <a:t>When resources are limited, populations exhibit logistic growth. In logistic growth, population expansion decreases as resources become scarce, and it levels off when the carrying capacity of the environment is reached, resulting in an S-shaped curve.</a:t>
            </a:r>
          </a:p>
        </p:txBody>
      </p:sp>
      <p:sp>
        <p:nvSpPr>
          <p:cNvPr id="5" name="TextBox 4">
            <a:extLst>
              <a:ext uri="{FF2B5EF4-FFF2-40B4-BE49-F238E27FC236}">
                <a16:creationId xmlns:a16="http://schemas.microsoft.com/office/drawing/2014/main" id="{72134BB8-8949-318A-D57B-4784EBACC7EF}"/>
              </a:ext>
            </a:extLst>
          </p:cNvPr>
          <p:cNvSpPr txBox="1"/>
          <p:nvPr/>
        </p:nvSpPr>
        <p:spPr>
          <a:xfrm>
            <a:off x="5486400" y="5499795"/>
            <a:ext cx="2209800" cy="338554"/>
          </a:xfrm>
          <a:prstGeom prst="rect">
            <a:avLst/>
          </a:prstGeom>
          <a:noFill/>
        </p:spPr>
        <p:txBody>
          <a:bodyPr wrap="square" rtlCol="0">
            <a:spAutoFit/>
          </a:bodyPr>
          <a:lstStyle/>
          <a:p>
            <a:pPr algn="ctr"/>
            <a:r>
              <a:rPr lang="en-US" sz="800" dirty="0"/>
              <a:t>CNX OpenStax on Wikimedia Commons. "Logisitic growth." Modified. </a:t>
            </a:r>
          </a:p>
        </p:txBody>
      </p:sp>
    </p:spTree>
    <p:extLst>
      <p:ext uri="{BB962C8B-B14F-4D97-AF65-F5344CB8AC3E}">
        <p14:creationId xmlns:p14="http://schemas.microsoft.com/office/powerpoint/2010/main" val="7084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Role of Intraspecific Competition</a:t>
            </a:r>
            <a:endParaRPr lang="en-US" sz="3200" dirty="0">
              <a:solidFill>
                <a:schemeClr val="accent1"/>
              </a:solidFill>
            </a:endParaRPr>
          </a:p>
        </p:txBody>
      </p:sp>
      <p:sp>
        <p:nvSpPr>
          <p:cNvPr id="11267" name="Rectangle 3"/>
          <p:cNvSpPr>
            <a:spLocks noGrp="1"/>
          </p:cNvSpPr>
          <p:nvPr>
            <p:ph idx="1"/>
          </p:nvPr>
        </p:nvSpPr>
        <p:spPr>
          <a:xfrm>
            <a:off x="457200" y="1280160"/>
            <a:ext cx="3962400" cy="4739640"/>
          </a:xfrm>
          <a:prstGeom prst="rect">
            <a:avLst/>
          </a:prstGeom>
        </p:spPr>
        <p:txBody>
          <a:bodyPr>
            <a:normAutofit fontScale="62500" lnSpcReduction="20000"/>
          </a:bodyPr>
          <a:lstStyle/>
          <a:p>
            <a:pPr marL="0" indent="0">
              <a:buNone/>
              <a:tabLst>
                <a:tab pos="461963" algn="l"/>
              </a:tabLst>
            </a:pPr>
            <a:r>
              <a:rPr lang="en-US" dirty="0">
                <a:solidFill>
                  <a:schemeClr val="tx1"/>
                </a:solidFill>
              </a:rPr>
              <a:t>The logistic model assumes individuals will have equal access to resources and equal chance of survival.</a:t>
            </a:r>
          </a:p>
          <a:p>
            <a:pPr marL="457200" indent="-457200">
              <a:buFont typeface="Arial" panose="020B0604020202020204" pitchFamily="34" charset="0"/>
              <a:buChar char="•"/>
              <a:tabLst>
                <a:tab pos="461963" algn="l"/>
              </a:tabLst>
            </a:pPr>
            <a:r>
              <a:rPr lang="en-US" u="sng" dirty="0"/>
              <a:t>Plants</a:t>
            </a:r>
            <a:r>
              <a:rPr lang="en-US" dirty="0"/>
              <a:t>: water, sunlight, nutrients, space to grow</a:t>
            </a:r>
          </a:p>
          <a:p>
            <a:pPr marL="457200" indent="-457200">
              <a:buFont typeface="Arial" panose="020B0604020202020204" pitchFamily="34" charset="0"/>
              <a:buChar char="•"/>
              <a:tabLst>
                <a:tab pos="461963" algn="l"/>
              </a:tabLst>
            </a:pPr>
            <a:r>
              <a:rPr lang="en-US" u="sng" dirty="0">
                <a:solidFill>
                  <a:schemeClr val="tx1"/>
                </a:solidFill>
              </a:rPr>
              <a:t>Animals</a:t>
            </a:r>
            <a:r>
              <a:rPr lang="en-US" dirty="0">
                <a:solidFill>
                  <a:schemeClr val="tx1"/>
                </a:solidFill>
              </a:rPr>
              <a:t>: food, water, shelter, nesting space, mates</a:t>
            </a:r>
          </a:p>
          <a:p>
            <a:pPr marL="0" indent="0">
              <a:buNone/>
              <a:tabLst>
                <a:tab pos="461963" algn="l"/>
              </a:tabLst>
            </a:pPr>
            <a:r>
              <a:rPr lang="en-US" dirty="0">
                <a:solidFill>
                  <a:schemeClr val="tx1"/>
                </a:solidFill>
              </a:rPr>
              <a:t>Phenotypic (expressed traits) variation within a population means that some will be better adapted than others.</a:t>
            </a:r>
          </a:p>
          <a:p>
            <a:pPr marL="457200" indent="-457200">
              <a:buFont typeface="Arial" panose="020B0604020202020204" pitchFamily="34" charset="0"/>
              <a:buChar char="•"/>
              <a:tabLst>
                <a:tab pos="461963" algn="l"/>
              </a:tabLst>
            </a:pPr>
            <a:r>
              <a:rPr lang="en-US" b="1" dirty="0">
                <a:solidFill>
                  <a:schemeClr val="tx1"/>
                </a:solidFill>
              </a:rPr>
              <a:t>Intraspecific competition</a:t>
            </a:r>
            <a:r>
              <a:rPr lang="en-US" dirty="0">
                <a:solidFill>
                  <a:schemeClr val="tx1"/>
                </a:solidFill>
              </a:rPr>
              <a:t>: competition among members of the same species for resources</a:t>
            </a:r>
          </a:p>
          <a:p>
            <a:pPr marL="1200150" lvl="1" indent="-457200">
              <a:buFont typeface="Arial" panose="020B0604020202020204" pitchFamily="34" charset="0"/>
              <a:buChar char="•"/>
              <a:tabLst>
                <a:tab pos="461963" algn="l"/>
              </a:tabLst>
            </a:pPr>
            <a:r>
              <a:rPr lang="en-US" dirty="0"/>
              <a:t>Affects populations near carrying capacity more than those well below it</a:t>
            </a:r>
            <a:endParaRPr lang="en-US" dirty="0">
              <a:solidFill>
                <a:srgbClr val="0000FF"/>
              </a:solidFill>
            </a:endParaRPr>
          </a:p>
          <a:p>
            <a:pPr marL="1200150" lvl="1" indent="-457200">
              <a:buFont typeface="Arial" panose="020B0604020202020204" pitchFamily="34" charset="0"/>
              <a:buChar char="•"/>
              <a:tabLst>
                <a:tab pos="461963" algn="l"/>
              </a:tabLst>
            </a:pPr>
            <a:r>
              <a:rPr lang="en-US" dirty="0">
                <a:solidFill>
                  <a:schemeClr val="tx1"/>
                </a:solidFill>
              </a:rPr>
              <a:t>Intensifies as population size increases</a:t>
            </a:r>
          </a:p>
        </p:txBody>
      </p:sp>
      <p:pic>
        <p:nvPicPr>
          <p:cNvPr id="2" name="Content Placeholder 6" descr="A photograph shows rows of seedlings.">
            <a:extLst>
              <a:ext uri="{FF2B5EF4-FFF2-40B4-BE49-F238E27FC236}">
                <a16:creationId xmlns:a16="http://schemas.microsoft.com/office/drawing/2014/main" id="{717C31A5-D175-9C69-C98A-94C62A3B803F}"/>
              </a:ext>
            </a:extLst>
          </p:cNvPr>
          <p:cNvPicPr>
            <a:picLocks noChangeAspect="1"/>
          </p:cNvPicPr>
          <p:nvPr/>
        </p:nvPicPr>
        <p:blipFill>
          <a:blip r:embed="rId2"/>
          <a:srcRect l="8333" t="5334" r="8333" b="3000"/>
          <a:stretch/>
        </p:blipFill>
        <p:spPr>
          <a:xfrm>
            <a:off x="4554415" y="1680329"/>
            <a:ext cx="3890356" cy="2377440"/>
          </a:xfrm>
          <a:prstGeom prst="rect">
            <a:avLst/>
          </a:prstGeom>
        </p:spPr>
      </p:pic>
      <p:sp>
        <p:nvSpPr>
          <p:cNvPr id="4" name="TextBox 3">
            <a:extLst>
              <a:ext uri="{FF2B5EF4-FFF2-40B4-BE49-F238E27FC236}">
                <a16:creationId xmlns:a16="http://schemas.microsoft.com/office/drawing/2014/main" id="{397F0855-9455-093F-327B-8675BBEAA495}"/>
              </a:ext>
            </a:extLst>
          </p:cNvPr>
          <p:cNvSpPr txBox="1"/>
          <p:nvPr/>
        </p:nvSpPr>
        <p:spPr>
          <a:xfrm>
            <a:off x="4407040" y="4240649"/>
            <a:ext cx="4209484" cy="954107"/>
          </a:xfrm>
          <a:prstGeom prst="rect">
            <a:avLst/>
          </a:prstGeom>
          <a:noFill/>
        </p:spPr>
        <p:txBody>
          <a:bodyPr wrap="square" rtlCol="0">
            <a:spAutoFit/>
          </a:bodyPr>
          <a:lstStyle/>
          <a:p>
            <a:pPr algn="ctr"/>
            <a:r>
              <a:rPr lang="en-US" sz="1400" b="1" dirty="0"/>
              <a:t>45.3 Figure 4: </a:t>
            </a:r>
            <a:r>
              <a:rPr lang="en-US" sz="1400" dirty="0"/>
              <a:t>The availability of vital resources determines the growth for each of these seedlings. Those resources are water, sunlight, nutrients, and space to grow.</a:t>
            </a:r>
          </a:p>
        </p:txBody>
      </p:sp>
      <p:sp>
        <p:nvSpPr>
          <p:cNvPr id="5" name="TextBox 4">
            <a:extLst>
              <a:ext uri="{FF2B5EF4-FFF2-40B4-BE49-F238E27FC236}">
                <a16:creationId xmlns:a16="http://schemas.microsoft.com/office/drawing/2014/main" id="{B28961AE-3AF4-BF09-2626-DC57CFDCD437}"/>
              </a:ext>
            </a:extLst>
          </p:cNvPr>
          <p:cNvSpPr txBox="1"/>
          <p:nvPr/>
        </p:nvSpPr>
        <p:spPr>
          <a:xfrm>
            <a:off x="5673582" y="5194756"/>
            <a:ext cx="1676400" cy="215444"/>
          </a:xfrm>
          <a:prstGeom prst="rect">
            <a:avLst/>
          </a:prstGeom>
          <a:noFill/>
        </p:spPr>
        <p:txBody>
          <a:bodyPr wrap="square" rtlCol="0">
            <a:spAutoFit/>
          </a:bodyPr>
          <a:lstStyle/>
          <a:p>
            <a:pPr algn="ctr"/>
            <a:r>
              <a:rPr lang="en-US" sz="800" dirty="0"/>
              <a:t>J Garget on Pixabay. "Seedlings."</a:t>
            </a:r>
          </a:p>
        </p:txBody>
      </p:sp>
    </p:spTree>
    <p:extLst>
      <p:ext uri="{BB962C8B-B14F-4D97-AF65-F5344CB8AC3E}">
        <p14:creationId xmlns:p14="http://schemas.microsoft.com/office/powerpoint/2010/main" val="281333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Examples of Logistic Growth</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457200" indent="-457200">
              <a:buFont typeface="Arial" panose="020B0604020202020204" pitchFamily="34" charset="0"/>
              <a:buChar char="•"/>
              <a:tabLst>
                <a:tab pos="461963" algn="l"/>
              </a:tabLst>
            </a:pPr>
            <a:r>
              <a:rPr lang="en-US" dirty="0">
                <a:solidFill>
                  <a:schemeClr val="tx1"/>
                </a:solidFill>
              </a:rPr>
              <a:t>Yeast in a test tube, sheep, and harbor seals show logistic growth patterns.</a:t>
            </a:r>
          </a:p>
          <a:p>
            <a:pPr marL="457200" indent="-457200">
              <a:buFont typeface="Arial" panose="020B0604020202020204" pitchFamily="34" charset="0"/>
              <a:buChar char="•"/>
              <a:tabLst>
                <a:tab pos="461963" algn="l"/>
              </a:tabLst>
            </a:pPr>
            <a:r>
              <a:rPr lang="en-US" dirty="0">
                <a:solidFill>
                  <a:schemeClr val="tx1"/>
                </a:solidFill>
              </a:rPr>
              <a:t>Population size oscillates around carrying capacity due to environmental factors.</a:t>
            </a:r>
          </a:p>
          <a:p>
            <a:pPr marL="1200150" lvl="1" indent="-457200">
              <a:buFont typeface="Arial" panose="020B0604020202020204" pitchFamily="34" charset="0"/>
              <a:buChar char="•"/>
              <a:tabLst>
                <a:tab pos="461963" algn="l"/>
              </a:tabLst>
            </a:pPr>
            <a:r>
              <a:rPr lang="en-US" dirty="0">
                <a:solidFill>
                  <a:schemeClr val="tx1"/>
                </a:solidFill>
              </a:rPr>
              <a:t>A logistic model best fits real-world data despite fluctuations.</a:t>
            </a:r>
            <a:endParaRPr lang="en-US" dirty="0">
              <a:solidFill>
                <a:srgbClr val="0000FF"/>
              </a:solidFill>
            </a:endParaRPr>
          </a:p>
        </p:txBody>
      </p:sp>
    </p:spTree>
    <p:extLst>
      <p:ext uri="{BB962C8B-B14F-4D97-AF65-F5344CB8AC3E}">
        <p14:creationId xmlns:p14="http://schemas.microsoft.com/office/powerpoint/2010/main" val="364036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45.3 Figure 5</a:t>
            </a:r>
            <a:endParaRPr lang="en-US" sz="3200" dirty="0">
              <a:solidFill>
                <a:schemeClr val="accent1"/>
              </a:solidFill>
            </a:endParaRPr>
          </a:p>
        </p:txBody>
      </p:sp>
      <p:sp>
        <p:nvSpPr>
          <p:cNvPr id="3" name="TextBox 2">
            <a:extLst>
              <a:ext uri="{FF2B5EF4-FFF2-40B4-BE49-F238E27FC236}">
                <a16:creationId xmlns:a16="http://schemas.microsoft.com/office/drawing/2014/main" id="{D61FE6AD-0B11-E21F-A275-3F00550DF0FB}"/>
              </a:ext>
            </a:extLst>
          </p:cNvPr>
          <p:cNvSpPr txBox="1"/>
          <p:nvPr/>
        </p:nvSpPr>
        <p:spPr>
          <a:xfrm>
            <a:off x="3543300" y="5591443"/>
            <a:ext cx="2057400" cy="338554"/>
          </a:xfrm>
          <a:prstGeom prst="rect">
            <a:avLst/>
          </a:prstGeom>
          <a:noFill/>
        </p:spPr>
        <p:txBody>
          <a:bodyPr wrap="square" rtlCol="0">
            <a:spAutoFit/>
          </a:bodyPr>
          <a:lstStyle/>
          <a:p>
            <a:pPr algn="ctr"/>
            <a:r>
              <a:rPr lang="en-US" sz="800" dirty="0"/>
              <a:t>CNX OpenStax on Wikimedia Commons. "Population growths."</a:t>
            </a:r>
          </a:p>
        </p:txBody>
      </p:sp>
      <p:pic>
        <p:nvPicPr>
          <p:cNvPr id="2" name="Content Placeholder 5" descr="Image (a) shows a micrograph of yeast. Its accompanying graph plots amount of yeast versus time of growth in hours. The curve rises steeply and then plateaus at the carrying capacity. Data points tightly follow the curve. Image (b) shows a seal. Its accompanying graph plots the number of harbor seals versus time in years. Again, the curve rises steeply then plateaus at the carrying capacity, but this time there is much more scatter in the data.">
            <a:extLst>
              <a:ext uri="{FF2B5EF4-FFF2-40B4-BE49-F238E27FC236}">
                <a16:creationId xmlns:a16="http://schemas.microsoft.com/office/drawing/2014/main" id="{0C6EBADB-E083-E5AC-2128-4060A472FC71}"/>
              </a:ext>
            </a:extLst>
          </p:cNvPr>
          <p:cNvPicPr>
            <a:picLocks noGrp="1" noChangeAspect="1"/>
          </p:cNvPicPr>
          <p:nvPr>
            <p:ph idx="1"/>
          </p:nvPr>
        </p:nvPicPr>
        <p:blipFill>
          <a:blip r:embed="rId3"/>
          <a:srcRect l="24074" t="3666" r="24074" b="2745"/>
          <a:stretch/>
        </p:blipFill>
        <p:spPr>
          <a:xfrm>
            <a:off x="2367305" y="1170011"/>
            <a:ext cx="4409389" cy="4421432"/>
          </a:xfrm>
        </p:spPr>
      </p:pic>
    </p:spTree>
    <p:extLst>
      <p:ext uri="{BB962C8B-B14F-4D97-AF65-F5344CB8AC3E}">
        <p14:creationId xmlns:p14="http://schemas.microsoft.com/office/powerpoint/2010/main" val="4176902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Population Dynamics</a:t>
            </a:r>
            <a:endParaRPr lang="en-US" sz="3200" dirty="0">
              <a:solidFill>
                <a:schemeClr val="accent1"/>
              </a:solidFill>
            </a:endParaRPr>
          </a:p>
        </p:txBody>
      </p:sp>
      <p:sp>
        <p:nvSpPr>
          <p:cNvPr id="11267" name="Rectangle 3"/>
          <p:cNvSpPr>
            <a:spLocks noGrp="1"/>
          </p:cNvSpPr>
          <p:nvPr>
            <p:ph idx="1"/>
          </p:nvPr>
        </p:nvSpPr>
        <p:spPr>
          <a:xfrm>
            <a:off x="457200" y="1280160"/>
            <a:ext cx="3886200" cy="4739640"/>
          </a:xfrm>
          <a:prstGeom prst="rect">
            <a:avLst/>
          </a:prstGeom>
        </p:spPr>
        <p:txBody>
          <a:bodyPr>
            <a:normAutofit fontScale="85000" lnSpcReduction="20000"/>
          </a:bodyPr>
          <a:lstStyle/>
          <a:p>
            <a:pPr marL="0" indent="0">
              <a:buNone/>
              <a:tabLst>
                <a:tab pos="461963" algn="l"/>
              </a:tabLst>
            </a:pPr>
            <a:r>
              <a:rPr lang="en-US" dirty="0">
                <a:solidFill>
                  <a:schemeClr val="tx1"/>
                </a:solidFill>
              </a:rPr>
              <a:t>Though useful, the logistic model is a simplification of real-world population dynamics.</a:t>
            </a:r>
          </a:p>
          <a:p>
            <a:pPr marL="457200" indent="-457200">
              <a:buFont typeface="Arial" panose="020B0604020202020204" pitchFamily="34" charset="0"/>
              <a:buChar char="•"/>
              <a:tabLst>
                <a:tab pos="461963" algn="l"/>
              </a:tabLst>
            </a:pPr>
            <a:r>
              <a:rPr lang="en-US" dirty="0">
                <a:solidFill>
                  <a:schemeClr val="tx1"/>
                </a:solidFill>
              </a:rPr>
              <a:t>The carrying capacity can vary annually due to temperature changes and natural events.</a:t>
            </a:r>
          </a:p>
          <a:p>
            <a:pPr marL="457200" indent="-457200">
              <a:buFont typeface="Arial" panose="020B0604020202020204" pitchFamily="34" charset="0"/>
              <a:buChar char="•"/>
              <a:tabLst>
                <a:tab pos="461963" algn="l"/>
              </a:tabLst>
            </a:pPr>
            <a:r>
              <a:rPr lang="en-US" b="1" dirty="0">
                <a:solidFill>
                  <a:schemeClr val="tx1"/>
                </a:solidFill>
              </a:rPr>
              <a:t>Interspecific competition</a:t>
            </a:r>
            <a:r>
              <a:rPr lang="en-US" dirty="0">
                <a:solidFill>
                  <a:schemeClr val="tx1"/>
                </a:solidFill>
              </a:rPr>
              <a:t> (competition between species that share an environment and compete for the same resources) also affects population growth.</a:t>
            </a:r>
          </a:p>
        </p:txBody>
      </p:sp>
      <p:pic>
        <p:nvPicPr>
          <p:cNvPr id="2" name="Content Placeholder 5" descr="A photograph shows a seal and a group of penguins examining each other.">
            <a:extLst>
              <a:ext uri="{FF2B5EF4-FFF2-40B4-BE49-F238E27FC236}">
                <a16:creationId xmlns:a16="http://schemas.microsoft.com/office/drawing/2014/main" id="{ECB174CA-FCE7-759E-8800-F9B43E2349C5}"/>
              </a:ext>
            </a:extLst>
          </p:cNvPr>
          <p:cNvPicPr>
            <a:picLocks noChangeAspect="1"/>
          </p:cNvPicPr>
          <p:nvPr/>
        </p:nvPicPr>
        <p:blipFill>
          <a:blip r:embed="rId2"/>
          <a:srcRect l="11562" t="5334" r="11562" b="3000"/>
          <a:stretch/>
        </p:blipFill>
        <p:spPr>
          <a:xfrm>
            <a:off x="4510621" y="1524000"/>
            <a:ext cx="4141010" cy="2743200"/>
          </a:xfrm>
          <a:prstGeom prst="rect">
            <a:avLst/>
          </a:prstGeom>
        </p:spPr>
      </p:pic>
      <p:sp>
        <p:nvSpPr>
          <p:cNvPr id="4" name="TextBox 3">
            <a:extLst>
              <a:ext uri="{FF2B5EF4-FFF2-40B4-BE49-F238E27FC236}">
                <a16:creationId xmlns:a16="http://schemas.microsoft.com/office/drawing/2014/main" id="{FC775C66-68AD-A272-D418-C873690B06A4}"/>
              </a:ext>
            </a:extLst>
          </p:cNvPr>
          <p:cNvSpPr txBox="1"/>
          <p:nvPr/>
        </p:nvSpPr>
        <p:spPr>
          <a:xfrm>
            <a:off x="4395589" y="4379892"/>
            <a:ext cx="4317169" cy="738664"/>
          </a:xfrm>
          <a:prstGeom prst="rect">
            <a:avLst/>
          </a:prstGeom>
          <a:noFill/>
        </p:spPr>
        <p:txBody>
          <a:bodyPr wrap="square" rtlCol="0">
            <a:spAutoFit/>
          </a:bodyPr>
          <a:lstStyle/>
          <a:p>
            <a:pPr algn="ctr"/>
            <a:r>
              <a:rPr lang="en-US" sz="1400" b="1" dirty="0"/>
              <a:t>45.3 Figure 6:</a:t>
            </a:r>
            <a:r>
              <a:rPr lang="en-US" sz="1400" dirty="0"/>
              <a:t> Emperor penguins and seals often share an environment. As a result, these species sometimes compete for the same resources.</a:t>
            </a:r>
          </a:p>
        </p:txBody>
      </p:sp>
      <p:sp>
        <p:nvSpPr>
          <p:cNvPr id="5" name="TextBox 4">
            <a:extLst>
              <a:ext uri="{FF2B5EF4-FFF2-40B4-BE49-F238E27FC236}">
                <a16:creationId xmlns:a16="http://schemas.microsoft.com/office/drawing/2014/main" id="{9C269BA1-A13C-094B-5338-7CDEF2DAFC73}"/>
              </a:ext>
            </a:extLst>
          </p:cNvPr>
          <p:cNvSpPr txBox="1"/>
          <p:nvPr/>
        </p:nvSpPr>
        <p:spPr>
          <a:xfrm>
            <a:off x="5373074" y="5118556"/>
            <a:ext cx="2362198" cy="215444"/>
          </a:xfrm>
          <a:prstGeom prst="rect">
            <a:avLst/>
          </a:prstGeom>
          <a:noFill/>
        </p:spPr>
        <p:txBody>
          <a:bodyPr wrap="square" rtlCol="0">
            <a:spAutoFit/>
          </a:bodyPr>
          <a:lstStyle/>
          <a:p>
            <a:pPr algn="ctr"/>
            <a:r>
              <a:rPr lang="en-US" sz="800" dirty="0"/>
              <a:t>Rod Long on Unsplash. "Seal and penguin."</a:t>
            </a:r>
          </a:p>
        </p:txBody>
      </p:sp>
    </p:spTree>
    <p:extLst>
      <p:ext uri="{BB962C8B-B14F-4D97-AF65-F5344CB8AC3E}">
        <p14:creationId xmlns:p14="http://schemas.microsoft.com/office/powerpoint/2010/main" val="55955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735759"/>
          </a:xfrm>
          <a:prstGeom prst="rect">
            <a:avLst/>
          </a:prstGeom>
          <a:noFill/>
        </p:spPr>
        <p:txBody>
          <a:bodyPr>
            <a:normAutofit fontScale="92500" lnSpcReduction="10000"/>
          </a:bodyPr>
          <a:lstStyle/>
          <a:p>
            <a:pPr marL="457200" indent="-457200">
              <a:buFont typeface="Arial" panose="020B0604020202020204" pitchFamily="34" charset="0"/>
              <a:buChar char="•"/>
              <a:tabLst>
                <a:tab pos="457200" algn="l"/>
              </a:tabLst>
            </a:pPr>
            <a:r>
              <a:rPr lang="en-US" b="1" dirty="0"/>
              <a:t>Explain</a:t>
            </a:r>
            <a:r>
              <a:rPr lang="en-US" dirty="0"/>
              <a:t> the characteristics of and differences between exponential and logistic growth patterns.</a:t>
            </a:r>
          </a:p>
          <a:p>
            <a:pPr marL="457200" indent="-457200">
              <a:buFont typeface="Arial" panose="020B0604020202020204" pitchFamily="34" charset="0"/>
              <a:buChar char="•"/>
              <a:tabLst>
                <a:tab pos="457200" algn="l"/>
              </a:tabLst>
            </a:pPr>
            <a:r>
              <a:rPr lang="en-US" b="1" dirty="0"/>
              <a:t>Give</a:t>
            </a:r>
            <a:r>
              <a:rPr lang="en-US" dirty="0"/>
              <a:t> </a:t>
            </a:r>
            <a:r>
              <a:rPr lang="en-US" b="1" dirty="0"/>
              <a:t>examples</a:t>
            </a:r>
            <a:r>
              <a:rPr lang="en-US" dirty="0"/>
              <a:t> of exponential and logistic growth in natural populations.</a:t>
            </a:r>
          </a:p>
          <a:p>
            <a:pPr marL="457200" indent="-457200">
              <a:buFont typeface="Arial" panose="020B0604020202020204" pitchFamily="34" charset="0"/>
              <a:buChar char="•"/>
              <a:tabLst>
                <a:tab pos="457200" algn="l"/>
              </a:tabLst>
            </a:pPr>
            <a:r>
              <a:rPr lang="en-US" b="1" dirty="0"/>
              <a:t>Give</a:t>
            </a:r>
            <a:r>
              <a:rPr lang="en-US" dirty="0"/>
              <a:t> </a:t>
            </a:r>
            <a:r>
              <a:rPr lang="en-US" b="1" dirty="0"/>
              <a:t>examples</a:t>
            </a:r>
            <a:r>
              <a:rPr lang="en-US" dirty="0"/>
              <a:t> of how the carrying capacity of a habitat may change.</a:t>
            </a:r>
          </a:p>
          <a:p>
            <a:pPr marL="457200" indent="-457200">
              <a:buFont typeface="Arial" panose="020B0604020202020204" pitchFamily="34" charset="0"/>
              <a:buChar char="•"/>
              <a:tabLst>
                <a:tab pos="457200" algn="l"/>
              </a:tabLst>
            </a:pPr>
            <a:r>
              <a:rPr lang="en-US" b="1" dirty="0"/>
              <a:t>Compare</a:t>
            </a:r>
            <a:r>
              <a:rPr lang="en-US" dirty="0"/>
              <a:t> </a:t>
            </a:r>
            <a:r>
              <a:rPr lang="en-US" b="1" dirty="0"/>
              <a:t>and</a:t>
            </a:r>
            <a:r>
              <a:rPr lang="en-US" dirty="0"/>
              <a:t> </a:t>
            </a:r>
            <a:r>
              <a:rPr lang="en-US" b="1" dirty="0"/>
              <a:t>contrast</a:t>
            </a:r>
            <a:r>
              <a:rPr lang="en-US" dirty="0"/>
              <a:t> density-dependent growth regulation and density-independent growth regulation, giving examples.</a:t>
            </a:r>
          </a:p>
          <a:p>
            <a:pPr marL="457200" indent="-457200">
              <a:buFont typeface="Arial" panose="020B0604020202020204" pitchFamily="34" charset="0"/>
              <a:buChar char="•"/>
              <a:tabLst>
                <a:tab pos="457200" algn="l"/>
              </a:tabLst>
            </a:pPr>
            <a:r>
              <a:rPr lang="en-US" b="1" dirty="0"/>
              <a:t>Explain</a:t>
            </a:r>
            <a:r>
              <a:rPr lang="en-US" dirty="0"/>
              <a:t> how humans have expanded the carrying capacity of their habitat.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Regulating Population Growth</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Nature regulates population growth in many ways:</a:t>
            </a:r>
          </a:p>
          <a:p>
            <a:pPr>
              <a:tabLst>
                <a:tab pos="461963" algn="l"/>
              </a:tabLst>
            </a:pPr>
            <a:r>
              <a:rPr lang="en-US" b="1" dirty="0">
                <a:solidFill>
                  <a:schemeClr val="tx1"/>
                </a:solidFill>
              </a:rPr>
              <a:t>Density-dependent regulation </a:t>
            </a:r>
            <a:r>
              <a:rPr lang="en-US" dirty="0">
                <a:solidFill>
                  <a:schemeClr val="tx1"/>
                </a:solidFill>
              </a:rPr>
              <a:t>factors: density of the population at a given time affects growth rate and mortality</a:t>
            </a:r>
          </a:p>
          <a:p>
            <a:pPr>
              <a:tabLst>
                <a:tab pos="461963" algn="l"/>
              </a:tabLst>
            </a:pPr>
            <a:r>
              <a:rPr lang="en-US" b="1" dirty="0">
                <a:solidFill>
                  <a:schemeClr val="tx1"/>
                </a:solidFill>
              </a:rPr>
              <a:t>Density-independent regulation</a:t>
            </a:r>
            <a:r>
              <a:rPr lang="en-US" dirty="0">
                <a:solidFill>
                  <a:schemeClr val="tx1"/>
                </a:solidFill>
              </a:rPr>
              <a:t> factors: influence mortality in a population regardless of population density</a:t>
            </a:r>
            <a:endParaRPr lang="en-US" dirty="0">
              <a:solidFill>
                <a:srgbClr val="0000FF"/>
              </a:solidFill>
            </a:endParaRPr>
          </a:p>
        </p:txBody>
      </p:sp>
    </p:spTree>
    <p:extLst>
      <p:ext uri="{BB962C8B-B14F-4D97-AF65-F5344CB8AC3E}">
        <p14:creationId xmlns:p14="http://schemas.microsoft.com/office/powerpoint/2010/main" val="217207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Density-Dependent Regulation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Most are biotic and include predation, interspecific and intraspecific competition, waste accumulation, and diseases.</a:t>
            </a:r>
          </a:p>
          <a:p>
            <a:pPr>
              <a:tabLst>
                <a:tab pos="461963" algn="l"/>
              </a:tabLst>
            </a:pPr>
            <a:r>
              <a:rPr lang="en-US" dirty="0">
                <a:solidFill>
                  <a:schemeClr val="tx1"/>
                </a:solidFill>
              </a:rPr>
              <a:t>The denser a population is, the lower its birth rate and greater its mortality rate.</a:t>
            </a:r>
          </a:p>
          <a:p>
            <a:pPr>
              <a:tabLst>
                <a:tab pos="461963" algn="l"/>
              </a:tabLst>
            </a:pPr>
            <a:r>
              <a:rPr lang="en-US" dirty="0">
                <a:solidFill>
                  <a:schemeClr val="tx1"/>
                </a:solidFill>
              </a:rPr>
              <a:t>Higher population density of predators increases competition and mortality rate, lowering the rate of growth.</a:t>
            </a:r>
          </a:p>
          <a:p>
            <a:pPr>
              <a:tabLst>
                <a:tab pos="461963" algn="l"/>
              </a:tabLst>
            </a:pPr>
            <a:r>
              <a:rPr lang="en-US" dirty="0">
                <a:solidFill>
                  <a:schemeClr val="tx1"/>
                </a:solidFill>
              </a:rPr>
              <a:t>Decreased growth rate from competition helps return the population size to one that's sustainable with the resources available.</a:t>
            </a:r>
          </a:p>
        </p:txBody>
      </p:sp>
    </p:spTree>
    <p:extLst>
      <p:ext uri="{BB962C8B-B14F-4D97-AF65-F5344CB8AC3E}">
        <p14:creationId xmlns:p14="http://schemas.microsoft.com/office/powerpoint/2010/main" val="31637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Example of Density-Dependent Regulation</a:t>
            </a:r>
            <a:endParaRPr lang="en-US" sz="3200" dirty="0">
              <a:solidFill>
                <a:schemeClr val="accent1"/>
              </a:solidFill>
            </a:endParaRPr>
          </a:p>
        </p:txBody>
      </p:sp>
      <p:sp>
        <p:nvSpPr>
          <p:cNvPr id="11267" name="Rectangle 3"/>
          <p:cNvSpPr>
            <a:spLocks noGrp="1"/>
          </p:cNvSpPr>
          <p:nvPr>
            <p:ph idx="1"/>
          </p:nvPr>
        </p:nvSpPr>
        <p:spPr>
          <a:xfrm>
            <a:off x="457200" y="1280160"/>
            <a:ext cx="4177602" cy="4739640"/>
          </a:xfrm>
          <a:prstGeom prst="rect">
            <a:avLst/>
          </a:prstGeom>
        </p:spPr>
        <p:txBody>
          <a:bodyPr>
            <a:normAutofit fontScale="77500" lnSpcReduction="20000"/>
          </a:bodyPr>
          <a:lstStyle/>
          <a:p>
            <a:pPr marL="457200" indent="-457200">
              <a:buFont typeface="Arial" panose="020B0604020202020204" pitchFamily="34" charset="0"/>
              <a:buChar char="•"/>
              <a:tabLst>
                <a:tab pos="461963" algn="l"/>
              </a:tabLst>
            </a:pPr>
            <a:r>
              <a:rPr lang="en-US" dirty="0">
                <a:solidFill>
                  <a:schemeClr val="tx1"/>
                </a:solidFill>
              </a:rPr>
              <a:t>Giant intestinal roundworms (</a:t>
            </a:r>
            <a:r>
              <a:rPr lang="en-US" i="1" dirty="0">
                <a:solidFill>
                  <a:schemeClr val="tx1"/>
                </a:solidFill>
              </a:rPr>
              <a:t>Ascaris lumbricoides</a:t>
            </a:r>
            <a:r>
              <a:rPr lang="en-US" dirty="0">
                <a:solidFill>
                  <a:schemeClr val="tx1"/>
                </a:solidFill>
              </a:rPr>
              <a:t>) produce fewer eggs at higher densities (Croll et al., 1982).</a:t>
            </a:r>
          </a:p>
          <a:p>
            <a:pPr marL="457200" indent="-457200">
              <a:buFont typeface="Arial" panose="020B0604020202020204" pitchFamily="34" charset="0"/>
              <a:buChar char="•"/>
              <a:tabLst>
                <a:tab pos="461963" algn="l"/>
              </a:tabLst>
            </a:pPr>
            <a:r>
              <a:rPr lang="en-US" dirty="0">
                <a:solidFill>
                  <a:schemeClr val="tx1"/>
                </a:solidFill>
              </a:rPr>
              <a:t>Roundworm fecundity decreases with population density.</a:t>
            </a:r>
          </a:p>
          <a:p>
            <a:pPr marL="457200" indent="-457200">
              <a:buFont typeface="Arial" panose="020B0604020202020204" pitchFamily="34" charset="0"/>
              <a:buChar char="•"/>
              <a:tabLst>
                <a:tab pos="461963" algn="l"/>
              </a:tabLst>
            </a:pPr>
            <a:r>
              <a:rPr lang="en-US" dirty="0">
                <a:solidFill>
                  <a:schemeClr val="tx1"/>
                </a:solidFill>
              </a:rPr>
              <a:t>One explanation is that females would be smaller in dense populations and those smaller females would produce fewer eggs.</a:t>
            </a:r>
          </a:p>
          <a:p>
            <a:pPr marL="1200150" lvl="1" indent="-457200">
              <a:buFont typeface="Arial" panose="020B0604020202020204" pitchFamily="34" charset="0"/>
              <a:buChar char="•"/>
              <a:tabLst>
                <a:tab pos="461963" algn="l"/>
              </a:tabLst>
            </a:pPr>
            <a:r>
              <a:rPr lang="en-US" dirty="0">
                <a:solidFill>
                  <a:schemeClr val="tx1"/>
                </a:solidFill>
              </a:rPr>
              <a:t>Tested and disproved (Walker et al., 2009)</a:t>
            </a:r>
          </a:p>
          <a:p>
            <a:pPr marL="1200150" lvl="1" indent="-457200">
              <a:buFont typeface="Arial" panose="020B0604020202020204" pitchFamily="34" charset="0"/>
              <a:buChar char="•"/>
              <a:tabLst>
                <a:tab pos="461963" algn="l"/>
              </a:tabLst>
            </a:pPr>
            <a:r>
              <a:rPr lang="en-US" dirty="0"/>
              <a:t>Actual cause still unclear</a:t>
            </a:r>
            <a:endParaRPr lang="en-US" dirty="0">
              <a:solidFill>
                <a:srgbClr val="0000FF"/>
              </a:solidFill>
            </a:endParaRPr>
          </a:p>
        </p:txBody>
      </p:sp>
      <p:pic>
        <p:nvPicPr>
          <p:cNvPr id="2" name="Content Placeholder 6" descr="A graph of fecundity as a function of population plots number of eggs per female versus number of worms. The number of eggs decreases rapidly at first, then levels off between 30 to 50 worms.">
            <a:extLst>
              <a:ext uri="{FF2B5EF4-FFF2-40B4-BE49-F238E27FC236}">
                <a16:creationId xmlns:a16="http://schemas.microsoft.com/office/drawing/2014/main" id="{5FB91FD7-885A-3740-BF0C-BD02F901BCA9}"/>
              </a:ext>
            </a:extLst>
          </p:cNvPr>
          <p:cNvPicPr>
            <a:picLocks noChangeAspect="1"/>
          </p:cNvPicPr>
          <p:nvPr/>
        </p:nvPicPr>
        <p:blipFill>
          <a:blip r:embed="rId2"/>
          <a:srcRect l="13889" t="5334" r="12963" b="3000"/>
          <a:stretch/>
        </p:blipFill>
        <p:spPr>
          <a:xfrm>
            <a:off x="4680020" y="1705430"/>
            <a:ext cx="4032924" cy="2807732"/>
          </a:xfrm>
          <a:prstGeom prst="rect">
            <a:avLst/>
          </a:prstGeom>
        </p:spPr>
      </p:pic>
      <p:sp>
        <p:nvSpPr>
          <p:cNvPr id="4" name="TextBox 3">
            <a:extLst>
              <a:ext uri="{FF2B5EF4-FFF2-40B4-BE49-F238E27FC236}">
                <a16:creationId xmlns:a16="http://schemas.microsoft.com/office/drawing/2014/main" id="{5E9AE2FA-29A8-BA43-F141-074BEC86268E}"/>
              </a:ext>
            </a:extLst>
          </p:cNvPr>
          <p:cNvSpPr txBox="1"/>
          <p:nvPr/>
        </p:nvSpPr>
        <p:spPr>
          <a:xfrm>
            <a:off x="4717701" y="4513162"/>
            <a:ext cx="3962400" cy="738664"/>
          </a:xfrm>
          <a:prstGeom prst="rect">
            <a:avLst/>
          </a:prstGeom>
          <a:noFill/>
        </p:spPr>
        <p:txBody>
          <a:bodyPr wrap="square" rtlCol="0">
            <a:spAutoFit/>
          </a:bodyPr>
          <a:lstStyle/>
          <a:p>
            <a:pPr algn="ctr"/>
            <a:r>
              <a:rPr lang="en-US" sz="1400" b="1" dirty="0"/>
              <a:t>45.3 Figure 7: </a:t>
            </a:r>
            <a:r>
              <a:rPr lang="en-US" sz="1400" dirty="0"/>
              <a:t>In this population of roundworms, fecundity (number of eggs) decreases with population density (Croll et al., 1982).</a:t>
            </a:r>
          </a:p>
        </p:txBody>
      </p:sp>
      <p:sp>
        <p:nvSpPr>
          <p:cNvPr id="5" name="TextBox 4">
            <a:extLst>
              <a:ext uri="{FF2B5EF4-FFF2-40B4-BE49-F238E27FC236}">
                <a16:creationId xmlns:a16="http://schemas.microsoft.com/office/drawing/2014/main" id="{B8369C95-16D2-E95B-FA7F-81EB2522C39A}"/>
              </a:ext>
            </a:extLst>
          </p:cNvPr>
          <p:cNvSpPr txBox="1"/>
          <p:nvPr/>
        </p:nvSpPr>
        <p:spPr>
          <a:xfrm>
            <a:off x="5486400" y="5251826"/>
            <a:ext cx="2514600" cy="215444"/>
          </a:xfrm>
          <a:prstGeom prst="rect">
            <a:avLst/>
          </a:prstGeom>
          <a:noFill/>
        </p:spPr>
        <p:txBody>
          <a:bodyPr wrap="square" rtlCol="0">
            <a:spAutoFit/>
          </a:bodyPr>
          <a:lstStyle/>
          <a:p>
            <a:pPr algn="ctr"/>
            <a:r>
              <a:rPr lang="en-US" sz="800" dirty="0"/>
              <a:t>CNX OpenStax on Wikimedia Commons. "Fecundity."</a:t>
            </a:r>
          </a:p>
        </p:txBody>
      </p:sp>
    </p:spTree>
    <p:extLst>
      <p:ext uri="{BB962C8B-B14F-4D97-AF65-F5344CB8AC3E}">
        <p14:creationId xmlns:p14="http://schemas.microsoft.com/office/powerpoint/2010/main" val="7149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463041"/>
          </a:xfrm>
        </p:spPr>
        <p:txBody>
          <a:bodyPr/>
          <a:lstStyle/>
          <a:p>
            <a:r>
              <a:rPr lang="en-US" dirty="0"/>
              <a:t>What do you think are the most significant factors regulating the growth of animal and/or plant populations in your local ecosystem today?</a:t>
            </a:r>
          </a:p>
        </p:txBody>
      </p:sp>
    </p:spTree>
    <p:extLst>
      <p:ext uri="{BB962C8B-B14F-4D97-AF65-F5344CB8AC3E}">
        <p14:creationId xmlns:p14="http://schemas.microsoft.com/office/powerpoint/2010/main" val="3029162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Density-Independent Regulation and Interaction with Density-Dependent Factors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Abiotic factors affect mortality regardless of density.</a:t>
            </a:r>
          </a:p>
          <a:p>
            <a:pPr lvl="1">
              <a:tabLst>
                <a:tab pos="461963" algn="l"/>
              </a:tabLst>
            </a:pPr>
            <a:r>
              <a:rPr lang="en-US" dirty="0"/>
              <a:t>Include weather, natural disasters, and pollution</a:t>
            </a:r>
            <a:endParaRPr lang="en-US" dirty="0">
              <a:solidFill>
                <a:schemeClr val="tx1"/>
              </a:solidFill>
            </a:endParaRPr>
          </a:p>
          <a:p>
            <a:pPr>
              <a:tabLst>
                <a:tab pos="461963" algn="l"/>
              </a:tabLst>
            </a:pPr>
            <a:r>
              <a:rPr lang="en-US" dirty="0">
                <a:solidFill>
                  <a:schemeClr val="tx1"/>
                </a:solidFill>
              </a:rPr>
              <a:t>Interaction between density-dependent and independent factors complicates population regulation.</a:t>
            </a:r>
          </a:p>
          <a:p>
            <a:pPr>
              <a:tabLst>
                <a:tab pos="461963" algn="l"/>
              </a:tabLst>
            </a:pPr>
            <a:r>
              <a:rPr lang="en-US" dirty="0">
                <a:solidFill>
                  <a:schemeClr val="tx1"/>
                </a:solidFill>
              </a:rPr>
              <a:t>Dense populations recover differently from environmental impacts than sparse ones.</a:t>
            </a:r>
          </a:p>
        </p:txBody>
      </p:sp>
    </p:spTree>
    <p:extLst>
      <p:ext uri="{BB962C8B-B14F-4D97-AF65-F5344CB8AC3E}">
        <p14:creationId xmlns:p14="http://schemas.microsoft.com/office/powerpoint/2010/main" val="222781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Why Did the Woolly Mammoth Go Extinct?</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1996440"/>
          </a:xfrm>
          <a:prstGeom prst="rect">
            <a:avLst/>
          </a:prstGeom>
        </p:spPr>
        <p:txBody>
          <a:bodyPr>
            <a:normAutofit fontScale="85000" lnSpcReduction="10000"/>
          </a:bodyPr>
          <a:lstStyle/>
          <a:p>
            <a:pPr>
              <a:tabLst>
                <a:tab pos="461963" algn="l"/>
              </a:tabLst>
            </a:pPr>
            <a:r>
              <a:rPr lang="en-US" dirty="0">
                <a:solidFill>
                  <a:schemeClr val="tx1"/>
                </a:solidFill>
              </a:rPr>
              <a:t>Mammoths began to go extinct when they shared the Earth with humans.</a:t>
            </a:r>
          </a:p>
          <a:p>
            <a:pPr marL="457200" indent="-457200">
              <a:buFont typeface="Arial" panose="020B0604020202020204" pitchFamily="34" charset="0"/>
              <a:buChar char="•"/>
              <a:tabLst>
                <a:tab pos="461963" algn="l"/>
              </a:tabLst>
            </a:pPr>
            <a:r>
              <a:rPr lang="en-US" dirty="0"/>
              <a:t>Survived in island populations as recently as 1700 BCE</a:t>
            </a:r>
          </a:p>
          <a:p>
            <a:pPr marL="457200" indent="-457200">
              <a:buFont typeface="Arial" panose="020B0604020202020204" pitchFamily="34" charset="0"/>
              <a:buChar char="•"/>
              <a:tabLst>
                <a:tab pos="461963" algn="l"/>
              </a:tabLst>
            </a:pPr>
            <a:r>
              <a:rPr lang="en-US" dirty="0">
                <a:solidFill>
                  <a:schemeClr val="tx1"/>
                </a:solidFill>
              </a:rPr>
              <a:t>Found frozen in Siberian ice and other regions of the north</a:t>
            </a:r>
          </a:p>
          <a:p>
            <a:pPr marL="457200" indent="-457200">
              <a:buFont typeface="Arial" panose="020B0604020202020204" pitchFamily="34" charset="0"/>
              <a:buChar char="•"/>
              <a:tabLst>
                <a:tab pos="461963" algn="l"/>
              </a:tabLst>
            </a:pPr>
            <a:r>
              <a:rPr lang="en-US" dirty="0">
                <a:solidFill>
                  <a:schemeClr val="tx1"/>
                </a:solidFill>
              </a:rPr>
              <a:t>98</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99% identical to modern elephants</a:t>
            </a:r>
          </a:p>
        </p:txBody>
      </p:sp>
      <p:sp>
        <p:nvSpPr>
          <p:cNvPr id="3" name="TextBox 2">
            <a:extLst>
              <a:ext uri="{FF2B5EF4-FFF2-40B4-BE49-F238E27FC236}">
                <a16:creationId xmlns:a16="http://schemas.microsoft.com/office/drawing/2014/main" id="{EE1DA869-1266-D397-1F5D-22FA662B2819}"/>
              </a:ext>
            </a:extLst>
          </p:cNvPr>
          <p:cNvSpPr txBox="1"/>
          <p:nvPr/>
        </p:nvSpPr>
        <p:spPr>
          <a:xfrm>
            <a:off x="455525" y="5181600"/>
            <a:ext cx="8228919" cy="738664"/>
          </a:xfrm>
          <a:prstGeom prst="rect">
            <a:avLst/>
          </a:prstGeom>
          <a:noFill/>
        </p:spPr>
        <p:txBody>
          <a:bodyPr wrap="square" rtlCol="0">
            <a:spAutoFit/>
          </a:bodyPr>
          <a:lstStyle/>
          <a:p>
            <a:pPr algn="ctr"/>
            <a:r>
              <a:rPr lang="en-US" sz="1400" b="1" dirty="0"/>
              <a:t>45.3 Figure 8: </a:t>
            </a:r>
            <a:r>
              <a:rPr lang="en-US" sz="1400" dirty="0"/>
              <a:t>(a) The full-scale model of a mammoth is located at the Royal BC Museum, Victoria, British Columbia. (b) Pictured here is a fossilized skeleton of a mammoth. (c) This is a one-month-old baby mammoth, named Lyuba, that was discovered in Siberia in 2007.</a:t>
            </a:r>
          </a:p>
        </p:txBody>
      </p:sp>
      <p:sp>
        <p:nvSpPr>
          <p:cNvPr id="5" name="TextBox 4">
            <a:extLst>
              <a:ext uri="{FF2B5EF4-FFF2-40B4-BE49-F238E27FC236}">
                <a16:creationId xmlns:a16="http://schemas.microsoft.com/office/drawing/2014/main" id="{01B50F4C-7536-39FC-8054-2E9CDC324BC3}"/>
              </a:ext>
            </a:extLst>
          </p:cNvPr>
          <p:cNvSpPr txBox="1"/>
          <p:nvPr/>
        </p:nvSpPr>
        <p:spPr>
          <a:xfrm>
            <a:off x="609600" y="5812542"/>
            <a:ext cx="3124200" cy="215444"/>
          </a:xfrm>
          <a:prstGeom prst="rect">
            <a:avLst/>
          </a:prstGeom>
          <a:noFill/>
        </p:spPr>
        <p:txBody>
          <a:bodyPr wrap="square" rtlCol="0">
            <a:spAutoFit/>
          </a:bodyPr>
          <a:lstStyle/>
          <a:p>
            <a:pPr algn="ctr"/>
            <a:r>
              <a:rPr lang="en-US" sz="800" dirty="0"/>
              <a:t>Charles R. Knight on Wikimedia Commons. "Mammoths." Modified. </a:t>
            </a:r>
          </a:p>
        </p:txBody>
      </p:sp>
      <p:sp>
        <p:nvSpPr>
          <p:cNvPr id="6" name="TextBox 5">
            <a:extLst>
              <a:ext uri="{FF2B5EF4-FFF2-40B4-BE49-F238E27FC236}">
                <a16:creationId xmlns:a16="http://schemas.microsoft.com/office/drawing/2014/main" id="{6CE85114-D3B2-97DE-8054-D7E85395A3AA}"/>
              </a:ext>
            </a:extLst>
          </p:cNvPr>
          <p:cNvSpPr txBox="1"/>
          <p:nvPr/>
        </p:nvSpPr>
        <p:spPr>
          <a:xfrm>
            <a:off x="4648200" y="5853573"/>
            <a:ext cx="2362200" cy="215444"/>
          </a:xfrm>
          <a:prstGeom prst="rect">
            <a:avLst/>
          </a:prstGeom>
          <a:noFill/>
        </p:spPr>
        <p:txBody>
          <a:bodyPr wrap="square" rtlCol="0">
            <a:spAutoFit/>
          </a:bodyPr>
          <a:lstStyle/>
          <a:p>
            <a:pPr algn="ctr"/>
            <a:r>
              <a:rPr lang="en-US" sz="800" dirty="0"/>
              <a:t>Tanapon on Flickr. "Mammoth." Modified. </a:t>
            </a:r>
          </a:p>
        </p:txBody>
      </p:sp>
      <p:sp>
        <p:nvSpPr>
          <p:cNvPr id="7" name="TextBox 6">
            <a:extLst>
              <a:ext uri="{FF2B5EF4-FFF2-40B4-BE49-F238E27FC236}">
                <a16:creationId xmlns:a16="http://schemas.microsoft.com/office/drawing/2014/main" id="{90E8BD1D-3D26-6EC9-B7E5-C8656B495F51}"/>
              </a:ext>
            </a:extLst>
          </p:cNvPr>
          <p:cNvSpPr txBox="1"/>
          <p:nvPr/>
        </p:nvSpPr>
        <p:spPr>
          <a:xfrm>
            <a:off x="7003701" y="5726416"/>
            <a:ext cx="1674043" cy="338554"/>
          </a:xfrm>
          <a:prstGeom prst="rect">
            <a:avLst/>
          </a:prstGeom>
          <a:noFill/>
        </p:spPr>
        <p:txBody>
          <a:bodyPr wrap="square" rtlCol="0">
            <a:spAutoFit/>
          </a:bodyPr>
          <a:lstStyle/>
          <a:p>
            <a:pPr algn="ctr"/>
            <a:r>
              <a:rPr lang="en-US" sz="800" dirty="0"/>
              <a:t>Matt Howry on Wikimedia Commons. "Mammoths." Modified. </a:t>
            </a:r>
          </a:p>
        </p:txBody>
      </p:sp>
      <p:pic>
        <p:nvPicPr>
          <p:cNvPr id="4" name="Content Placeholder 6" descr="Image (a) shows an illustration of a group of mammoths. Image (b) shows a full-scale model of a mammoth at a museum. Image (c) shows the remains of a baby mammoth.">
            <a:extLst>
              <a:ext uri="{FF2B5EF4-FFF2-40B4-BE49-F238E27FC236}">
                <a16:creationId xmlns:a16="http://schemas.microsoft.com/office/drawing/2014/main" id="{900CA21D-328D-8CC2-044A-023E65E1563F}"/>
              </a:ext>
            </a:extLst>
          </p:cNvPr>
          <p:cNvPicPr>
            <a:picLocks noChangeAspect="1"/>
          </p:cNvPicPr>
          <p:nvPr/>
        </p:nvPicPr>
        <p:blipFill>
          <a:blip r:embed="rId2"/>
          <a:srcRect t="3334" b="58000"/>
          <a:stretch/>
        </p:blipFill>
        <p:spPr>
          <a:xfrm>
            <a:off x="530546" y="3361369"/>
            <a:ext cx="8078875" cy="1735462"/>
          </a:xfrm>
          <a:prstGeom prst="rect">
            <a:avLst/>
          </a:prstGeom>
        </p:spPr>
      </p:pic>
    </p:spTree>
    <p:extLst>
      <p:ext uri="{BB962C8B-B14F-4D97-AF65-F5344CB8AC3E}">
        <p14:creationId xmlns:p14="http://schemas.microsoft.com/office/powerpoint/2010/main" val="200914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Why Did the Woolly Mammoth Go Extinct?</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Commonly thought that climate change and human hunting contributed to extinction.</a:t>
            </a:r>
          </a:p>
          <a:p>
            <a:pPr>
              <a:tabLst>
                <a:tab pos="461963" algn="l"/>
              </a:tabLst>
            </a:pPr>
            <a:r>
              <a:rPr lang="en-US" u="sng" dirty="0">
                <a:solidFill>
                  <a:schemeClr val="tx1"/>
                </a:solidFill>
              </a:rPr>
              <a:t>2008 study</a:t>
            </a:r>
            <a:r>
              <a:rPr lang="en-US" dirty="0">
                <a:solidFill>
                  <a:schemeClr val="tx1"/>
                </a:solidFill>
              </a:rPr>
              <a:t>: Range reduction and human migration affected mammoth populations (</a:t>
            </a:r>
            <a:r>
              <a:rPr lang="en-US" dirty="0"/>
              <a:t>Nogués-Bravo et al., 2008)</a:t>
            </a:r>
            <a:r>
              <a:rPr lang="en-US" dirty="0">
                <a:solidFill>
                  <a:schemeClr val="tx1"/>
                </a:solidFill>
              </a:rPr>
              <a:t>.</a:t>
            </a:r>
          </a:p>
          <a:p>
            <a:pPr>
              <a:tabLst>
                <a:tab pos="461963" algn="l"/>
              </a:tabLst>
            </a:pPr>
            <a:r>
              <a:rPr lang="en-US" u="sng" dirty="0">
                <a:solidFill>
                  <a:schemeClr val="tx1"/>
                </a:solidFill>
              </a:rPr>
              <a:t>2012 study</a:t>
            </a:r>
            <a:r>
              <a:rPr lang="en-US" dirty="0">
                <a:solidFill>
                  <a:schemeClr val="tx1"/>
                </a:solidFill>
              </a:rPr>
              <a:t>: No single factor was exclusively responsible (MacDonald et al., 2012).</a:t>
            </a:r>
          </a:p>
          <a:p>
            <a:pPr marL="0" indent="0">
              <a:buNone/>
              <a:tabLst>
                <a:tab pos="461963" algn="l"/>
              </a:tabLst>
            </a:pPr>
            <a:r>
              <a:rPr lang="en-US" dirty="0">
                <a:solidFill>
                  <a:schemeClr val="tx1"/>
                </a:solidFill>
              </a:rPr>
              <a:t>The migration of humans across the Bering Strait 20,00 years ago was another important factor.</a:t>
            </a:r>
          </a:p>
        </p:txBody>
      </p:sp>
    </p:spTree>
    <p:extLst>
      <p:ext uri="{BB962C8B-B14F-4D97-AF65-F5344CB8AC3E}">
        <p14:creationId xmlns:p14="http://schemas.microsoft.com/office/powerpoint/2010/main" val="233811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Human Population Growth</a:t>
            </a:r>
            <a:endParaRPr lang="en-US" sz="3200" dirty="0">
              <a:solidFill>
                <a:schemeClr val="accent1"/>
              </a:solidFill>
            </a:endParaRPr>
          </a:p>
        </p:txBody>
      </p:sp>
      <p:sp>
        <p:nvSpPr>
          <p:cNvPr id="11267" name="Rectangle 3"/>
          <p:cNvSpPr>
            <a:spLocks noGrp="1"/>
          </p:cNvSpPr>
          <p:nvPr>
            <p:ph idx="1"/>
          </p:nvPr>
        </p:nvSpPr>
        <p:spPr>
          <a:xfrm>
            <a:off x="457200" y="1280160"/>
            <a:ext cx="4267200" cy="4739640"/>
          </a:xfrm>
          <a:prstGeom prst="rect">
            <a:avLst/>
          </a:prstGeom>
        </p:spPr>
        <p:txBody>
          <a:bodyPr>
            <a:normAutofit fontScale="70000" lnSpcReduction="20000"/>
          </a:bodyPr>
          <a:lstStyle/>
          <a:p>
            <a:pPr>
              <a:tabLst>
                <a:tab pos="461963" algn="l"/>
              </a:tabLst>
            </a:pPr>
            <a:r>
              <a:rPr lang="en-US" dirty="0">
                <a:solidFill>
                  <a:schemeClr val="tx1"/>
                </a:solidFill>
              </a:rPr>
              <a:t>Population dynamics can be applied to human population growth.</a:t>
            </a:r>
          </a:p>
          <a:p>
            <a:pPr marL="457200" indent="-457200">
              <a:buFont typeface="Arial" panose="020B0604020202020204" pitchFamily="34" charset="0"/>
              <a:buChar char="•"/>
              <a:tabLst>
                <a:tab pos="461963" algn="l"/>
              </a:tabLst>
            </a:pPr>
            <a:r>
              <a:rPr lang="en-US" dirty="0">
                <a:solidFill>
                  <a:schemeClr val="tx1"/>
                </a:solidFill>
              </a:rPr>
              <a:t>Human population growth raises concerns about environmental sustainability.</a:t>
            </a:r>
          </a:p>
          <a:p>
            <a:pPr marL="1200150" lvl="1" indent="-457200">
              <a:buFont typeface="Arial" panose="020B0604020202020204" pitchFamily="34" charset="0"/>
              <a:buChar char="•"/>
              <a:tabLst>
                <a:tab pos="461963" algn="l"/>
              </a:tabLst>
            </a:pPr>
            <a:r>
              <a:rPr lang="en-US" dirty="0"/>
              <a:t>Long-term potential risks of famine, disease, and large-scale death</a:t>
            </a:r>
            <a:endParaRPr lang="en-US"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Technological advances have increased Earth's carrying capacity.</a:t>
            </a:r>
          </a:p>
          <a:p>
            <a:pPr marL="457200" indent="-457200">
              <a:buFont typeface="Arial" panose="020B0604020202020204" pitchFamily="34" charset="0"/>
              <a:buChar char="•"/>
              <a:tabLst>
                <a:tab pos="461963" algn="l"/>
              </a:tabLst>
            </a:pPr>
            <a:r>
              <a:rPr lang="en-US" dirty="0">
                <a:solidFill>
                  <a:schemeClr val="tx1"/>
                </a:solidFill>
              </a:rPr>
              <a:t>Environmental changes from human activities threaten ecosystems.</a:t>
            </a:r>
          </a:p>
          <a:p>
            <a:pPr marL="1200150" lvl="1" indent="-457200">
              <a:buFont typeface="Arial" panose="020B0604020202020204" pitchFamily="34" charset="0"/>
              <a:buChar char="•"/>
              <a:tabLst>
                <a:tab pos="461963" algn="l"/>
              </a:tabLst>
            </a:pPr>
            <a:r>
              <a:rPr lang="en-US" dirty="0"/>
              <a:t>Include the depletion of the ozone layer, acid rain erosion, and global climate change damage</a:t>
            </a:r>
            <a:endParaRPr lang="en-US" dirty="0">
              <a:solidFill>
                <a:srgbClr val="0000FF"/>
              </a:solidFill>
            </a:endParaRPr>
          </a:p>
        </p:txBody>
      </p:sp>
      <p:pic>
        <p:nvPicPr>
          <p:cNvPr id="2" name="Content Placeholder 5" descr="A photograph of an area that has been logged">
            <a:extLst>
              <a:ext uri="{FF2B5EF4-FFF2-40B4-BE49-F238E27FC236}">
                <a16:creationId xmlns:a16="http://schemas.microsoft.com/office/drawing/2014/main" id="{8BB0EB91-8B2B-AC48-DF79-7A648E59320C}"/>
              </a:ext>
            </a:extLst>
          </p:cNvPr>
          <p:cNvPicPr>
            <a:picLocks noChangeAspect="1"/>
          </p:cNvPicPr>
          <p:nvPr/>
        </p:nvPicPr>
        <p:blipFill>
          <a:blip r:embed="rId2"/>
          <a:srcRect l="11111" t="5334" r="12037" b="3000"/>
          <a:stretch/>
        </p:blipFill>
        <p:spPr>
          <a:xfrm>
            <a:off x="4762500" y="1666760"/>
            <a:ext cx="3924300" cy="2600440"/>
          </a:xfrm>
          <a:prstGeom prst="rect">
            <a:avLst/>
          </a:prstGeom>
        </p:spPr>
      </p:pic>
      <p:sp>
        <p:nvSpPr>
          <p:cNvPr id="4" name="TextBox 3">
            <a:extLst>
              <a:ext uri="{FF2B5EF4-FFF2-40B4-BE49-F238E27FC236}">
                <a16:creationId xmlns:a16="http://schemas.microsoft.com/office/drawing/2014/main" id="{E68B19A1-EEE0-2388-76A5-11EF2E71601E}"/>
              </a:ext>
            </a:extLst>
          </p:cNvPr>
          <p:cNvSpPr txBox="1"/>
          <p:nvPr/>
        </p:nvSpPr>
        <p:spPr>
          <a:xfrm>
            <a:off x="4762500" y="4420540"/>
            <a:ext cx="3962400" cy="523220"/>
          </a:xfrm>
          <a:prstGeom prst="rect">
            <a:avLst/>
          </a:prstGeom>
          <a:noFill/>
        </p:spPr>
        <p:txBody>
          <a:bodyPr wrap="square" rtlCol="0">
            <a:spAutoFit/>
          </a:bodyPr>
          <a:lstStyle/>
          <a:p>
            <a:pPr algn="ctr"/>
            <a:r>
              <a:rPr lang="en-US" sz="1400" b="1" dirty="0"/>
              <a:t>45.3 Figure 9: </a:t>
            </a:r>
            <a:r>
              <a:rPr lang="en-US" sz="1400" dirty="0"/>
              <a:t>Human activities alter ecosystems to the point where some may be in danger of collapse.</a:t>
            </a:r>
          </a:p>
        </p:txBody>
      </p:sp>
      <p:sp>
        <p:nvSpPr>
          <p:cNvPr id="5" name="TextBox 4">
            <a:extLst>
              <a:ext uri="{FF2B5EF4-FFF2-40B4-BE49-F238E27FC236}">
                <a16:creationId xmlns:a16="http://schemas.microsoft.com/office/drawing/2014/main" id="{2E3FA584-46CF-0E54-9F71-2C80598BD984}"/>
              </a:ext>
            </a:extLst>
          </p:cNvPr>
          <p:cNvSpPr txBox="1"/>
          <p:nvPr/>
        </p:nvSpPr>
        <p:spPr>
          <a:xfrm>
            <a:off x="5524500" y="4952134"/>
            <a:ext cx="2438400" cy="215444"/>
          </a:xfrm>
          <a:prstGeom prst="rect">
            <a:avLst/>
          </a:prstGeom>
          <a:noFill/>
        </p:spPr>
        <p:txBody>
          <a:bodyPr wrap="square" rtlCol="0">
            <a:spAutoFit/>
          </a:bodyPr>
          <a:lstStyle/>
          <a:p>
            <a:pPr algn="ctr"/>
            <a:r>
              <a:rPr lang="en-US" sz="800" dirty="0"/>
              <a:t>Matt Palmer on Unsplash. "Deforestation."</a:t>
            </a:r>
          </a:p>
        </p:txBody>
      </p:sp>
    </p:spTree>
    <p:extLst>
      <p:ext uri="{BB962C8B-B14F-4D97-AF65-F5344CB8AC3E}">
        <p14:creationId xmlns:p14="http://schemas.microsoft.com/office/powerpoint/2010/main" val="7068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Exponential Growth in the Human Population</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1691640"/>
          </a:xfrm>
          <a:prstGeom prst="rect">
            <a:avLst/>
          </a:prstGeom>
        </p:spPr>
        <p:txBody>
          <a:bodyPr>
            <a:normAutofit fontScale="85000" lnSpcReduction="20000"/>
          </a:bodyPr>
          <a:lstStyle/>
          <a:p>
            <a:pPr>
              <a:tabLst>
                <a:tab pos="461963" algn="l"/>
              </a:tabLst>
            </a:pPr>
            <a:r>
              <a:rPr lang="en-US" dirty="0">
                <a:solidFill>
                  <a:schemeClr val="tx1"/>
                </a:solidFill>
              </a:rPr>
              <a:t>Human population grows exponentially despite low biotic potential.</a:t>
            </a:r>
          </a:p>
          <a:p>
            <a:pPr marL="457200" indent="-457200">
              <a:buFont typeface="Arial" panose="020B0604020202020204" pitchFamily="34" charset="0"/>
              <a:buChar char="•"/>
              <a:tabLst>
                <a:tab pos="461963" algn="l"/>
              </a:tabLst>
            </a:pPr>
            <a:r>
              <a:rPr lang="en-US" dirty="0"/>
              <a:t>To reach this potential, all females would have to become pregnant every nine months or so and resources would have to support this growth.</a:t>
            </a:r>
            <a:endParaRPr lang="en-US" dirty="0">
              <a:solidFill>
                <a:schemeClr val="tx1"/>
              </a:solidFill>
            </a:endParaRPr>
          </a:p>
        </p:txBody>
      </p:sp>
      <p:sp>
        <p:nvSpPr>
          <p:cNvPr id="3" name="TextBox 2">
            <a:extLst>
              <a:ext uri="{FF2B5EF4-FFF2-40B4-BE49-F238E27FC236}">
                <a16:creationId xmlns:a16="http://schemas.microsoft.com/office/drawing/2014/main" id="{F3D0DE43-5275-037D-EA37-B9DF77CF21BD}"/>
              </a:ext>
            </a:extLst>
          </p:cNvPr>
          <p:cNvSpPr txBox="1"/>
          <p:nvPr/>
        </p:nvSpPr>
        <p:spPr>
          <a:xfrm>
            <a:off x="304800" y="3276013"/>
            <a:ext cx="3124200" cy="2246769"/>
          </a:xfrm>
          <a:prstGeom prst="rect">
            <a:avLst/>
          </a:prstGeom>
          <a:noFill/>
        </p:spPr>
        <p:txBody>
          <a:bodyPr wrap="square" rtlCol="0">
            <a:spAutoFit/>
          </a:bodyPr>
          <a:lstStyle/>
          <a:p>
            <a:r>
              <a:rPr lang="en-US" sz="1400" b="1" dirty="0"/>
              <a:t>45.3 Figure 10: </a:t>
            </a:r>
            <a:r>
              <a:rPr lang="en-US" sz="1400" dirty="0"/>
              <a:t>Human population growth since 1000 CE is exponential (first line from the left). Notice that while the population in Asia (second line from left), which has many economically underdeveloped countries, is increasing exponentially, the population in Europe (third line from left), where most of the countries are economically developed, is growing much more slowly.</a:t>
            </a:r>
          </a:p>
        </p:txBody>
      </p:sp>
      <p:sp>
        <p:nvSpPr>
          <p:cNvPr id="4" name="TextBox 3">
            <a:extLst>
              <a:ext uri="{FF2B5EF4-FFF2-40B4-BE49-F238E27FC236}">
                <a16:creationId xmlns:a16="http://schemas.microsoft.com/office/drawing/2014/main" id="{7FD1F01C-8047-0534-997B-3BB5E823D5B1}"/>
              </a:ext>
            </a:extLst>
          </p:cNvPr>
          <p:cNvSpPr txBox="1"/>
          <p:nvPr/>
        </p:nvSpPr>
        <p:spPr>
          <a:xfrm>
            <a:off x="6829530" y="5713363"/>
            <a:ext cx="2286000" cy="338554"/>
          </a:xfrm>
          <a:prstGeom prst="rect">
            <a:avLst/>
          </a:prstGeom>
          <a:noFill/>
        </p:spPr>
        <p:txBody>
          <a:bodyPr wrap="square" rtlCol="0">
            <a:spAutoFit/>
          </a:bodyPr>
          <a:lstStyle/>
          <a:p>
            <a:pPr algn="ctr"/>
            <a:r>
              <a:rPr lang="en-US" sz="800" dirty="0"/>
              <a:t>CNX OpenStax on Wikimedia Commons. "Human population growth." Modified. </a:t>
            </a:r>
          </a:p>
        </p:txBody>
      </p:sp>
      <p:pic>
        <p:nvPicPr>
          <p:cNvPr id="5" name="Content Placeholder 5" descr="A graph plots the world population growth from 1000 C E to the present. The curve starts out flat and then becomes increasingly steep. A sharp increase in population occurs around 1900. In 1000 C E, the population was around 265 million. In 2000, it was around 6 billion. Populations of various parts of the world are also plotted, including Africa, Asia, Europe, Latin America, North America, and Oceania. With the exception of Europe, the change in population in each region is similar to the change in world population. In Europe, the population is now stagnant.">
            <a:extLst>
              <a:ext uri="{FF2B5EF4-FFF2-40B4-BE49-F238E27FC236}">
                <a16:creationId xmlns:a16="http://schemas.microsoft.com/office/drawing/2014/main" id="{C1A0BE31-94AE-614D-75DF-D90D8994A25D}"/>
              </a:ext>
            </a:extLst>
          </p:cNvPr>
          <p:cNvPicPr>
            <a:picLocks noChangeAspect="1"/>
          </p:cNvPicPr>
          <p:nvPr/>
        </p:nvPicPr>
        <p:blipFill>
          <a:blip r:embed="rId3"/>
          <a:srcRect l="10185" t="3667" r="10185" b="3036"/>
          <a:stretch/>
        </p:blipFill>
        <p:spPr>
          <a:xfrm>
            <a:off x="4425751" y="2843554"/>
            <a:ext cx="4354867" cy="2834640"/>
          </a:xfrm>
          <a:prstGeom prst="rect">
            <a:avLst/>
          </a:prstGeom>
        </p:spPr>
      </p:pic>
    </p:spTree>
    <p:extLst>
      <p:ext uri="{BB962C8B-B14F-4D97-AF65-F5344CB8AC3E}">
        <p14:creationId xmlns:p14="http://schemas.microsoft.com/office/powerpoint/2010/main" val="38396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Exponential Growth in the Human Population</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1844040"/>
          </a:xfrm>
          <a:prstGeom prst="rect">
            <a:avLst/>
          </a:prstGeom>
        </p:spPr>
        <p:txBody>
          <a:bodyPr>
            <a:normAutofit fontScale="77500" lnSpcReduction="20000"/>
          </a:bodyPr>
          <a:lstStyle/>
          <a:p>
            <a:pPr>
              <a:tabLst>
                <a:tab pos="461963" algn="l"/>
              </a:tabLst>
            </a:pPr>
            <a:r>
              <a:rPr lang="en-US" dirty="0">
                <a:solidFill>
                  <a:schemeClr val="tx1"/>
                </a:solidFill>
              </a:rPr>
              <a:t>Exponential growth reduces time to add specific numbers of humans to the Earth.</a:t>
            </a:r>
          </a:p>
          <a:p>
            <a:pPr marL="457200" indent="-457200">
              <a:buFont typeface="Arial" panose="020B0604020202020204" pitchFamily="34" charset="0"/>
              <a:buChar char="•"/>
              <a:tabLst>
                <a:tab pos="461963" algn="l"/>
              </a:tabLst>
            </a:pPr>
            <a:r>
              <a:rPr lang="en-US" dirty="0">
                <a:solidFill>
                  <a:schemeClr val="tx1"/>
                </a:solidFill>
              </a:rPr>
              <a:t>130 years to add 1 billion humans in 1930, but only 27 years to add 2 billion between 1975 and 1999</a:t>
            </a:r>
          </a:p>
          <a:p>
            <a:pPr>
              <a:tabLst>
                <a:tab pos="461963" algn="l"/>
              </a:tabLst>
            </a:pPr>
            <a:r>
              <a:rPr lang="en-US" dirty="0">
                <a:solidFill>
                  <a:schemeClr val="tx1"/>
                </a:solidFill>
              </a:rPr>
              <a:t>Technological limits may slow growth, but overpopulation threats remain.</a:t>
            </a:r>
            <a:endParaRPr lang="en-US" dirty="0">
              <a:solidFill>
                <a:srgbClr val="0000FF"/>
              </a:solidFill>
            </a:endParaRPr>
          </a:p>
        </p:txBody>
      </p:sp>
      <p:sp>
        <p:nvSpPr>
          <p:cNvPr id="3" name="TextBox 2">
            <a:extLst>
              <a:ext uri="{FF2B5EF4-FFF2-40B4-BE49-F238E27FC236}">
                <a16:creationId xmlns:a16="http://schemas.microsoft.com/office/drawing/2014/main" id="{E59D7D2D-1527-24C0-6ADD-EB3433273014}"/>
              </a:ext>
            </a:extLst>
          </p:cNvPr>
          <p:cNvSpPr txBox="1"/>
          <p:nvPr/>
        </p:nvSpPr>
        <p:spPr>
          <a:xfrm>
            <a:off x="685801" y="3723753"/>
            <a:ext cx="3115886" cy="2246769"/>
          </a:xfrm>
          <a:prstGeom prst="rect">
            <a:avLst/>
          </a:prstGeom>
          <a:noFill/>
        </p:spPr>
        <p:txBody>
          <a:bodyPr wrap="square" rtlCol="0">
            <a:spAutoFit/>
          </a:bodyPr>
          <a:lstStyle/>
          <a:p>
            <a:r>
              <a:rPr lang="en-US" sz="1400" b="1" dirty="0"/>
              <a:t>45.3 Figure 11: </a:t>
            </a:r>
            <a:r>
              <a:rPr lang="en-US" sz="1400" dirty="0"/>
              <a:t>The time between the addition of each billion human beings to Earth decreases over time. In the graph, the slashes on the horizontal axis and in the bar for the first 1 billion individuals (1800) represent a gap in time on the axis (in this case, the entire length of time between when humans first arose and when the first 1 billion was reached in the year 1800).</a:t>
            </a:r>
          </a:p>
        </p:txBody>
      </p:sp>
      <p:pic>
        <p:nvPicPr>
          <p:cNvPr id="5" name="Content Placeholder 5" descr="A bar graph shows the number of years it has taken to add each billion people to the world population. By 1800, there were about a billion people on Earth. It took 130 years, until 1930, for the number to reach two billion. Thirty years later, in 1960, the number reached three billion, and 15 years after that, in 1975, the number reached four billion. The population reached five billion in 1987, and six billion in 1999, each twelve years apart. In 2012, the world population was nearly seven billion. The population is projected to reach 8 billion in 2028, and 9 billion in 2054, indicating that it will take more years between each increase in billions of people.">
            <a:extLst>
              <a:ext uri="{FF2B5EF4-FFF2-40B4-BE49-F238E27FC236}">
                <a16:creationId xmlns:a16="http://schemas.microsoft.com/office/drawing/2014/main" id="{956F3913-D51E-57B6-00FC-02A557FF6C27}"/>
              </a:ext>
            </a:extLst>
          </p:cNvPr>
          <p:cNvPicPr>
            <a:picLocks noChangeAspect="1"/>
          </p:cNvPicPr>
          <p:nvPr/>
        </p:nvPicPr>
        <p:blipFill>
          <a:blip r:embed="rId2"/>
          <a:srcRect l="7407" t="5334" r="7407" b="3000"/>
          <a:stretch/>
        </p:blipFill>
        <p:spPr>
          <a:xfrm>
            <a:off x="4222705" y="3100632"/>
            <a:ext cx="4373123" cy="2614367"/>
          </a:xfrm>
          <a:prstGeom prst="rect">
            <a:avLst/>
          </a:prstGeom>
        </p:spPr>
      </p:pic>
      <p:sp>
        <p:nvSpPr>
          <p:cNvPr id="4" name="TextBox 3">
            <a:extLst>
              <a:ext uri="{FF2B5EF4-FFF2-40B4-BE49-F238E27FC236}">
                <a16:creationId xmlns:a16="http://schemas.microsoft.com/office/drawing/2014/main" id="{4F46647A-BE91-5640-EB0D-E5A6759FAF59}"/>
              </a:ext>
            </a:extLst>
          </p:cNvPr>
          <p:cNvSpPr txBox="1"/>
          <p:nvPr/>
        </p:nvSpPr>
        <p:spPr>
          <a:xfrm>
            <a:off x="6934200" y="5577840"/>
            <a:ext cx="1981200" cy="338554"/>
          </a:xfrm>
          <a:prstGeom prst="rect">
            <a:avLst/>
          </a:prstGeom>
          <a:noFill/>
        </p:spPr>
        <p:txBody>
          <a:bodyPr wrap="square" rtlCol="0">
            <a:spAutoFit/>
          </a:bodyPr>
          <a:lstStyle/>
          <a:p>
            <a:pPr algn="ctr"/>
            <a:r>
              <a:rPr lang="en-US" sz="800" dirty="0"/>
              <a:t>Ryan T. Cragun on Wikimedia Commons. "World population growth."</a:t>
            </a:r>
          </a:p>
        </p:txBody>
      </p:sp>
    </p:spTree>
    <p:extLst>
      <p:ext uri="{BB962C8B-B14F-4D97-AF65-F5344CB8AC3E}">
        <p14:creationId xmlns:p14="http://schemas.microsoft.com/office/powerpoint/2010/main" val="30353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Population Growth and Regulation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Population ecologists use mathematical models to describe and predict population dynamics.</a:t>
            </a:r>
          </a:p>
          <a:p>
            <a:pPr>
              <a:tabLst>
                <a:tab pos="461963" algn="l"/>
              </a:tabLst>
            </a:pPr>
            <a:r>
              <a:rPr lang="en-US" dirty="0">
                <a:solidFill>
                  <a:schemeClr val="tx1"/>
                </a:solidFill>
              </a:rPr>
              <a:t>These models are continuously refined to improve their predictive ability.</a:t>
            </a:r>
          </a:p>
          <a:p>
            <a:pPr>
              <a:tabLst>
                <a:tab pos="461963" algn="l"/>
              </a:tabLst>
            </a:pPr>
            <a:r>
              <a:rPr lang="en-US" dirty="0">
                <a:solidFill>
                  <a:schemeClr val="tx1"/>
                </a:solidFill>
              </a:rPr>
              <a:t>Long-accepted models may be modified or abandoned if they lack accuracy.</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Overcoming Density-Dependent Regulation</a:t>
            </a:r>
            <a:endParaRPr lang="en-US" sz="3200" dirty="0">
              <a:solidFill>
                <a:schemeClr val="accent1"/>
              </a:solidFill>
            </a:endParaRPr>
          </a:p>
        </p:txBody>
      </p:sp>
      <p:sp>
        <p:nvSpPr>
          <p:cNvPr id="11267" name="Rectangle 3"/>
          <p:cNvSpPr>
            <a:spLocks noGrp="1"/>
          </p:cNvSpPr>
          <p:nvPr>
            <p:ph idx="1"/>
          </p:nvPr>
        </p:nvSpPr>
        <p:spPr>
          <a:xfrm>
            <a:off x="457200" y="1280160"/>
            <a:ext cx="4114800" cy="4739640"/>
          </a:xfrm>
          <a:prstGeom prst="rect">
            <a:avLst/>
          </a:prstGeom>
        </p:spPr>
        <p:txBody>
          <a:bodyPr>
            <a:normAutofit fontScale="77500" lnSpcReduction="20000"/>
          </a:bodyPr>
          <a:lstStyle/>
          <a:p>
            <a:pPr marL="457200" indent="-457200">
              <a:buFont typeface="Arial" panose="020B0604020202020204" pitchFamily="34" charset="0"/>
              <a:buChar char="•"/>
              <a:tabLst>
                <a:tab pos="461963" algn="l"/>
              </a:tabLst>
            </a:pPr>
            <a:r>
              <a:rPr lang="en-US" dirty="0">
                <a:solidFill>
                  <a:schemeClr val="tx1"/>
                </a:solidFill>
              </a:rPr>
              <a:t>Humans alter environments to increase carrying capacity.</a:t>
            </a:r>
          </a:p>
          <a:p>
            <a:pPr marL="1200150" lvl="1" indent="-457200">
              <a:buFont typeface="Arial" panose="020B0604020202020204" pitchFamily="34" charset="0"/>
              <a:buChar char="•"/>
              <a:tabLst>
                <a:tab pos="461963" algn="l"/>
              </a:tabLst>
            </a:pPr>
            <a:r>
              <a:rPr lang="en-US" dirty="0"/>
              <a:t>Major factor for human population growth and overcoming density-dependent regulation</a:t>
            </a:r>
          </a:p>
          <a:p>
            <a:pPr marL="1200150" lvl="1" indent="-457200">
              <a:buFont typeface="Arial" panose="020B0604020202020204" pitchFamily="34" charset="0"/>
              <a:buChar char="•"/>
              <a:tabLst>
                <a:tab pos="461963" algn="l"/>
              </a:tabLst>
            </a:pPr>
            <a:r>
              <a:rPr lang="en-US" dirty="0">
                <a:solidFill>
                  <a:schemeClr val="tx1"/>
                </a:solidFill>
              </a:rPr>
              <a:t>Related to human intelligence, society, and communication</a:t>
            </a:r>
          </a:p>
          <a:p>
            <a:pPr marL="457200" indent="-457200">
              <a:buFont typeface="Arial" panose="020B0604020202020204" pitchFamily="34" charset="0"/>
              <a:buChar char="•"/>
              <a:tabLst>
                <a:tab pos="461963" algn="l"/>
              </a:tabLst>
            </a:pPr>
            <a:r>
              <a:rPr lang="en-US" dirty="0">
                <a:solidFill>
                  <a:schemeClr val="tx1"/>
                </a:solidFill>
              </a:rPr>
              <a:t>Innovations in agriculture, shelter, and technology help humans drive population growth.</a:t>
            </a:r>
          </a:p>
          <a:p>
            <a:pPr marL="457200" indent="-457200">
              <a:buFont typeface="Arial" panose="020B0604020202020204" pitchFamily="34" charset="0"/>
              <a:buChar char="•"/>
              <a:tabLst>
                <a:tab pos="461963" algn="l"/>
              </a:tabLst>
            </a:pPr>
            <a:r>
              <a:rPr lang="en-US" dirty="0">
                <a:solidFill>
                  <a:schemeClr val="tx1"/>
                </a:solidFill>
              </a:rPr>
              <a:t>Communication and societal structures support sustained growth.</a:t>
            </a:r>
            <a:endParaRPr lang="en-US" dirty="0">
              <a:solidFill>
                <a:srgbClr val="0000FF"/>
              </a:solidFill>
            </a:endParaRPr>
          </a:p>
        </p:txBody>
      </p:sp>
      <p:pic>
        <p:nvPicPr>
          <p:cNvPr id="2" name="Content Placeholder 6" descr="A photograph of rice terraces">
            <a:extLst>
              <a:ext uri="{FF2B5EF4-FFF2-40B4-BE49-F238E27FC236}">
                <a16:creationId xmlns:a16="http://schemas.microsoft.com/office/drawing/2014/main" id="{8EF4FA09-B6D6-7FAF-266A-3774113694DD}"/>
              </a:ext>
            </a:extLst>
          </p:cNvPr>
          <p:cNvPicPr>
            <a:picLocks noChangeAspect="1"/>
          </p:cNvPicPr>
          <p:nvPr/>
        </p:nvPicPr>
        <p:blipFill>
          <a:blip r:embed="rId2"/>
          <a:srcRect l="11111" t="5334" r="11111" b="3000"/>
          <a:stretch/>
        </p:blipFill>
        <p:spPr>
          <a:xfrm>
            <a:off x="4590422" y="1397208"/>
            <a:ext cx="4089862" cy="2677886"/>
          </a:xfrm>
          <a:prstGeom prst="rect">
            <a:avLst/>
          </a:prstGeom>
        </p:spPr>
      </p:pic>
      <p:sp>
        <p:nvSpPr>
          <p:cNvPr id="4" name="TextBox 3">
            <a:extLst>
              <a:ext uri="{FF2B5EF4-FFF2-40B4-BE49-F238E27FC236}">
                <a16:creationId xmlns:a16="http://schemas.microsoft.com/office/drawing/2014/main" id="{394DF0D6-46C6-86EC-F4CD-D5836A6CCDA4}"/>
              </a:ext>
            </a:extLst>
          </p:cNvPr>
          <p:cNvSpPr txBox="1"/>
          <p:nvPr/>
        </p:nvSpPr>
        <p:spPr>
          <a:xfrm>
            <a:off x="4596938" y="4227493"/>
            <a:ext cx="4089862" cy="954107"/>
          </a:xfrm>
          <a:prstGeom prst="rect">
            <a:avLst/>
          </a:prstGeom>
          <a:noFill/>
        </p:spPr>
        <p:txBody>
          <a:bodyPr wrap="square" rtlCol="0">
            <a:spAutoFit/>
          </a:bodyPr>
          <a:lstStyle/>
          <a:p>
            <a:pPr algn="ctr"/>
            <a:r>
              <a:rPr lang="en-US" sz="1400" b="1" dirty="0"/>
              <a:t>45.3 Figure 12: </a:t>
            </a:r>
            <a:r>
              <a:rPr lang="en-US" sz="1400" dirty="0"/>
              <a:t>The development of agriculture, such as these rice terraces, is one way humans have adapted to overcome density-dependent growth regulations.</a:t>
            </a:r>
          </a:p>
        </p:txBody>
      </p:sp>
      <p:sp>
        <p:nvSpPr>
          <p:cNvPr id="5" name="TextBox 4">
            <a:extLst>
              <a:ext uri="{FF2B5EF4-FFF2-40B4-BE49-F238E27FC236}">
                <a16:creationId xmlns:a16="http://schemas.microsoft.com/office/drawing/2014/main" id="{498DA876-E65F-23DA-25F1-39ECDB8842A2}"/>
              </a:ext>
            </a:extLst>
          </p:cNvPr>
          <p:cNvSpPr txBox="1"/>
          <p:nvPr/>
        </p:nvSpPr>
        <p:spPr>
          <a:xfrm>
            <a:off x="5879869" y="5147846"/>
            <a:ext cx="1524000" cy="338554"/>
          </a:xfrm>
          <a:prstGeom prst="rect">
            <a:avLst/>
          </a:prstGeom>
          <a:noFill/>
        </p:spPr>
        <p:txBody>
          <a:bodyPr wrap="square" rtlCol="0">
            <a:spAutoFit/>
          </a:bodyPr>
          <a:lstStyle/>
          <a:p>
            <a:pPr algn="ctr"/>
            <a:r>
              <a:rPr lang="en-US" sz="800" dirty="0"/>
              <a:t>PublicDomainPictures on Pixabay. "Rice fields."</a:t>
            </a:r>
          </a:p>
        </p:txBody>
      </p:sp>
    </p:spTree>
    <p:extLst>
      <p:ext uri="{BB962C8B-B14F-4D97-AF65-F5344CB8AC3E}">
        <p14:creationId xmlns:p14="http://schemas.microsoft.com/office/powerpoint/2010/main" val="346687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Migration and Public Health</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Migration and public health and other factors in human population growth.</a:t>
            </a:r>
          </a:p>
          <a:p>
            <a:pPr>
              <a:tabLst>
                <a:tab pos="461963" algn="l"/>
              </a:tabLst>
            </a:pPr>
            <a:r>
              <a:rPr lang="en-US" dirty="0">
                <a:solidFill>
                  <a:schemeClr val="tx1"/>
                </a:solidFill>
              </a:rPr>
              <a:t>Since their start in Africa, humans have migrated to other inhabitable land on Earth.</a:t>
            </a:r>
          </a:p>
          <a:p>
            <a:pPr>
              <a:tabLst>
                <a:tab pos="461963" algn="l"/>
              </a:tabLst>
            </a:pPr>
            <a:r>
              <a:rPr lang="en-US" dirty="0">
                <a:solidFill>
                  <a:schemeClr val="tx1"/>
                </a:solidFill>
              </a:rPr>
              <a:t>Public health advances have reduced disease impact on population growth.</a:t>
            </a:r>
          </a:p>
          <a:p>
            <a:pPr>
              <a:tabLst>
                <a:tab pos="461963" algn="l"/>
              </a:tabLst>
            </a:pPr>
            <a:r>
              <a:rPr lang="en-US" dirty="0">
                <a:solidFill>
                  <a:schemeClr val="tx1"/>
                </a:solidFill>
              </a:rPr>
              <a:t>Vaccines, antibiotics, and sanitation improve survival rates.</a:t>
            </a:r>
          </a:p>
          <a:p>
            <a:pPr lvl="1">
              <a:tabLst>
                <a:tab pos="461963" algn="l"/>
              </a:tabLst>
            </a:pPr>
            <a:r>
              <a:rPr lang="en-US" u="sng" dirty="0"/>
              <a:t>Example</a:t>
            </a:r>
            <a:r>
              <a:rPr lang="en-US" dirty="0"/>
              <a:t>: The SARS-CoV-2 virus resulted in 6.5 million deaths between 2020 and 2022, but the rapid production of the COVID-19 vaccine blunted global mortality.</a:t>
            </a:r>
            <a:endParaRPr lang="en-US" dirty="0">
              <a:solidFill>
                <a:srgbClr val="0000FF"/>
              </a:solidFill>
            </a:endParaRPr>
          </a:p>
        </p:txBody>
      </p:sp>
    </p:spTree>
    <p:extLst>
      <p:ext uri="{BB962C8B-B14F-4D97-AF65-F5344CB8AC3E}">
        <p14:creationId xmlns:p14="http://schemas.microsoft.com/office/powerpoint/2010/main" val="360589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Age Structure, Population Growth, and Economic Development</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Age structure</a:t>
            </a:r>
            <a:r>
              <a:rPr lang="en-US" dirty="0">
                <a:solidFill>
                  <a:schemeClr val="tx1"/>
                </a:solidFill>
              </a:rPr>
              <a:t>: the proportion of a population at different age ranges</a:t>
            </a:r>
          </a:p>
          <a:p>
            <a:pPr marL="457200" indent="-457200">
              <a:buFont typeface="Arial" panose="020B0604020202020204" pitchFamily="34" charset="0"/>
              <a:buChar char="•"/>
              <a:tabLst>
                <a:tab pos="461963" algn="l"/>
              </a:tabLst>
            </a:pPr>
            <a:r>
              <a:rPr lang="en-US" dirty="0">
                <a:solidFill>
                  <a:schemeClr val="tx1"/>
                </a:solidFill>
              </a:rPr>
              <a:t>Allows for better prediction of population growth</a:t>
            </a:r>
          </a:p>
          <a:p>
            <a:pPr marL="457200" indent="-457200">
              <a:buFont typeface="Arial" panose="020B0604020202020204" pitchFamily="34" charset="0"/>
              <a:buChar char="•"/>
              <a:tabLst>
                <a:tab pos="461963" algn="l"/>
              </a:tabLst>
            </a:pPr>
            <a:r>
              <a:rPr lang="en-US" dirty="0"/>
              <a:t>Helps associate growth with economic development</a:t>
            </a:r>
            <a:endParaRPr lang="en-US" dirty="0">
              <a:solidFill>
                <a:schemeClr val="tx1"/>
              </a:solidFill>
            </a:endParaRPr>
          </a:p>
          <a:p>
            <a:pPr marL="457200" indent="-457200">
              <a:buFont typeface="Arial" panose="020B0604020202020204" pitchFamily="34" charset="0"/>
              <a:buChar char="•"/>
              <a:tabLst>
                <a:tab pos="461963" algn="l"/>
              </a:tabLst>
            </a:pPr>
            <a:r>
              <a:rPr lang="en-US" u="sng" dirty="0">
                <a:solidFill>
                  <a:schemeClr val="tx1"/>
                </a:solidFill>
              </a:rPr>
              <a:t>Pyramidal shape</a:t>
            </a:r>
            <a:r>
              <a:rPr lang="en-US" dirty="0">
                <a:solidFill>
                  <a:schemeClr val="tx1"/>
                </a:solidFill>
              </a:rPr>
              <a:t>: rapid growth (many young individuals of or around reproductive age)</a:t>
            </a:r>
          </a:p>
          <a:p>
            <a:pPr marL="1200150" lvl="1" indent="-457200">
              <a:buFont typeface="Arial" panose="020B0604020202020204" pitchFamily="34" charset="0"/>
              <a:buChar char="•"/>
              <a:tabLst>
                <a:tab pos="461963" algn="l"/>
              </a:tabLst>
            </a:pPr>
            <a:r>
              <a:rPr lang="en-US" dirty="0">
                <a:solidFill>
                  <a:schemeClr val="tx1"/>
                </a:solidFill>
              </a:rPr>
              <a:t>Most observed in underdeveloped countries</a:t>
            </a:r>
          </a:p>
          <a:p>
            <a:pPr marL="457200" indent="-457200">
              <a:buFont typeface="Arial" panose="020B0604020202020204" pitchFamily="34" charset="0"/>
              <a:buChar char="•"/>
              <a:tabLst>
                <a:tab pos="461963" algn="l"/>
              </a:tabLst>
            </a:pPr>
            <a:r>
              <a:rPr lang="en-US" u="sng" dirty="0">
                <a:solidFill>
                  <a:schemeClr val="tx1"/>
                </a:solidFill>
              </a:rPr>
              <a:t>Conical shape</a:t>
            </a:r>
            <a:r>
              <a:rPr lang="en-US" dirty="0">
                <a:solidFill>
                  <a:schemeClr val="tx1"/>
                </a:solidFill>
              </a:rPr>
              <a:t>: slow or zero growth (more older individuals)</a:t>
            </a:r>
            <a:endParaRPr lang="en-US" dirty="0">
              <a:solidFill>
                <a:srgbClr val="0000FF"/>
              </a:solidFill>
            </a:endParaRPr>
          </a:p>
        </p:txBody>
      </p:sp>
    </p:spTree>
    <p:extLst>
      <p:ext uri="{BB962C8B-B14F-4D97-AF65-F5344CB8AC3E}">
        <p14:creationId xmlns:p14="http://schemas.microsoft.com/office/powerpoint/2010/main" val="28910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663440"/>
          </a:xfrm>
        </p:spPr>
        <p:txBody>
          <a:bodyPr/>
          <a:lstStyle/>
          <a:p>
            <a:r>
              <a:rPr lang="en-US" dirty="0"/>
              <a:t>Age structure diagrams for rapidly growing, slow-growing, and stable populations are shown in stages 1 through 3. What type of population change do you think stage 4 represents?</a:t>
            </a:r>
          </a:p>
        </p:txBody>
      </p:sp>
      <p:sp>
        <p:nvSpPr>
          <p:cNvPr id="5" name="TextBox 4">
            <a:extLst>
              <a:ext uri="{FF2B5EF4-FFF2-40B4-BE49-F238E27FC236}">
                <a16:creationId xmlns:a16="http://schemas.microsoft.com/office/drawing/2014/main" id="{9EC6F437-691C-ABF4-D27B-D3BD45828DD1}"/>
              </a:ext>
            </a:extLst>
          </p:cNvPr>
          <p:cNvSpPr txBox="1"/>
          <p:nvPr/>
        </p:nvSpPr>
        <p:spPr>
          <a:xfrm>
            <a:off x="457200" y="3124200"/>
            <a:ext cx="3124200" cy="2677656"/>
          </a:xfrm>
          <a:prstGeom prst="rect">
            <a:avLst/>
          </a:prstGeom>
          <a:noFill/>
        </p:spPr>
        <p:txBody>
          <a:bodyPr wrap="square" rtlCol="0">
            <a:spAutoFit/>
          </a:bodyPr>
          <a:lstStyle/>
          <a:p>
            <a:r>
              <a:rPr lang="en-US" sz="1400" dirty="0">
                <a:solidFill>
                  <a:schemeClr val="bg1"/>
                </a:solidFill>
              </a:rPr>
              <a:t>Figure 13: Typical age structure diagrams are shown. The rapid growth diagram narrows to a point, indicating that the number of individuals decreases rapidly with age. In the slow growth model, the number of individuals decreases steadily with age. Stable population diagrams are rounded on the top, showing that the number of individuals per age group decreases gradually and then increases for the older part of the population.</a:t>
            </a:r>
          </a:p>
        </p:txBody>
      </p:sp>
      <p:sp>
        <p:nvSpPr>
          <p:cNvPr id="6" name="TextBox 5">
            <a:extLst>
              <a:ext uri="{FF2B5EF4-FFF2-40B4-BE49-F238E27FC236}">
                <a16:creationId xmlns:a16="http://schemas.microsoft.com/office/drawing/2014/main" id="{A48B5479-3BE4-51B4-AA6E-5023F4EC2F12}"/>
              </a:ext>
            </a:extLst>
          </p:cNvPr>
          <p:cNvSpPr txBox="1"/>
          <p:nvPr/>
        </p:nvSpPr>
        <p:spPr>
          <a:xfrm>
            <a:off x="5091164" y="5323414"/>
            <a:ext cx="1981200" cy="338554"/>
          </a:xfrm>
          <a:prstGeom prst="rect">
            <a:avLst/>
          </a:prstGeom>
          <a:noFill/>
        </p:spPr>
        <p:txBody>
          <a:bodyPr wrap="square" rtlCol="0">
            <a:spAutoFit/>
          </a:bodyPr>
          <a:lstStyle/>
          <a:p>
            <a:pPr algn="ctr"/>
            <a:r>
              <a:rPr lang="en-US" sz="800" dirty="0">
                <a:solidFill>
                  <a:schemeClr val="bg1"/>
                </a:solidFill>
              </a:rPr>
              <a:t>CNX OpenStax on Wikimedia Commons. "Age structure diagrams." Modified. </a:t>
            </a:r>
          </a:p>
        </p:txBody>
      </p:sp>
      <p:pic>
        <p:nvPicPr>
          <p:cNvPr id="7" name="Content Placeholder 4" descr="For the four different age structure diagrams shown, the base represents birth and the apex occurs around age 70. The age structure diagram for stage 1, rapid growth, is shaped like a deflated triangle that starts out wide at the base and rapidly decreases to a narrow apex, indicating that the number of individuals decreases rapidly with age. The age structure diagram for stage 2, slow growth, is triangular in shape, indicating that the number of individuals decreases steadily with age. The age structure diagram for stage 3, stable growth, is rounded at the top, indicating that the number of individuals per age group decreases gradually at first, then increases for the older portion of the population. The final age structure diagram, stage 4, widens from the base to middle age, and then narrows to a rounded top. The population type indicated by this diagram is not given, as this is part of the On Your Own question.">
            <a:extLst>
              <a:ext uri="{FF2B5EF4-FFF2-40B4-BE49-F238E27FC236}">
                <a16:creationId xmlns:a16="http://schemas.microsoft.com/office/drawing/2014/main" id="{E1B18905-AC68-B7F9-593F-F097AD15E2B7}"/>
              </a:ext>
            </a:extLst>
          </p:cNvPr>
          <p:cNvPicPr>
            <a:picLocks noChangeAspect="1"/>
          </p:cNvPicPr>
          <p:nvPr/>
        </p:nvPicPr>
        <p:blipFill>
          <a:blip r:embed="rId3"/>
          <a:srcRect l="926" t="3667" b="31333"/>
          <a:stretch/>
        </p:blipFill>
        <p:spPr>
          <a:xfrm>
            <a:off x="3569677" y="3279672"/>
            <a:ext cx="5002112" cy="1823200"/>
          </a:xfrm>
          <a:prstGeom prst="rect">
            <a:avLst/>
          </a:prstGeom>
          <a:solidFill>
            <a:srgbClr val="1F497D"/>
          </a:solidFill>
        </p:spPr>
      </p:pic>
    </p:spTree>
    <p:extLst>
      <p:ext uri="{BB962C8B-B14F-4D97-AF65-F5344CB8AC3E}">
        <p14:creationId xmlns:p14="http://schemas.microsoft.com/office/powerpoint/2010/main" val="3794562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45.3 Figure 14</a:t>
            </a:r>
            <a:endParaRPr lang="en-US" sz="3200" dirty="0">
              <a:solidFill>
                <a:schemeClr val="accent1"/>
              </a:solidFill>
            </a:endParaRPr>
          </a:p>
        </p:txBody>
      </p:sp>
      <p:sp>
        <p:nvSpPr>
          <p:cNvPr id="7" name="TextBox 6">
            <a:extLst>
              <a:ext uri="{FF2B5EF4-FFF2-40B4-BE49-F238E27FC236}">
                <a16:creationId xmlns:a16="http://schemas.microsoft.com/office/drawing/2014/main" id="{066F0551-3B79-A95D-0D5C-CDFF1B8A82DC}"/>
              </a:ext>
            </a:extLst>
          </p:cNvPr>
          <p:cNvSpPr txBox="1"/>
          <p:nvPr/>
        </p:nvSpPr>
        <p:spPr>
          <a:xfrm>
            <a:off x="3352800" y="5404338"/>
            <a:ext cx="2438400" cy="338554"/>
          </a:xfrm>
          <a:prstGeom prst="rect">
            <a:avLst/>
          </a:prstGeom>
          <a:noFill/>
        </p:spPr>
        <p:txBody>
          <a:bodyPr wrap="square" rtlCol="0">
            <a:spAutoFit/>
          </a:bodyPr>
          <a:lstStyle/>
          <a:p>
            <a:pPr algn="ctr"/>
            <a:r>
              <a:rPr lang="en-US" sz="800" dirty="0"/>
              <a:t>PoliticalMapsOfTheWorld on Wikimedia Commons. "World populations."</a:t>
            </a:r>
          </a:p>
        </p:txBody>
      </p:sp>
      <p:pic>
        <p:nvPicPr>
          <p:cNvPr id="4" name="Content Placeholder 4" descr="The population growth and density is shown on a world map. Eastern Europe, Northern Asia, Greenland and South Africa are experiencing a low population growth and density. The United States, Canada, the southern part of South America, China, Japan, western Europe and Australia are experiencing slightly higher population growth and density. Mexico, the northern part of South America, and parts of Africa, the Middle East and Asia are experiencing even higher population growth and density. Most of Africa and parts of the Middle East and Asia are experiencing much higher population growth and density. Some parts of Africa are experiencing the highest population growth and density.">
            <a:extLst>
              <a:ext uri="{FF2B5EF4-FFF2-40B4-BE49-F238E27FC236}">
                <a16:creationId xmlns:a16="http://schemas.microsoft.com/office/drawing/2014/main" id="{07B86C6C-054E-002E-C98F-EA174C084242}"/>
              </a:ext>
            </a:extLst>
          </p:cNvPr>
          <p:cNvPicPr>
            <a:picLocks noGrp="1" noChangeAspect="1"/>
          </p:cNvPicPr>
          <p:nvPr>
            <p:ph idx="1"/>
          </p:nvPr>
        </p:nvPicPr>
        <p:blipFill>
          <a:blip r:embed="rId3"/>
          <a:srcRect l="926" t="3667" b="31333"/>
          <a:stretch/>
        </p:blipFill>
        <p:spPr>
          <a:xfrm>
            <a:off x="533400" y="1295400"/>
            <a:ext cx="8153400" cy="2971800"/>
          </a:xfrm>
        </p:spPr>
      </p:pic>
    </p:spTree>
    <p:extLst>
      <p:ext uri="{BB962C8B-B14F-4D97-AF65-F5344CB8AC3E}">
        <p14:creationId xmlns:p14="http://schemas.microsoft.com/office/powerpoint/2010/main" val="9667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Long-Term Consequences of Exponential Human Population Growth</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a:tabLst>
                <a:tab pos="461963" algn="l"/>
              </a:tabLst>
            </a:pPr>
            <a:r>
              <a:rPr lang="en-US" dirty="0">
                <a:solidFill>
                  <a:schemeClr val="tx1"/>
                </a:solidFill>
              </a:rPr>
              <a:t>Many dire predictions have been made about the "population explosion."</a:t>
            </a:r>
          </a:p>
          <a:p>
            <a:pPr>
              <a:tabLst>
                <a:tab pos="461963" algn="l"/>
              </a:tabLst>
            </a:pPr>
            <a:r>
              <a:rPr lang="en-US" dirty="0">
                <a:solidFill>
                  <a:schemeClr val="tx1"/>
                </a:solidFill>
              </a:rPr>
              <a:t>Dr. Paul R. Ehrlich wrote in </a:t>
            </a:r>
            <a:r>
              <a:rPr lang="en-US" i="1" dirty="0">
                <a:solidFill>
                  <a:schemeClr val="tx1"/>
                </a:solidFill>
              </a:rPr>
              <a:t>The Population Bomb</a:t>
            </a:r>
            <a:r>
              <a:rPr lang="en-US" dirty="0">
                <a:solidFill>
                  <a:schemeClr val="tx1"/>
                </a:solidFill>
              </a:rPr>
              <a:t> (1968):</a:t>
            </a:r>
          </a:p>
          <a:p>
            <a:pPr lvl="1">
              <a:tabLst>
                <a:tab pos="461963" algn="l"/>
              </a:tabLst>
            </a:pPr>
            <a:r>
              <a:rPr lang="en-US" dirty="0"/>
              <a:t>"The battle to feed all of humanity is over. In the 1970s hundreds of millions of people will starve to death in spite of any crash programs embarked upon now. At this late date nothing can prevent a substantial increase in the world death rate."</a:t>
            </a:r>
            <a:endParaRPr lang="en-US" dirty="0">
              <a:solidFill>
                <a:schemeClr val="tx1"/>
              </a:solidFill>
            </a:endParaRPr>
          </a:p>
          <a:p>
            <a:pPr>
              <a:tabLst>
                <a:tab pos="461963" algn="l"/>
              </a:tabLst>
            </a:pPr>
            <a:r>
              <a:rPr lang="en-US" dirty="0">
                <a:solidFill>
                  <a:schemeClr val="tx1"/>
                </a:solidFill>
              </a:rPr>
              <a:t>Many experts view this as incorrect; even so, unchecked growth cannot continue indefinitely.</a:t>
            </a:r>
          </a:p>
        </p:txBody>
      </p:sp>
    </p:spTree>
    <p:extLst>
      <p:ext uri="{BB962C8B-B14F-4D97-AF65-F5344CB8AC3E}">
        <p14:creationId xmlns:p14="http://schemas.microsoft.com/office/powerpoint/2010/main" val="145003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Policies that Influence Population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Several nations have implemented policies to influence population growth.</a:t>
            </a:r>
          </a:p>
          <a:p>
            <a:pPr>
              <a:tabLst>
                <a:tab pos="461963" algn="l"/>
              </a:tabLst>
            </a:pPr>
            <a:r>
              <a:rPr lang="en-US" u="sng" dirty="0">
                <a:solidFill>
                  <a:schemeClr val="tx1"/>
                </a:solidFill>
              </a:rPr>
              <a:t>China</a:t>
            </a:r>
            <a:r>
              <a:rPr lang="en-US" dirty="0">
                <a:solidFill>
                  <a:schemeClr val="tx1"/>
                </a:solidFill>
              </a:rPr>
              <a:t>: </a:t>
            </a:r>
            <a:r>
              <a:rPr lang="en-US" b="1" dirty="0">
                <a:solidFill>
                  <a:schemeClr val="tx1"/>
                </a:solidFill>
              </a:rPr>
              <a:t>one-child policy</a:t>
            </a:r>
            <a:r>
              <a:rPr lang="en-US" dirty="0">
                <a:solidFill>
                  <a:schemeClr val="tx1"/>
                </a:solidFill>
              </a:rPr>
              <a:t> to control population growth</a:t>
            </a:r>
          </a:p>
          <a:p>
            <a:pPr lvl="1">
              <a:tabLst>
                <a:tab pos="461963" algn="l"/>
              </a:tabLst>
            </a:pPr>
            <a:r>
              <a:rPr lang="en-US" dirty="0">
                <a:solidFill>
                  <a:schemeClr val="tx1"/>
                </a:solidFill>
              </a:rPr>
              <a:t>Now being phased out</a:t>
            </a:r>
          </a:p>
          <a:p>
            <a:pPr>
              <a:tabLst>
                <a:tab pos="461963" algn="l"/>
              </a:tabLst>
            </a:pPr>
            <a:r>
              <a:rPr lang="en-US" u="sng" dirty="0">
                <a:solidFill>
                  <a:schemeClr val="tx1"/>
                </a:solidFill>
              </a:rPr>
              <a:t>India</a:t>
            </a:r>
            <a:r>
              <a:rPr lang="en-US" dirty="0">
                <a:solidFill>
                  <a:schemeClr val="tx1"/>
                </a:solidFill>
              </a:rPr>
              <a:t>: encouraging family planning</a:t>
            </a:r>
          </a:p>
          <a:p>
            <a:pPr>
              <a:tabLst>
                <a:tab pos="461963" algn="l"/>
              </a:tabLst>
            </a:pPr>
            <a:r>
              <a:rPr lang="en-US" u="sng" dirty="0">
                <a:solidFill>
                  <a:schemeClr val="tx1"/>
                </a:solidFill>
              </a:rPr>
              <a:t>Japan, Spain, Russia, Iran, and others</a:t>
            </a:r>
            <a:r>
              <a:rPr lang="en-US" dirty="0">
                <a:solidFill>
                  <a:schemeClr val="tx1"/>
                </a:solidFill>
              </a:rPr>
              <a:t>: increase population growth after dip in birth rates</a:t>
            </a:r>
          </a:p>
          <a:p>
            <a:pPr marL="0" indent="0">
              <a:buNone/>
              <a:tabLst>
                <a:tab pos="461963" algn="l"/>
              </a:tabLst>
            </a:pPr>
            <a:r>
              <a:rPr lang="en-US" dirty="0">
                <a:solidFill>
                  <a:schemeClr val="tx1"/>
                </a:solidFill>
              </a:rPr>
              <a:t>The UN estimates that future population growth may vary between 6 billion to 16 billion by 2100.</a:t>
            </a:r>
          </a:p>
        </p:txBody>
      </p:sp>
    </p:spTree>
    <p:extLst>
      <p:ext uri="{BB962C8B-B14F-4D97-AF65-F5344CB8AC3E}">
        <p14:creationId xmlns:p14="http://schemas.microsoft.com/office/powerpoint/2010/main" val="87558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Endangerment of Natural Environment</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Population growth threatens natural habitats.</a:t>
            </a:r>
          </a:p>
          <a:p>
            <a:pPr>
              <a:tabLst>
                <a:tab pos="461963" algn="l"/>
              </a:tabLst>
            </a:pPr>
            <a:r>
              <a:rPr lang="en-US" dirty="0">
                <a:solidFill>
                  <a:schemeClr val="tx1"/>
                </a:solidFill>
              </a:rPr>
              <a:t>Many countries have made efforts to reduce human impact on climate change.</a:t>
            </a:r>
          </a:p>
          <a:p>
            <a:pPr lvl="1">
              <a:tabLst>
                <a:tab pos="461963" algn="l"/>
              </a:tabLst>
            </a:pPr>
            <a:r>
              <a:rPr lang="en-US" dirty="0"/>
              <a:t>Reducing carbon dioxide emissions</a:t>
            </a:r>
            <a:endParaRPr lang="en-US" dirty="0">
              <a:solidFill>
                <a:schemeClr val="tx1"/>
              </a:solidFill>
            </a:endParaRPr>
          </a:p>
          <a:p>
            <a:pPr lvl="1">
              <a:tabLst>
                <a:tab pos="461963" algn="l"/>
              </a:tabLst>
            </a:pPr>
            <a:r>
              <a:rPr lang="en-US" dirty="0">
                <a:solidFill>
                  <a:schemeClr val="tx1"/>
                </a:solidFill>
              </a:rPr>
              <a:t>Not implemented in every country</a:t>
            </a:r>
          </a:p>
          <a:p>
            <a:pPr>
              <a:tabLst>
                <a:tab pos="461963" algn="l"/>
              </a:tabLst>
            </a:pPr>
            <a:r>
              <a:rPr lang="en-US" dirty="0">
                <a:solidFill>
                  <a:schemeClr val="tx1"/>
                </a:solidFill>
              </a:rPr>
              <a:t>There is constant debate over the human role in climate change, which leads to uncertainty about our ability to curb growth and protect the environment.</a:t>
            </a:r>
            <a:endParaRPr lang="en-US" dirty="0">
              <a:solidFill>
                <a:srgbClr val="0000FF"/>
              </a:solidFill>
            </a:endParaRPr>
          </a:p>
        </p:txBody>
      </p:sp>
    </p:spTree>
    <p:extLst>
      <p:ext uri="{BB962C8B-B14F-4D97-AF65-F5344CB8AC3E}">
        <p14:creationId xmlns:p14="http://schemas.microsoft.com/office/powerpoint/2010/main" val="131690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Populations grow exponentially with unlimited resources.</a:t>
            </a:r>
          </a:p>
          <a:p>
            <a:pPr>
              <a:tabLst>
                <a:tab pos="461963" algn="l"/>
              </a:tabLst>
            </a:pPr>
            <a:r>
              <a:rPr lang="en-US" dirty="0">
                <a:solidFill>
                  <a:schemeClr val="tx1"/>
                </a:solidFill>
              </a:rPr>
              <a:t>Logistic growth occurs when resources are limited.</a:t>
            </a:r>
          </a:p>
          <a:p>
            <a:pPr>
              <a:tabLst>
                <a:tab pos="461963" algn="l"/>
              </a:tabLst>
            </a:pPr>
            <a:r>
              <a:rPr lang="en-US" dirty="0">
                <a:solidFill>
                  <a:schemeClr val="tx1"/>
                </a:solidFill>
              </a:rPr>
              <a:t>Human population growing exponentially but below biotic potential.</a:t>
            </a:r>
          </a:p>
          <a:p>
            <a:pPr>
              <a:tabLst>
                <a:tab pos="461963" algn="l"/>
              </a:tabLst>
            </a:pPr>
            <a:r>
              <a:rPr lang="en-US" dirty="0">
                <a:solidFill>
                  <a:schemeClr val="tx1"/>
                </a:solidFill>
              </a:rPr>
              <a:t>Long-term consequences of growth remain uncertain.</a:t>
            </a:r>
            <a:endParaRPr lang="en-US" dirty="0">
              <a:solidFill>
                <a:srgbClr val="0000FF"/>
              </a:solidFill>
            </a:endParaRPr>
          </a:p>
        </p:txBody>
      </p:sp>
    </p:spTree>
    <p:extLst>
      <p:ext uri="{BB962C8B-B14F-4D97-AF65-F5344CB8AC3E}">
        <p14:creationId xmlns:p14="http://schemas.microsoft.com/office/powerpoint/2010/main" val="243438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Exponential Growth</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Exponential growth</a:t>
            </a:r>
            <a:r>
              <a:rPr lang="en-US" dirty="0">
                <a:solidFill>
                  <a:schemeClr val="tx1"/>
                </a:solidFill>
              </a:rPr>
              <a:t>: accelerating pattern of increasing population size</a:t>
            </a:r>
            <a:endParaRPr lang="en-US" b="1" dirty="0">
              <a:solidFill>
                <a:schemeClr val="tx1"/>
              </a:solidFill>
            </a:endParaRPr>
          </a:p>
          <a:p>
            <a:pPr>
              <a:tabLst>
                <a:tab pos="461963" algn="l"/>
              </a:tabLst>
            </a:pPr>
            <a:r>
              <a:rPr lang="en-US" dirty="0">
                <a:solidFill>
                  <a:schemeClr val="tx1"/>
                </a:solidFill>
              </a:rPr>
              <a:t>Concept introduced by Thomas Malthus in 1798</a:t>
            </a:r>
          </a:p>
          <a:p>
            <a:pPr>
              <a:tabLst>
                <a:tab pos="461963" algn="l"/>
              </a:tabLst>
            </a:pPr>
            <a:r>
              <a:rPr lang="en-US" dirty="0">
                <a:solidFill>
                  <a:schemeClr val="tx1"/>
                </a:solidFill>
              </a:rPr>
              <a:t>Occurs when resources are abundant</a:t>
            </a:r>
          </a:p>
          <a:p>
            <a:pPr lvl="1">
              <a:tabLst>
                <a:tab pos="461963" algn="l"/>
              </a:tabLst>
            </a:pPr>
            <a:r>
              <a:rPr lang="en-US" dirty="0"/>
              <a:t>If depleted, growth slows (logistic growth) or crashes (Malthusian catastrophe)</a:t>
            </a:r>
            <a:endParaRPr lang="en-US" dirty="0">
              <a:solidFill>
                <a:schemeClr val="tx1"/>
              </a:solidFill>
            </a:endParaRPr>
          </a:p>
        </p:txBody>
      </p:sp>
    </p:spTree>
    <p:extLst>
      <p:ext uri="{BB962C8B-B14F-4D97-AF65-F5344CB8AC3E}">
        <p14:creationId xmlns:p14="http://schemas.microsoft.com/office/powerpoint/2010/main" val="288997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Bacteria and Exponential Growth</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4572000" cy="4739640"/>
          </a:xfrm>
          <a:prstGeom prst="rect">
            <a:avLst/>
          </a:prstGeom>
        </p:spPr>
        <p:txBody>
          <a:bodyPr>
            <a:normAutofit fontScale="85000" lnSpcReduction="20000"/>
          </a:bodyPr>
          <a:lstStyle/>
          <a:p>
            <a:pPr marL="0" indent="0">
              <a:buNone/>
              <a:tabLst>
                <a:tab pos="461963" algn="l"/>
              </a:tabLst>
            </a:pPr>
            <a:r>
              <a:rPr lang="en-US" dirty="0">
                <a:solidFill>
                  <a:schemeClr val="tx1"/>
                </a:solidFill>
              </a:rPr>
              <a:t>Bacteria demonstrate exponential growth under ideal conditions.</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1,000 bacteria doubling every hour can reach 16 billion in 24 hours.</a:t>
            </a:r>
          </a:p>
          <a:p>
            <a:pPr marL="1200150" lvl="1" indent="-457200">
              <a:buFont typeface="Arial" panose="020B0604020202020204" pitchFamily="34" charset="0"/>
              <a:buChar char="•"/>
              <a:tabLst>
                <a:tab pos="461963" algn="l"/>
              </a:tabLst>
            </a:pPr>
            <a:r>
              <a:rPr lang="en-US" dirty="0">
                <a:solidFill>
                  <a:schemeClr val="tx1"/>
                </a:solidFill>
              </a:rPr>
              <a:t>Demonstrates </a:t>
            </a:r>
            <a:r>
              <a:rPr lang="en-US" b="1" dirty="0">
                <a:solidFill>
                  <a:schemeClr val="tx1"/>
                </a:solidFill>
              </a:rPr>
              <a:t>population growth rate</a:t>
            </a:r>
            <a:r>
              <a:rPr lang="en-US" dirty="0">
                <a:solidFill>
                  <a:schemeClr val="tx1"/>
                </a:solidFill>
              </a:rPr>
              <a:t>: when the number of organisms added in each reproductive generation increases at a greater and greater rate</a:t>
            </a:r>
          </a:p>
          <a:p>
            <a:pPr marL="457200" indent="-457200">
              <a:buFont typeface="Arial" panose="020B0604020202020204" pitchFamily="34" charset="0"/>
              <a:buChar char="•"/>
              <a:tabLst>
                <a:tab pos="461963" algn="l"/>
              </a:tabLst>
            </a:pPr>
            <a:r>
              <a:rPr lang="en-US" dirty="0">
                <a:solidFill>
                  <a:schemeClr val="tx1"/>
                </a:solidFill>
              </a:rPr>
              <a:t>When population size (</a:t>
            </a:r>
            <a:r>
              <a:rPr lang="en-US" i="1" dirty="0">
                <a:solidFill>
                  <a:schemeClr val="tx1"/>
                </a:solidFill>
              </a:rPr>
              <a:t>N</a:t>
            </a:r>
            <a:r>
              <a:rPr lang="en-US" dirty="0">
                <a:solidFill>
                  <a:schemeClr val="tx1"/>
                </a:solidFill>
              </a:rPr>
              <a:t>) is plotted over time, it produces a </a:t>
            </a:r>
            <a:r>
              <a:rPr lang="en-US" b="1" dirty="0">
                <a:solidFill>
                  <a:schemeClr val="tx1"/>
                </a:solidFill>
              </a:rPr>
              <a:t>J-shaped growth curve</a:t>
            </a:r>
            <a:r>
              <a:rPr lang="en-US" dirty="0">
                <a:solidFill>
                  <a:schemeClr val="tx1"/>
                </a:solidFill>
              </a:rPr>
              <a:t>.</a:t>
            </a:r>
            <a:endParaRPr lang="en-US" dirty="0">
              <a:solidFill>
                <a:srgbClr val="0000FF"/>
              </a:solidFill>
            </a:endParaRPr>
          </a:p>
        </p:txBody>
      </p:sp>
      <p:pic>
        <p:nvPicPr>
          <p:cNvPr id="2" name="Content Placeholder 5" descr="The image showing the bacteria features many spheres joined together to make lines.">
            <a:extLst>
              <a:ext uri="{FF2B5EF4-FFF2-40B4-BE49-F238E27FC236}">
                <a16:creationId xmlns:a16="http://schemas.microsoft.com/office/drawing/2014/main" id="{3AAD9DA7-2B72-8116-0D27-79CBC995E179}"/>
              </a:ext>
            </a:extLst>
          </p:cNvPr>
          <p:cNvPicPr>
            <a:picLocks noChangeAspect="1"/>
          </p:cNvPicPr>
          <p:nvPr/>
        </p:nvPicPr>
        <p:blipFill>
          <a:blip r:embed="rId2"/>
          <a:srcRect l="25000" t="5334" r="24074" b="3000"/>
          <a:stretch/>
        </p:blipFill>
        <p:spPr>
          <a:xfrm>
            <a:off x="5102888" y="1119525"/>
            <a:ext cx="3281624" cy="3281624"/>
          </a:xfrm>
          <a:prstGeom prst="rect">
            <a:avLst/>
          </a:prstGeom>
        </p:spPr>
      </p:pic>
      <p:sp>
        <p:nvSpPr>
          <p:cNvPr id="4" name="TextBox 3">
            <a:extLst>
              <a:ext uri="{FF2B5EF4-FFF2-40B4-BE49-F238E27FC236}">
                <a16:creationId xmlns:a16="http://schemas.microsoft.com/office/drawing/2014/main" id="{A0543BC1-901B-179C-8A45-F0BF141C420D}"/>
              </a:ext>
            </a:extLst>
          </p:cNvPr>
          <p:cNvSpPr txBox="1"/>
          <p:nvPr/>
        </p:nvSpPr>
        <p:spPr>
          <a:xfrm>
            <a:off x="5181600" y="4404360"/>
            <a:ext cx="3124200" cy="1600438"/>
          </a:xfrm>
          <a:prstGeom prst="rect">
            <a:avLst/>
          </a:prstGeom>
          <a:noFill/>
        </p:spPr>
        <p:txBody>
          <a:bodyPr wrap="square" rtlCol="0">
            <a:spAutoFit/>
          </a:bodyPr>
          <a:lstStyle/>
          <a:p>
            <a:pPr algn="ctr"/>
            <a:r>
              <a:rPr lang="en-US" sz="1400" b="1" dirty="0"/>
              <a:t>45.3 Figure 1: </a:t>
            </a:r>
            <a:r>
              <a:rPr lang="en-US" sz="1400" dirty="0"/>
              <a:t>This image shows a computer-generated depiction of </a:t>
            </a:r>
            <a:r>
              <a:rPr lang="en-US" sz="1400" i="1" dirty="0"/>
              <a:t>Streptococcus pneumoniae </a:t>
            </a:r>
            <a:r>
              <a:rPr lang="en-US" sz="1400" dirty="0"/>
              <a:t>bacteria that was created based on scanning electron microscopic (SEM) imagery. Some cells in this image are depicted halfway through the binary fission process.</a:t>
            </a:r>
          </a:p>
        </p:txBody>
      </p:sp>
      <p:sp>
        <p:nvSpPr>
          <p:cNvPr id="5" name="TextBox 4">
            <a:extLst>
              <a:ext uri="{FF2B5EF4-FFF2-40B4-BE49-F238E27FC236}">
                <a16:creationId xmlns:a16="http://schemas.microsoft.com/office/drawing/2014/main" id="{DF6B7016-6BCD-8636-BAEB-9E194711C0D4}"/>
              </a:ext>
            </a:extLst>
          </p:cNvPr>
          <p:cNvSpPr txBox="1"/>
          <p:nvPr/>
        </p:nvSpPr>
        <p:spPr>
          <a:xfrm>
            <a:off x="5205884" y="6079123"/>
            <a:ext cx="1143000" cy="338554"/>
          </a:xfrm>
          <a:prstGeom prst="rect">
            <a:avLst/>
          </a:prstGeom>
          <a:noFill/>
        </p:spPr>
        <p:txBody>
          <a:bodyPr wrap="square" rtlCol="0">
            <a:spAutoFit/>
          </a:bodyPr>
          <a:lstStyle/>
          <a:p>
            <a:pPr algn="ctr"/>
            <a:r>
              <a:rPr lang="en-US" sz="800" dirty="0"/>
              <a:t>CDC on Unsplash. "Strep bacteria."</a:t>
            </a:r>
          </a:p>
        </p:txBody>
      </p:sp>
    </p:spTree>
    <p:extLst>
      <p:ext uri="{BB962C8B-B14F-4D97-AF65-F5344CB8AC3E}">
        <p14:creationId xmlns:p14="http://schemas.microsoft.com/office/powerpoint/2010/main" val="20023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45.3 Figure 2</a:t>
            </a:r>
            <a:endParaRPr lang="en-US" sz="3200" dirty="0">
              <a:solidFill>
                <a:schemeClr val="accent1"/>
              </a:solidFill>
            </a:endParaRPr>
          </a:p>
        </p:txBody>
      </p:sp>
      <p:sp>
        <p:nvSpPr>
          <p:cNvPr id="3" name="TextBox 2">
            <a:extLst>
              <a:ext uri="{FF2B5EF4-FFF2-40B4-BE49-F238E27FC236}">
                <a16:creationId xmlns:a16="http://schemas.microsoft.com/office/drawing/2014/main" id="{D61FE6AD-0B11-E21F-A275-3F00550DF0FB}"/>
              </a:ext>
            </a:extLst>
          </p:cNvPr>
          <p:cNvSpPr txBox="1"/>
          <p:nvPr/>
        </p:nvSpPr>
        <p:spPr>
          <a:xfrm>
            <a:off x="3543300" y="5591443"/>
            <a:ext cx="2057400" cy="338554"/>
          </a:xfrm>
          <a:prstGeom prst="rect">
            <a:avLst/>
          </a:prstGeom>
          <a:noFill/>
        </p:spPr>
        <p:txBody>
          <a:bodyPr wrap="square" rtlCol="0">
            <a:spAutoFit/>
          </a:bodyPr>
          <a:lstStyle/>
          <a:p>
            <a:pPr algn="ctr"/>
            <a:r>
              <a:rPr lang="en-US" sz="800" dirty="0"/>
              <a:t>CNX OpenStax on Wikimedia Commons. "Exponential growth." Modified. </a:t>
            </a:r>
          </a:p>
        </p:txBody>
      </p:sp>
      <p:pic>
        <p:nvPicPr>
          <p:cNvPr id="6" name="Content Placeholder 6" descr="The graph shows time on the x-axis and population size on the y-axis. Population size increases slowly at first then increases dramatically, producing a J shape.">
            <a:extLst>
              <a:ext uri="{FF2B5EF4-FFF2-40B4-BE49-F238E27FC236}">
                <a16:creationId xmlns:a16="http://schemas.microsoft.com/office/drawing/2014/main" id="{0163C388-5CC1-6392-6D77-9D3FD3715E37}"/>
              </a:ext>
            </a:extLst>
          </p:cNvPr>
          <p:cNvPicPr>
            <a:picLocks noGrp="1" noChangeAspect="1"/>
          </p:cNvPicPr>
          <p:nvPr>
            <p:ph idx="1"/>
          </p:nvPr>
        </p:nvPicPr>
        <p:blipFill>
          <a:blip r:embed="rId3"/>
          <a:srcRect l="23148" t="3667" r="22222" b="3000"/>
          <a:stretch/>
        </p:blipFill>
        <p:spPr>
          <a:xfrm>
            <a:off x="2171699" y="1109245"/>
            <a:ext cx="4722315" cy="448219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Bacteria and Exponential Growth</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3977640"/>
          </a:xfrm>
          <a:prstGeom prst="rect">
            <a:avLst/>
          </a:prstGeom>
        </p:spPr>
        <p:txBody>
          <a:bodyPr>
            <a:normAutofit lnSpcReduction="10000"/>
          </a:bodyPr>
          <a:lstStyle/>
          <a:p>
            <a:pPr marL="0" indent="0">
              <a:buNone/>
              <a:tabLst>
                <a:tab pos="461963" algn="l"/>
              </a:tabLst>
            </a:pPr>
            <a:r>
              <a:rPr lang="en-US" dirty="0">
                <a:solidFill>
                  <a:schemeClr val="tx1"/>
                </a:solidFill>
              </a:rPr>
              <a:t>Resources are limited in the real world, so bacteria aren't always reproducing.</a:t>
            </a:r>
          </a:p>
          <a:p>
            <a:pPr>
              <a:tabLst>
                <a:tab pos="461963" algn="l"/>
              </a:tabLst>
            </a:pPr>
            <a:r>
              <a:rPr lang="en-US" dirty="0">
                <a:solidFill>
                  <a:schemeClr val="tx1"/>
                </a:solidFill>
              </a:rPr>
              <a:t>Some will die and not reproduce, which lowers the growth rate.</a:t>
            </a:r>
          </a:p>
          <a:p>
            <a:pPr>
              <a:tabLst>
                <a:tab pos="461963" algn="l"/>
              </a:tabLst>
            </a:pPr>
            <a:r>
              <a:rPr lang="en-US" dirty="0">
                <a:solidFill>
                  <a:schemeClr val="tx1"/>
                </a:solidFill>
              </a:rPr>
              <a:t>To calculate the growth rate of a population, the </a:t>
            </a:r>
            <a:r>
              <a:rPr lang="en-US" b="1" dirty="0">
                <a:solidFill>
                  <a:schemeClr val="tx1"/>
                </a:solidFill>
              </a:rPr>
              <a:t>death rate (</a:t>
            </a:r>
            <a:r>
              <a:rPr lang="en-US" b="1" i="1" dirty="0">
                <a:solidFill>
                  <a:schemeClr val="tx1"/>
                </a:solidFill>
              </a:rPr>
              <a:t>D</a:t>
            </a:r>
            <a:r>
              <a:rPr lang="en-US" b="1" dirty="0">
                <a:solidFill>
                  <a:schemeClr val="tx1"/>
                </a:solidFill>
              </a:rPr>
              <a:t>)</a:t>
            </a:r>
            <a:r>
              <a:rPr lang="en-US" dirty="0">
                <a:solidFill>
                  <a:schemeClr val="tx1"/>
                </a:solidFill>
              </a:rPr>
              <a:t> (number that die during a time interval) is subtracted from the </a:t>
            </a:r>
            <a:r>
              <a:rPr lang="en-US" b="1" dirty="0">
                <a:solidFill>
                  <a:schemeClr val="tx1"/>
                </a:solidFill>
              </a:rPr>
              <a:t>birth rate (</a:t>
            </a:r>
            <a:r>
              <a:rPr lang="en-US" b="1" i="1" dirty="0">
                <a:solidFill>
                  <a:schemeClr val="tx1"/>
                </a:solidFill>
              </a:rPr>
              <a:t>B</a:t>
            </a:r>
            <a:r>
              <a:rPr lang="en-US" b="1" dirty="0">
                <a:solidFill>
                  <a:schemeClr val="tx1"/>
                </a:solidFill>
              </a:rPr>
              <a:t>) </a:t>
            </a:r>
            <a:r>
              <a:rPr lang="en-US" dirty="0">
                <a:solidFill>
                  <a:schemeClr val="tx1"/>
                </a:solidFill>
              </a:rPr>
              <a:t>(number that are born during a time interval).</a:t>
            </a:r>
          </a:p>
          <a:p>
            <a:pPr>
              <a:tabLst>
                <a:tab pos="461963" algn="l"/>
              </a:tabLst>
            </a:pPr>
            <a:r>
              <a:rPr lang="en-US" dirty="0">
                <a:solidFill>
                  <a:schemeClr val="tx1"/>
                </a:solidFill>
              </a:rPr>
              <a:t>This is the formula:</a:t>
            </a:r>
          </a:p>
          <a:p>
            <a:pPr marL="0" indent="0">
              <a:buNone/>
              <a:tabLst>
                <a:tab pos="461963" algn="l"/>
              </a:tabLst>
            </a:pPr>
            <a:endParaRPr lang="en-US" dirty="0">
              <a:solidFill>
                <a:schemeClr val="tx1"/>
              </a:solidFill>
            </a:endParaRPr>
          </a:p>
        </p:txBody>
      </p:sp>
      <p:graphicFrame>
        <p:nvGraphicFramePr>
          <p:cNvPr id="2" name="Object 1" descr="The change in the number of organisms (delta N) divided by the change in time (delta T) is equal to the birth rate (B) minus the death rate (D)">
            <a:extLst>
              <a:ext uri="{FF2B5EF4-FFF2-40B4-BE49-F238E27FC236}">
                <a16:creationId xmlns:a16="http://schemas.microsoft.com/office/drawing/2014/main" id="{158F4F94-1F93-6EB7-4A66-22FB374BA776}"/>
              </a:ext>
            </a:extLst>
          </p:cNvPr>
          <p:cNvGraphicFramePr>
            <a:graphicFrameLocks noChangeAspect="1"/>
          </p:cNvGraphicFramePr>
          <p:nvPr>
            <p:extLst>
              <p:ext uri="{D42A27DB-BD31-4B8C-83A1-F6EECF244321}">
                <p14:modId xmlns:p14="http://schemas.microsoft.com/office/powerpoint/2010/main" val="3867698595"/>
              </p:ext>
            </p:extLst>
          </p:nvPr>
        </p:nvGraphicFramePr>
        <p:xfrm>
          <a:off x="914400" y="5105400"/>
          <a:ext cx="6827519" cy="670560"/>
        </p:xfrm>
        <a:graphic>
          <a:graphicData uri="http://schemas.openxmlformats.org/presentationml/2006/ole">
            <mc:AlternateContent xmlns:mc="http://schemas.openxmlformats.org/markup-compatibility/2006">
              <mc:Choice xmlns:v="urn:schemas-microsoft-com:vml" Requires="v">
                <p:oleObj name="Equation" r:id="rId2" imgW="4267080" imgH="419040" progId="Equation.DSMT4">
                  <p:embed/>
                </p:oleObj>
              </mc:Choice>
              <mc:Fallback>
                <p:oleObj name="Equation" r:id="rId2" imgW="4267080" imgH="419040" progId="Equation.DSMT4">
                  <p:embed/>
                  <p:pic>
                    <p:nvPicPr>
                      <p:cNvPr id="0" name=""/>
                      <p:cNvPicPr/>
                      <p:nvPr/>
                    </p:nvPicPr>
                    <p:blipFill>
                      <a:blip r:embed="rId3"/>
                      <a:stretch>
                        <a:fillRect/>
                      </a:stretch>
                    </p:blipFill>
                    <p:spPr>
                      <a:xfrm>
                        <a:off x="914400" y="5105400"/>
                        <a:ext cx="6827519" cy="670560"/>
                      </a:xfrm>
                      <a:prstGeom prst="rect">
                        <a:avLst/>
                      </a:prstGeom>
                    </p:spPr>
                  </p:pic>
                </p:oleObj>
              </mc:Fallback>
            </mc:AlternateContent>
          </a:graphicData>
        </a:graphic>
      </p:graphicFrame>
    </p:spTree>
    <p:extLst>
      <p:ext uri="{BB962C8B-B14F-4D97-AF65-F5344CB8AC3E}">
        <p14:creationId xmlns:p14="http://schemas.microsoft.com/office/powerpoint/2010/main" val="12850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Birth Rate and Death Rate</a:t>
            </a:r>
            <a:endParaRPr lang="en-US" sz="1400" baseline="-25000" dirty="0">
              <a:solidFill>
                <a:schemeClr val="accent1"/>
              </a:solidFill>
            </a:endParaRPr>
          </a:p>
        </p:txBody>
      </p:sp>
      <p:sp>
        <p:nvSpPr>
          <p:cNvPr id="11267" name="Rectangle 3"/>
          <p:cNvSpPr>
            <a:spLocks noGrp="1"/>
          </p:cNvSpPr>
          <p:nvPr>
            <p:ph idx="1"/>
          </p:nvPr>
        </p:nvSpPr>
        <p:spPr>
          <a:xfrm>
            <a:off x="457200" y="1280160"/>
            <a:ext cx="8458200" cy="4739640"/>
          </a:xfrm>
          <a:prstGeom prst="rect">
            <a:avLst/>
          </a:prstGeom>
        </p:spPr>
        <p:txBody>
          <a:bodyPr>
            <a:normAutofit fontScale="77500" lnSpcReduction="20000"/>
          </a:bodyPr>
          <a:lstStyle/>
          <a:p>
            <a:pPr>
              <a:tabLst>
                <a:tab pos="461963" algn="l"/>
              </a:tabLst>
            </a:pPr>
            <a:r>
              <a:rPr lang="en-US" dirty="0">
                <a:solidFill>
                  <a:schemeClr val="tx1"/>
                </a:solidFill>
              </a:rPr>
              <a:t>Birth rate is usually expressed per capita (</a:t>
            </a:r>
            <a:r>
              <a:rPr lang="en-US" i="1" dirty="0">
                <a:solidFill>
                  <a:schemeClr val="tx1"/>
                </a:solidFill>
              </a:rPr>
              <a:t>b</a:t>
            </a:r>
            <a:r>
              <a:rPr lang="en-US" dirty="0">
                <a:solidFill>
                  <a:schemeClr val="tx1"/>
                </a:solidFill>
              </a:rPr>
              <a:t>).</a:t>
            </a:r>
          </a:p>
          <a:p>
            <a:pPr lvl="1">
              <a:tabLst>
                <a:tab pos="461963" algn="l"/>
              </a:tabLst>
            </a:pPr>
            <a:r>
              <a:rPr lang="en-US" dirty="0">
                <a:solidFill>
                  <a:schemeClr val="tx1"/>
                </a:solidFill>
              </a:rPr>
              <a:t>Equal to total number of births in a population (</a:t>
            </a:r>
            <a:r>
              <a:rPr lang="en-US" i="1" dirty="0">
                <a:solidFill>
                  <a:schemeClr val="tx1"/>
                </a:solidFill>
              </a:rPr>
              <a:t>B</a:t>
            </a:r>
            <a:r>
              <a:rPr lang="en-US" dirty="0">
                <a:solidFill>
                  <a:schemeClr val="tx1"/>
                </a:solidFill>
              </a:rPr>
              <a:t>) divided by total number of individuals (</a:t>
            </a:r>
            <a:r>
              <a:rPr lang="en-US" i="1" dirty="0"/>
              <a:t>N</a:t>
            </a:r>
            <a:r>
              <a:rPr lang="en-US" dirty="0"/>
              <a:t>) in the population</a:t>
            </a:r>
          </a:p>
          <a:p>
            <a:pPr lvl="1">
              <a:tabLst>
                <a:tab pos="461963" algn="l"/>
              </a:tabLst>
            </a:pPr>
            <a:r>
              <a:rPr lang="en-US" dirty="0"/>
              <a:t>B (birth rate) = bN</a:t>
            </a:r>
          </a:p>
          <a:p>
            <a:pPr>
              <a:tabLst>
                <a:tab pos="461963" algn="l"/>
              </a:tabLst>
            </a:pPr>
            <a:r>
              <a:rPr lang="en-US" dirty="0">
                <a:solidFill>
                  <a:schemeClr val="tx1"/>
                </a:solidFill>
              </a:rPr>
              <a:t>The per capita death rate is calculated similarly.</a:t>
            </a:r>
          </a:p>
          <a:p>
            <a:pPr lvl="1">
              <a:tabLst>
                <a:tab pos="461963" algn="l"/>
              </a:tabLst>
            </a:pPr>
            <a:r>
              <a:rPr lang="en-US" dirty="0"/>
              <a:t>Equal to total number of deaths in a population (</a:t>
            </a:r>
            <a:r>
              <a:rPr lang="en-US" i="1" dirty="0"/>
              <a:t>D</a:t>
            </a:r>
            <a:r>
              <a:rPr lang="en-US" dirty="0"/>
              <a:t>) divided by </a:t>
            </a:r>
            <a:r>
              <a:rPr lang="en-US" i="1" dirty="0"/>
              <a:t>N</a:t>
            </a:r>
          </a:p>
          <a:p>
            <a:pPr lvl="1">
              <a:tabLst>
                <a:tab pos="461963" algn="l"/>
              </a:tabLst>
            </a:pPr>
            <a:r>
              <a:rPr lang="en-US" dirty="0"/>
              <a:t>D (death rate) = dN</a:t>
            </a:r>
          </a:p>
          <a:p>
            <a:pPr>
              <a:tabLst>
                <a:tab pos="461963" algn="l"/>
              </a:tabLst>
            </a:pPr>
            <a:r>
              <a:rPr lang="en-US" dirty="0">
                <a:solidFill>
                  <a:schemeClr val="tx1"/>
                </a:solidFill>
              </a:rPr>
              <a:t>Instantaneous growth rate (population at a particular point in time) is calculated by:</a:t>
            </a:r>
          </a:p>
          <a:p>
            <a:pPr marL="0" indent="0">
              <a:buNone/>
              <a:tabLst>
                <a:tab pos="461963" algn="l"/>
              </a:tabLst>
            </a:pPr>
            <a:endParaRPr lang="en-US" dirty="0">
              <a:solidFill>
                <a:schemeClr val="tx1"/>
              </a:solidFill>
            </a:endParaRPr>
          </a:p>
          <a:p>
            <a:pPr>
              <a:tabLst>
                <a:tab pos="461963" algn="l"/>
              </a:tabLst>
            </a:pPr>
            <a:endParaRPr lang="en-US" i="1" dirty="0">
              <a:solidFill>
                <a:schemeClr val="tx1"/>
              </a:solidFill>
              <a:latin typeface="Cambria Math" panose="02040503050406030204" pitchFamily="18" charset="0"/>
            </a:endParaRPr>
          </a:p>
          <a:p>
            <a:pPr>
              <a:tabLst>
                <a:tab pos="461963" algn="l"/>
              </a:tabLst>
            </a:pPr>
            <a:endParaRPr lang="en-US" dirty="0">
              <a:solidFill>
                <a:schemeClr val="tx1"/>
              </a:solidFill>
            </a:endParaRPr>
          </a:p>
          <a:p>
            <a:pPr>
              <a:tabLst>
                <a:tab pos="461963" algn="l"/>
              </a:tabLst>
            </a:pPr>
            <a:endParaRPr lang="en-US" dirty="0">
              <a:solidFill>
                <a:schemeClr val="tx1"/>
              </a:solidFill>
            </a:endParaRPr>
          </a:p>
          <a:p>
            <a:pPr>
              <a:tabLst>
                <a:tab pos="461963" algn="l"/>
              </a:tabLst>
            </a:pPr>
            <a:r>
              <a:rPr lang="en-US" dirty="0">
                <a:solidFill>
                  <a:schemeClr val="tx1"/>
                </a:solidFill>
              </a:rPr>
              <a:t>dN/dT is change in number of individuals relative to change in time.</a:t>
            </a:r>
          </a:p>
        </p:txBody>
      </p:sp>
      <p:graphicFrame>
        <p:nvGraphicFramePr>
          <p:cNvPr id="2" name="Object 1" descr="The change in the number of individuals relative to the change in time at any given instant is equal to the birth rate minus the death rate which equals N multiplied by the birth rate per capita minus the death rate per capita.">
            <a:extLst>
              <a:ext uri="{FF2B5EF4-FFF2-40B4-BE49-F238E27FC236}">
                <a16:creationId xmlns:a16="http://schemas.microsoft.com/office/drawing/2014/main" id="{816951C3-056C-8A9A-F608-0495AE5E17B9}"/>
              </a:ext>
            </a:extLst>
          </p:cNvPr>
          <p:cNvGraphicFramePr>
            <a:graphicFrameLocks noChangeAspect="1"/>
          </p:cNvGraphicFramePr>
          <p:nvPr>
            <p:extLst>
              <p:ext uri="{D42A27DB-BD31-4B8C-83A1-F6EECF244321}">
                <p14:modId xmlns:p14="http://schemas.microsoft.com/office/powerpoint/2010/main" val="3924473031"/>
              </p:ext>
            </p:extLst>
          </p:nvPr>
        </p:nvGraphicFramePr>
        <p:xfrm>
          <a:off x="2743200" y="4419600"/>
          <a:ext cx="2949679" cy="762000"/>
        </p:xfrm>
        <a:graphic>
          <a:graphicData uri="http://schemas.openxmlformats.org/presentationml/2006/ole">
            <mc:AlternateContent xmlns:mc="http://schemas.openxmlformats.org/markup-compatibility/2006">
              <mc:Choice xmlns:v="urn:schemas-microsoft-com:vml" Requires="v">
                <p:oleObj name="Equation" r:id="rId2" imgW="1523880" imgH="393480" progId="Equation.DSMT4">
                  <p:embed/>
                </p:oleObj>
              </mc:Choice>
              <mc:Fallback>
                <p:oleObj name="Equation" r:id="rId2" imgW="1523880" imgH="393480" progId="Equation.DSMT4">
                  <p:embed/>
                  <p:pic>
                    <p:nvPicPr>
                      <p:cNvPr id="0" name=""/>
                      <p:cNvPicPr/>
                      <p:nvPr/>
                    </p:nvPicPr>
                    <p:blipFill>
                      <a:blip r:embed="rId3"/>
                      <a:stretch>
                        <a:fillRect/>
                      </a:stretch>
                    </p:blipFill>
                    <p:spPr>
                      <a:xfrm>
                        <a:off x="2743200" y="4419600"/>
                        <a:ext cx="2949679" cy="762000"/>
                      </a:xfrm>
                      <a:prstGeom prst="rect">
                        <a:avLst/>
                      </a:prstGeom>
                    </p:spPr>
                  </p:pic>
                </p:oleObj>
              </mc:Fallback>
            </mc:AlternateContent>
          </a:graphicData>
        </a:graphic>
      </p:graphicFrame>
    </p:spTree>
    <p:extLst>
      <p:ext uri="{BB962C8B-B14F-4D97-AF65-F5344CB8AC3E}">
        <p14:creationId xmlns:p14="http://schemas.microsoft.com/office/powerpoint/2010/main" val="44866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Intrinsic Rate of Increase</a:t>
            </a:r>
            <a:endParaRPr lang="en-US" sz="1400" baseline="-25000" dirty="0">
              <a:solidFill>
                <a:schemeClr val="accent1"/>
              </a:solidFill>
            </a:endParaRPr>
          </a:p>
        </p:txBody>
      </p:sp>
      <mc:AlternateContent xmlns:mc="http://schemas.openxmlformats.org/markup-compatibility/2006" xmlns:a14="http://schemas.microsoft.com/office/drawing/2010/main">
        <mc:Choice Requires="a14">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i="1" dirty="0">
                    <a:solidFill>
                      <a:schemeClr val="tx1"/>
                    </a:solidFill>
                  </a:rPr>
                  <a:t>d</a:t>
                </a:r>
                <a:r>
                  <a:rPr lang="en-US" dirty="0">
                    <a:solidFill>
                      <a:schemeClr val="tx1"/>
                    </a:solidFill>
                  </a:rPr>
                  <a:t> in </a:t>
                </a:r>
                <a:r>
                  <a:rPr lang="en-US" i="1" dirty="0">
                    <a:solidFill>
                      <a:schemeClr val="tx1"/>
                    </a:solidFill>
                  </a:rPr>
                  <a:t>dN </a:t>
                </a:r>
                <a:r>
                  <a:rPr lang="en-US" dirty="0">
                    <a:solidFill>
                      <a:schemeClr val="tx1"/>
                    </a:solidFill>
                  </a:rPr>
                  <a:t>and </a:t>
                </a:r>
                <a:r>
                  <a:rPr lang="en-US" i="1" dirty="0">
                    <a:solidFill>
                      <a:schemeClr val="tx1"/>
                    </a:solidFill>
                  </a:rPr>
                  <a:t>dT</a:t>
                </a:r>
                <a:r>
                  <a:rPr lang="en-US" dirty="0">
                    <a:solidFill>
                      <a:schemeClr val="tx1"/>
                    </a:solidFill>
                  </a:rPr>
                  <a:t> refers to the </a:t>
                </a:r>
                <a:r>
                  <a:rPr lang="en-US" i="1" dirty="0">
                    <a:solidFill>
                      <a:schemeClr val="tx1"/>
                    </a:solidFill>
                  </a:rPr>
                  <a:t>derivative</a:t>
                </a:r>
                <a:r>
                  <a:rPr lang="en-US" dirty="0">
                    <a:solidFill>
                      <a:schemeClr val="tx1"/>
                    </a:solidFill>
                  </a:rPr>
                  <a:t>, not the death rate.</a:t>
                </a:r>
              </a:p>
              <a:p>
                <a:pPr>
                  <a:tabLst>
                    <a:tab pos="461963" algn="l"/>
                  </a:tabLst>
                </a:pPr>
                <a:r>
                  <a:rPr lang="en-US" dirty="0">
                    <a:solidFill>
                      <a:schemeClr val="tx1"/>
                    </a:solidFill>
                  </a:rPr>
                  <a:t>The equation for instantaneous growth can be reduced by using </a:t>
                </a:r>
                <a:r>
                  <a:rPr lang="en-US" i="1" dirty="0">
                    <a:solidFill>
                      <a:schemeClr val="tx1"/>
                    </a:solidFill>
                  </a:rPr>
                  <a:t>r</a:t>
                </a:r>
                <a:r>
                  <a:rPr lang="en-US" dirty="0">
                    <a:solidFill>
                      <a:schemeClr val="tx1"/>
                    </a:solidFill>
                  </a:rPr>
                  <a:t> (intrinsic rate of increase) for the d</a:t>
                </a:r>
                <a:r>
                  <a:rPr lang="en-US" dirty="0"/>
                  <a:t>ifference of per capita birth and death rates.</a:t>
                </a:r>
                <a:endParaRPr lang="en-US" dirty="0">
                  <a:solidFill>
                    <a:schemeClr val="tx1"/>
                  </a:solidFill>
                </a:endParaRPr>
              </a:p>
              <a:p>
                <a:pPr>
                  <a:tabLst>
                    <a:tab pos="461963" algn="l"/>
                  </a:tabLst>
                </a:pPr>
                <a:endParaRPr lang="en-US" i="1" dirty="0">
                  <a:solidFill>
                    <a:schemeClr val="tx1"/>
                  </a:solidFill>
                </a:endParaRPr>
              </a:p>
              <a:p>
                <a:pPr>
                  <a:tabLst>
                    <a:tab pos="461963" algn="l"/>
                  </a:tabLst>
                </a:pPr>
                <a:endParaRPr lang="en-US" i="1" dirty="0">
                  <a:solidFill>
                    <a:schemeClr val="tx1"/>
                  </a:solidFill>
                </a:endParaRPr>
              </a:p>
              <a:p>
                <a:pPr>
                  <a:tabLst>
                    <a:tab pos="461963" algn="l"/>
                  </a:tabLst>
                </a:pPr>
                <a:r>
                  <a:rPr lang="en-US" i="1" dirty="0">
                    <a:solidFill>
                      <a:schemeClr val="tx1"/>
                    </a:solidFill>
                  </a:rPr>
                  <a:t>r</a:t>
                </a:r>
                <a:r>
                  <a:rPr lang="en-US" dirty="0">
                    <a:solidFill>
                      <a:schemeClr val="tx1"/>
                    </a:solidFill>
                  </a:rPr>
                  <a:t> can be positive (population increasing), negative (decreasing), or zero (stable).</a:t>
                </a:r>
              </a:p>
              <a:p>
                <a:pPr lvl="1">
                  <a:tabLst>
                    <a:tab pos="461963" algn="l"/>
                  </a:tabLst>
                </a:pPr>
                <a:r>
                  <a:rPr lang="en-US" b="1" dirty="0"/>
                  <a:t>Zero population growth</a:t>
                </a:r>
                <a:r>
                  <a:rPr lang="en-US" dirty="0"/>
                  <a:t> means the population's size is unchanging; this occurs when </a:t>
                </a:r>
                <a14:m>
                  <m:oMath xmlns:m="http://schemas.openxmlformats.org/officeDocument/2006/math">
                    <m:r>
                      <a:rPr lang="en-US" i="1" dirty="0">
                        <a:latin typeface="Cambria Math" panose="02040503050406030204" pitchFamily="18" charset="0"/>
                      </a:rPr>
                      <m:t>𝑟</m:t>
                    </m:r>
                    <m:r>
                      <a:rPr lang="en-US" i="1" dirty="0">
                        <a:latin typeface="Cambria Math" panose="02040503050406030204" pitchFamily="18" charset="0"/>
                      </a:rPr>
                      <m:t>=0</m:t>
                    </m:r>
                  </m:oMath>
                </a14:m>
                <a:r>
                  <a:rPr lang="en-US" dirty="0"/>
                  <a:t>.</a:t>
                </a:r>
              </a:p>
            </p:txBody>
          </p:sp>
        </mc:Choice>
        <mc:Fallback xmlns="">
          <p:sp>
            <p:nvSpPr>
              <p:cNvPr id="11267" name="Rectangle 3"/>
              <p:cNvSpPr>
                <a:spLocks noGrp="1" noRot="1" noChangeAspect="1" noMove="1" noResize="1" noEditPoints="1" noAdjustHandles="1" noChangeArrowheads="1" noChangeShapeType="1" noTextEdit="1"/>
              </p:cNvSpPr>
              <p:nvPr>
                <p:ph idx="1"/>
              </p:nvPr>
            </p:nvSpPr>
            <p:spPr>
              <a:prstGeom prst="rect">
                <a:avLst/>
              </a:prstGeom>
              <a:blipFill>
                <a:blip r:embed="rId3"/>
                <a:stretch>
                  <a:fillRect l="-1111" t="-2000" r="-1630"/>
                </a:stretch>
              </a:blipFill>
            </p:spPr>
            <p:txBody>
              <a:bodyPr/>
              <a:lstStyle/>
              <a:p>
                <a:r>
                  <a:rPr lang="en-US">
                    <a:noFill/>
                  </a:rPr>
                  <a:t> </a:t>
                </a:r>
              </a:p>
            </p:txBody>
          </p:sp>
        </mc:Fallback>
      </mc:AlternateContent>
      <p:graphicFrame>
        <p:nvGraphicFramePr>
          <p:cNvPr id="2" name="Object 1" descr="The derivative of N divided by the derivative of T is equal to r multiplied by N.">
            <a:extLst>
              <a:ext uri="{FF2B5EF4-FFF2-40B4-BE49-F238E27FC236}">
                <a16:creationId xmlns:a16="http://schemas.microsoft.com/office/drawing/2014/main" id="{7EC6CEAD-0D38-CD77-C186-04429BDC9F97}"/>
              </a:ext>
            </a:extLst>
          </p:cNvPr>
          <p:cNvGraphicFramePr>
            <a:graphicFrameLocks noChangeAspect="1"/>
          </p:cNvGraphicFramePr>
          <p:nvPr>
            <p:extLst>
              <p:ext uri="{D42A27DB-BD31-4B8C-83A1-F6EECF244321}">
                <p14:modId xmlns:p14="http://schemas.microsoft.com/office/powerpoint/2010/main" val="43382471"/>
              </p:ext>
            </p:extLst>
          </p:nvPr>
        </p:nvGraphicFramePr>
        <p:xfrm>
          <a:off x="3886200" y="3276600"/>
          <a:ext cx="1204452" cy="762000"/>
        </p:xfrm>
        <a:graphic>
          <a:graphicData uri="http://schemas.openxmlformats.org/presentationml/2006/ole">
            <mc:AlternateContent xmlns:mc="http://schemas.openxmlformats.org/markup-compatibility/2006">
              <mc:Choice xmlns:v="urn:schemas-microsoft-com:vml" Requires="v">
                <p:oleObj name="Equation" r:id="rId4" imgW="622080" imgH="393480" progId="Equation.DSMT4">
                  <p:embed/>
                </p:oleObj>
              </mc:Choice>
              <mc:Fallback>
                <p:oleObj name="Equation" r:id="rId4" imgW="622080" imgH="393480" progId="Equation.DSMT4">
                  <p:embed/>
                  <p:pic>
                    <p:nvPicPr>
                      <p:cNvPr id="0" name=""/>
                      <p:cNvPicPr/>
                      <p:nvPr/>
                    </p:nvPicPr>
                    <p:blipFill>
                      <a:blip r:embed="rId5"/>
                      <a:stretch>
                        <a:fillRect/>
                      </a:stretch>
                    </p:blipFill>
                    <p:spPr>
                      <a:xfrm>
                        <a:off x="3886200" y="3276600"/>
                        <a:ext cx="1204452" cy="762000"/>
                      </a:xfrm>
                      <a:prstGeom prst="rect">
                        <a:avLst/>
                      </a:prstGeom>
                    </p:spPr>
                  </p:pic>
                </p:oleObj>
              </mc:Fallback>
            </mc:AlternateContent>
          </a:graphicData>
        </a:graphic>
      </p:graphicFrame>
    </p:spTree>
    <p:extLst>
      <p:ext uri="{BB962C8B-B14F-4D97-AF65-F5344CB8AC3E}">
        <p14:creationId xmlns:p14="http://schemas.microsoft.com/office/powerpoint/2010/main" val="195611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2042</TotalTime>
  <Words>2905</Words>
  <Application>Microsoft Office PowerPoint</Application>
  <PresentationFormat>On-screen Show (4:3)</PresentationFormat>
  <Paragraphs>224</Paragraphs>
  <Slides>39</Slides>
  <Notes>8</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46" baseType="lpstr">
      <vt:lpstr>Calibri</vt:lpstr>
      <vt:lpstr>Aptos</vt:lpstr>
      <vt:lpstr>Cambria Math</vt:lpstr>
      <vt:lpstr>Arial</vt:lpstr>
      <vt:lpstr>Office Theme</vt:lpstr>
      <vt:lpstr>1_Office Theme</vt:lpstr>
      <vt:lpstr>Equation</vt:lpstr>
      <vt:lpstr>Lesson 45.3</vt:lpstr>
      <vt:lpstr>Objectives</vt:lpstr>
      <vt:lpstr>Population Growth and Regulation</vt:lpstr>
      <vt:lpstr>Exponential Growth</vt:lpstr>
      <vt:lpstr>Bacteria and Exponential Growth1</vt:lpstr>
      <vt:lpstr>45.3 Figure 2</vt:lpstr>
      <vt:lpstr>Bacteria and Exponential Growth2</vt:lpstr>
      <vt:lpstr>Birth Rate and Death Rate</vt:lpstr>
      <vt:lpstr>Intrinsic Rate of Increase</vt:lpstr>
      <vt:lpstr>Biotic Potential</vt:lpstr>
      <vt:lpstr>Logistic Growth</vt:lpstr>
      <vt:lpstr>Carrying Capacity and the Logistic Model</vt:lpstr>
      <vt:lpstr>Think It Through1</vt:lpstr>
      <vt:lpstr>Relation of N to K</vt:lpstr>
      <vt:lpstr>S-Shaped Growth Curve</vt:lpstr>
      <vt:lpstr>Role of Intraspecific Competition</vt:lpstr>
      <vt:lpstr>Examples of Logistic Growth</vt:lpstr>
      <vt:lpstr>45.3 Figure 5</vt:lpstr>
      <vt:lpstr>Population Dynamics</vt:lpstr>
      <vt:lpstr>Regulating Population Growth</vt:lpstr>
      <vt:lpstr>Density-Dependent Regulation</vt:lpstr>
      <vt:lpstr>Example of Density-Dependent Regulation</vt:lpstr>
      <vt:lpstr>Reflection Question</vt:lpstr>
      <vt:lpstr>Density-Independent Regulation and Interaction with Density-Dependent Factors</vt:lpstr>
      <vt:lpstr>Why Did the Woolly Mammoth Go Extinct?1</vt:lpstr>
      <vt:lpstr>Why Did the Woolly Mammoth Go Extinct?2</vt:lpstr>
      <vt:lpstr>Human Population Growth</vt:lpstr>
      <vt:lpstr>Exponential Growth in the Human Population1</vt:lpstr>
      <vt:lpstr>Exponential Growth in the Human Population2</vt:lpstr>
      <vt:lpstr>Overcoming Density-Dependent Regulation</vt:lpstr>
      <vt:lpstr>Migration and Public Health</vt:lpstr>
      <vt:lpstr>Age Structure, Population Growth, and Economic Development</vt:lpstr>
      <vt:lpstr>Think It Through2</vt:lpstr>
      <vt:lpstr>45.3 Figure 14</vt:lpstr>
      <vt:lpstr>Long-Term Consequences of Exponential Human Population Growth</vt:lpstr>
      <vt:lpstr>Policies that Influence Population</vt:lpstr>
      <vt:lpstr>Endangerment of Natural Environment</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216</cp:revision>
  <dcterms:created xsi:type="dcterms:W3CDTF">2013-04-26T14:43:13Z</dcterms:created>
  <dcterms:modified xsi:type="dcterms:W3CDTF">2024-10-18T01:26:57Z</dcterms:modified>
</cp:coreProperties>
</file>