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2"/>
  </p:notesMasterIdLst>
  <p:handoutMasterIdLst>
    <p:handoutMasterId r:id="rId43"/>
  </p:handoutMasterIdLst>
  <p:sldIdLst>
    <p:sldId id="272" r:id="rId3"/>
    <p:sldId id="264" r:id="rId4"/>
    <p:sldId id="265" r:id="rId5"/>
    <p:sldId id="281" r:id="rId6"/>
    <p:sldId id="296" r:id="rId7"/>
    <p:sldId id="267" r:id="rId8"/>
    <p:sldId id="270" r:id="rId9"/>
    <p:sldId id="297" r:id="rId10"/>
    <p:sldId id="298" r:id="rId11"/>
    <p:sldId id="282" r:id="rId12"/>
    <p:sldId id="299" r:id="rId13"/>
    <p:sldId id="300" r:id="rId14"/>
    <p:sldId id="301" r:id="rId15"/>
    <p:sldId id="302" r:id="rId16"/>
    <p:sldId id="303" r:id="rId17"/>
    <p:sldId id="268" r:id="rId18"/>
    <p:sldId id="283" r:id="rId19"/>
    <p:sldId id="284" r:id="rId20"/>
    <p:sldId id="285" r:id="rId21"/>
    <p:sldId id="286" r:id="rId22"/>
    <p:sldId id="287" r:id="rId23"/>
    <p:sldId id="288" r:id="rId24"/>
    <p:sldId id="305" r:id="rId25"/>
    <p:sldId id="312" r:id="rId26"/>
    <p:sldId id="289" r:id="rId27"/>
    <p:sldId id="290" r:id="rId28"/>
    <p:sldId id="291" r:id="rId29"/>
    <p:sldId id="313" r:id="rId30"/>
    <p:sldId id="307" r:id="rId31"/>
    <p:sldId id="292" r:id="rId32"/>
    <p:sldId id="293" r:id="rId33"/>
    <p:sldId id="271" r:id="rId34"/>
    <p:sldId id="276" r:id="rId35"/>
    <p:sldId id="314" r:id="rId36"/>
    <p:sldId id="310" r:id="rId37"/>
    <p:sldId id="311" r:id="rId38"/>
    <p:sldId id="294" r:id="rId39"/>
    <p:sldId id="295" r:id="rId40"/>
    <p:sldId id="28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95" d="100"/>
          <a:sy n="95" d="100"/>
        </p:scale>
        <p:origin x="780" y="96"/>
      </p:cViewPr>
      <p:guideLst>
        <p:guide orient="horz" pos="2160"/>
        <p:guide pos="2880"/>
      </p:guideLst>
    </p:cSldViewPr>
  </p:slideViewPr>
  <p:outlineViewPr>
    <p:cViewPr>
      <p:scale>
        <a:sx n="33" d="100"/>
        <a:sy n="33" d="100"/>
      </p:scale>
      <p:origin x="0" y="-1767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cycling of lynx and snowshoe hare populations in Northern Ontario is an example of predator-prey dynamics.</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79265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 invasive species like (a) purple loosestrife (</a:t>
            </a:r>
            <a:r>
              <a:rPr lang="en-US" i="1" dirty="0"/>
              <a:t>Lythrum salicaria</a:t>
            </a:r>
            <a:r>
              <a:rPr lang="en-US" dirty="0"/>
              <a:t>) and the (b) zebra mussel (</a:t>
            </a:r>
            <a:r>
              <a:rPr lang="en-US" i="1" dirty="0"/>
              <a:t>Dreissena polymorpha</a:t>
            </a:r>
            <a:r>
              <a:rPr lang="en-US" dirty="0"/>
              <a:t>) threaten certain aquatic ecosystems. Some forests are threatened by the spread of (c) common buckthorn (</a:t>
            </a:r>
            <a:r>
              <a:rPr lang="en-US" i="1" dirty="0"/>
              <a:t>Rhamnus cathartica</a:t>
            </a:r>
            <a:r>
              <a:rPr lang="en-US" dirty="0"/>
              <a:t>), (d) garlic mustard (</a:t>
            </a:r>
            <a:r>
              <a:rPr lang="en-US" i="1" dirty="0"/>
              <a:t>Alliaria petiolata</a:t>
            </a:r>
            <a:r>
              <a:rPr lang="en-US" dirty="0"/>
              <a:t>), and (e) honeysuckle (</a:t>
            </a:r>
            <a:r>
              <a:rPr lang="en-US" i="1" dirty="0"/>
              <a:t>Lonicera</a:t>
            </a:r>
            <a:r>
              <a:rPr lang="en-US" dirty="0"/>
              <a:t> sp.). The (f) European starling (</a:t>
            </a:r>
            <a:r>
              <a:rPr lang="en-US" i="1" dirty="0"/>
              <a:t>Sturnus vulgaris</a:t>
            </a:r>
            <a:r>
              <a:rPr lang="en-US" dirty="0"/>
              <a:t>) may compete with native bird species for nest holes.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309924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184913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the life cycle of a pork tapeworm (</a:t>
            </a:r>
            <a:r>
              <a:rPr lang="en-US" i="1" dirty="0"/>
              <a:t>Taenia solium</a:t>
            </a:r>
            <a:r>
              <a:rPr lang="en-US" dirty="0"/>
              <a:t>), a human parasite.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237488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richness of amphibians varies across the globe, with the most diversity found near the equator.</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2572083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387912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32</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33</a:t>
            </a:fld>
            <a:endParaRPr lang="en-US" dirty="0"/>
          </a:p>
        </p:txBody>
      </p:sp>
    </p:spTree>
    <p:extLst>
      <p:ext uri="{BB962C8B-B14F-4D97-AF65-F5344CB8AC3E}">
        <p14:creationId xmlns:p14="http://schemas.microsoft.com/office/powerpoint/2010/main" val="210456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6" name="Picture 5">
            <a:extLst>
              <a:ext uri="{FF2B5EF4-FFF2-40B4-BE49-F238E27FC236}">
                <a16:creationId xmlns:a16="http://schemas.microsoft.com/office/drawing/2014/main" id="{2BFAF247-FD57-3A93-7352-E7CE97C9BE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7" name="Picture 6">
            <a:extLst>
              <a:ext uri="{FF2B5EF4-FFF2-40B4-BE49-F238E27FC236}">
                <a16:creationId xmlns:a16="http://schemas.microsoft.com/office/drawing/2014/main" id="{EF1C6D2D-8131-AF2C-4FB2-4402CAE2A1A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D4582AA-DA95-95B2-508F-62B71A78D4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D009293-7B06-1178-92C4-222584B488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3445203-A983-240D-A49C-ED5FAAEEFD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5FDA455-1BBF-BEA8-423E-1F547DA1C1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C272FCCF-10D2-ED32-5663-B0A6BBD007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9BD10B8-3F93-E80F-7758-DE3E9BB6EF4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28C0AC0-1557-9895-0EF9-98B7B31D92B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854336F-3A4C-6B82-5F93-727EE06CA9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F83F7A9-D43C-B184-EF74-C9CA4E47A4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45.4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Community Ecology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Defense Mechanisms against Predation and Herbivory</a:t>
            </a:r>
            <a:endParaRPr lang="en-US" sz="3200" dirty="0">
              <a:solidFill>
                <a:schemeClr val="accent1"/>
              </a:solidFill>
            </a:endParaRPr>
          </a:p>
        </p:txBody>
      </p:sp>
      <p:sp>
        <p:nvSpPr>
          <p:cNvPr id="11267" name="Rectangle 3"/>
          <p:cNvSpPr>
            <a:spLocks noGrp="1"/>
          </p:cNvSpPr>
          <p:nvPr>
            <p:ph idx="1"/>
          </p:nvPr>
        </p:nvSpPr>
        <p:spPr>
          <a:xfrm>
            <a:off x="457200" y="1280160"/>
            <a:ext cx="8229600" cy="2301240"/>
          </a:xfrm>
          <a:prstGeom prst="rect">
            <a:avLst/>
          </a:prstGeom>
        </p:spPr>
        <p:txBody>
          <a:bodyPr>
            <a:normAutofit fontScale="85000" lnSpcReduction="20000"/>
          </a:bodyPr>
          <a:lstStyle/>
          <a:p>
            <a:pPr marL="0" indent="0">
              <a:buNone/>
              <a:tabLst>
                <a:tab pos="461963" algn="l"/>
              </a:tabLst>
            </a:pPr>
            <a:r>
              <a:rPr lang="en-US" dirty="0">
                <a:solidFill>
                  <a:schemeClr val="tx1"/>
                </a:solidFill>
              </a:rPr>
              <a:t>Species evolved numerous ways to escape predation and herbivory.</a:t>
            </a:r>
          </a:p>
          <a:p>
            <a:pPr marL="457200" indent="-457200">
              <a:buFont typeface="Arial" panose="020B0604020202020204" pitchFamily="34" charset="0"/>
              <a:buChar char="•"/>
              <a:tabLst>
                <a:tab pos="461963" algn="l"/>
              </a:tabLst>
            </a:pPr>
            <a:r>
              <a:rPr lang="en-US" b="1" dirty="0">
                <a:solidFill>
                  <a:schemeClr val="tx1"/>
                </a:solidFill>
              </a:rPr>
              <a:t>Mechanical defenses</a:t>
            </a:r>
            <a:r>
              <a:rPr lang="en-US" dirty="0">
                <a:solidFill>
                  <a:schemeClr val="tx1"/>
                </a:solidFill>
              </a:rPr>
              <a:t>: cause physical pain to the predator or prevent the predator from eating the prey (e.g., thorns, hard shells)</a:t>
            </a:r>
          </a:p>
          <a:p>
            <a:pPr marL="457200" indent="-457200">
              <a:buFont typeface="Arial" panose="020B0604020202020204" pitchFamily="34" charset="0"/>
              <a:buChar char="•"/>
              <a:tabLst>
                <a:tab pos="461963" algn="l"/>
              </a:tabLst>
            </a:pPr>
            <a:r>
              <a:rPr lang="en-US" b="1" dirty="0">
                <a:solidFill>
                  <a:schemeClr val="tx1"/>
                </a:solidFill>
              </a:rPr>
              <a:t>Chemical defenses</a:t>
            </a:r>
            <a:r>
              <a:rPr lang="en-US" dirty="0">
                <a:solidFill>
                  <a:schemeClr val="tx1"/>
                </a:solidFill>
              </a:rPr>
              <a:t>: extremely toxic substances that plants or animals produce (e.g., death-causing chemicals)</a:t>
            </a:r>
          </a:p>
        </p:txBody>
      </p:sp>
      <p:sp>
        <p:nvSpPr>
          <p:cNvPr id="3" name="TextBox 2">
            <a:extLst>
              <a:ext uri="{FF2B5EF4-FFF2-40B4-BE49-F238E27FC236}">
                <a16:creationId xmlns:a16="http://schemas.microsoft.com/office/drawing/2014/main" id="{EC751ECF-FD1E-1E10-394E-AF533B775A44}"/>
              </a:ext>
            </a:extLst>
          </p:cNvPr>
          <p:cNvSpPr txBox="1"/>
          <p:nvPr/>
        </p:nvSpPr>
        <p:spPr>
          <a:xfrm>
            <a:off x="152400" y="3581400"/>
            <a:ext cx="2656114" cy="2462213"/>
          </a:xfrm>
          <a:prstGeom prst="rect">
            <a:avLst/>
          </a:prstGeom>
          <a:noFill/>
        </p:spPr>
        <p:txBody>
          <a:bodyPr wrap="square" rtlCol="0">
            <a:spAutoFit/>
          </a:bodyPr>
          <a:lstStyle/>
          <a:p>
            <a:r>
              <a:rPr lang="en-US" sz="1400" b="1" dirty="0"/>
              <a:t>45.4 Figure 2: </a:t>
            </a:r>
            <a:r>
              <a:rPr lang="en-US" sz="1400" dirty="0"/>
              <a:t>The (a) honey locust tree (</a:t>
            </a:r>
            <a:r>
              <a:rPr lang="en-US" sz="1400" i="1" dirty="0"/>
              <a:t>Gleditsia triacanthos</a:t>
            </a:r>
            <a:r>
              <a:rPr lang="en-US" sz="1400" dirty="0"/>
              <a:t>) uses thorns, and the (b) red-eared slider (</a:t>
            </a:r>
            <a:r>
              <a:rPr lang="en-US" sz="1400" i="1" dirty="0"/>
              <a:t>Trachemys scripta</a:t>
            </a:r>
            <a:r>
              <a:rPr lang="en-US" sz="1400" dirty="0"/>
              <a:t>) uses its shell. (c) Foxglove (</a:t>
            </a:r>
            <a:r>
              <a:rPr lang="en-US" sz="1400" i="1" dirty="0"/>
              <a:t>Digitalis</a:t>
            </a:r>
            <a:r>
              <a:rPr lang="en-US" sz="1400" dirty="0"/>
              <a:t> spp.) uses toxins produced by the plant. (d) The North American millipede (</a:t>
            </a:r>
            <a:r>
              <a:rPr lang="en-US" sz="1400" i="1" dirty="0"/>
              <a:t>Narceus americanus</a:t>
            </a:r>
            <a:r>
              <a:rPr lang="en-US" sz="1400" dirty="0"/>
              <a:t>), when threatened, curls into a defensive ball and produces a noxious substance.</a:t>
            </a:r>
          </a:p>
        </p:txBody>
      </p:sp>
      <p:sp>
        <p:nvSpPr>
          <p:cNvPr id="5" name="TextBox 4">
            <a:extLst>
              <a:ext uri="{FF2B5EF4-FFF2-40B4-BE49-F238E27FC236}">
                <a16:creationId xmlns:a16="http://schemas.microsoft.com/office/drawing/2014/main" id="{4411ED25-A163-80C1-BA96-53FFE748283A}"/>
              </a:ext>
            </a:extLst>
          </p:cNvPr>
          <p:cNvSpPr txBox="1"/>
          <p:nvPr/>
        </p:nvSpPr>
        <p:spPr>
          <a:xfrm>
            <a:off x="2871830" y="5481935"/>
            <a:ext cx="2209800" cy="215444"/>
          </a:xfrm>
          <a:prstGeom prst="rect">
            <a:avLst/>
          </a:prstGeom>
          <a:noFill/>
        </p:spPr>
        <p:txBody>
          <a:bodyPr wrap="square" rtlCol="0">
            <a:spAutoFit/>
          </a:bodyPr>
          <a:lstStyle/>
          <a:p>
            <a:pPr algn="ctr"/>
            <a:r>
              <a:rPr lang="en-US" sz="800" dirty="0"/>
              <a:t>SparrowsHome on Pixabay. "Honey locust tree."</a:t>
            </a:r>
          </a:p>
        </p:txBody>
      </p:sp>
      <p:sp>
        <p:nvSpPr>
          <p:cNvPr id="6" name="TextBox 5">
            <a:extLst>
              <a:ext uri="{FF2B5EF4-FFF2-40B4-BE49-F238E27FC236}">
                <a16:creationId xmlns:a16="http://schemas.microsoft.com/office/drawing/2014/main" id="{54E42D7E-53EE-884C-7B2F-0F98EC04B0D7}"/>
              </a:ext>
            </a:extLst>
          </p:cNvPr>
          <p:cNvSpPr txBox="1"/>
          <p:nvPr/>
        </p:nvSpPr>
        <p:spPr>
          <a:xfrm>
            <a:off x="5081630" y="5481935"/>
            <a:ext cx="1469572" cy="461665"/>
          </a:xfrm>
          <a:prstGeom prst="rect">
            <a:avLst/>
          </a:prstGeom>
          <a:noFill/>
        </p:spPr>
        <p:txBody>
          <a:bodyPr wrap="square" rtlCol="0">
            <a:spAutoFit/>
          </a:bodyPr>
          <a:lstStyle/>
          <a:p>
            <a:pPr algn="ctr"/>
            <a:r>
              <a:rPr lang="en-US" sz="800" dirty="0"/>
              <a:t>22537878 on Pixabay. "Red-eared slider."</a:t>
            </a:r>
          </a:p>
          <a:p>
            <a:pPr algn="ctr"/>
            <a:endParaRPr lang="en-US" sz="800" dirty="0"/>
          </a:p>
        </p:txBody>
      </p:sp>
      <p:sp>
        <p:nvSpPr>
          <p:cNvPr id="7" name="TextBox 6">
            <a:extLst>
              <a:ext uri="{FF2B5EF4-FFF2-40B4-BE49-F238E27FC236}">
                <a16:creationId xmlns:a16="http://schemas.microsoft.com/office/drawing/2014/main" id="{F72099F8-9D74-7991-3498-8B83C7935799}"/>
              </a:ext>
            </a:extLst>
          </p:cNvPr>
          <p:cNvSpPr txBox="1"/>
          <p:nvPr/>
        </p:nvSpPr>
        <p:spPr>
          <a:xfrm>
            <a:off x="6400800" y="5466546"/>
            <a:ext cx="1066800" cy="461665"/>
          </a:xfrm>
          <a:prstGeom prst="rect">
            <a:avLst/>
          </a:prstGeom>
          <a:noFill/>
        </p:spPr>
        <p:txBody>
          <a:bodyPr wrap="square" rtlCol="0">
            <a:spAutoFit/>
          </a:bodyPr>
          <a:lstStyle/>
          <a:p>
            <a:pPr algn="ctr"/>
            <a:r>
              <a:rPr lang="en-US" sz="800" dirty="0"/>
              <a:t>GabrieleLeonardy on Pixabay. "Foxglove."</a:t>
            </a:r>
          </a:p>
          <a:p>
            <a:pPr algn="ctr"/>
            <a:endParaRPr lang="en-US" sz="800" dirty="0"/>
          </a:p>
        </p:txBody>
      </p:sp>
      <p:sp>
        <p:nvSpPr>
          <p:cNvPr id="8" name="TextBox 7">
            <a:extLst>
              <a:ext uri="{FF2B5EF4-FFF2-40B4-BE49-F238E27FC236}">
                <a16:creationId xmlns:a16="http://schemas.microsoft.com/office/drawing/2014/main" id="{399415F7-6CBD-E61B-4737-6757EBD88E3B}"/>
              </a:ext>
            </a:extLst>
          </p:cNvPr>
          <p:cNvSpPr txBox="1"/>
          <p:nvPr/>
        </p:nvSpPr>
        <p:spPr>
          <a:xfrm>
            <a:off x="7634520" y="5481935"/>
            <a:ext cx="1179654" cy="338554"/>
          </a:xfrm>
          <a:prstGeom prst="rect">
            <a:avLst/>
          </a:prstGeom>
          <a:noFill/>
        </p:spPr>
        <p:txBody>
          <a:bodyPr wrap="square" rtlCol="0">
            <a:spAutoFit/>
          </a:bodyPr>
          <a:lstStyle/>
          <a:p>
            <a:pPr algn="ctr"/>
            <a:r>
              <a:rPr lang="fi-FI" sz="800" dirty="0"/>
              <a:t>Bishnu Sarangi on Pixabay. "Millipede."</a:t>
            </a:r>
            <a:endParaRPr lang="en-US" sz="800" dirty="0"/>
          </a:p>
        </p:txBody>
      </p:sp>
      <p:pic>
        <p:nvPicPr>
          <p:cNvPr id="4" name="Content Placeholder 5" descr="Image (a) shows the thorns on a honey locust tree. Image (b) shows a red-eared slider. Image (c) shows a foxglove. Image (d) shows a North American millipede.">
            <a:extLst>
              <a:ext uri="{FF2B5EF4-FFF2-40B4-BE49-F238E27FC236}">
                <a16:creationId xmlns:a16="http://schemas.microsoft.com/office/drawing/2014/main" id="{2A37EFF4-CC11-BEB4-102B-8B2EB39554BB}"/>
              </a:ext>
            </a:extLst>
          </p:cNvPr>
          <p:cNvPicPr>
            <a:picLocks noChangeAspect="1"/>
          </p:cNvPicPr>
          <p:nvPr/>
        </p:nvPicPr>
        <p:blipFill>
          <a:blip r:embed="rId2"/>
          <a:srcRect t="5334" b="51332"/>
          <a:stretch/>
        </p:blipFill>
        <p:spPr>
          <a:xfrm>
            <a:off x="3009900" y="3886200"/>
            <a:ext cx="5643052" cy="1358513"/>
          </a:xfrm>
          <a:prstGeom prst="rect">
            <a:avLst/>
          </a:prstGeom>
        </p:spPr>
      </p:pic>
    </p:spTree>
    <p:extLst>
      <p:ext uri="{BB962C8B-B14F-4D97-AF65-F5344CB8AC3E}">
        <p14:creationId xmlns:p14="http://schemas.microsoft.com/office/powerpoint/2010/main" val="26664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Physical &amp; Behavioral Defenses</a:t>
            </a:r>
            <a:endParaRPr lang="en-US" sz="3200" dirty="0">
              <a:solidFill>
                <a:schemeClr val="accent1"/>
              </a:solidFill>
            </a:endParaRPr>
          </a:p>
        </p:txBody>
      </p:sp>
      <p:sp>
        <p:nvSpPr>
          <p:cNvPr id="11267" name="Rectangle 3"/>
          <p:cNvSpPr>
            <a:spLocks noGrp="1"/>
          </p:cNvSpPr>
          <p:nvPr>
            <p:ph idx="1"/>
          </p:nvPr>
        </p:nvSpPr>
        <p:spPr>
          <a:xfrm>
            <a:off x="457200" y="1280160"/>
            <a:ext cx="8229600" cy="2407920"/>
          </a:xfrm>
          <a:prstGeom prst="rect">
            <a:avLst/>
          </a:prstGeom>
        </p:spPr>
        <p:txBody>
          <a:bodyPr>
            <a:normAutofit fontScale="77500" lnSpcReduction="20000"/>
          </a:bodyPr>
          <a:lstStyle/>
          <a:p>
            <a:pPr marL="0" indent="0">
              <a:buNone/>
              <a:tabLst>
                <a:tab pos="461963" algn="l"/>
              </a:tabLst>
            </a:pPr>
            <a:r>
              <a:rPr lang="en-US" u="sng" dirty="0">
                <a:solidFill>
                  <a:schemeClr val="tx1"/>
                </a:solidFill>
              </a:rPr>
              <a:t>Physical</a:t>
            </a:r>
            <a:r>
              <a:rPr lang="en-US" dirty="0">
                <a:solidFill>
                  <a:schemeClr val="tx1"/>
                </a:solidFill>
              </a:rPr>
              <a:t>: includes body shape and coloration</a:t>
            </a:r>
          </a:p>
          <a:p>
            <a:pPr marL="457200" indent="-457200">
              <a:buFont typeface="Arial" panose="020B0604020202020204" pitchFamily="34" charset="0"/>
              <a:buChar char="•"/>
              <a:tabLst>
                <a:tab pos="461963" algn="l"/>
              </a:tabLst>
            </a:pPr>
            <a:r>
              <a:rPr lang="en-US" b="1" dirty="0">
                <a:solidFill>
                  <a:schemeClr val="tx1"/>
                </a:solidFill>
              </a:rPr>
              <a:t>Camouflage</a:t>
            </a:r>
            <a:r>
              <a:rPr lang="en-US" dirty="0">
                <a:solidFill>
                  <a:schemeClr val="tx1"/>
                </a:solidFill>
              </a:rPr>
              <a:t>: avoiding detection by blending in with the background</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chameleons changing their coloration to match surroundings </a:t>
            </a:r>
            <a:endParaRPr lang="en-US" u="sng" dirty="0">
              <a:solidFill>
                <a:schemeClr val="tx1"/>
              </a:solidFill>
            </a:endParaRPr>
          </a:p>
          <a:p>
            <a:pPr marL="0" indent="0">
              <a:buNone/>
              <a:tabLst>
                <a:tab pos="461963" algn="l"/>
              </a:tabLst>
            </a:pPr>
            <a:r>
              <a:rPr lang="en-US" u="sng" dirty="0">
                <a:solidFill>
                  <a:schemeClr val="tx1"/>
                </a:solidFill>
              </a:rPr>
              <a:t>Behavioral</a:t>
            </a:r>
            <a:r>
              <a:rPr lang="en-US" dirty="0">
                <a:solidFill>
                  <a:schemeClr val="tx1"/>
                </a:solidFill>
              </a:rPr>
              <a:t>: used to avoid or confuse predators</a:t>
            </a:r>
          </a:p>
          <a:p>
            <a:pPr marL="457200" indent="-457200">
              <a:buFont typeface="Arial" panose="020B0604020202020204" pitchFamily="34" charset="0"/>
              <a:buChar char="•"/>
              <a:tabLst>
                <a:tab pos="461963" algn="l"/>
              </a:tabLst>
            </a:pPr>
            <a:r>
              <a:rPr lang="en-US" dirty="0">
                <a:solidFill>
                  <a:schemeClr val="tx1"/>
                </a:solidFill>
              </a:rPr>
              <a:t>Includes playing dead, traveling in large groups</a:t>
            </a:r>
            <a:endParaRPr lang="en-US" dirty="0">
              <a:solidFill>
                <a:srgbClr val="0000FF"/>
              </a:solidFill>
            </a:endParaRPr>
          </a:p>
        </p:txBody>
      </p:sp>
      <p:sp>
        <p:nvSpPr>
          <p:cNvPr id="3" name="TextBox 2">
            <a:extLst>
              <a:ext uri="{FF2B5EF4-FFF2-40B4-BE49-F238E27FC236}">
                <a16:creationId xmlns:a16="http://schemas.microsoft.com/office/drawing/2014/main" id="{CCD835E6-F0D4-2FE2-9AB7-D60711AE09C6}"/>
              </a:ext>
            </a:extLst>
          </p:cNvPr>
          <p:cNvSpPr txBox="1"/>
          <p:nvPr/>
        </p:nvSpPr>
        <p:spPr>
          <a:xfrm>
            <a:off x="472273" y="3537998"/>
            <a:ext cx="2133600" cy="1384995"/>
          </a:xfrm>
          <a:prstGeom prst="rect">
            <a:avLst/>
          </a:prstGeom>
          <a:noFill/>
        </p:spPr>
        <p:txBody>
          <a:bodyPr wrap="square" rtlCol="0">
            <a:spAutoFit/>
          </a:bodyPr>
          <a:lstStyle/>
          <a:p>
            <a:r>
              <a:rPr lang="en-US" sz="1400" b="1" dirty="0"/>
              <a:t>45.4 Figure 3: </a:t>
            </a:r>
            <a:r>
              <a:rPr lang="en-US" sz="1400" dirty="0"/>
              <a:t>(a) The tropical walking stick and (b) the chameleon use body shape and/or coloration to prevent detection by predators.</a:t>
            </a:r>
          </a:p>
        </p:txBody>
      </p:sp>
      <p:sp>
        <p:nvSpPr>
          <p:cNvPr id="4" name="TextBox 3">
            <a:extLst>
              <a:ext uri="{FF2B5EF4-FFF2-40B4-BE49-F238E27FC236}">
                <a16:creationId xmlns:a16="http://schemas.microsoft.com/office/drawing/2014/main" id="{50BB1E5C-3C42-4EEC-E53B-85BE8375D689}"/>
              </a:ext>
            </a:extLst>
          </p:cNvPr>
          <p:cNvSpPr txBox="1"/>
          <p:nvPr/>
        </p:nvSpPr>
        <p:spPr>
          <a:xfrm>
            <a:off x="3048000" y="5825441"/>
            <a:ext cx="2057400" cy="215444"/>
          </a:xfrm>
          <a:prstGeom prst="rect">
            <a:avLst/>
          </a:prstGeom>
          <a:noFill/>
        </p:spPr>
        <p:txBody>
          <a:bodyPr wrap="square" rtlCol="0">
            <a:spAutoFit/>
          </a:bodyPr>
          <a:lstStyle/>
          <a:p>
            <a:pPr algn="ctr"/>
            <a:r>
              <a:rPr lang="en-US" sz="800" dirty="0"/>
              <a:t>Rebekah2brazil on Pixabay. "Walking stick."</a:t>
            </a:r>
          </a:p>
        </p:txBody>
      </p:sp>
      <p:sp>
        <p:nvSpPr>
          <p:cNvPr id="5" name="TextBox 4">
            <a:extLst>
              <a:ext uri="{FF2B5EF4-FFF2-40B4-BE49-F238E27FC236}">
                <a16:creationId xmlns:a16="http://schemas.microsoft.com/office/drawing/2014/main" id="{37CC6D10-9DBB-BD75-78EF-870F3315F804}"/>
              </a:ext>
            </a:extLst>
          </p:cNvPr>
          <p:cNvSpPr txBox="1"/>
          <p:nvPr/>
        </p:nvSpPr>
        <p:spPr>
          <a:xfrm>
            <a:off x="6400800" y="5825441"/>
            <a:ext cx="1905000" cy="215444"/>
          </a:xfrm>
          <a:prstGeom prst="rect">
            <a:avLst/>
          </a:prstGeom>
          <a:noFill/>
        </p:spPr>
        <p:txBody>
          <a:bodyPr wrap="square" rtlCol="0">
            <a:spAutoFit/>
          </a:bodyPr>
          <a:lstStyle/>
          <a:p>
            <a:pPr algn="ctr"/>
            <a:r>
              <a:rPr lang="en-US" sz="800" dirty="0"/>
              <a:t>FrankWinkler on Pixabay. "Chameleon."</a:t>
            </a:r>
          </a:p>
        </p:txBody>
      </p:sp>
      <p:pic>
        <p:nvPicPr>
          <p:cNvPr id="6" name="Content Placeholder 5" descr="Two images: (a) shows a walking stick; (b) shows a chameleon.">
            <a:extLst>
              <a:ext uri="{FF2B5EF4-FFF2-40B4-BE49-F238E27FC236}">
                <a16:creationId xmlns:a16="http://schemas.microsoft.com/office/drawing/2014/main" id="{89C5F335-D3C9-5136-3C05-A23BFA29E8C8}"/>
              </a:ext>
            </a:extLst>
          </p:cNvPr>
          <p:cNvPicPr>
            <a:picLocks noChangeAspect="1"/>
          </p:cNvPicPr>
          <p:nvPr/>
        </p:nvPicPr>
        <p:blipFill>
          <a:blip r:embed="rId2"/>
          <a:srcRect t="3666" b="29672"/>
          <a:stretch/>
        </p:blipFill>
        <p:spPr>
          <a:xfrm>
            <a:off x="2788836" y="3698510"/>
            <a:ext cx="5715000" cy="2116501"/>
          </a:xfrm>
          <a:prstGeom prst="rect">
            <a:avLst/>
          </a:prstGeom>
        </p:spPr>
      </p:pic>
    </p:spTree>
    <p:extLst>
      <p:ext uri="{BB962C8B-B14F-4D97-AF65-F5344CB8AC3E}">
        <p14:creationId xmlns:p14="http://schemas.microsoft.com/office/powerpoint/2010/main" val="133992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Coloration</a:t>
            </a:r>
            <a:endParaRPr lang="en-US" sz="3200" dirty="0">
              <a:solidFill>
                <a:schemeClr val="accent1"/>
              </a:solidFill>
            </a:endParaRPr>
          </a:p>
        </p:txBody>
      </p:sp>
      <p:sp>
        <p:nvSpPr>
          <p:cNvPr id="11267" name="Rectangle 3"/>
          <p:cNvSpPr>
            <a:spLocks noGrp="1"/>
          </p:cNvSpPr>
          <p:nvPr>
            <p:ph idx="1"/>
          </p:nvPr>
        </p:nvSpPr>
        <p:spPr>
          <a:xfrm>
            <a:off x="457200" y="1280160"/>
            <a:ext cx="8229600" cy="2453640"/>
          </a:xfrm>
          <a:prstGeom prst="rect">
            <a:avLst/>
          </a:prstGeom>
        </p:spPr>
        <p:txBody>
          <a:bodyPr>
            <a:normAutofit fontScale="92500" lnSpcReduction="10000"/>
          </a:bodyPr>
          <a:lstStyle/>
          <a:p>
            <a:pPr marL="0" indent="0">
              <a:buNone/>
              <a:tabLst>
                <a:tab pos="461963" algn="l"/>
              </a:tabLst>
            </a:pPr>
            <a:r>
              <a:rPr lang="en-US" dirty="0">
                <a:solidFill>
                  <a:schemeClr val="tx1"/>
                </a:solidFill>
              </a:rPr>
              <a:t>Some use coloration as a way to warn predators that they're not good to eat.</a:t>
            </a:r>
          </a:p>
          <a:p>
            <a:pPr marL="457200" indent="-457200">
              <a:buFont typeface="Arial" panose="020B0604020202020204" pitchFamily="34" charset="0"/>
              <a:buChar char="•"/>
              <a:tabLst>
                <a:tab pos="461963" algn="l"/>
              </a:tabLst>
            </a:pPr>
            <a:r>
              <a:rPr lang="en-US" b="1" dirty="0">
                <a:solidFill>
                  <a:schemeClr val="tx1"/>
                </a:solidFill>
              </a:rPr>
              <a:t>Aposematic coloration </a:t>
            </a:r>
            <a:r>
              <a:rPr lang="en-US" dirty="0">
                <a:solidFill>
                  <a:schemeClr val="tx1"/>
                </a:solidFill>
              </a:rPr>
              <a:t>(warning coloration): indicates that an organism is toxic or unpalatable</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bright colors in species like the cinnabar moth caterpillar</a:t>
            </a:r>
            <a:endParaRPr lang="en-US" dirty="0">
              <a:solidFill>
                <a:srgbClr val="0000FF"/>
              </a:solidFill>
            </a:endParaRPr>
          </a:p>
        </p:txBody>
      </p:sp>
      <p:sp>
        <p:nvSpPr>
          <p:cNvPr id="3" name="TextBox 2">
            <a:extLst>
              <a:ext uri="{FF2B5EF4-FFF2-40B4-BE49-F238E27FC236}">
                <a16:creationId xmlns:a16="http://schemas.microsoft.com/office/drawing/2014/main" id="{F0165188-8A44-BC9B-4BE5-1B4E4250F42A}"/>
              </a:ext>
            </a:extLst>
          </p:cNvPr>
          <p:cNvSpPr txBox="1"/>
          <p:nvPr/>
        </p:nvSpPr>
        <p:spPr>
          <a:xfrm>
            <a:off x="294255" y="3897421"/>
            <a:ext cx="2982345" cy="1815882"/>
          </a:xfrm>
          <a:prstGeom prst="rect">
            <a:avLst/>
          </a:prstGeom>
          <a:noFill/>
        </p:spPr>
        <p:txBody>
          <a:bodyPr wrap="square" rtlCol="0">
            <a:spAutoFit/>
          </a:bodyPr>
          <a:lstStyle/>
          <a:p>
            <a:r>
              <a:rPr lang="en-US" sz="1400" b="1" dirty="0"/>
              <a:t>45.4 Figure 4: </a:t>
            </a:r>
            <a:r>
              <a:rPr lang="en-US" sz="1400" dirty="0"/>
              <a:t>(a) The strawberry poison dart frog (</a:t>
            </a:r>
            <a:r>
              <a:rPr lang="en-US" sz="1400" i="1" dirty="0"/>
              <a:t>Oophaga pumilio</a:t>
            </a:r>
            <a:r>
              <a:rPr lang="en-US" sz="1400" dirty="0"/>
              <a:t>) uses aposematic coloration to warn predators that it is toxic, while the (b) striped skunk (</a:t>
            </a:r>
            <a:r>
              <a:rPr lang="en-US" sz="1400" i="1" dirty="0"/>
              <a:t>Mephitis mephitis</a:t>
            </a:r>
            <a:r>
              <a:rPr lang="en-US" sz="1400" dirty="0"/>
              <a:t>) uses aposematic coloration to warn predators of the unpleasant odor it produces.</a:t>
            </a:r>
          </a:p>
        </p:txBody>
      </p:sp>
      <p:sp>
        <p:nvSpPr>
          <p:cNvPr id="4" name="TextBox 3">
            <a:extLst>
              <a:ext uri="{FF2B5EF4-FFF2-40B4-BE49-F238E27FC236}">
                <a16:creationId xmlns:a16="http://schemas.microsoft.com/office/drawing/2014/main" id="{E586845B-F198-C868-1DD7-9DEAE9D20115}"/>
              </a:ext>
            </a:extLst>
          </p:cNvPr>
          <p:cNvSpPr txBox="1"/>
          <p:nvPr/>
        </p:nvSpPr>
        <p:spPr>
          <a:xfrm>
            <a:off x="3312607" y="5791200"/>
            <a:ext cx="2438400" cy="215444"/>
          </a:xfrm>
          <a:prstGeom prst="rect">
            <a:avLst/>
          </a:prstGeom>
          <a:noFill/>
        </p:spPr>
        <p:txBody>
          <a:bodyPr wrap="square" rtlCol="0">
            <a:spAutoFit/>
          </a:bodyPr>
          <a:lstStyle/>
          <a:p>
            <a:pPr algn="ctr"/>
            <a:r>
              <a:rPr lang="en-US" sz="800" dirty="0"/>
              <a:t>kham_me on Pixabay. "Strawberry poison dart frog."</a:t>
            </a:r>
          </a:p>
        </p:txBody>
      </p:sp>
      <p:sp>
        <p:nvSpPr>
          <p:cNvPr id="5" name="TextBox 4">
            <a:extLst>
              <a:ext uri="{FF2B5EF4-FFF2-40B4-BE49-F238E27FC236}">
                <a16:creationId xmlns:a16="http://schemas.microsoft.com/office/drawing/2014/main" id="{82445441-C41A-2432-25EE-BF989265B321}"/>
              </a:ext>
            </a:extLst>
          </p:cNvPr>
          <p:cNvSpPr txBox="1"/>
          <p:nvPr/>
        </p:nvSpPr>
        <p:spPr>
          <a:xfrm>
            <a:off x="6248400" y="5791200"/>
            <a:ext cx="2286000" cy="215444"/>
          </a:xfrm>
          <a:prstGeom prst="rect">
            <a:avLst/>
          </a:prstGeom>
          <a:noFill/>
        </p:spPr>
        <p:txBody>
          <a:bodyPr wrap="square" rtlCol="0">
            <a:spAutoFit/>
          </a:bodyPr>
          <a:lstStyle/>
          <a:p>
            <a:pPr algn="ctr"/>
            <a:r>
              <a:rPr lang="fi-FI" sz="800" dirty="0"/>
              <a:t>sipa on Pixabay. "Striped skunk."</a:t>
            </a:r>
            <a:endParaRPr lang="en-US" sz="800" dirty="0"/>
          </a:p>
        </p:txBody>
      </p:sp>
      <p:pic>
        <p:nvPicPr>
          <p:cNvPr id="6" name="Content Placeholder 5" descr="Two images: (a) shows a poison dart frog; (b) shows a striped skunk.">
            <a:extLst>
              <a:ext uri="{FF2B5EF4-FFF2-40B4-BE49-F238E27FC236}">
                <a16:creationId xmlns:a16="http://schemas.microsoft.com/office/drawing/2014/main" id="{92AE717D-39C5-774B-C549-EA4A92C786D0}"/>
              </a:ext>
            </a:extLst>
          </p:cNvPr>
          <p:cNvPicPr>
            <a:picLocks noChangeAspect="1"/>
          </p:cNvPicPr>
          <p:nvPr/>
        </p:nvPicPr>
        <p:blipFill>
          <a:blip r:embed="rId2"/>
          <a:srcRect t="4087" b="29246"/>
          <a:stretch/>
        </p:blipFill>
        <p:spPr>
          <a:xfrm>
            <a:off x="3197547" y="3685171"/>
            <a:ext cx="5638800" cy="2088444"/>
          </a:xfrm>
          <a:prstGeom prst="rect">
            <a:avLst/>
          </a:prstGeom>
        </p:spPr>
      </p:pic>
    </p:spTree>
    <p:extLst>
      <p:ext uri="{BB962C8B-B14F-4D97-AF65-F5344CB8AC3E}">
        <p14:creationId xmlns:p14="http://schemas.microsoft.com/office/powerpoint/2010/main" val="411993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Batesian Mimicry</a:t>
            </a:r>
            <a:endParaRPr lang="en-US" sz="3200" dirty="0">
              <a:solidFill>
                <a:schemeClr val="accent1"/>
              </a:solidFill>
            </a:endParaRPr>
          </a:p>
        </p:txBody>
      </p:sp>
      <p:sp>
        <p:nvSpPr>
          <p:cNvPr id="11267" name="Rectangle 3"/>
          <p:cNvSpPr>
            <a:spLocks noGrp="1"/>
          </p:cNvSpPr>
          <p:nvPr>
            <p:ph idx="1"/>
          </p:nvPr>
        </p:nvSpPr>
        <p:spPr>
          <a:xfrm>
            <a:off x="457200" y="1280160"/>
            <a:ext cx="8229600" cy="2301240"/>
          </a:xfrm>
          <a:prstGeom prst="rect">
            <a:avLst/>
          </a:prstGeom>
        </p:spPr>
        <p:txBody>
          <a:bodyPr>
            <a:normAutofit fontScale="77500" lnSpcReduction="20000"/>
          </a:bodyPr>
          <a:lstStyle/>
          <a:p>
            <a:pPr marL="0" indent="0">
              <a:buNone/>
              <a:tabLst>
                <a:tab pos="461963" algn="l"/>
              </a:tabLst>
            </a:pPr>
            <a:r>
              <a:rPr lang="en-US" dirty="0">
                <a:solidFill>
                  <a:schemeClr val="tx1"/>
                </a:solidFill>
              </a:rPr>
              <a:t>Nontoxic species evolved mechanisms to mimic coloration even though they may be safe to eat.</a:t>
            </a:r>
          </a:p>
          <a:p>
            <a:pPr marL="457200" indent="-457200">
              <a:buFont typeface="Arial" panose="020B0604020202020204" pitchFamily="34" charset="0"/>
              <a:buChar char="•"/>
              <a:tabLst>
                <a:tab pos="461963" algn="l"/>
              </a:tabLst>
            </a:pPr>
            <a:r>
              <a:rPr lang="en-US" b="1" dirty="0">
                <a:solidFill>
                  <a:schemeClr val="tx1"/>
                </a:solidFill>
              </a:rPr>
              <a:t>Batesian mimicry</a:t>
            </a:r>
            <a:r>
              <a:rPr lang="en-US" dirty="0">
                <a:solidFill>
                  <a:schemeClr val="tx1"/>
                </a:solidFill>
              </a:rPr>
              <a:t>: when a harmless species mimics the warning coloration of a harmful species</a:t>
            </a:r>
          </a:p>
          <a:p>
            <a:pPr marL="1200150" lvl="1" indent="-457200">
              <a:buFont typeface="Arial" panose="020B0604020202020204" pitchFamily="34" charset="0"/>
              <a:buChar char="•"/>
              <a:tabLst>
                <a:tab pos="461963" algn="l"/>
              </a:tabLst>
            </a:pPr>
            <a:r>
              <a:rPr lang="en-US" dirty="0">
                <a:solidFill>
                  <a:schemeClr val="tx1"/>
                </a:solidFill>
              </a:rPr>
              <a:t>Protects the harmless species without having the same level of defenses as the species they mimic</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insects mimicking wasps or bees</a:t>
            </a:r>
            <a:endParaRPr lang="en-US" dirty="0">
              <a:solidFill>
                <a:srgbClr val="0000FF"/>
              </a:solidFill>
            </a:endParaRPr>
          </a:p>
        </p:txBody>
      </p:sp>
      <p:sp>
        <p:nvSpPr>
          <p:cNvPr id="3" name="TextBox 2">
            <a:extLst>
              <a:ext uri="{FF2B5EF4-FFF2-40B4-BE49-F238E27FC236}">
                <a16:creationId xmlns:a16="http://schemas.microsoft.com/office/drawing/2014/main" id="{11EF00BE-37DD-0656-DD55-02FC1336A5A1}"/>
              </a:ext>
            </a:extLst>
          </p:cNvPr>
          <p:cNvSpPr txBox="1"/>
          <p:nvPr/>
        </p:nvSpPr>
        <p:spPr>
          <a:xfrm>
            <a:off x="609600" y="3568002"/>
            <a:ext cx="2129237" cy="1600438"/>
          </a:xfrm>
          <a:prstGeom prst="rect">
            <a:avLst/>
          </a:prstGeom>
          <a:noFill/>
        </p:spPr>
        <p:txBody>
          <a:bodyPr wrap="square" rtlCol="0">
            <a:spAutoFit/>
          </a:bodyPr>
          <a:lstStyle/>
          <a:p>
            <a:r>
              <a:rPr lang="en-US" sz="1400" b="1" dirty="0"/>
              <a:t>45.4 Figure 5: </a:t>
            </a:r>
            <a:r>
              <a:rPr lang="en-US" sz="1400" dirty="0"/>
              <a:t>Batesian mimicry occurs when a harmless species mimics the coloration of a harmful species, as seen with the (a) bumblebee and (b) beelike robber fly.</a:t>
            </a:r>
          </a:p>
        </p:txBody>
      </p:sp>
      <p:sp>
        <p:nvSpPr>
          <p:cNvPr id="4" name="TextBox 3">
            <a:extLst>
              <a:ext uri="{FF2B5EF4-FFF2-40B4-BE49-F238E27FC236}">
                <a16:creationId xmlns:a16="http://schemas.microsoft.com/office/drawing/2014/main" id="{E36527B6-252C-D41C-BA88-85FA251DC09D}"/>
              </a:ext>
            </a:extLst>
          </p:cNvPr>
          <p:cNvSpPr txBox="1"/>
          <p:nvPr/>
        </p:nvSpPr>
        <p:spPr>
          <a:xfrm>
            <a:off x="2738837" y="5790305"/>
            <a:ext cx="3657600" cy="215444"/>
          </a:xfrm>
          <a:prstGeom prst="rect">
            <a:avLst/>
          </a:prstGeom>
          <a:noFill/>
        </p:spPr>
        <p:txBody>
          <a:bodyPr wrap="square" rtlCol="0">
            <a:spAutoFit/>
          </a:bodyPr>
          <a:lstStyle/>
          <a:p>
            <a:pPr algn="ctr"/>
            <a:r>
              <a:rPr lang="en-US" sz="800" dirty="0"/>
              <a:t>Erik_Karits on Pixabay. "Bumblebee."</a:t>
            </a:r>
          </a:p>
        </p:txBody>
      </p:sp>
      <p:sp>
        <p:nvSpPr>
          <p:cNvPr id="5" name="TextBox 4">
            <a:extLst>
              <a:ext uri="{FF2B5EF4-FFF2-40B4-BE49-F238E27FC236}">
                <a16:creationId xmlns:a16="http://schemas.microsoft.com/office/drawing/2014/main" id="{F166A60B-CE18-63A4-4BDC-2CA20368E270}"/>
              </a:ext>
            </a:extLst>
          </p:cNvPr>
          <p:cNvSpPr txBox="1"/>
          <p:nvPr/>
        </p:nvSpPr>
        <p:spPr>
          <a:xfrm>
            <a:off x="5562600" y="5767566"/>
            <a:ext cx="3276600" cy="215444"/>
          </a:xfrm>
          <a:prstGeom prst="rect">
            <a:avLst/>
          </a:prstGeom>
          <a:noFill/>
        </p:spPr>
        <p:txBody>
          <a:bodyPr wrap="square" rtlCol="0">
            <a:spAutoFit/>
          </a:bodyPr>
          <a:lstStyle/>
          <a:p>
            <a:pPr algn="ctr"/>
            <a:r>
              <a:rPr lang="en-US" sz="800" dirty="0"/>
              <a:t>Katja Schulz on Wikimedia Commons. "Robber fly."</a:t>
            </a:r>
          </a:p>
        </p:txBody>
      </p:sp>
      <p:pic>
        <p:nvPicPr>
          <p:cNvPr id="6" name="Content Placeholder 5" descr="Two images: (a) shows a bumblebee; (b) shows a robber fly that looks very similar.">
            <a:extLst>
              <a:ext uri="{FF2B5EF4-FFF2-40B4-BE49-F238E27FC236}">
                <a16:creationId xmlns:a16="http://schemas.microsoft.com/office/drawing/2014/main" id="{A961C61C-F196-FA55-6E2C-584BB8744AC6}"/>
              </a:ext>
            </a:extLst>
          </p:cNvPr>
          <p:cNvPicPr>
            <a:picLocks noChangeAspect="1"/>
          </p:cNvPicPr>
          <p:nvPr/>
        </p:nvPicPr>
        <p:blipFill>
          <a:blip r:embed="rId2"/>
          <a:srcRect t="5333" b="24666"/>
          <a:stretch/>
        </p:blipFill>
        <p:spPr>
          <a:xfrm>
            <a:off x="3045818" y="3715971"/>
            <a:ext cx="5334000" cy="2074334"/>
          </a:xfrm>
          <a:prstGeom prst="rect">
            <a:avLst/>
          </a:prstGeom>
        </p:spPr>
      </p:pic>
    </p:spTree>
    <p:extLst>
      <p:ext uri="{BB962C8B-B14F-4D97-AF65-F5344CB8AC3E}">
        <p14:creationId xmlns:p14="http://schemas.microsoft.com/office/powerpoint/2010/main" val="236698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Müllerian Mimicry</a:t>
            </a:r>
            <a:endParaRPr lang="en-US" sz="3200" dirty="0">
              <a:solidFill>
                <a:schemeClr val="accent1"/>
              </a:solidFill>
            </a:endParaRPr>
          </a:p>
        </p:txBody>
      </p:sp>
      <p:sp>
        <p:nvSpPr>
          <p:cNvPr id="11267" name="Rectangle 3"/>
          <p:cNvSpPr>
            <a:spLocks noGrp="1"/>
          </p:cNvSpPr>
          <p:nvPr>
            <p:ph idx="1"/>
          </p:nvPr>
        </p:nvSpPr>
        <p:spPr>
          <a:xfrm>
            <a:off x="457200" y="1280160"/>
            <a:ext cx="4059768" cy="4572000"/>
          </a:xfrm>
          <a:prstGeom prst="rect">
            <a:avLst/>
          </a:prstGeom>
        </p:spPr>
        <p:txBody>
          <a:bodyPr>
            <a:normAutofit/>
          </a:bodyPr>
          <a:lstStyle/>
          <a:p>
            <a:pPr marL="0" indent="0">
              <a:buNone/>
              <a:tabLst>
                <a:tab pos="461963" algn="l"/>
              </a:tabLst>
            </a:pPr>
            <a:r>
              <a:rPr lang="en-US" b="1" dirty="0"/>
              <a:t>Müllerian mimicry</a:t>
            </a:r>
            <a:r>
              <a:rPr lang="en-US" dirty="0"/>
              <a:t>: when multiple species share</a:t>
            </a:r>
            <a:r>
              <a:rPr lang="en-US" dirty="0">
                <a:solidFill>
                  <a:schemeClr val="tx1"/>
                </a:solidFill>
              </a:rPr>
              <a:t> the same warning coloration, but all have defenses</a:t>
            </a:r>
          </a:p>
          <a:p>
            <a:pPr marL="457200" indent="-457200">
              <a:buFont typeface="Arial" panose="020B0604020202020204" pitchFamily="34" charset="0"/>
              <a:buChar char="•"/>
              <a:tabLst>
                <a:tab pos="461963" algn="l"/>
              </a:tabLst>
            </a:pPr>
            <a:r>
              <a:rPr lang="en-US" dirty="0">
                <a:solidFill>
                  <a:schemeClr val="tx1"/>
                </a:solidFill>
              </a:rPr>
              <a:t>More efficient in educating local predators</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foul-tasting butterflies with similar coloration</a:t>
            </a:r>
            <a:endParaRPr lang="en-US" dirty="0">
              <a:solidFill>
                <a:srgbClr val="0000FF"/>
              </a:solidFill>
            </a:endParaRPr>
          </a:p>
        </p:txBody>
      </p:sp>
      <p:pic>
        <p:nvPicPr>
          <p:cNvPr id="2" name="Content Placeholder 5" descr="Drawings of different butterflies that all have similar coloring">
            <a:extLst>
              <a:ext uri="{FF2B5EF4-FFF2-40B4-BE49-F238E27FC236}">
                <a16:creationId xmlns:a16="http://schemas.microsoft.com/office/drawing/2014/main" id="{C9124B07-9414-CB7E-825E-E0AAB59BDE09}"/>
              </a:ext>
            </a:extLst>
          </p:cNvPr>
          <p:cNvPicPr>
            <a:picLocks noChangeAspect="1"/>
          </p:cNvPicPr>
          <p:nvPr/>
        </p:nvPicPr>
        <p:blipFill>
          <a:blip r:embed="rId2"/>
          <a:srcRect l="31482" t="3666" r="30555" b="4713"/>
          <a:stretch/>
        </p:blipFill>
        <p:spPr>
          <a:xfrm>
            <a:off x="5044719" y="1235670"/>
            <a:ext cx="2898427" cy="3886200"/>
          </a:xfrm>
          <a:prstGeom prst="rect">
            <a:avLst/>
          </a:prstGeom>
        </p:spPr>
      </p:pic>
      <p:sp>
        <p:nvSpPr>
          <p:cNvPr id="4" name="TextBox 3">
            <a:extLst>
              <a:ext uri="{FF2B5EF4-FFF2-40B4-BE49-F238E27FC236}">
                <a16:creationId xmlns:a16="http://schemas.microsoft.com/office/drawing/2014/main" id="{B23076F7-757E-F9CC-4881-08B7E964280D}"/>
              </a:ext>
            </a:extLst>
          </p:cNvPr>
          <p:cNvSpPr txBox="1"/>
          <p:nvPr/>
        </p:nvSpPr>
        <p:spPr>
          <a:xfrm>
            <a:off x="4627033" y="5113496"/>
            <a:ext cx="3733800" cy="738664"/>
          </a:xfrm>
          <a:prstGeom prst="rect">
            <a:avLst/>
          </a:prstGeom>
          <a:noFill/>
        </p:spPr>
        <p:txBody>
          <a:bodyPr wrap="square" rtlCol="0">
            <a:spAutoFit/>
          </a:bodyPr>
          <a:lstStyle/>
          <a:p>
            <a:pPr algn="ctr"/>
            <a:r>
              <a:rPr lang="en-US" sz="1400" b="1" dirty="0"/>
              <a:t>45.4 Figure 6: </a:t>
            </a:r>
            <a:r>
              <a:rPr lang="en-US" sz="1400" dirty="0"/>
              <a:t>Several unpleasant-tasting </a:t>
            </a:r>
            <a:r>
              <a:rPr lang="en-US" sz="1400" i="1" dirty="0"/>
              <a:t>Heliconius</a:t>
            </a:r>
            <a:r>
              <a:rPr lang="en-US" sz="1400" dirty="0"/>
              <a:t> butterfly species share a similar color pattern, an example of Müllerian mimicry.</a:t>
            </a:r>
          </a:p>
        </p:txBody>
      </p:sp>
      <p:sp>
        <p:nvSpPr>
          <p:cNvPr id="5" name="TextBox 4">
            <a:extLst>
              <a:ext uri="{FF2B5EF4-FFF2-40B4-BE49-F238E27FC236}">
                <a16:creationId xmlns:a16="http://schemas.microsoft.com/office/drawing/2014/main" id="{7FA74CAD-6697-D3DD-3B9E-1EE4084A6632}"/>
              </a:ext>
            </a:extLst>
          </p:cNvPr>
          <p:cNvSpPr txBox="1"/>
          <p:nvPr/>
        </p:nvSpPr>
        <p:spPr>
          <a:xfrm>
            <a:off x="5236633" y="5781972"/>
            <a:ext cx="2514600" cy="215444"/>
          </a:xfrm>
          <a:prstGeom prst="rect">
            <a:avLst/>
          </a:prstGeom>
          <a:noFill/>
        </p:spPr>
        <p:txBody>
          <a:bodyPr wrap="square" rtlCol="0">
            <a:spAutoFit/>
          </a:bodyPr>
          <a:lstStyle/>
          <a:p>
            <a:pPr algn="ctr"/>
            <a:r>
              <a:rPr lang="en-US" sz="800" dirty="0"/>
              <a:t>Felder on Wikimedia Commons. "Butterfly species."</a:t>
            </a:r>
          </a:p>
        </p:txBody>
      </p:sp>
    </p:spTree>
    <p:extLst>
      <p:ext uri="{BB962C8B-B14F-4D97-AF65-F5344CB8AC3E}">
        <p14:creationId xmlns:p14="http://schemas.microsoft.com/office/powerpoint/2010/main" val="25807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Emsleyan/Mertensian Mimicry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Emsleyan/Mertensian mimicry</a:t>
            </a:r>
            <a:r>
              <a:rPr lang="en-US" dirty="0">
                <a:solidFill>
                  <a:schemeClr val="tx1"/>
                </a:solidFill>
              </a:rPr>
              <a:t>: when deadly prey mimics a less dangerous one</a:t>
            </a:r>
            <a:endParaRPr lang="en-US" b="1" dirty="0">
              <a:solidFill>
                <a:schemeClr val="tx1"/>
              </a:solidFill>
            </a:endParaRPr>
          </a:p>
          <a:p>
            <a:pPr>
              <a:tabLst>
                <a:tab pos="461963" algn="l"/>
              </a:tabLst>
            </a:pPr>
            <a:r>
              <a:rPr lang="en-US" dirty="0">
                <a:solidFill>
                  <a:schemeClr val="tx1"/>
                </a:solidFill>
              </a:rPr>
              <a:t>Rare and complex form of mimicry</a:t>
            </a:r>
          </a:p>
          <a:p>
            <a:pPr>
              <a:tabLst>
                <a:tab pos="461963" algn="l"/>
              </a:tabLst>
            </a:pPr>
            <a:r>
              <a:rPr lang="en-US" u="sng" dirty="0">
                <a:solidFill>
                  <a:schemeClr val="tx1"/>
                </a:solidFill>
              </a:rPr>
              <a:t>Example</a:t>
            </a:r>
            <a:r>
              <a:rPr lang="en-US" dirty="0">
                <a:solidFill>
                  <a:schemeClr val="tx1"/>
                </a:solidFill>
              </a:rPr>
              <a:t>: venomous coral snake mimicking nonvenomous milk snake</a:t>
            </a:r>
          </a:p>
          <a:p>
            <a:pPr lvl="1">
              <a:tabLst>
                <a:tab pos="461963" algn="l"/>
              </a:tabLst>
            </a:pPr>
            <a:r>
              <a:rPr lang="en-US" dirty="0"/>
              <a:t>Relies on the fact that eating the milk snake will be unpleasant but not fatal, so prey learns not to eat it</a:t>
            </a:r>
            <a:endParaRPr lang="en-US" dirty="0">
              <a:solidFill>
                <a:srgbClr val="0000FF"/>
              </a:solidFill>
            </a:endParaRPr>
          </a:p>
        </p:txBody>
      </p:sp>
    </p:spTree>
    <p:extLst>
      <p:ext uri="{BB962C8B-B14F-4D97-AF65-F5344CB8AC3E}">
        <p14:creationId xmlns:p14="http://schemas.microsoft.com/office/powerpoint/2010/main" val="19441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005840"/>
          </a:xfrm>
        </p:spPr>
        <p:txBody>
          <a:bodyPr/>
          <a:lstStyle/>
          <a:p>
            <a:r>
              <a:rPr lang="en-US" dirty="0"/>
              <a:t>In groups, find examples of each of the three types of mimicry. Share your examples with the rest of the class.</a:t>
            </a:r>
          </a:p>
        </p:txBody>
      </p:sp>
    </p:spTree>
    <p:extLst>
      <p:ext uri="{BB962C8B-B14F-4D97-AF65-F5344CB8AC3E}">
        <p14:creationId xmlns:p14="http://schemas.microsoft.com/office/powerpoint/2010/main" val="2069639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Competitive Exclusion Principle</a:t>
            </a:r>
            <a:endParaRPr lang="en-US" sz="3200" dirty="0">
              <a:solidFill>
                <a:schemeClr val="accent1"/>
              </a:solidFill>
            </a:endParaRPr>
          </a:p>
        </p:txBody>
      </p:sp>
      <p:sp>
        <p:nvSpPr>
          <p:cNvPr id="11267" name="Rectangle 3"/>
          <p:cNvSpPr>
            <a:spLocks noGrp="1"/>
          </p:cNvSpPr>
          <p:nvPr>
            <p:ph idx="1"/>
          </p:nvPr>
        </p:nvSpPr>
        <p:spPr>
          <a:xfrm>
            <a:off x="457200" y="1280160"/>
            <a:ext cx="8229600" cy="2987040"/>
          </a:xfrm>
          <a:prstGeom prst="rect">
            <a:avLst/>
          </a:prstGeom>
        </p:spPr>
        <p:txBody>
          <a:bodyPr>
            <a:normAutofit fontScale="62500" lnSpcReduction="20000"/>
          </a:bodyPr>
          <a:lstStyle/>
          <a:p>
            <a:pPr marL="0" indent="0">
              <a:buNone/>
              <a:tabLst>
                <a:tab pos="461963" algn="l"/>
              </a:tabLst>
            </a:pPr>
            <a:r>
              <a:rPr lang="en-US" dirty="0">
                <a:solidFill>
                  <a:schemeClr val="tx1"/>
                </a:solidFill>
              </a:rPr>
              <a:t>Each species has an ecological niche, or role, in the ecosystem.</a:t>
            </a:r>
          </a:p>
          <a:p>
            <a:pPr marL="457200" indent="-457200">
              <a:buFont typeface="Arial" panose="020B0604020202020204" pitchFamily="34" charset="0"/>
              <a:buChar char="•"/>
              <a:tabLst>
                <a:tab pos="461963" algn="l"/>
              </a:tabLst>
            </a:pPr>
            <a:r>
              <a:rPr lang="en-US" dirty="0">
                <a:solidFill>
                  <a:schemeClr val="tx1"/>
                </a:solidFill>
              </a:rPr>
              <a:t>Includes where it lives, how it acquires resources, and other species with which it interacts</a:t>
            </a:r>
          </a:p>
          <a:p>
            <a:pPr marL="457200" indent="-457200">
              <a:buFont typeface="Arial" panose="020B0604020202020204" pitchFamily="34" charset="0"/>
              <a:buChar char="•"/>
              <a:tabLst>
                <a:tab pos="461963" algn="l"/>
              </a:tabLst>
            </a:pPr>
            <a:r>
              <a:rPr lang="en-US" b="1" dirty="0">
                <a:solidFill>
                  <a:schemeClr val="tx1"/>
                </a:solidFill>
              </a:rPr>
              <a:t>Competitive exclusion principle</a:t>
            </a:r>
            <a:r>
              <a:rPr lang="en-US" dirty="0">
                <a:solidFill>
                  <a:schemeClr val="tx1"/>
                </a:solidFill>
              </a:rPr>
              <a:t>: two species cannot occupy the same niche in a habitat</a:t>
            </a:r>
          </a:p>
          <a:p>
            <a:pPr marL="1200150" lvl="1" indent="-457200">
              <a:buFont typeface="Arial" panose="020B0604020202020204" pitchFamily="34" charset="0"/>
              <a:buChar char="•"/>
              <a:tabLst>
                <a:tab pos="461963" algn="l"/>
              </a:tabLst>
            </a:pPr>
            <a:r>
              <a:rPr lang="en-US" dirty="0">
                <a:solidFill>
                  <a:schemeClr val="tx1"/>
                </a:solidFill>
              </a:rPr>
              <a:t>Cannot coexist in a community if they are competing for </a:t>
            </a:r>
            <a:r>
              <a:rPr lang="en-US" i="1" dirty="0">
                <a:solidFill>
                  <a:schemeClr val="tx1"/>
                </a:solidFill>
              </a:rPr>
              <a:t>all</a:t>
            </a:r>
            <a:r>
              <a:rPr lang="en-US" dirty="0">
                <a:solidFill>
                  <a:schemeClr val="tx1"/>
                </a:solidFill>
              </a:rPr>
              <a:t> the same resources and performing </a:t>
            </a:r>
            <a:r>
              <a:rPr lang="en-US" i="1" dirty="0">
                <a:solidFill>
                  <a:schemeClr val="tx1"/>
                </a:solidFill>
              </a:rPr>
              <a:t>all</a:t>
            </a:r>
            <a:r>
              <a:rPr lang="en-US" dirty="0">
                <a:solidFill>
                  <a:schemeClr val="tx1"/>
                </a:solidFill>
              </a:rPr>
              <a:t> the same functions</a:t>
            </a:r>
          </a:p>
          <a:p>
            <a:pPr marL="1200150" lvl="1" indent="-457200">
              <a:buFont typeface="Arial" panose="020B0604020202020204" pitchFamily="34" charset="0"/>
              <a:buChar char="•"/>
              <a:tabLst>
                <a:tab pos="461963" algn="l"/>
              </a:tabLst>
            </a:pPr>
            <a:r>
              <a:rPr lang="en-US" u="sng" dirty="0"/>
              <a:t>Example</a:t>
            </a:r>
            <a:r>
              <a:rPr lang="en-US" dirty="0"/>
              <a:t>: </a:t>
            </a:r>
            <a:r>
              <a:rPr lang="en-US" i="1" dirty="0"/>
              <a:t>Paramecium aurelia</a:t>
            </a:r>
            <a:r>
              <a:rPr lang="en-US" dirty="0"/>
              <a:t> and </a:t>
            </a:r>
            <a:r>
              <a:rPr lang="en-US" i="1" dirty="0"/>
              <a:t>Paramecium caudatum</a:t>
            </a:r>
          </a:p>
          <a:p>
            <a:pPr marL="457200" indent="-457200">
              <a:buFont typeface="Arial" panose="020B0604020202020204" pitchFamily="34" charset="0"/>
              <a:buChar char="•"/>
              <a:tabLst>
                <a:tab pos="461963" algn="l"/>
              </a:tabLst>
            </a:pPr>
            <a:r>
              <a:rPr lang="en-US" dirty="0"/>
              <a:t>Can be avoided if species evolve to use different resources or occupy different microniches</a:t>
            </a:r>
          </a:p>
          <a:p>
            <a:pPr marL="457200" indent="-457200">
              <a:buFont typeface="Arial" panose="020B0604020202020204" pitchFamily="34" charset="0"/>
              <a:buChar char="•"/>
              <a:tabLst>
                <a:tab pos="461963" algn="l"/>
              </a:tabLst>
            </a:pPr>
            <a:r>
              <a:rPr lang="en-US" u="sng" dirty="0"/>
              <a:t>Resource partitioning</a:t>
            </a:r>
            <a:r>
              <a:rPr lang="en-US" dirty="0"/>
              <a:t>: allows species to coexist by minimizing direct competition </a:t>
            </a:r>
            <a:endParaRPr lang="en-US" u="sng" dirty="0">
              <a:solidFill>
                <a:schemeClr val="tx1"/>
              </a:solidFill>
            </a:endParaRPr>
          </a:p>
        </p:txBody>
      </p:sp>
      <p:sp>
        <p:nvSpPr>
          <p:cNvPr id="3" name="TextBox 2">
            <a:extLst>
              <a:ext uri="{FF2B5EF4-FFF2-40B4-BE49-F238E27FC236}">
                <a16:creationId xmlns:a16="http://schemas.microsoft.com/office/drawing/2014/main" id="{6AB19742-E8D6-5238-0C76-0EB93B94BA58}"/>
              </a:ext>
            </a:extLst>
          </p:cNvPr>
          <p:cNvSpPr txBox="1"/>
          <p:nvPr/>
        </p:nvSpPr>
        <p:spPr>
          <a:xfrm>
            <a:off x="276225" y="4267200"/>
            <a:ext cx="2210140" cy="1600438"/>
          </a:xfrm>
          <a:prstGeom prst="rect">
            <a:avLst/>
          </a:prstGeom>
          <a:noFill/>
        </p:spPr>
        <p:txBody>
          <a:bodyPr wrap="square" rtlCol="0">
            <a:spAutoFit/>
          </a:bodyPr>
          <a:lstStyle/>
          <a:p>
            <a:r>
              <a:rPr lang="en-US" sz="1400" b="1" dirty="0"/>
              <a:t>45.4 Figure 7</a:t>
            </a:r>
            <a:r>
              <a:rPr lang="en-US" sz="1400" dirty="0"/>
              <a:t>: </a:t>
            </a:r>
            <a:r>
              <a:rPr lang="en-US" sz="1400" i="1" dirty="0"/>
              <a:t>Paramecium aurelia </a:t>
            </a:r>
            <a:r>
              <a:rPr lang="en-US" sz="1400" dirty="0"/>
              <a:t>and </a:t>
            </a:r>
            <a:r>
              <a:rPr lang="en-US" sz="1400" i="1" dirty="0"/>
              <a:t>Paramecium caudatum</a:t>
            </a:r>
            <a:r>
              <a:rPr lang="en-US" sz="1400" dirty="0"/>
              <a:t> grow well individually, but when they compete for the same resources, </a:t>
            </a:r>
            <a:r>
              <a:rPr lang="en-US" sz="1400" i="1" dirty="0"/>
              <a:t>P. aurelia</a:t>
            </a:r>
            <a:r>
              <a:rPr lang="en-US" sz="1400" dirty="0"/>
              <a:t> outcompetes </a:t>
            </a:r>
            <a:r>
              <a:rPr lang="en-US" sz="1400" i="1" dirty="0"/>
              <a:t>P. caudatum</a:t>
            </a:r>
            <a:r>
              <a:rPr lang="en-US" sz="1400" dirty="0"/>
              <a:t>.</a:t>
            </a:r>
          </a:p>
        </p:txBody>
      </p:sp>
      <p:sp>
        <p:nvSpPr>
          <p:cNvPr id="4" name="TextBox 3">
            <a:extLst>
              <a:ext uri="{FF2B5EF4-FFF2-40B4-BE49-F238E27FC236}">
                <a16:creationId xmlns:a16="http://schemas.microsoft.com/office/drawing/2014/main" id="{C35C7330-E332-0914-9127-6372F1DC5ECA}"/>
              </a:ext>
            </a:extLst>
          </p:cNvPr>
          <p:cNvSpPr txBox="1"/>
          <p:nvPr/>
        </p:nvSpPr>
        <p:spPr>
          <a:xfrm>
            <a:off x="3657770" y="5728156"/>
            <a:ext cx="3962400" cy="215444"/>
          </a:xfrm>
          <a:prstGeom prst="rect">
            <a:avLst/>
          </a:prstGeom>
          <a:noFill/>
        </p:spPr>
        <p:txBody>
          <a:bodyPr wrap="square" rtlCol="0">
            <a:spAutoFit/>
          </a:bodyPr>
          <a:lstStyle/>
          <a:p>
            <a:pPr algn="ctr"/>
            <a:r>
              <a:rPr lang="en-US" sz="800" dirty="0"/>
              <a:t>CNX OpenStax on Wikimedia Commons. "Competitive exclusion principle." Modified. </a:t>
            </a:r>
          </a:p>
        </p:txBody>
      </p:sp>
      <p:pic>
        <p:nvPicPr>
          <p:cNvPr id="5" name="Content Placeholder 6" descr="Graphs a, b, and c all plot number of cells versus time in days. In Graph (a), P. aurelia is grown alone. In graph (b), P. caudatum is grown alone. In graph (c), both species are grown together. When grown apart, the two species both exhibit logistic growth and grow to a relatively high cell density. When the two species are grown together, P. aurelia shows logistic growth to nearly the same cell density as it exhibited when grown alone, but P. caudatum hardly grows at all, and eventually, its population drops to zero.">
            <a:extLst>
              <a:ext uri="{FF2B5EF4-FFF2-40B4-BE49-F238E27FC236}">
                <a16:creationId xmlns:a16="http://schemas.microsoft.com/office/drawing/2014/main" id="{8D94E7A3-DA91-E286-0417-9A1C0921443F}"/>
              </a:ext>
            </a:extLst>
          </p:cNvPr>
          <p:cNvPicPr>
            <a:picLocks noChangeAspect="1"/>
          </p:cNvPicPr>
          <p:nvPr/>
        </p:nvPicPr>
        <p:blipFill>
          <a:blip r:embed="rId2"/>
          <a:srcRect t="3667" b="53000"/>
          <a:stretch/>
        </p:blipFill>
        <p:spPr>
          <a:xfrm>
            <a:off x="2627342" y="4267200"/>
            <a:ext cx="5943600" cy="1430867"/>
          </a:xfrm>
          <a:prstGeom prst="rect">
            <a:avLst/>
          </a:prstGeom>
        </p:spPr>
      </p:pic>
    </p:spTree>
    <p:extLst>
      <p:ext uri="{BB962C8B-B14F-4D97-AF65-F5344CB8AC3E}">
        <p14:creationId xmlns:p14="http://schemas.microsoft.com/office/powerpoint/2010/main" val="150017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Symbiosis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Symbioses</a:t>
            </a:r>
            <a:r>
              <a:rPr lang="en-US" dirty="0">
                <a:solidFill>
                  <a:schemeClr val="tx1"/>
                </a:solidFill>
              </a:rPr>
              <a:t>: close interactions between individuals of different species over an extended period</a:t>
            </a:r>
          </a:p>
          <a:p>
            <a:pPr lvl="1">
              <a:tabLst>
                <a:tab pos="461963" algn="l"/>
              </a:tabLst>
            </a:pPr>
            <a:r>
              <a:rPr lang="en-US" dirty="0">
                <a:solidFill>
                  <a:schemeClr val="tx1"/>
                </a:solidFill>
              </a:rPr>
              <a:t>Impact abundance and distribution of associating populations</a:t>
            </a:r>
          </a:p>
          <a:p>
            <a:pPr lvl="1">
              <a:tabLst>
                <a:tab pos="461963" algn="l"/>
              </a:tabLst>
            </a:pPr>
            <a:r>
              <a:rPr lang="en-US" dirty="0"/>
              <a:t>Sometimes restricted to only those species that are mutualistic, where both individuals benefit</a:t>
            </a:r>
            <a:endParaRPr lang="en-US" dirty="0">
              <a:solidFill>
                <a:srgbClr val="0000FF"/>
              </a:solidFill>
            </a:endParaRPr>
          </a:p>
        </p:txBody>
      </p:sp>
    </p:spTree>
    <p:extLst>
      <p:ext uri="{BB962C8B-B14F-4D97-AF65-F5344CB8AC3E}">
        <p14:creationId xmlns:p14="http://schemas.microsoft.com/office/powerpoint/2010/main" val="13712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Commensalism</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Commensalism</a:t>
            </a:r>
            <a:r>
              <a:rPr lang="en-US" dirty="0">
                <a:solidFill>
                  <a:schemeClr val="tx1"/>
                </a:solidFill>
              </a:rPr>
              <a:t>: when one species benefits while the other is unaffected</a:t>
            </a: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birds nesting in trees and pilot fish feeding on sharks' leftover meals</a:t>
            </a:r>
            <a:endParaRPr lang="en-US" dirty="0">
              <a:solidFill>
                <a:srgbClr val="0000FF"/>
              </a:solidFill>
            </a:endParaRPr>
          </a:p>
        </p:txBody>
      </p:sp>
      <p:pic>
        <p:nvPicPr>
          <p:cNvPr id="2" name="Content Placeholder 5" descr="A photograph of a bird making a nest in a tree">
            <a:extLst>
              <a:ext uri="{FF2B5EF4-FFF2-40B4-BE49-F238E27FC236}">
                <a16:creationId xmlns:a16="http://schemas.microsoft.com/office/drawing/2014/main" id="{E6B34E84-A3E7-52E2-CFAD-A7159C7F0182}"/>
              </a:ext>
            </a:extLst>
          </p:cNvPr>
          <p:cNvPicPr>
            <a:picLocks noChangeAspect="1"/>
          </p:cNvPicPr>
          <p:nvPr/>
        </p:nvPicPr>
        <p:blipFill>
          <a:blip r:embed="rId2"/>
          <a:srcRect l="11111" t="5334" r="11111" b="2698"/>
          <a:stretch/>
        </p:blipFill>
        <p:spPr>
          <a:xfrm>
            <a:off x="4628666" y="1535723"/>
            <a:ext cx="3886199" cy="2552928"/>
          </a:xfrm>
          <a:prstGeom prst="rect">
            <a:avLst/>
          </a:prstGeom>
        </p:spPr>
      </p:pic>
      <p:sp>
        <p:nvSpPr>
          <p:cNvPr id="4" name="TextBox 3">
            <a:extLst>
              <a:ext uri="{FF2B5EF4-FFF2-40B4-BE49-F238E27FC236}">
                <a16:creationId xmlns:a16="http://schemas.microsoft.com/office/drawing/2014/main" id="{A3526165-B728-6CE4-365A-EE10A8056691}"/>
              </a:ext>
            </a:extLst>
          </p:cNvPr>
          <p:cNvSpPr txBox="1"/>
          <p:nvPr/>
        </p:nvSpPr>
        <p:spPr>
          <a:xfrm>
            <a:off x="4338376" y="4267200"/>
            <a:ext cx="4267200" cy="1169551"/>
          </a:xfrm>
          <a:prstGeom prst="rect">
            <a:avLst/>
          </a:prstGeom>
          <a:noFill/>
        </p:spPr>
        <p:txBody>
          <a:bodyPr wrap="square" rtlCol="0">
            <a:spAutoFit/>
          </a:bodyPr>
          <a:lstStyle/>
          <a:p>
            <a:pPr algn="ctr"/>
            <a:r>
              <a:rPr lang="en-US" sz="1400" b="1" dirty="0"/>
              <a:t>45.4 Figure 8: </a:t>
            </a:r>
            <a:r>
              <a:rPr lang="en-US" sz="1400" dirty="0"/>
              <a:t>The southern masked-weaver bird is starting to make a nest in a tree in Zambezi Valley, Zambia. This is an example of a commensal relationship, in which one species (the bird) benefits, while the other (the tree) neither benefits nor is harmed.</a:t>
            </a:r>
          </a:p>
        </p:txBody>
      </p:sp>
      <p:sp>
        <p:nvSpPr>
          <p:cNvPr id="5" name="TextBox 4">
            <a:extLst>
              <a:ext uri="{FF2B5EF4-FFF2-40B4-BE49-F238E27FC236}">
                <a16:creationId xmlns:a16="http://schemas.microsoft.com/office/drawing/2014/main" id="{507405F9-7ABA-D527-0D51-80903081E66A}"/>
              </a:ext>
            </a:extLst>
          </p:cNvPr>
          <p:cNvSpPr txBox="1"/>
          <p:nvPr/>
        </p:nvSpPr>
        <p:spPr>
          <a:xfrm>
            <a:off x="5786176" y="5390270"/>
            <a:ext cx="1371600" cy="338554"/>
          </a:xfrm>
          <a:prstGeom prst="rect">
            <a:avLst/>
          </a:prstGeom>
          <a:noFill/>
        </p:spPr>
        <p:txBody>
          <a:bodyPr wrap="square" rtlCol="0">
            <a:spAutoFit/>
          </a:bodyPr>
          <a:lstStyle/>
          <a:p>
            <a:pPr algn="ctr"/>
            <a:r>
              <a:rPr lang="en-US" sz="800" dirty="0"/>
              <a:t>Peter Holmes on Pixabay. "Southern masked weaver."</a:t>
            </a:r>
          </a:p>
        </p:txBody>
      </p:sp>
    </p:spTree>
    <p:extLst>
      <p:ext uri="{BB962C8B-B14F-4D97-AF65-F5344CB8AC3E}">
        <p14:creationId xmlns:p14="http://schemas.microsoft.com/office/powerpoint/2010/main" val="136281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45325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community structure and succession.</a:t>
            </a:r>
          </a:p>
          <a:p>
            <a:pPr marL="457200" indent="-457200">
              <a:buFont typeface="Arial" panose="020B0604020202020204" pitchFamily="34" charset="0"/>
              <a:buChar char="•"/>
              <a:tabLst>
                <a:tab pos="457200" algn="l"/>
              </a:tabLst>
            </a:pPr>
            <a:r>
              <a:rPr lang="en-US" b="1" dirty="0"/>
              <a:t>Describe</a:t>
            </a:r>
            <a:r>
              <a:rPr lang="en-US" dirty="0"/>
              <a:t> the competitive exclusion principle.</a:t>
            </a:r>
          </a:p>
          <a:p>
            <a:pPr marL="457200" indent="-457200">
              <a:buFont typeface="Arial" panose="020B0604020202020204" pitchFamily="34" charset="0"/>
              <a:buChar char="•"/>
              <a:tabLst>
                <a:tab pos="457200" algn="l"/>
              </a:tabLst>
            </a:pPr>
            <a:r>
              <a:rPr lang="en-US" b="1" dirty="0"/>
              <a:t>Discuss</a:t>
            </a:r>
            <a:r>
              <a:rPr lang="en-US" dirty="0"/>
              <a:t> the predator-prey cycle.</a:t>
            </a:r>
          </a:p>
          <a:p>
            <a:pPr marL="457200" indent="-457200">
              <a:buFont typeface="Arial" panose="020B0604020202020204" pitchFamily="34" charset="0"/>
              <a:buChar char="•"/>
              <a:tabLst>
                <a:tab pos="457200" algn="l"/>
              </a:tabLst>
            </a:pPr>
            <a:r>
              <a:rPr lang="en-US" b="1" dirty="0"/>
              <a:t>Give examples </a:t>
            </a:r>
            <a:r>
              <a:rPr lang="en-US" dirty="0"/>
              <a:t>of defenses against predation and herbivory.</a:t>
            </a:r>
          </a:p>
          <a:p>
            <a:pPr marL="457200" indent="-457200">
              <a:buFont typeface="Arial" panose="020B0604020202020204" pitchFamily="34" charset="0"/>
              <a:buChar char="•"/>
              <a:tabLst>
                <a:tab pos="457200" algn="l"/>
              </a:tabLst>
            </a:pPr>
            <a:r>
              <a:rPr lang="en-US" b="1" dirty="0"/>
              <a:t>Give examples </a:t>
            </a:r>
            <a:r>
              <a:rPr lang="en-US" dirty="0"/>
              <a:t>of symbiotic relationships between species.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Mutualism</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Mutualism</a:t>
            </a:r>
            <a:r>
              <a:rPr lang="en-US" dirty="0">
                <a:solidFill>
                  <a:schemeClr val="tx1"/>
                </a:solidFill>
              </a:rPr>
              <a:t>: when two species benefit from their interaction</a:t>
            </a:r>
          </a:p>
          <a:p>
            <a:pPr marL="457200" indent="-457200">
              <a:buFont typeface="Arial" panose="020B0604020202020204" pitchFamily="34" charset="0"/>
              <a:buChar char="•"/>
              <a:tabLst>
                <a:tab pos="461963" algn="l"/>
              </a:tabLst>
            </a:pPr>
            <a:r>
              <a:rPr lang="en-US" dirty="0"/>
              <a:t>Believed to be the only true example of symbiosis</a:t>
            </a:r>
            <a:endParaRPr lang="en-US" dirty="0">
              <a:solidFill>
                <a:schemeClr val="tx1"/>
              </a:solidFill>
            </a:endParaRP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termites and gut protozoa, lichens (fungi and algae/bacteria)</a:t>
            </a:r>
            <a:endParaRPr lang="en-US" dirty="0">
              <a:solidFill>
                <a:srgbClr val="0000FF"/>
              </a:solidFill>
            </a:endParaRPr>
          </a:p>
        </p:txBody>
      </p:sp>
      <p:sp>
        <p:nvSpPr>
          <p:cNvPr id="3" name="TextBox 2">
            <a:extLst>
              <a:ext uri="{FF2B5EF4-FFF2-40B4-BE49-F238E27FC236}">
                <a16:creationId xmlns:a16="http://schemas.microsoft.com/office/drawing/2014/main" id="{CE7FF85F-5681-BC96-2ACF-3C67A4F9D48F}"/>
              </a:ext>
            </a:extLst>
          </p:cNvPr>
          <p:cNvSpPr txBox="1"/>
          <p:nvPr/>
        </p:nvSpPr>
        <p:spPr>
          <a:xfrm>
            <a:off x="228601" y="3733800"/>
            <a:ext cx="2468048" cy="2246769"/>
          </a:xfrm>
          <a:prstGeom prst="rect">
            <a:avLst/>
          </a:prstGeom>
          <a:noFill/>
        </p:spPr>
        <p:txBody>
          <a:bodyPr wrap="square" rtlCol="0">
            <a:spAutoFit/>
          </a:bodyPr>
          <a:lstStyle/>
          <a:p>
            <a:r>
              <a:rPr lang="en-US" sz="1400" b="1" dirty="0"/>
              <a:t>45.4 Figure 9:</a:t>
            </a:r>
            <a:r>
              <a:rPr lang="en-US" sz="1400" dirty="0"/>
              <a:t> (a) Termites form a mutualistic relationship with symbiotic protozoa in their guts, which allows both organisms to obtain energy from the cellulose the termite consumes. (b) Lichen is a fungus that has symbiotic photosynthetic algae living inside its cells.</a:t>
            </a:r>
          </a:p>
        </p:txBody>
      </p:sp>
      <p:sp>
        <p:nvSpPr>
          <p:cNvPr id="4" name="TextBox 3">
            <a:extLst>
              <a:ext uri="{FF2B5EF4-FFF2-40B4-BE49-F238E27FC236}">
                <a16:creationId xmlns:a16="http://schemas.microsoft.com/office/drawing/2014/main" id="{56535D19-E7DC-1DB5-EF6D-E1246A8803BE}"/>
              </a:ext>
            </a:extLst>
          </p:cNvPr>
          <p:cNvSpPr txBox="1"/>
          <p:nvPr/>
        </p:nvSpPr>
        <p:spPr>
          <a:xfrm>
            <a:off x="3810000" y="5765125"/>
            <a:ext cx="1524000" cy="215444"/>
          </a:xfrm>
          <a:prstGeom prst="rect">
            <a:avLst/>
          </a:prstGeom>
          <a:noFill/>
        </p:spPr>
        <p:txBody>
          <a:bodyPr wrap="square" rtlCol="0">
            <a:spAutoFit/>
          </a:bodyPr>
          <a:lstStyle/>
          <a:p>
            <a:pPr algn="ctr"/>
            <a:r>
              <a:rPr lang="en-US" sz="800" dirty="0"/>
              <a:t>RoyBuri on Pixabay. "Termites."</a:t>
            </a:r>
          </a:p>
        </p:txBody>
      </p:sp>
      <p:sp>
        <p:nvSpPr>
          <p:cNvPr id="5" name="TextBox 4">
            <a:extLst>
              <a:ext uri="{FF2B5EF4-FFF2-40B4-BE49-F238E27FC236}">
                <a16:creationId xmlns:a16="http://schemas.microsoft.com/office/drawing/2014/main" id="{C606F065-BF62-1055-3962-66E39F645B78}"/>
              </a:ext>
            </a:extLst>
          </p:cNvPr>
          <p:cNvSpPr txBox="1"/>
          <p:nvPr/>
        </p:nvSpPr>
        <p:spPr>
          <a:xfrm>
            <a:off x="6412182" y="5765125"/>
            <a:ext cx="1524000" cy="215444"/>
          </a:xfrm>
          <a:prstGeom prst="rect">
            <a:avLst/>
          </a:prstGeom>
          <a:noFill/>
        </p:spPr>
        <p:txBody>
          <a:bodyPr wrap="square" rtlCol="0">
            <a:spAutoFit/>
          </a:bodyPr>
          <a:lstStyle/>
          <a:p>
            <a:pPr algn="ctr"/>
            <a:r>
              <a:rPr lang="en-US" sz="800" dirty="0"/>
              <a:t>adege on Pixabay. "Lichen."</a:t>
            </a:r>
          </a:p>
        </p:txBody>
      </p:sp>
      <p:pic>
        <p:nvPicPr>
          <p:cNvPr id="6" name="Content Placeholder 5" descr="Two images: (a) shows termites; (b) shows lichen growing on a branch.">
            <a:extLst>
              <a:ext uri="{FF2B5EF4-FFF2-40B4-BE49-F238E27FC236}">
                <a16:creationId xmlns:a16="http://schemas.microsoft.com/office/drawing/2014/main" id="{93124ED0-4D36-F28B-31DD-6A294B8D33D0}"/>
              </a:ext>
            </a:extLst>
          </p:cNvPr>
          <p:cNvPicPr>
            <a:picLocks noChangeAspect="1"/>
          </p:cNvPicPr>
          <p:nvPr/>
        </p:nvPicPr>
        <p:blipFill>
          <a:blip r:embed="rId2"/>
          <a:srcRect t="5333" b="29667"/>
          <a:stretch/>
        </p:blipFill>
        <p:spPr>
          <a:xfrm>
            <a:off x="3222342" y="3702908"/>
            <a:ext cx="5159658" cy="1863210"/>
          </a:xfrm>
          <a:prstGeom prst="rect">
            <a:avLst/>
          </a:prstGeom>
        </p:spPr>
      </p:pic>
    </p:spTree>
    <p:extLst>
      <p:ext uri="{BB962C8B-B14F-4D97-AF65-F5344CB8AC3E}">
        <p14:creationId xmlns:p14="http://schemas.microsoft.com/office/powerpoint/2010/main" val="221027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Do humans form mutualistic relationships with other species? How would each species benefit in those relationships?</a:t>
            </a:r>
          </a:p>
        </p:txBody>
      </p:sp>
    </p:spTree>
    <p:extLst>
      <p:ext uri="{BB962C8B-B14F-4D97-AF65-F5344CB8AC3E}">
        <p14:creationId xmlns:p14="http://schemas.microsoft.com/office/powerpoint/2010/main" val="636689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Parasitism</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Parasitism</a:t>
            </a:r>
            <a:r>
              <a:rPr lang="en-US" dirty="0">
                <a:solidFill>
                  <a:schemeClr val="tx1"/>
                </a:solidFill>
              </a:rPr>
              <a:t>: where the parasite benefits, but the host is harmed</a:t>
            </a:r>
          </a:p>
          <a:p>
            <a:pPr>
              <a:tabLst>
                <a:tab pos="461963" algn="l"/>
              </a:tabLst>
            </a:pPr>
            <a:r>
              <a:rPr lang="en-US" b="1" dirty="0"/>
              <a:t>Parasite</a:t>
            </a:r>
            <a:r>
              <a:rPr lang="en-US" dirty="0"/>
              <a:t>: organism that lives in or on another living organism and/or derives nutrients from it</a:t>
            </a:r>
          </a:p>
          <a:p>
            <a:pPr>
              <a:tabLst>
                <a:tab pos="461963" algn="l"/>
              </a:tabLst>
            </a:pPr>
            <a:r>
              <a:rPr lang="en-US" b="1" dirty="0">
                <a:solidFill>
                  <a:schemeClr val="tx1"/>
                </a:solidFill>
              </a:rPr>
              <a:t>Host</a:t>
            </a:r>
            <a:r>
              <a:rPr lang="en-US" dirty="0">
                <a:solidFill>
                  <a:schemeClr val="tx1"/>
                </a:solidFill>
              </a:rPr>
              <a:t>: weakened by the parasite since the parasite siphons resources from it</a:t>
            </a:r>
          </a:p>
          <a:p>
            <a:pPr lvl="1">
              <a:tabLst>
                <a:tab pos="461963" algn="l"/>
              </a:tabLst>
            </a:pPr>
            <a:r>
              <a:rPr lang="en-US" dirty="0"/>
              <a:t>Unlikely to be killed, since parasite would have to find new host</a:t>
            </a:r>
            <a:endParaRPr lang="en-US" dirty="0">
              <a:solidFill>
                <a:schemeClr val="tx1"/>
              </a:solidFill>
            </a:endParaRPr>
          </a:p>
          <a:p>
            <a:pPr>
              <a:tabLst>
                <a:tab pos="461963" algn="l"/>
              </a:tabLst>
            </a:pPr>
            <a:r>
              <a:rPr lang="en-US" u="sng" dirty="0">
                <a:solidFill>
                  <a:schemeClr val="tx1"/>
                </a:solidFill>
              </a:rPr>
              <a:t>Examples</a:t>
            </a:r>
            <a:r>
              <a:rPr lang="en-US" dirty="0">
                <a:solidFill>
                  <a:schemeClr val="tx1"/>
                </a:solidFill>
              </a:rPr>
              <a:t>: tapeworms, </a:t>
            </a:r>
            <a:r>
              <a:rPr lang="en-US" i="1" dirty="0">
                <a:solidFill>
                  <a:schemeClr val="tx1"/>
                </a:solidFill>
              </a:rPr>
              <a:t>Plasmodium falciparum</a:t>
            </a:r>
            <a:endParaRPr lang="en-US" dirty="0">
              <a:solidFill>
                <a:srgbClr val="0000FF"/>
              </a:solidFill>
            </a:endParaRPr>
          </a:p>
        </p:txBody>
      </p:sp>
    </p:spTree>
    <p:extLst>
      <p:ext uri="{BB962C8B-B14F-4D97-AF65-F5344CB8AC3E}">
        <p14:creationId xmlns:p14="http://schemas.microsoft.com/office/powerpoint/2010/main" val="3110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Reproductive Cycles of Parasites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a:tabLst>
                <a:tab pos="461963" algn="l"/>
              </a:tabLst>
            </a:pPr>
            <a:r>
              <a:rPr lang="en-US" dirty="0">
                <a:solidFill>
                  <a:schemeClr val="tx1"/>
                </a:solidFill>
              </a:rPr>
              <a:t>Often complex, sometimes requiring more than one host species</a:t>
            </a:r>
          </a:p>
          <a:p>
            <a:pPr>
              <a:tabLst>
                <a:tab pos="461963" algn="l"/>
              </a:tabLst>
            </a:pPr>
            <a:r>
              <a:rPr lang="en-US" u="sng" dirty="0">
                <a:solidFill>
                  <a:schemeClr val="tx1"/>
                </a:solidFill>
              </a:rPr>
              <a:t>Example</a:t>
            </a:r>
            <a:r>
              <a:rPr lang="en-US" dirty="0">
                <a:solidFill>
                  <a:schemeClr val="tx1"/>
                </a:solidFill>
              </a:rPr>
              <a:t>: tapeworm life cycle involving humans and other vertebrates</a:t>
            </a:r>
          </a:p>
          <a:p>
            <a:pPr lvl="1">
              <a:tabLst>
                <a:tab pos="461963" algn="l"/>
              </a:tabLst>
            </a:pPr>
            <a:r>
              <a:rPr lang="en-US" dirty="0"/>
              <a:t>Lives inside the host's intestine for years, benefiting from the host's food</a:t>
            </a:r>
          </a:p>
          <a:p>
            <a:pPr lvl="1">
              <a:tabLst>
                <a:tab pos="461963" algn="l"/>
              </a:tabLst>
            </a:pPr>
            <a:r>
              <a:rPr lang="en-US" dirty="0">
                <a:solidFill>
                  <a:schemeClr val="tx1"/>
                </a:solidFill>
              </a:rPr>
              <a:t>Moves from species to species in a cycle, requiring two hosts to complete its life cycle</a:t>
            </a:r>
          </a:p>
          <a:p>
            <a:pPr lvl="1">
              <a:tabLst>
                <a:tab pos="461963" algn="l"/>
              </a:tabLst>
            </a:pPr>
            <a:r>
              <a:rPr lang="en-US" dirty="0"/>
              <a:t>Have eggs that can be ingested by other vertebrates through feces and larvae that can be ingested further</a:t>
            </a:r>
          </a:p>
          <a:p>
            <a:pPr>
              <a:tabLst>
                <a:tab pos="461963" algn="l"/>
              </a:tabLst>
            </a:pPr>
            <a:r>
              <a:rPr lang="en-US" u="sng" dirty="0"/>
              <a:t>Example</a:t>
            </a:r>
            <a:r>
              <a:rPr lang="en-US" dirty="0"/>
              <a:t>: </a:t>
            </a:r>
            <a:r>
              <a:rPr lang="en-US" i="1" dirty="0"/>
              <a:t>Plasmodium falciparum</a:t>
            </a:r>
            <a:endParaRPr lang="en-US" dirty="0"/>
          </a:p>
          <a:p>
            <a:pPr lvl="1">
              <a:tabLst>
                <a:tab pos="461963" algn="l"/>
              </a:tabLst>
            </a:pPr>
            <a:r>
              <a:rPr lang="en-US" dirty="0">
                <a:solidFill>
                  <a:schemeClr val="tx1"/>
                </a:solidFill>
              </a:rPr>
              <a:t>Protozoa causing malaria that lives in the human liver and red blood cells</a:t>
            </a:r>
          </a:p>
          <a:p>
            <a:pPr lvl="1">
              <a:tabLst>
                <a:tab pos="461963" algn="l"/>
              </a:tabLst>
            </a:pPr>
            <a:r>
              <a:rPr lang="en-US" dirty="0">
                <a:solidFill>
                  <a:schemeClr val="tx1"/>
                </a:solidFill>
              </a:rPr>
              <a:t>Reproduces asexually in the guts of mosquitoes</a:t>
            </a:r>
          </a:p>
          <a:p>
            <a:pPr lvl="1">
              <a:tabLst>
                <a:tab pos="461963" algn="l"/>
              </a:tabLst>
            </a:pPr>
            <a:r>
              <a:rPr lang="en-US" dirty="0">
                <a:solidFill>
                  <a:schemeClr val="tx1"/>
                </a:solidFill>
              </a:rPr>
              <a:t>Spread from human to human by mosquitoes</a:t>
            </a:r>
            <a:endParaRPr lang="en-US" dirty="0">
              <a:solidFill>
                <a:srgbClr val="0000FF"/>
              </a:solidFill>
            </a:endParaRPr>
          </a:p>
          <a:p>
            <a:pPr lvl="1">
              <a:tabLst>
                <a:tab pos="461963" algn="l"/>
              </a:tabLst>
            </a:pPr>
            <a:endParaRPr lang="en-US" dirty="0"/>
          </a:p>
        </p:txBody>
      </p:sp>
    </p:spTree>
    <p:extLst>
      <p:ext uri="{BB962C8B-B14F-4D97-AF65-F5344CB8AC3E}">
        <p14:creationId xmlns:p14="http://schemas.microsoft.com/office/powerpoint/2010/main" val="246840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45.4 Figure 10</a:t>
            </a:r>
            <a:endParaRPr lang="en-US" sz="3200" dirty="0">
              <a:solidFill>
                <a:schemeClr val="accent1"/>
              </a:solidFill>
            </a:endParaRPr>
          </a:p>
        </p:txBody>
      </p:sp>
      <p:sp>
        <p:nvSpPr>
          <p:cNvPr id="8" name="TextBox 7">
            <a:extLst>
              <a:ext uri="{FF2B5EF4-FFF2-40B4-BE49-F238E27FC236}">
                <a16:creationId xmlns:a16="http://schemas.microsoft.com/office/drawing/2014/main" id="{19C1FEE8-2815-C902-7E36-3F03AC380D05}"/>
              </a:ext>
            </a:extLst>
          </p:cNvPr>
          <p:cNvSpPr txBox="1"/>
          <p:nvPr/>
        </p:nvSpPr>
        <p:spPr>
          <a:xfrm>
            <a:off x="3733799" y="5804356"/>
            <a:ext cx="1676400" cy="215444"/>
          </a:xfrm>
          <a:prstGeom prst="rect">
            <a:avLst/>
          </a:prstGeom>
          <a:noFill/>
        </p:spPr>
        <p:txBody>
          <a:bodyPr wrap="square" rtlCol="0">
            <a:spAutoFit/>
          </a:bodyPr>
          <a:lstStyle/>
          <a:p>
            <a:pPr algn="ctr"/>
            <a:r>
              <a:rPr lang="en-US" sz="800" dirty="0"/>
              <a:t>CDC. "Tapeworm life cycle."</a:t>
            </a:r>
          </a:p>
        </p:txBody>
      </p:sp>
      <p:pic>
        <p:nvPicPr>
          <p:cNvPr id="4" name="Content Placeholder 4" descr="The life cycle of a tapeworm begins when eggs or tapeworm segments in the feces are ingested by pigs or humans. The embryos hatch, penetrate the intestinal wall, and circulate to the musculature in both pigs and humans. Humans may acquire a tapeworm infection by ingesting raw or undercooked meat. Infection may results in cysts in the musculature, or in tapeworms in the intestine. Tapeworms attach themselves to the intestine via a hook-like structure called the scolex. Tapeworm segments and eggs are excreted in the feces, completing the cycle. There's also an image of a very long tapeworm.">
            <a:extLst>
              <a:ext uri="{FF2B5EF4-FFF2-40B4-BE49-F238E27FC236}">
                <a16:creationId xmlns:a16="http://schemas.microsoft.com/office/drawing/2014/main" id="{3E78C852-EE59-E187-5ADB-07291CB33404}"/>
              </a:ext>
            </a:extLst>
          </p:cNvPr>
          <p:cNvPicPr>
            <a:picLocks noGrp="1" noChangeAspect="1"/>
          </p:cNvPicPr>
          <p:nvPr>
            <p:ph idx="1"/>
          </p:nvPr>
        </p:nvPicPr>
        <p:blipFill>
          <a:blip r:embed="rId3"/>
          <a:srcRect l="10185" t="3667" r="10185" b="3000"/>
          <a:stretch/>
        </p:blipFill>
        <p:spPr>
          <a:xfrm>
            <a:off x="1143000" y="1144470"/>
            <a:ext cx="7091499" cy="4617720"/>
          </a:xfrm>
        </p:spPr>
      </p:pic>
    </p:spTree>
    <p:extLst>
      <p:ext uri="{BB962C8B-B14F-4D97-AF65-F5344CB8AC3E}">
        <p14:creationId xmlns:p14="http://schemas.microsoft.com/office/powerpoint/2010/main" val="371223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Communities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Communities are complex entities defined by:</a:t>
            </a:r>
          </a:p>
          <a:p>
            <a:pPr lvl="1">
              <a:tabLst>
                <a:tab pos="461963" algn="l"/>
              </a:tabLst>
            </a:pPr>
            <a:r>
              <a:rPr lang="en-US" dirty="0">
                <a:solidFill>
                  <a:schemeClr val="tx1"/>
                </a:solidFill>
              </a:rPr>
              <a:t>Structure (diversity and density of species)</a:t>
            </a:r>
          </a:p>
          <a:p>
            <a:pPr lvl="1">
              <a:tabLst>
                <a:tab pos="461963" algn="l"/>
              </a:tabLst>
            </a:pPr>
            <a:r>
              <a:rPr lang="en-US" dirty="0">
                <a:solidFill>
                  <a:schemeClr val="tx1"/>
                </a:solidFill>
              </a:rPr>
              <a:t>Dynamics (changes over time)</a:t>
            </a:r>
          </a:p>
          <a:p>
            <a:pPr>
              <a:tabLst>
                <a:tab pos="461963" algn="l"/>
              </a:tabLst>
            </a:pPr>
            <a:r>
              <a:rPr lang="en-US" dirty="0">
                <a:solidFill>
                  <a:schemeClr val="tx1"/>
                </a:solidFill>
              </a:rPr>
              <a:t>Understanding these aspects helps with ecosystem management.</a:t>
            </a:r>
            <a:endParaRPr lang="en-US" dirty="0">
              <a:solidFill>
                <a:srgbClr val="0000FF"/>
              </a:solidFill>
            </a:endParaRPr>
          </a:p>
        </p:txBody>
      </p:sp>
    </p:spTree>
    <p:extLst>
      <p:ext uri="{BB962C8B-B14F-4D97-AF65-F5344CB8AC3E}">
        <p14:creationId xmlns:p14="http://schemas.microsoft.com/office/powerpoint/2010/main" val="381763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Foundation Species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b="1" dirty="0">
                <a:solidFill>
                  <a:schemeClr val="tx1"/>
                </a:solidFill>
              </a:rPr>
              <a:t>Foundation species</a:t>
            </a:r>
            <a:r>
              <a:rPr lang="en-US" dirty="0">
                <a:solidFill>
                  <a:schemeClr val="tx1"/>
                </a:solidFill>
              </a:rPr>
              <a:t>: the "base" or "bedrock" of a community, having the greatest influence on its overall structure</a:t>
            </a:r>
          </a:p>
          <a:p>
            <a:pPr marL="457200" indent="-457200">
              <a:buFont typeface="Arial" panose="020B0604020202020204" pitchFamily="34" charset="0"/>
              <a:buChar char="•"/>
              <a:tabLst>
                <a:tab pos="461963" algn="l"/>
              </a:tabLst>
            </a:pPr>
            <a:r>
              <a:rPr lang="en-US" dirty="0">
                <a:solidFill>
                  <a:schemeClr val="tx1"/>
                </a:solidFill>
              </a:rPr>
              <a:t>Usually </a:t>
            </a:r>
            <a:r>
              <a:rPr lang="en-US" i="1" dirty="0">
                <a:solidFill>
                  <a:schemeClr val="tx1"/>
                </a:solidFill>
              </a:rPr>
              <a:t>primary producers</a:t>
            </a:r>
            <a:r>
              <a:rPr lang="en-US" dirty="0">
                <a:solidFill>
                  <a:schemeClr val="tx1"/>
                </a:solidFill>
              </a:rPr>
              <a:t>: organisms that bring most of the energy into the community</a:t>
            </a:r>
          </a:p>
          <a:p>
            <a:pPr marL="457200" indent="-457200">
              <a:buFont typeface="Arial" panose="020B0604020202020204" pitchFamily="34" charset="0"/>
              <a:buChar char="•"/>
              <a:tabLst>
                <a:tab pos="461963" algn="l"/>
              </a:tabLst>
            </a:pPr>
            <a:r>
              <a:rPr lang="en-US" dirty="0">
                <a:solidFill>
                  <a:schemeClr val="tx1"/>
                </a:solidFill>
              </a:rPr>
              <a:t>May physically modify the environment</a:t>
            </a: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kelp in kelp forests, corals in coral reefs</a:t>
            </a:r>
            <a:endParaRPr lang="en-US" dirty="0">
              <a:solidFill>
                <a:srgbClr val="0000FF"/>
              </a:solidFill>
            </a:endParaRPr>
          </a:p>
        </p:txBody>
      </p:sp>
      <p:pic>
        <p:nvPicPr>
          <p:cNvPr id="2" name="Content Placeholder 6" descr="A photograph of a coral reef with many kinds of fish swimming around it">
            <a:extLst>
              <a:ext uri="{FF2B5EF4-FFF2-40B4-BE49-F238E27FC236}">
                <a16:creationId xmlns:a16="http://schemas.microsoft.com/office/drawing/2014/main" id="{A18E3669-984E-AD9C-960F-86F94C886F12}"/>
              </a:ext>
            </a:extLst>
          </p:cNvPr>
          <p:cNvPicPr>
            <a:picLocks noChangeAspect="1"/>
          </p:cNvPicPr>
          <p:nvPr/>
        </p:nvPicPr>
        <p:blipFill>
          <a:blip r:embed="rId2"/>
          <a:srcRect l="15741" t="5334" r="15742" b="3000"/>
          <a:stretch/>
        </p:blipFill>
        <p:spPr>
          <a:xfrm>
            <a:off x="4495800" y="1408092"/>
            <a:ext cx="4100945" cy="3048000"/>
          </a:xfrm>
          <a:prstGeom prst="rect">
            <a:avLst/>
          </a:prstGeom>
        </p:spPr>
      </p:pic>
      <p:sp>
        <p:nvSpPr>
          <p:cNvPr id="4" name="TextBox 3">
            <a:extLst>
              <a:ext uri="{FF2B5EF4-FFF2-40B4-BE49-F238E27FC236}">
                <a16:creationId xmlns:a16="http://schemas.microsoft.com/office/drawing/2014/main" id="{50680074-128B-BBCC-8A0D-987885F06A95}"/>
              </a:ext>
            </a:extLst>
          </p:cNvPr>
          <p:cNvSpPr txBox="1"/>
          <p:nvPr/>
        </p:nvSpPr>
        <p:spPr>
          <a:xfrm>
            <a:off x="4965700" y="4671536"/>
            <a:ext cx="3276600" cy="523220"/>
          </a:xfrm>
          <a:prstGeom prst="rect">
            <a:avLst/>
          </a:prstGeom>
          <a:noFill/>
        </p:spPr>
        <p:txBody>
          <a:bodyPr wrap="square" rtlCol="0">
            <a:spAutoFit/>
          </a:bodyPr>
          <a:lstStyle/>
          <a:p>
            <a:pPr algn="ctr"/>
            <a:r>
              <a:rPr lang="en-US" sz="1400" b="1" dirty="0"/>
              <a:t>45.4 Figure 11: </a:t>
            </a:r>
            <a:r>
              <a:rPr lang="en-US" sz="1400" dirty="0"/>
              <a:t>Corals are the foundation species of coral reef ecosystems.</a:t>
            </a:r>
          </a:p>
        </p:txBody>
      </p:sp>
      <p:sp>
        <p:nvSpPr>
          <p:cNvPr id="5" name="TextBox 4">
            <a:extLst>
              <a:ext uri="{FF2B5EF4-FFF2-40B4-BE49-F238E27FC236}">
                <a16:creationId xmlns:a16="http://schemas.microsoft.com/office/drawing/2014/main" id="{39DBCA84-6DDC-BE78-04A8-FF73EFC3B3A8}"/>
              </a:ext>
            </a:extLst>
          </p:cNvPr>
          <p:cNvSpPr txBox="1"/>
          <p:nvPr/>
        </p:nvSpPr>
        <p:spPr>
          <a:xfrm>
            <a:off x="5651500" y="5194756"/>
            <a:ext cx="1905000" cy="215444"/>
          </a:xfrm>
          <a:prstGeom prst="rect">
            <a:avLst/>
          </a:prstGeom>
          <a:noFill/>
        </p:spPr>
        <p:txBody>
          <a:bodyPr wrap="square" rtlCol="0">
            <a:spAutoFit/>
          </a:bodyPr>
          <a:lstStyle/>
          <a:p>
            <a:pPr algn="ctr"/>
            <a:r>
              <a:rPr lang="en-US" sz="800" dirty="0"/>
              <a:t>Francesco Ungaro on Pexels. "Coral reef."</a:t>
            </a:r>
          </a:p>
        </p:txBody>
      </p:sp>
    </p:spTree>
    <p:extLst>
      <p:ext uri="{BB962C8B-B14F-4D97-AF65-F5344CB8AC3E}">
        <p14:creationId xmlns:p14="http://schemas.microsoft.com/office/powerpoint/2010/main" val="39274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Biodiversity and Species Richness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Biodiversity</a:t>
            </a:r>
            <a:r>
              <a:rPr lang="en-US" dirty="0">
                <a:solidFill>
                  <a:schemeClr val="tx1"/>
                </a:solidFill>
              </a:rPr>
              <a:t>: measure of a community's biological complexity</a:t>
            </a:r>
          </a:p>
          <a:p>
            <a:pPr lvl="1">
              <a:tabLst>
                <a:tab pos="461963" algn="l"/>
              </a:tabLst>
            </a:pPr>
            <a:r>
              <a:rPr lang="en-US" dirty="0"/>
              <a:t>Measured by the number of different species in a particular area (</a:t>
            </a:r>
            <a:r>
              <a:rPr lang="en-US" b="1" dirty="0"/>
              <a:t>species richness</a:t>
            </a:r>
            <a:r>
              <a:rPr lang="en-US" dirty="0"/>
              <a:t>)</a:t>
            </a:r>
            <a:r>
              <a:rPr lang="en-US" b="1" dirty="0"/>
              <a:t> </a:t>
            </a:r>
            <a:r>
              <a:rPr lang="en-US" dirty="0"/>
              <a:t>and their relative abundance (</a:t>
            </a:r>
            <a:r>
              <a:rPr lang="en-US" b="1" dirty="0"/>
              <a:t>species evenness</a:t>
            </a:r>
            <a:r>
              <a:rPr lang="en-US" dirty="0"/>
              <a:t>)</a:t>
            </a:r>
          </a:p>
          <a:p>
            <a:pPr lvl="1">
              <a:tabLst>
                <a:tab pos="461963" algn="l"/>
              </a:tabLst>
            </a:pPr>
            <a:r>
              <a:rPr lang="en-US" dirty="0">
                <a:solidFill>
                  <a:schemeClr val="tx1"/>
                </a:solidFill>
              </a:rPr>
              <a:t>Could be a habitat, biome, or entire biosphere</a:t>
            </a:r>
          </a:p>
          <a:p>
            <a:pPr>
              <a:tabLst>
                <a:tab pos="461963" algn="l"/>
              </a:tabLst>
            </a:pPr>
            <a:r>
              <a:rPr lang="en-US" u="sng" dirty="0">
                <a:solidFill>
                  <a:schemeClr val="tx1"/>
                </a:solidFill>
              </a:rPr>
              <a:t>Factors influencing species richness</a:t>
            </a:r>
            <a:r>
              <a:rPr lang="en-US" dirty="0">
                <a:solidFill>
                  <a:schemeClr val="tx1"/>
                </a:solidFill>
              </a:rPr>
              <a:t>: latitude, climate, productivity, island biogeography, relative species abundance</a:t>
            </a:r>
            <a:endParaRPr lang="en-US" dirty="0">
              <a:solidFill>
                <a:srgbClr val="0000FF"/>
              </a:solidFill>
            </a:endParaRPr>
          </a:p>
        </p:txBody>
      </p:sp>
    </p:spTree>
    <p:extLst>
      <p:ext uri="{BB962C8B-B14F-4D97-AF65-F5344CB8AC3E}">
        <p14:creationId xmlns:p14="http://schemas.microsoft.com/office/powerpoint/2010/main" val="22761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45.4 Figure 12</a:t>
            </a:r>
            <a:endParaRPr lang="en-US" sz="3200" dirty="0">
              <a:solidFill>
                <a:schemeClr val="accent1"/>
              </a:solidFill>
            </a:endParaRPr>
          </a:p>
        </p:txBody>
      </p:sp>
      <p:sp>
        <p:nvSpPr>
          <p:cNvPr id="5" name="TextBox 4">
            <a:extLst>
              <a:ext uri="{FF2B5EF4-FFF2-40B4-BE49-F238E27FC236}">
                <a16:creationId xmlns:a16="http://schemas.microsoft.com/office/drawing/2014/main" id="{653963B3-102D-2C76-4E0A-F922761911B6}"/>
              </a:ext>
            </a:extLst>
          </p:cNvPr>
          <p:cNvSpPr txBox="1"/>
          <p:nvPr/>
        </p:nvSpPr>
        <p:spPr>
          <a:xfrm>
            <a:off x="3009899" y="5804356"/>
            <a:ext cx="3124200" cy="215444"/>
          </a:xfrm>
          <a:prstGeom prst="rect">
            <a:avLst/>
          </a:prstGeom>
          <a:noFill/>
        </p:spPr>
        <p:txBody>
          <a:bodyPr wrap="square" rtlCol="0">
            <a:spAutoFit/>
          </a:bodyPr>
          <a:lstStyle/>
          <a:p>
            <a:pPr algn="ctr"/>
            <a:r>
              <a:rPr lang="en-US" sz="800" dirty="0"/>
              <a:t>SEDACMaps on Wikimedia Commons. "Species richness map."</a:t>
            </a:r>
          </a:p>
        </p:txBody>
      </p:sp>
      <p:pic>
        <p:nvPicPr>
          <p:cNvPr id="6" name="Content Placeholder 4" descr="The map shows &quot;spatial distribution of amphibian species richness across the globe. Grid values represent the sum of all amphibians species found at a given gride cell.&quot; The map is divided into grids. The eastern United States, northern South America, southern Africa, and east Asia have the highest concentration. Areas closest to the poles and central Asia and northern Africa have the lowest. ">
            <a:extLst>
              <a:ext uri="{FF2B5EF4-FFF2-40B4-BE49-F238E27FC236}">
                <a16:creationId xmlns:a16="http://schemas.microsoft.com/office/drawing/2014/main" id="{1F241BDD-28FC-6128-51F1-231C81436EFB}"/>
              </a:ext>
            </a:extLst>
          </p:cNvPr>
          <p:cNvPicPr>
            <a:picLocks noGrp="1" noChangeAspect="1"/>
          </p:cNvPicPr>
          <p:nvPr>
            <p:ph idx="1"/>
          </p:nvPr>
        </p:nvPicPr>
        <p:blipFill>
          <a:blip r:embed="rId3"/>
          <a:srcRect l="12963" t="5334" r="12963" b="3000"/>
          <a:stretch/>
        </p:blipFill>
        <p:spPr>
          <a:xfrm>
            <a:off x="1213657" y="1159840"/>
            <a:ext cx="6716684" cy="4617720"/>
          </a:xfrm>
        </p:spPr>
      </p:pic>
    </p:spTree>
    <p:extLst>
      <p:ext uri="{BB962C8B-B14F-4D97-AF65-F5344CB8AC3E}">
        <p14:creationId xmlns:p14="http://schemas.microsoft.com/office/powerpoint/2010/main" val="2710600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Island Biogeography and Relative Species Abundance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Island biogeography</a:t>
            </a:r>
            <a:r>
              <a:rPr lang="en-US" dirty="0">
                <a:solidFill>
                  <a:schemeClr val="tx1"/>
                </a:solidFill>
              </a:rPr>
              <a:t>: attempts to explain the relatively high species richness in isolated island chains</a:t>
            </a:r>
          </a:p>
          <a:p>
            <a:pPr lvl="1">
              <a:tabLst>
                <a:tab pos="461963" algn="l"/>
              </a:tabLst>
            </a:pPr>
            <a:r>
              <a:rPr lang="en-US" u="sng" dirty="0"/>
              <a:t>Example</a:t>
            </a:r>
            <a:r>
              <a:rPr lang="en-US" dirty="0"/>
              <a:t>: the Galápagos Islands</a:t>
            </a:r>
            <a:endParaRPr lang="en-US" dirty="0">
              <a:solidFill>
                <a:schemeClr val="tx1"/>
              </a:solidFill>
            </a:endParaRPr>
          </a:p>
          <a:p>
            <a:pPr>
              <a:tabLst>
                <a:tab pos="461963" algn="l"/>
              </a:tabLst>
            </a:pPr>
            <a:r>
              <a:rPr lang="en-US" b="1" dirty="0">
                <a:solidFill>
                  <a:schemeClr val="tx1"/>
                </a:solidFill>
              </a:rPr>
              <a:t>Relative species abundance</a:t>
            </a:r>
            <a:r>
              <a:rPr lang="en-US" dirty="0">
                <a:solidFill>
                  <a:schemeClr val="tx1"/>
                </a:solidFill>
              </a:rPr>
              <a:t>: number of individuals in a species compared to total number of individuals</a:t>
            </a:r>
          </a:p>
          <a:p>
            <a:pPr lvl="1">
              <a:tabLst>
                <a:tab pos="461963" algn="l"/>
              </a:tabLst>
            </a:pPr>
            <a:r>
              <a:rPr lang="en-US" u="sng" dirty="0"/>
              <a:t>Foundation species</a:t>
            </a:r>
            <a:r>
              <a:rPr lang="en-US" dirty="0"/>
              <a:t>: highest relative abundance</a:t>
            </a:r>
            <a:endParaRPr lang="en-US" dirty="0">
              <a:solidFill>
                <a:schemeClr val="tx1"/>
              </a:solidFill>
            </a:endParaRPr>
          </a:p>
        </p:txBody>
      </p:sp>
    </p:spTree>
    <p:extLst>
      <p:ext uri="{BB962C8B-B14F-4D97-AF65-F5344CB8AC3E}">
        <p14:creationId xmlns:p14="http://schemas.microsoft.com/office/powerpoint/2010/main" val="327718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Community Ecology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Numerous species share habitats; populations hardly live in isolation from other species.</a:t>
            </a:r>
          </a:p>
          <a:p>
            <a:pPr>
              <a:tabLst>
                <a:tab pos="461963" algn="l"/>
              </a:tabLst>
            </a:pPr>
            <a:r>
              <a:rPr lang="en-US" dirty="0">
                <a:solidFill>
                  <a:schemeClr val="tx1"/>
                </a:solidFill>
              </a:rPr>
              <a:t>These species that share habitats form a </a:t>
            </a:r>
            <a:r>
              <a:rPr lang="en-US" b="1" dirty="0">
                <a:solidFill>
                  <a:schemeClr val="tx1"/>
                </a:solidFill>
              </a:rPr>
              <a:t>community</a:t>
            </a:r>
            <a:r>
              <a:rPr lang="en-US" dirty="0">
                <a:solidFill>
                  <a:schemeClr val="tx1"/>
                </a:solidFill>
              </a:rPr>
              <a:t>.</a:t>
            </a:r>
          </a:p>
          <a:p>
            <a:pPr lvl="1">
              <a:tabLst>
                <a:tab pos="461963" algn="l"/>
              </a:tabLst>
            </a:pPr>
            <a:r>
              <a:rPr lang="en-US" u="sng" dirty="0"/>
              <a:t>Species diversity</a:t>
            </a:r>
            <a:r>
              <a:rPr lang="en-US" dirty="0"/>
              <a:t>: the number and relative abundance of species in an area</a:t>
            </a:r>
            <a:endParaRPr lang="en-US" dirty="0">
              <a:solidFill>
                <a:schemeClr val="tx1"/>
              </a:solidFill>
            </a:endParaRPr>
          </a:p>
          <a:p>
            <a:pPr>
              <a:tabLst>
                <a:tab pos="461963" algn="l"/>
              </a:tabLst>
            </a:pPr>
            <a:r>
              <a:rPr lang="en-US" dirty="0">
                <a:solidFill>
                  <a:schemeClr val="tx1"/>
                </a:solidFill>
              </a:rPr>
              <a:t>Community ecology focuses on species interactions and competition for 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215640"/>
          </a:xfrm>
        </p:spPr>
        <p:txBody>
          <a:bodyPr>
            <a:normAutofit/>
          </a:bodyPr>
          <a:lstStyle/>
          <a:p>
            <a:r>
              <a:rPr lang="en-US" dirty="0"/>
              <a:t>As a group, identify as many different plant and animal species as you can in the outdoor space nearest to you. Define the biodiversity of this habitat. Does it have a high species richness? Are some species more abundant than others?</a:t>
            </a:r>
          </a:p>
          <a:p>
            <a:r>
              <a:rPr lang="en-US" dirty="0"/>
              <a:t>Draw your own map of the area. Label where different species live and how abundant they are.</a:t>
            </a:r>
          </a:p>
        </p:txBody>
      </p:sp>
    </p:spTree>
    <p:extLst>
      <p:ext uri="{BB962C8B-B14F-4D97-AF65-F5344CB8AC3E}">
        <p14:creationId xmlns:p14="http://schemas.microsoft.com/office/powerpoint/2010/main" val="2783938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Keystone Species</a:t>
            </a:r>
            <a:endParaRPr lang="en-US" sz="3200" dirty="0">
              <a:solidFill>
                <a:schemeClr val="accent1"/>
              </a:solidFill>
            </a:endParaRPr>
          </a:p>
        </p:txBody>
      </p:sp>
      <p:sp>
        <p:nvSpPr>
          <p:cNvPr id="11267" name="Rectangle 3"/>
          <p:cNvSpPr>
            <a:spLocks noGrp="1"/>
          </p:cNvSpPr>
          <p:nvPr>
            <p:ph idx="1"/>
          </p:nvPr>
        </p:nvSpPr>
        <p:spPr>
          <a:xfrm>
            <a:off x="457200" y="1280160"/>
            <a:ext cx="3886200" cy="4739640"/>
          </a:xfrm>
          <a:prstGeom prst="rect">
            <a:avLst/>
          </a:prstGeom>
        </p:spPr>
        <p:txBody>
          <a:bodyPr>
            <a:normAutofit fontScale="92500" lnSpcReduction="20000"/>
          </a:bodyPr>
          <a:lstStyle/>
          <a:p>
            <a:pPr>
              <a:tabLst>
                <a:tab pos="461963" algn="l"/>
              </a:tabLst>
            </a:pPr>
            <a:r>
              <a:rPr lang="en-US" b="1" dirty="0">
                <a:solidFill>
                  <a:schemeClr val="tx1"/>
                </a:solidFill>
              </a:rPr>
              <a:t>Keystone species</a:t>
            </a:r>
            <a:r>
              <a:rPr lang="en-US" dirty="0">
                <a:solidFill>
                  <a:schemeClr val="tx1"/>
                </a:solidFill>
              </a:rPr>
              <a:t>: key in maintaining biodiversity in an ecosystem and upholding an ecological community's structure</a:t>
            </a:r>
            <a:endParaRPr lang="en-US" b="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Can significantly alter species composition and reduce biodiversity when removed</a:t>
            </a: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intertidal sea star </a:t>
            </a:r>
            <a:r>
              <a:rPr lang="en-US" i="1" dirty="0">
                <a:solidFill>
                  <a:schemeClr val="tx1"/>
                </a:solidFill>
              </a:rPr>
              <a:t>(Pisaster ochraceus</a:t>
            </a:r>
            <a:r>
              <a:rPr lang="en-US" dirty="0">
                <a:solidFill>
                  <a:schemeClr val="tx1"/>
                </a:solidFill>
              </a:rPr>
              <a:t>)</a:t>
            </a:r>
            <a:r>
              <a:rPr lang="en-US" i="1" dirty="0">
                <a:solidFill>
                  <a:schemeClr val="tx1"/>
                </a:solidFill>
              </a:rPr>
              <a:t>,</a:t>
            </a:r>
            <a:r>
              <a:rPr lang="en-US" dirty="0">
                <a:solidFill>
                  <a:schemeClr val="tx1"/>
                </a:solidFill>
              </a:rPr>
              <a:t> banded tetra fish</a:t>
            </a:r>
            <a:endParaRPr lang="en-US" dirty="0">
              <a:solidFill>
                <a:srgbClr val="0000FF"/>
              </a:solidFill>
            </a:endParaRPr>
          </a:p>
        </p:txBody>
      </p:sp>
      <p:pic>
        <p:nvPicPr>
          <p:cNvPr id="2" name="Content Placeholder 6" descr="A photograph of a large sea star">
            <a:extLst>
              <a:ext uri="{FF2B5EF4-FFF2-40B4-BE49-F238E27FC236}">
                <a16:creationId xmlns:a16="http://schemas.microsoft.com/office/drawing/2014/main" id="{3ADCA12E-6EBE-3A82-D746-3BE37F395B5D}"/>
              </a:ext>
            </a:extLst>
          </p:cNvPr>
          <p:cNvPicPr>
            <a:picLocks noChangeAspect="1"/>
          </p:cNvPicPr>
          <p:nvPr/>
        </p:nvPicPr>
        <p:blipFill>
          <a:blip r:embed="rId2"/>
          <a:srcRect l="12038" t="5334" r="12036" b="3000"/>
          <a:stretch/>
        </p:blipFill>
        <p:spPr>
          <a:xfrm>
            <a:off x="4572000" y="1710991"/>
            <a:ext cx="3976255" cy="2667000"/>
          </a:xfrm>
          <a:prstGeom prst="rect">
            <a:avLst/>
          </a:prstGeom>
        </p:spPr>
      </p:pic>
      <p:sp>
        <p:nvSpPr>
          <p:cNvPr id="4" name="TextBox 3">
            <a:extLst>
              <a:ext uri="{FF2B5EF4-FFF2-40B4-BE49-F238E27FC236}">
                <a16:creationId xmlns:a16="http://schemas.microsoft.com/office/drawing/2014/main" id="{D7DDFEE9-21A8-2195-3B29-93783C47A26D}"/>
              </a:ext>
            </a:extLst>
          </p:cNvPr>
          <p:cNvSpPr txBox="1"/>
          <p:nvPr/>
        </p:nvSpPr>
        <p:spPr>
          <a:xfrm>
            <a:off x="5041562" y="4623789"/>
            <a:ext cx="3048000" cy="523220"/>
          </a:xfrm>
          <a:prstGeom prst="rect">
            <a:avLst/>
          </a:prstGeom>
          <a:noFill/>
        </p:spPr>
        <p:txBody>
          <a:bodyPr wrap="square" rtlCol="0">
            <a:spAutoFit/>
          </a:bodyPr>
          <a:lstStyle/>
          <a:p>
            <a:pPr algn="ctr"/>
            <a:r>
              <a:rPr lang="en-US" sz="1400" b="1" dirty="0"/>
              <a:t>45.4 Figure 13: </a:t>
            </a:r>
            <a:r>
              <a:rPr lang="en-US" sz="1400" dirty="0"/>
              <a:t>The </a:t>
            </a:r>
            <a:r>
              <a:rPr lang="en-US" sz="1400" i="1" dirty="0"/>
              <a:t>Pisaster ochraceus </a:t>
            </a:r>
            <a:r>
              <a:rPr lang="en-US" sz="1400" dirty="0"/>
              <a:t>sea star is a keystone species.</a:t>
            </a:r>
          </a:p>
        </p:txBody>
      </p:sp>
      <p:sp>
        <p:nvSpPr>
          <p:cNvPr id="5" name="TextBox 4">
            <a:extLst>
              <a:ext uri="{FF2B5EF4-FFF2-40B4-BE49-F238E27FC236}">
                <a16:creationId xmlns:a16="http://schemas.microsoft.com/office/drawing/2014/main" id="{811DE4B0-79D6-DB52-36A0-9F93B02E55E6}"/>
              </a:ext>
            </a:extLst>
          </p:cNvPr>
          <p:cNvSpPr txBox="1"/>
          <p:nvPr/>
        </p:nvSpPr>
        <p:spPr>
          <a:xfrm>
            <a:off x="5727362" y="5147846"/>
            <a:ext cx="1676400" cy="338554"/>
          </a:xfrm>
          <a:prstGeom prst="rect">
            <a:avLst/>
          </a:prstGeom>
          <a:noFill/>
        </p:spPr>
        <p:txBody>
          <a:bodyPr wrap="square" rtlCol="0">
            <a:spAutoFit/>
          </a:bodyPr>
          <a:lstStyle/>
          <a:p>
            <a:pPr algn="ctr"/>
            <a:r>
              <a:rPr lang="en-US" sz="800" dirty="0"/>
              <a:t>USFWS - Pacific Region on Wikimedia Commons. "Ochre star."</a:t>
            </a:r>
          </a:p>
        </p:txBody>
      </p:sp>
    </p:spTree>
    <p:extLst>
      <p:ext uri="{BB962C8B-B14F-4D97-AF65-F5344CB8AC3E}">
        <p14:creationId xmlns:p14="http://schemas.microsoft.com/office/powerpoint/2010/main" val="223725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520440"/>
          </a:xfrm>
        </p:spPr>
        <p:txBody>
          <a:bodyPr/>
          <a:lstStyle/>
          <a:p>
            <a:r>
              <a:rPr lang="en-US" dirty="0"/>
              <a:t>Intertidal sea stars (</a:t>
            </a:r>
            <a:r>
              <a:rPr lang="en-US" i="1" dirty="0"/>
              <a:t>P. ochraceus</a:t>
            </a:r>
            <a:r>
              <a:rPr lang="en-US" dirty="0"/>
              <a:t>) are found in kelp forest ecosystems along the coast of the northwestern United States. In these ecosystems, sea stars compete with sea urchins for access to kelp. Over the last 20 years, populations of sea stars have dramatically declined in many of these ecosystems. Make two predictions for how this decline could affect these ecosystems.</a:t>
            </a:r>
          </a:p>
        </p:txBody>
      </p:sp>
    </p:spTree>
    <p:extLst>
      <p:ext uri="{BB962C8B-B14F-4D97-AF65-F5344CB8AC3E}">
        <p14:creationId xmlns:p14="http://schemas.microsoft.com/office/powerpoint/2010/main" val="1933572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endParaRPr lang="en-US" sz="1400"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numCol="1">
            <a:normAutofit fontScale="92500" lnSpcReduction="10000"/>
          </a:bodyPr>
          <a:lstStyle/>
          <a:p>
            <a:r>
              <a:rPr lang="en-US" b="1" dirty="0"/>
              <a:t>Invasive Species</a:t>
            </a:r>
          </a:p>
          <a:p>
            <a:pPr marL="457200" indent="-457200">
              <a:buFont typeface="Arial" panose="020B0604020202020204" pitchFamily="34" charset="0"/>
              <a:buChar char="•"/>
            </a:pPr>
            <a:r>
              <a:rPr lang="en-US" dirty="0"/>
              <a:t>Non-native organisms threatening ecosystem balance</a:t>
            </a:r>
          </a:p>
          <a:p>
            <a:pPr marL="457200" indent="-457200">
              <a:buFont typeface="Arial" panose="020B0604020202020204" pitchFamily="34" charset="0"/>
              <a:buChar char="•"/>
            </a:pPr>
            <a:r>
              <a:rPr lang="en-US" u="sng" dirty="0"/>
              <a:t>Example</a:t>
            </a:r>
            <a:r>
              <a:rPr lang="en-US" dirty="0"/>
              <a:t>: Asian carp in the United States</a:t>
            </a:r>
          </a:p>
          <a:p>
            <a:pPr marL="1200150" lvl="1" indent="-457200">
              <a:buFont typeface="Arial" panose="020B0604020202020204" pitchFamily="34" charset="0"/>
              <a:buChar char="•"/>
            </a:pPr>
            <a:r>
              <a:rPr lang="en-US" dirty="0">
                <a:solidFill>
                  <a:schemeClr val="bg1"/>
                </a:solidFill>
              </a:rPr>
              <a:t>Introduced in the 1970s, now colonize many U.S. waterways</a:t>
            </a:r>
          </a:p>
          <a:p>
            <a:pPr marL="1200150" lvl="1" indent="-457200">
              <a:buFont typeface="Arial" panose="020B0604020202020204" pitchFamily="34" charset="0"/>
              <a:buChar char="•"/>
            </a:pPr>
            <a:r>
              <a:rPr lang="en-US" dirty="0">
                <a:solidFill>
                  <a:schemeClr val="bg1"/>
                </a:solidFill>
              </a:rPr>
              <a:t>May outcompete native species, alter food webs, and cause physical harm</a:t>
            </a:r>
          </a:p>
          <a:p>
            <a:pPr marL="1200150" lvl="1" indent="-457200">
              <a:buFont typeface="Arial" panose="020B0604020202020204" pitchFamily="34" charset="0"/>
              <a:buChar char="•"/>
            </a:pPr>
            <a:r>
              <a:rPr lang="en-US" dirty="0">
                <a:solidFill>
                  <a:schemeClr val="bg1"/>
                </a:solidFill>
              </a:rPr>
              <a:t>Efforts to prevent the spread of Asian carp: electric barriers, legal action</a:t>
            </a:r>
          </a:p>
          <a:p>
            <a:pPr marL="1200150" lvl="1" indent="-457200">
              <a:buFont typeface="Arial" panose="020B0604020202020204" pitchFamily="34" charset="0"/>
              <a:buChar char="•"/>
            </a:pPr>
            <a:r>
              <a:rPr lang="en-US" dirty="0">
                <a:solidFill>
                  <a:schemeClr val="bg1"/>
                </a:solidFill>
              </a:rPr>
              <a:t>Illustrates intersection of ecology, fisheries management, and politics</a:t>
            </a:r>
          </a:p>
          <a:p>
            <a:pPr marL="457200" indent="-457200">
              <a:buFont typeface="Arial" panose="020B0604020202020204" pitchFamily="34" charset="0"/>
              <a:buChar char="•"/>
            </a:pPr>
            <a:endParaRPr lang="en-US" sz="2200" dirty="0"/>
          </a:p>
        </p:txBody>
      </p:sp>
    </p:spTree>
    <p:extLst>
      <p:ext uri="{BB962C8B-B14F-4D97-AF65-F5344CB8AC3E}">
        <p14:creationId xmlns:p14="http://schemas.microsoft.com/office/powerpoint/2010/main" val="1146028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45.4 Figure 14</a:t>
            </a:r>
            <a:endParaRPr lang="en-US" sz="3200" dirty="0">
              <a:solidFill>
                <a:schemeClr val="accent1"/>
              </a:solidFill>
            </a:endParaRPr>
          </a:p>
        </p:txBody>
      </p:sp>
      <p:sp>
        <p:nvSpPr>
          <p:cNvPr id="7" name="TextBox 6">
            <a:extLst>
              <a:ext uri="{FF2B5EF4-FFF2-40B4-BE49-F238E27FC236}">
                <a16:creationId xmlns:a16="http://schemas.microsoft.com/office/drawing/2014/main" id="{D5168C7C-2855-A38D-7A50-30B6EAB3B445}"/>
              </a:ext>
            </a:extLst>
          </p:cNvPr>
          <p:cNvSpPr txBox="1"/>
          <p:nvPr/>
        </p:nvSpPr>
        <p:spPr>
          <a:xfrm>
            <a:off x="1447800" y="1038301"/>
            <a:ext cx="1078341" cy="338554"/>
          </a:xfrm>
          <a:prstGeom prst="rect">
            <a:avLst/>
          </a:prstGeom>
          <a:noFill/>
        </p:spPr>
        <p:txBody>
          <a:bodyPr wrap="square" rtlCol="0">
            <a:spAutoFit/>
          </a:bodyPr>
          <a:lstStyle/>
          <a:p>
            <a:pPr algn="ctr"/>
            <a:r>
              <a:rPr lang="en-US" sz="800" dirty="0"/>
              <a:t>ecoperc on Pixabay. "Purple loosestrife."</a:t>
            </a:r>
          </a:p>
        </p:txBody>
      </p:sp>
      <p:sp>
        <p:nvSpPr>
          <p:cNvPr id="8" name="TextBox 7">
            <a:extLst>
              <a:ext uri="{FF2B5EF4-FFF2-40B4-BE49-F238E27FC236}">
                <a16:creationId xmlns:a16="http://schemas.microsoft.com/office/drawing/2014/main" id="{CFE22DE5-999F-0A90-348D-11666B06C9C5}"/>
              </a:ext>
            </a:extLst>
          </p:cNvPr>
          <p:cNvSpPr txBox="1"/>
          <p:nvPr/>
        </p:nvSpPr>
        <p:spPr>
          <a:xfrm>
            <a:off x="2743200" y="1033046"/>
            <a:ext cx="2438400" cy="338554"/>
          </a:xfrm>
          <a:prstGeom prst="rect">
            <a:avLst/>
          </a:prstGeom>
          <a:noFill/>
        </p:spPr>
        <p:txBody>
          <a:bodyPr wrap="square" rtlCol="0">
            <a:spAutoFit/>
          </a:bodyPr>
          <a:lstStyle/>
          <a:p>
            <a:pPr algn="ctr"/>
            <a:r>
              <a:rPr lang="en-US" sz="800" dirty="0"/>
              <a:t>NOAA, Great Lakes Environmental Research Laboratory on Wikimedia Commons. "Zebra mussels."</a:t>
            </a:r>
          </a:p>
        </p:txBody>
      </p:sp>
      <p:sp>
        <p:nvSpPr>
          <p:cNvPr id="9" name="TextBox 8">
            <a:extLst>
              <a:ext uri="{FF2B5EF4-FFF2-40B4-BE49-F238E27FC236}">
                <a16:creationId xmlns:a16="http://schemas.microsoft.com/office/drawing/2014/main" id="{E6CBE174-3A4D-39F4-0B5D-42509822106F}"/>
              </a:ext>
            </a:extLst>
          </p:cNvPr>
          <p:cNvSpPr txBox="1"/>
          <p:nvPr/>
        </p:nvSpPr>
        <p:spPr>
          <a:xfrm>
            <a:off x="5811297" y="1033046"/>
            <a:ext cx="1676400" cy="338554"/>
          </a:xfrm>
          <a:prstGeom prst="rect">
            <a:avLst/>
          </a:prstGeom>
          <a:noFill/>
        </p:spPr>
        <p:txBody>
          <a:bodyPr wrap="square" rtlCol="0">
            <a:spAutoFit/>
          </a:bodyPr>
          <a:lstStyle/>
          <a:p>
            <a:pPr algn="ctr"/>
            <a:r>
              <a:rPr lang="en-US" sz="800" dirty="0"/>
              <a:t>Robert Flogaus-Faust on Wikimedia Commons. "Buckthorn."</a:t>
            </a:r>
          </a:p>
        </p:txBody>
      </p:sp>
      <p:pic>
        <p:nvPicPr>
          <p:cNvPr id="2" name="Content Placeholder 6" descr="Six images of invasive species">
            <a:extLst>
              <a:ext uri="{FF2B5EF4-FFF2-40B4-BE49-F238E27FC236}">
                <a16:creationId xmlns:a16="http://schemas.microsoft.com/office/drawing/2014/main" id="{CA3282D0-789D-9985-682A-53FEDE565C6C}"/>
              </a:ext>
            </a:extLst>
          </p:cNvPr>
          <p:cNvPicPr>
            <a:picLocks noGrp="1" noChangeAspect="1"/>
          </p:cNvPicPr>
          <p:nvPr>
            <p:ph idx="1"/>
          </p:nvPr>
        </p:nvPicPr>
        <p:blipFill>
          <a:blip r:embed="rId3"/>
          <a:srcRect l="13889" t="3667" r="12963" b="3000"/>
          <a:stretch/>
        </p:blipFill>
        <p:spPr>
          <a:xfrm>
            <a:off x="1562100" y="1393501"/>
            <a:ext cx="6019800" cy="4267200"/>
          </a:xfrm>
        </p:spPr>
      </p:pic>
      <p:sp>
        <p:nvSpPr>
          <p:cNvPr id="10" name="TextBox 9">
            <a:extLst>
              <a:ext uri="{FF2B5EF4-FFF2-40B4-BE49-F238E27FC236}">
                <a16:creationId xmlns:a16="http://schemas.microsoft.com/office/drawing/2014/main" id="{10BAF4FB-B8A4-4D04-60E4-8D26DFA449A5}"/>
              </a:ext>
            </a:extLst>
          </p:cNvPr>
          <p:cNvSpPr txBox="1"/>
          <p:nvPr/>
        </p:nvSpPr>
        <p:spPr>
          <a:xfrm>
            <a:off x="685800" y="5650422"/>
            <a:ext cx="1524000" cy="338554"/>
          </a:xfrm>
          <a:prstGeom prst="rect">
            <a:avLst/>
          </a:prstGeom>
          <a:noFill/>
        </p:spPr>
        <p:txBody>
          <a:bodyPr wrap="square" rtlCol="0">
            <a:spAutoFit/>
          </a:bodyPr>
          <a:lstStyle/>
          <a:p>
            <a:pPr algn="ctr"/>
            <a:r>
              <a:rPr lang="en-US" sz="800" dirty="0"/>
              <a:t>Schwester M. Jutta on Pixabay. "Garlic mustard."</a:t>
            </a:r>
          </a:p>
        </p:txBody>
      </p:sp>
      <p:sp>
        <p:nvSpPr>
          <p:cNvPr id="11" name="TextBox 10">
            <a:extLst>
              <a:ext uri="{FF2B5EF4-FFF2-40B4-BE49-F238E27FC236}">
                <a16:creationId xmlns:a16="http://schemas.microsoft.com/office/drawing/2014/main" id="{61F42EB9-22EF-1DAF-6C2B-E231407D38A0}"/>
              </a:ext>
            </a:extLst>
          </p:cNvPr>
          <p:cNvSpPr txBox="1"/>
          <p:nvPr/>
        </p:nvSpPr>
        <p:spPr>
          <a:xfrm>
            <a:off x="3886200" y="5660701"/>
            <a:ext cx="1295400" cy="338554"/>
          </a:xfrm>
          <a:prstGeom prst="rect">
            <a:avLst/>
          </a:prstGeom>
          <a:noFill/>
        </p:spPr>
        <p:txBody>
          <a:bodyPr wrap="square" rtlCol="0">
            <a:spAutoFit/>
          </a:bodyPr>
          <a:lstStyle/>
          <a:p>
            <a:pPr algn="ctr"/>
            <a:r>
              <a:rPr lang="en-US" sz="800" dirty="0"/>
              <a:t>eliza28diamonds on Pixabay. "Honeysuckle."</a:t>
            </a:r>
          </a:p>
        </p:txBody>
      </p:sp>
      <p:sp>
        <p:nvSpPr>
          <p:cNvPr id="12" name="TextBox 11">
            <a:extLst>
              <a:ext uri="{FF2B5EF4-FFF2-40B4-BE49-F238E27FC236}">
                <a16:creationId xmlns:a16="http://schemas.microsoft.com/office/drawing/2014/main" id="{02A3637D-1932-3638-964B-CFBCDCBF922E}"/>
              </a:ext>
            </a:extLst>
          </p:cNvPr>
          <p:cNvSpPr txBox="1"/>
          <p:nvPr/>
        </p:nvSpPr>
        <p:spPr>
          <a:xfrm>
            <a:off x="7010400" y="5650422"/>
            <a:ext cx="1143000" cy="338554"/>
          </a:xfrm>
          <a:prstGeom prst="rect">
            <a:avLst/>
          </a:prstGeom>
          <a:noFill/>
        </p:spPr>
        <p:txBody>
          <a:bodyPr wrap="square" rtlCol="0">
            <a:spAutoFit/>
          </a:bodyPr>
          <a:lstStyle/>
          <a:p>
            <a:pPr algn="ctr"/>
            <a:r>
              <a:rPr lang="en-US" sz="800" dirty="0"/>
              <a:t>Wild0ne on Pixabay. "European starling."</a:t>
            </a:r>
          </a:p>
        </p:txBody>
      </p:sp>
    </p:spTree>
    <p:extLst>
      <p:ext uri="{BB962C8B-B14F-4D97-AF65-F5344CB8AC3E}">
        <p14:creationId xmlns:p14="http://schemas.microsoft.com/office/powerpoint/2010/main" val="2897349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Community Dynamics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a:tabLst>
                <a:tab pos="461963" algn="l"/>
              </a:tabLst>
            </a:pPr>
            <a:r>
              <a:rPr lang="en-US" u="sng" dirty="0">
                <a:solidFill>
                  <a:schemeClr val="tx1"/>
                </a:solidFill>
              </a:rPr>
              <a:t>Community dynamics</a:t>
            </a:r>
            <a:r>
              <a:rPr lang="en-US" dirty="0">
                <a:solidFill>
                  <a:schemeClr val="tx1"/>
                </a:solidFill>
              </a:rPr>
              <a:t>: changes in community structure and composition over time</a:t>
            </a:r>
          </a:p>
          <a:p>
            <a:pPr lvl="1">
              <a:tabLst>
                <a:tab pos="461963" algn="l"/>
              </a:tabLst>
            </a:pPr>
            <a:r>
              <a:rPr lang="en-US" dirty="0">
                <a:solidFill>
                  <a:schemeClr val="tx1"/>
                </a:solidFill>
              </a:rPr>
              <a:t>Can be induced by </a:t>
            </a:r>
            <a:r>
              <a:rPr lang="en-US" b="1" dirty="0">
                <a:solidFill>
                  <a:schemeClr val="tx1"/>
                </a:solidFill>
              </a:rPr>
              <a:t>environmental disturbances </a:t>
            </a:r>
            <a:r>
              <a:rPr lang="en-US" dirty="0">
                <a:solidFill>
                  <a:schemeClr val="tx1"/>
                </a:solidFill>
              </a:rPr>
              <a:t>(volcanoes, earthquakes, storms, fires, climate change)</a:t>
            </a:r>
            <a:endParaRPr lang="en-US" b="1" dirty="0">
              <a:solidFill>
                <a:schemeClr val="tx1"/>
              </a:solidFill>
            </a:endParaRPr>
          </a:p>
          <a:p>
            <a:pPr lvl="1">
              <a:tabLst>
                <a:tab pos="461963" algn="l"/>
              </a:tabLst>
            </a:pPr>
            <a:r>
              <a:rPr lang="en-US" dirty="0">
                <a:solidFill>
                  <a:schemeClr val="tx1"/>
                </a:solidFill>
              </a:rPr>
              <a:t>May or may not return to equilibrium state after disturbance</a:t>
            </a:r>
          </a:p>
          <a:p>
            <a:pPr>
              <a:tabLst>
                <a:tab pos="461963" algn="l"/>
              </a:tabLst>
            </a:pPr>
            <a:r>
              <a:rPr lang="en-US" u="sng" dirty="0">
                <a:solidFill>
                  <a:schemeClr val="tx1"/>
                </a:solidFill>
              </a:rPr>
              <a:t>Succession</a:t>
            </a:r>
            <a:r>
              <a:rPr lang="en-US" dirty="0">
                <a:solidFill>
                  <a:schemeClr val="tx1"/>
                </a:solidFill>
              </a:rPr>
              <a:t>: sequential appearance and disappearance of species in a community over time</a:t>
            </a:r>
          </a:p>
          <a:p>
            <a:pPr lvl="1">
              <a:tabLst>
                <a:tab pos="461963" algn="l"/>
              </a:tabLst>
            </a:pPr>
            <a:r>
              <a:rPr lang="en-US" b="1" dirty="0"/>
              <a:t>Primary succession</a:t>
            </a:r>
            <a:r>
              <a:rPr lang="en-US" dirty="0"/>
              <a:t>: living things colonizing newly exposed or newly formed land</a:t>
            </a:r>
          </a:p>
          <a:p>
            <a:pPr lvl="1">
              <a:tabLst>
                <a:tab pos="461963" algn="l"/>
              </a:tabLst>
            </a:pPr>
            <a:r>
              <a:rPr lang="en-US" b="1" dirty="0"/>
              <a:t>Secondary succession</a:t>
            </a:r>
            <a:r>
              <a:rPr lang="en-US" dirty="0"/>
              <a:t>: part of an ecosystem is disturbed, and remnants of the previous community remain</a:t>
            </a:r>
            <a:endParaRPr lang="en-US" b="1" dirty="0"/>
          </a:p>
        </p:txBody>
      </p:sp>
    </p:spTree>
    <p:extLst>
      <p:ext uri="{BB962C8B-B14F-4D97-AF65-F5344CB8AC3E}">
        <p14:creationId xmlns:p14="http://schemas.microsoft.com/office/powerpoint/2010/main" val="58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Primary Succession and Pioneer Species</a:t>
            </a:r>
            <a:endParaRPr lang="en-US" sz="3200" dirty="0">
              <a:solidFill>
                <a:schemeClr val="accent1"/>
              </a:solidFill>
            </a:endParaRPr>
          </a:p>
        </p:txBody>
      </p:sp>
      <p:sp>
        <p:nvSpPr>
          <p:cNvPr id="11267" name="Rectangle 3"/>
          <p:cNvSpPr>
            <a:spLocks noGrp="1"/>
          </p:cNvSpPr>
          <p:nvPr>
            <p:ph idx="1"/>
          </p:nvPr>
        </p:nvSpPr>
        <p:spPr>
          <a:xfrm>
            <a:off x="457199" y="1280160"/>
            <a:ext cx="4624212" cy="4739640"/>
          </a:xfrm>
          <a:prstGeom prst="rect">
            <a:avLst/>
          </a:prstGeom>
        </p:spPr>
        <p:txBody>
          <a:bodyPr>
            <a:normAutofit fontScale="62500" lnSpcReduction="20000"/>
          </a:bodyPr>
          <a:lstStyle/>
          <a:p>
            <a:pPr marL="0" indent="0">
              <a:buNone/>
              <a:tabLst>
                <a:tab pos="461963" algn="l"/>
              </a:tabLst>
            </a:pPr>
            <a:r>
              <a:rPr lang="en-US" u="sng" dirty="0">
                <a:solidFill>
                  <a:schemeClr val="tx1"/>
                </a:solidFill>
              </a:rPr>
              <a:t>Primary succession</a:t>
            </a:r>
            <a:r>
              <a:rPr lang="en-US" dirty="0">
                <a:solidFill>
                  <a:schemeClr val="tx1"/>
                </a:solidFill>
              </a:rPr>
              <a:t>: occurs on newly exposed or formed land</a:t>
            </a:r>
          </a:p>
          <a:p>
            <a:pPr marL="457200" indent="-457200">
              <a:buFont typeface="Arial" panose="020B0604020202020204" pitchFamily="34" charset="0"/>
              <a:buChar char="•"/>
              <a:tabLst>
                <a:tab pos="461963" algn="l"/>
              </a:tabLst>
            </a:pPr>
            <a:r>
              <a:rPr lang="en-US" u="sng" dirty="0"/>
              <a:t>Example</a:t>
            </a:r>
            <a:r>
              <a:rPr lang="en-US" dirty="0"/>
              <a:t>: volcanoes on the Big Island of Hawaii continuously erupting, forming new land</a:t>
            </a:r>
          </a:p>
          <a:p>
            <a:pPr marL="457200" indent="-457200">
              <a:buFont typeface="Arial" panose="020B0604020202020204" pitchFamily="34" charset="0"/>
              <a:buChar char="•"/>
              <a:tabLst>
                <a:tab pos="461963" algn="l"/>
              </a:tabLst>
            </a:pPr>
            <a:r>
              <a:rPr lang="en-US" dirty="0">
                <a:solidFill>
                  <a:schemeClr val="tx1"/>
                </a:solidFill>
              </a:rPr>
              <a:t>Breakdown of substrate by weathering and other natural forces enough to establish pioneer species</a:t>
            </a:r>
          </a:p>
          <a:p>
            <a:pPr marL="1200150" lvl="1" indent="-457200">
              <a:buFont typeface="Arial" panose="020B0604020202020204" pitchFamily="34" charset="0"/>
              <a:buChar char="•"/>
              <a:tabLst>
                <a:tab pos="461963" algn="l"/>
              </a:tabLst>
            </a:pPr>
            <a:r>
              <a:rPr lang="en-US" b="1" dirty="0">
                <a:solidFill>
                  <a:schemeClr val="tx1"/>
                </a:solidFill>
              </a:rPr>
              <a:t>Pioneer species</a:t>
            </a:r>
            <a:r>
              <a:rPr lang="en-US" dirty="0">
                <a:solidFill>
                  <a:schemeClr val="tx1"/>
                </a:solidFill>
              </a:rPr>
              <a:t>: hearty plants and lichens with few soil requirements that colonize new areas</a:t>
            </a:r>
          </a:p>
          <a:p>
            <a:pPr marL="457200" indent="-457200">
              <a:buFont typeface="Arial" panose="020B0604020202020204" pitchFamily="34" charset="0"/>
              <a:buChar char="•"/>
              <a:tabLst>
                <a:tab pos="461963" algn="l"/>
              </a:tabLst>
            </a:pPr>
            <a:r>
              <a:rPr lang="en-US" dirty="0">
                <a:solidFill>
                  <a:schemeClr val="tx1"/>
                </a:solidFill>
              </a:rPr>
              <a:t>Further breakdown of mineral-rich lava by pioneer species to make better soil for less hardy species</a:t>
            </a:r>
          </a:p>
          <a:p>
            <a:pPr marL="457200" indent="-457200">
              <a:buFont typeface="Arial" panose="020B0604020202020204" pitchFamily="34" charset="0"/>
              <a:buChar char="•"/>
              <a:tabLst>
                <a:tab pos="461963" algn="l"/>
              </a:tabLst>
            </a:pPr>
            <a:r>
              <a:rPr lang="en-US" dirty="0">
                <a:solidFill>
                  <a:schemeClr val="tx1"/>
                </a:solidFill>
              </a:rPr>
              <a:t>Production of ever-growing layer of decomposing organic material as pioneer species grow and die</a:t>
            </a:r>
          </a:p>
          <a:p>
            <a:pPr marL="457200" indent="-457200">
              <a:buFont typeface="Arial" panose="020B0604020202020204" pitchFamily="34" charset="0"/>
              <a:buChar char="•"/>
              <a:tabLst>
                <a:tab pos="461963" algn="l"/>
              </a:tabLst>
            </a:pPr>
            <a:r>
              <a:rPr lang="en-US" dirty="0">
                <a:solidFill>
                  <a:schemeClr val="tx1"/>
                </a:solidFill>
              </a:rPr>
              <a:t>Gradually leads to more complex ecosystems</a:t>
            </a:r>
            <a:endParaRPr lang="en-US" dirty="0">
              <a:solidFill>
                <a:srgbClr val="0000FF"/>
              </a:solidFill>
            </a:endParaRPr>
          </a:p>
        </p:txBody>
      </p:sp>
      <p:pic>
        <p:nvPicPr>
          <p:cNvPr id="2" name="Content Placeholder 6" descr="A photograph of a succulent growing out of cooled lava rocks">
            <a:extLst>
              <a:ext uri="{FF2B5EF4-FFF2-40B4-BE49-F238E27FC236}">
                <a16:creationId xmlns:a16="http://schemas.microsoft.com/office/drawing/2014/main" id="{C4080226-25CC-2403-549E-7FE363EEAE68}"/>
              </a:ext>
            </a:extLst>
          </p:cNvPr>
          <p:cNvPicPr>
            <a:picLocks noChangeAspect="1"/>
          </p:cNvPicPr>
          <p:nvPr/>
        </p:nvPicPr>
        <p:blipFill>
          <a:blip r:embed="rId2"/>
          <a:srcRect l="11111" t="5334" r="11111" b="3000"/>
          <a:stretch/>
        </p:blipFill>
        <p:spPr>
          <a:xfrm>
            <a:off x="5181600" y="1578856"/>
            <a:ext cx="3607724" cy="2362200"/>
          </a:xfrm>
          <a:prstGeom prst="rect">
            <a:avLst/>
          </a:prstGeom>
        </p:spPr>
      </p:pic>
      <p:sp>
        <p:nvSpPr>
          <p:cNvPr id="4" name="TextBox 3">
            <a:extLst>
              <a:ext uri="{FF2B5EF4-FFF2-40B4-BE49-F238E27FC236}">
                <a16:creationId xmlns:a16="http://schemas.microsoft.com/office/drawing/2014/main" id="{136EC4E7-A708-25D1-8DEA-436129020879}"/>
              </a:ext>
            </a:extLst>
          </p:cNvPr>
          <p:cNvSpPr txBox="1"/>
          <p:nvPr/>
        </p:nvSpPr>
        <p:spPr>
          <a:xfrm>
            <a:off x="5295900" y="4098044"/>
            <a:ext cx="3276600" cy="738664"/>
          </a:xfrm>
          <a:prstGeom prst="rect">
            <a:avLst/>
          </a:prstGeom>
          <a:noFill/>
        </p:spPr>
        <p:txBody>
          <a:bodyPr wrap="square" rtlCol="0">
            <a:spAutoFit/>
          </a:bodyPr>
          <a:lstStyle/>
          <a:p>
            <a:pPr algn="ctr"/>
            <a:r>
              <a:rPr lang="en-US" sz="1400" b="1" dirty="0"/>
              <a:t>45.4 Figure 15: </a:t>
            </a:r>
            <a:r>
              <a:rPr lang="en-US" sz="1400" dirty="0"/>
              <a:t>During primary succession in lava on Maui, Hawaii, succulent plants are the pioneer species.</a:t>
            </a:r>
          </a:p>
        </p:txBody>
      </p:sp>
      <p:sp>
        <p:nvSpPr>
          <p:cNvPr id="5" name="TextBox 4">
            <a:extLst>
              <a:ext uri="{FF2B5EF4-FFF2-40B4-BE49-F238E27FC236}">
                <a16:creationId xmlns:a16="http://schemas.microsoft.com/office/drawing/2014/main" id="{4EE70D8C-68C1-E7C1-25D3-28750E7D7683}"/>
              </a:ext>
            </a:extLst>
          </p:cNvPr>
          <p:cNvSpPr txBox="1"/>
          <p:nvPr/>
        </p:nvSpPr>
        <p:spPr>
          <a:xfrm>
            <a:off x="5943600" y="4837545"/>
            <a:ext cx="1981200" cy="215444"/>
          </a:xfrm>
          <a:prstGeom prst="rect">
            <a:avLst/>
          </a:prstGeom>
          <a:noFill/>
        </p:spPr>
        <p:txBody>
          <a:bodyPr wrap="square" rtlCol="0">
            <a:spAutoFit/>
          </a:bodyPr>
          <a:lstStyle/>
          <a:p>
            <a:pPr algn="ctr"/>
            <a:r>
              <a:rPr lang="en-US" sz="800" dirty="0"/>
              <a:t>Widling on Pixabay. "Succulent plants."</a:t>
            </a:r>
          </a:p>
        </p:txBody>
      </p:sp>
    </p:spTree>
    <p:extLst>
      <p:ext uri="{BB962C8B-B14F-4D97-AF65-F5344CB8AC3E}">
        <p14:creationId xmlns:p14="http://schemas.microsoft.com/office/powerpoint/2010/main" val="199942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Secondary Succession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marL="0" indent="0">
              <a:buNone/>
              <a:tabLst>
                <a:tab pos="461963" algn="l"/>
              </a:tabLst>
            </a:pPr>
            <a:r>
              <a:rPr lang="en-US" u="sng" dirty="0">
                <a:solidFill>
                  <a:schemeClr val="tx1"/>
                </a:solidFill>
              </a:rPr>
              <a:t>Secondary succession</a:t>
            </a:r>
            <a:r>
              <a:rPr lang="en-US" dirty="0">
                <a:solidFill>
                  <a:schemeClr val="tx1"/>
                </a:solidFill>
              </a:rPr>
              <a:t>: occurs when part of an ecosystem is disturbed</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forest recovery after wildfire</a:t>
            </a:r>
          </a:p>
          <a:p>
            <a:pPr marL="457200" indent="-457200">
              <a:buFont typeface="Arial" panose="020B0604020202020204" pitchFamily="34" charset="0"/>
              <a:buChar char="•"/>
              <a:tabLst>
                <a:tab pos="461963" algn="l"/>
              </a:tabLst>
            </a:pPr>
            <a:r>
              <a:rPr lang="en-US" dirty="0">
                <a:solidFill>
                  <a:schemeClr val="tx1"/>
                </a:solidFill>
              </a:rPr>
              <a:t>Progresses through stages: annual plants, grasses, shrubs, trees</a:t>
            </a:r>
          </a:p>
          <a:p>
            <a:pPr marL="1200150" lvl="1" indent="-457200">
              <a:buFont typeface="Arial" panose="020B0604020202020204" pitchFamily="34" charset="0"/>
              <a:buChar char="•"/>
              <a:tabLst>
                <a:tab pos="461963" algn="l"/>
              </a:tabLst>
            </a:pPr>
            <a:r>
              <a:rPr lang="en-US" u="sng" dirty="0">
                <a:solidFill>
                  <a:schemeClr val="tx1"/>
                </a:solidFill>
              </a:rPr>
              <a:t>Intermediate species</a:t>
            </a:r>
            <a:r>
              <a:rPr lang="en-US" dirty="0">
                <a:solidFill>
                  <a:schemeClr val="tx1"/>
                </a:solidFill>
              </a:rPr>
              <a:t>: shrubs and small pine, oak, and hickory trees</a:t>
            </a:r>
          </a:p>
          <a:p>
            <a:pPr marL="457200" indent="-457200">
              <a:buFont typeface="Arial" panose="020B0604020202020204" pitchFamily="34" charset="0"/>
              <a:buChar char="•"/>
              <a:tabLst>
                <a:tab pos="461963" algn="l"/>
              </a:tabLst>
            </a:pPr>
            <a:r>
              <a:rPr lang="en-US" dirty="0">
                <a:solidFill>
                  <a:schemeClr val="tx1"/>
                </a:solidFill>
              </a:rPr>
              <a:t>Eventually reaches climax community resembling pre-disturbance state</a:t>
            </a:r>
          </a:p>
          <a:p>
            <a:pPr marL="1200150" lvl="1" indent="-457200">
              <a:buFont typeface="Arial" panose="020B0604020202020204" pitchFamily="34" charset="0"/>
              <a:buChar char="•"/>
              <a:tabLst>
                <a:tab pos="461963" algn="l"/>
              </a:tabLst>
            </a:pPr>
            <a:r>
              <a:rPr lang="en-US" b="1" dirty="0"/>
              <a:t>Climax community</a:t>
            </a:r>
            <a:r>
              <a:rPr lang="en-US" dirty="0"/>
              <a:t>: a community's equilibrium state, which remains stable until the next disturbance</a:t>
            </a:r>
            <a:endParaRPr lang="en-US" b="1" dirty="0">
              <a:solidFill>
                <a:srgbClr val="0000FF"/>
              </a:solidFill>
            </a:endParaRPr>
          </a:p>
        </p:txBody>
      </p:sp>
      <p:sp>
        <p:nvSpPr>
          <p:cNvPr id="4" name="TextBox 3">
            <a:extLst>
              <a:ext uri="{FF2B5EF4-FFF2-40B4-BE49-F238E27FC236}">
                <a16:creationId xmlns:a16="http://schemas.microsoft.com/office/drawing/2014/main" id="{6342C754-9E51-C258-EA32-EC465B129E1A}"/>
              </a:ext>
            </a:extLst>
          </p:cNvPr>
          <p:cNvSpPr txBox="1"/>
          <p:nvPr/>
        </p:nvSpPr>
        <p:spPr>
          <a:xfrm>
            <a:off x="457200" y="3657600"/>
            <a:ext cx="2133600" cy="954107"/>
          </a:xfrm>
          <a:prstGeom prst="rect">
            <a:avLst/>
          </a:prstGeom>
          <a:noFill/>
        </p:spPr>
        <p:txBody>
          <a:bodyPr wrap="square" rtlCol="0">
            <a:spAutoFit/>
          </a:bodyPr>
          <a:lstStyle/>
          <a:p>
            <a:r>
              <a:rPr lang="en-US" sz="1400" b="1" dirty="0"/>
              <a:t>45.4 Figure 16: </a:t>
            </a:r>
            <a:r>
              <a:rPr lang="en-US" sz="1400" dirty="0"/>
              <a:t>Secondary succession is shown in an oak and hickory forest after a forest fire.</a:t>
            </a:r>
          </a:p>
        </p:txBody>
      </p:sp>
      <p:sp>
        <p:nvSpPr>
          <p:cNvPr id="5" name="TextBox 4">
            <a:extLst>
              <a:ext uri="{FF2B5EF4-FFF2-40B4-BE49-F238E27FC236}">
                <a16:creationId xmlns:a16="http://schemas.microsoft.com/office/drawing/2014/main" id="{15F9DEC6-2392-148B-E551-8D204D0BF5CE}"/>
              </a:ext>
            </a:extLst>
          </p:cNvPr>
          <p:cNvSpPr txBox="1"/>
          <p:nvPr/>
        </p:nvSpPr>
        <p:spPr>
          <a:xfrm>
            <a:off x="4191000" y="5812681"/>
            <a:ext cx="2971800" cy="215444"/>
          </a:xfrm>
          <a:prstGeom prst="rect">
            <a:avLst/>
          </a:prstGeom>
          <a:noFill/>
        </p:spPr>
        <p:txBody>
          <a:bodyPr wrap="square" rtlCol="0">
            <a:spAutoFit/>
          </a:bodyPr>
          <a:lstStyle/>
          <a:p>
            <a:pPr algn="ctr"/>
            <a:r>
              <a:rPr lang="en-US" sz="800" dirty="0"/>
              <a:t>CNX OpenStax on Wikimedia Commons. "Secondary succession."</a:t>
            </a:r>
          </a:p>
        </p:txBody>
      </p:sp>
      <p:pic>
        <p:nvPicPr>
          <p:cNvPr id="2" name="Content Placeholder 4" descr="The three illustrations show secondary succession of an oak and hickory forest. The first illustration shows a plot of land covered with pioneer species, including grasses and perennials. The second illustration shows the same plot of land later covered with intermediate species, including shrubs, pines, oak, and hickory. The third illustration shows the plot of land covered with a climax community of mature oak and hickory. This community remains stable until the next disturbance.">
            <a:extLst>
              <a:ext uri="{FF2B5EF4-FFF2-40B4-BE49-F238E27FC236}">
                <a16:creationId xmlns:a16="http://schemas.microsoft.com/office/drawing/2014/main" id="{ECC443A4-790C-F723-8D7D-0317A6EC11E0}"/>
              </a:ext>
            </a:extLst>
          </p:cNvPr>
          <p:cNvPicPr>
            <a:picLocks noChangeAspect="1"/>
          </p:cNvPicPr>
          <p:nvPr/>
        </p:nvPicPr>
        <p:blipFill>
          <a:blip r:embed="rId2"/>
          <a:srcRect t="5333" b="33000"/>
          <a:stretch/>
        </p:blipFill>
        <p:spPr>
          <a:xfrm>
            <a:off x="3124200" y="3749040"/>
            <a:ext cx="5338119" cy="1828800"/>
          </a:xfrm>
          <a:prstGeom prst="rect">
            <a:avLst/>
          </a:prstGeom>
        </p:spPr>
      </p:pic>
    </p:spTree>
    <p:extLst>
      <p:ext uri="{BB962C8B-B14F-4D97-AF65-F5344CB8AC3E}">
        <p14:creationId xmlns:p14="http://schemas.microsoft.com/office/powerpoint/2010/main" val="136270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dirty="0">
                <a:solidFill>
                  <a:schemeClr val="tx1"/>
                </a:solidFill>
              </a:rPr>
              <a:t>Communities include all species in a given area; the variety of these species is called species richness.</a:t>
            </a:r>
          </a:p>
          <a:p>
            <a:pPr>
              <a:tabLst>
                <a:tab pos="461963" algn="l"/>
              </a:tabLst>
            </a:pPr>
            <a:r>
              <a:rPr lang="en-US" dirty="0">
                <a:solidFill>
                  <a:schemeClr val="tx1"/>
                </a:solidFill>
              </a:rPr>
              <a:t>Organisms develop defenses against predation and herbivory, including mechanical defenses, warning coloration, and mimicry.</a:t>
            </a:r>
          </a:p>
          <a:p>
            <a:pPr>
              <a:tabLst>
                <a:tab pos="461963" algn="l"/>
              </a:tabLst>
            </a:pPr>
            <a:r>
              <a:rPr lang="en-US" dirty="0">
                <a:solidFill>
                  <a:schemeClr val="tx1"/>
                </a:solidFill>
              </a:rPr>
              <a:t>The competitive exclusion principle states that two species cannot coexist in the same habitat if they are fighting for the same resources.</a:t>
            </a:r>
          </a:p>
          <a:p>
            <a:pPr>
              <a:tabLst>
                <a:tab pos="461963" algn="l"/>
              </a:tabLst>
            </a:pPr>
            <a:r>
              <a:rPr lang="en-US" dirty="0">
                <a:solidFill>
                  <a:schemeClr val="tx1"/>
                </a:solidFill>
              </a:rPr>
              <a:t>Species may form symbiotic relationships, such as commensalism and mutualism.</a:t>
            </a:r>
          </a:p>
          <a:p>
            <a:pPr>
              <a:tabLst>
                <a:tab pos="461963" algn="l"/>
              </a:tabLst>
            </a:pPr>
            <a:r>
              <a:rPr lang="en-US" dirty="0">
                <a:solidFill>
                  <a:schemeClr val="tx1"/>
                </a:solidFill>
              </a:rPr>
              <a:t>Community structure is described by its foundation and keystone species.</a:t>
            </a:r>
          </a:p>
          <a:p>
            <a:pPr>
              <a:tabLst>
                <a:tab pos="461963" algn="l"/>
              </a:tabLst>
            </a:pPr>
            <a:r>
              <a:rPr lang="en-US" dirty="0">
                <a:solidFill>
                  <a:schemeClr val="tx1"/>
                </a:solidFill>
              </a:rPr>
              <a:t>Succession (primary, secondary) is a response to environmental disturbances.</a:t>
            </a:r>
            <a:endParaRPr lang="en-US" dirty="0">
              <a:solidFill>
                <a:srgbClr val="0000FF"/>
              </a:solidFill>
            </a:endParaRPr>
          </a:p>
        </p:txBody>
      </p:sp>
    </p:spTree>
    <p:extLst>
      <p:ext uri="{BB962C8B-B14F-4D97-AF65-F5344CB8AC3E}">
        <p14:creationId xmlns:p14="http://schemas.microsoft.com/office/powerpoint/2010/main" val="83206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Predation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Predation</a:t>
            </a:r>
            <a:r>
              <a:rPr lang="en-US" dirty="0">
                <a:solidFill>
                  <a:schemeClr val="tx1"/>
                </a:solidFill>
              </a:rPr>
              <a:t> is the consumption of prey by its predators.</a:t>
            </a:r>
          </a:p>
          <a:p>
            <a:pPr lvl="1">
              <a:tabLst>
                <a:tab pos="461963" algn="l"/>
              </a:tabLst>
            </a:pPr>
            <a:r>
              <a:rPr lang="en-US" dirty="0"/>
              <a:t>Example of species interaction</a:t>
            </a:r>
            <a:endParaRPr lang="en-US" dirty="0">
              <a:solidFill>
                <a:schemeClr val="tx1"/>
              </a:solidFill>
            </a:endParaRPr>
          </a:p>
          <a:p>
            <a:pPr>
              <a:tabLst>
                <a:tab pos="461963" algn="l"/>
              </a:tabLst>
            </a:pPr>
            <a:r>
              <a:rPr lang="en-US" dirty="0">
                <a:solidFill>
                  <a:schemeClr val="tx1"/>
                </a:solidFill>
              </a:rPr>
              <a:t>Populations of predators and prey often vary in cycles.</a:t>
            </a:r>
          </a:p>
          <a:p>
            <a:pPr lvl="1">
              <a:tabLst>
                <a:tab pos="461963" algn="l"/>
              </a:tabLst>
            </a:pPr>
            <a:r>
              <a:rPr lang="en-US" u="sng" dirty="0">
                <a:solidFill>
                  <a:schemeClr val="tx1"/>
                </a:solidFill>
              </a:rPr>
              <a:t>Example</a:t>
            </a:r>
            <a:r>
              <a:rPr lang="en-US" dirty="0">
                <a:solidFill>
                  <a:schemeClr val="tx1"/>
                </a:solidFill>
              </a:rPr>
              <a:t>: lynx (predator) and snowshoe hare (prey) population cycles</a:t>
            </a:r>
            <a:endParaRPr lang="en-US" dirty="0">
              <a:solidFill>
                <a:srgbClr val="0000FF"/>
              </a:solidFill>
            </a:endParaRPr>
          </a:p>
        </p:txBody>
      </p:sp>
    </p:spTree>
    <p:extLst>
      <p:ext uri="{BB962C8B-B14F-4D97-AF65-F5344CB8AC3E}">
        <p14:creationId xmlns:p14="http://schemas.microsoft.com/office/powerpoint/2010/main" val="42195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Predator-Prey Cycle</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The predator-prey cycle lasts approximately 10 years based on nearly 200-year-old trapping data.</a:t>
            </a:r>
          </a:p>
          <a:p>
            <a:pPr>
              <a:tabLst>
                <a:tab pos="461963" algn="l"/>
              </a:tabLst>
            </a:pPr>
            <a:r>
              <a:rPr lang="en-US" dirty="0">
                <a:solidFill>
                  <a:schemeClr val="tx1"/>
                </a:solidFill>
              </a:rPr>
              <a:t>Predator population lags 1</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2 years behind prey population.</a:t>
            </a:r>
          </a:p>
          <a:p>
            <a:pPr lvl="1">
              <a:tabLst>
                <a:tab pos="461963" algn="l"/>
              </a:tabLst>
            </a:pPr>
            <a:r>
              <a:rPr lang="en-US" dirty="0"/>
              <a:t>As the hare numbers increase, so eventually do the lynx numbers.</a:t>
            </a:r>
          </a:p>
          <a:p>
            <a:pPr lvl="1">
              <a:tabLst>
                <a:tab pos="461963" algn="l"/>
              </a:tabLst>
            </a:pPr>
            <a:r>
              <a:rPr lang="en-US" dirty="0">
                <a:solidFill>
                  <a:schemeClr val="tx1"/>
                </a:solidFill>
              </a:rPr>
              <a:t>As the hare numbers decrease, </a:t>
            </a:r>
            <a:r>
              <a:rPr lang="en-US" dirty="0"/>
              <a:t>so eventually do the lynx </a:t>
            </a:r>
            <a:r>
              <a:rPr lang="en-US" dirty="0">
                <a:solidFill>
                  <a:schemeClr val="tx1"/>
                </a:solidFill>
              </a:rPr>
              <a:t>numbers.</a:t>
            </a:r>
          </a:p>
        </p:txBody>
      </p:sp>
    </p:spTree>
    <p:extLst>
      <p:ext uri="{BB962C8B-B14F-4D97-AF65-F5344CB8AC3E}">
        <p14:creationId xmlns:p14="http://schemas.microsoft.com/office/powerpoint/2010/main" val="35125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45.4 Figure 1</a:t>
            </a:r>
            <a:endParaRPr lang="en-US" sz="3200" dirty="0">
              <a:solidFill>
                <a:schemeClr val="accent1"/>
              </a:solidFill>
            </a:endParaRPr>
          </a:p>
        </p:txBody>
      </p:sp>
      <p:sp>
        <p:nvSpPr>
          <p:cNvPr id="3" name="TextBox 2">
            <a:extLst>
              <a:ext uri="{FF2B5EF4-FFF2-40B4-BE49-F238E27FC236}">
                <a16:creationId xmlns:a16="http://schemas.microsoft.com/office/drawing/2014/main" id="{E0CDD17D-9A0E-5842-77B7-7652714A2A89}"/>
              </a:ext>
            </a:extLst>
          </p:cNvPr>
          <p:cNvSpPr txBox="1"/>
          <p:nvPr/>
        </p:nvSpPr>
        <p:spPr>
          <a:xfrm>
            <a:off x="1981200" y="5771643"/>
            <a:ext cx="1981200" cy="215444"/>
          </a:xfrm>
          <a:prstGeom prst="rect">
            <a:avLst/>
          </a:prstGeom>
          <a:noFill/>
        </p:spPr>
        <p:txBody>
          <a:bodyPr wrap="square" rtlCol="0">
            <a:spAutoFit/>
          </a:bodyPr>
          <a:lstStyle/>
          <a:p>
            <a:pPr algn="ctr"/>
            <a:r>
              <a:rPr lang="en-US" sz="800" dirty="0"/>
              <a:t>12019 on Pixabay. "Arctic rabbit."</a:t>
            </a:r>
          </a:p>
        </p:txBody>
      </p:sp>
      <p:sp>
        <p:nvSpPr>
          <p:cNvPr id="4" name="TextBox 3">
            <a:extLst>
              <a:ext uri="{FF2B5EF4-FFF2-40B4-BE49-F238E27FC236}">
                <a16:creationId xmlns:a16="http://schemas.microsoft.com/office/drawing/2014/main" id="{2F669922-361D-101B-F2DB-60ED7E3FD8CA}"/>
              </a:ext>
            </a:extLst>
          </p:cNvPr>
          <p:cNvSpPr txBox="1"/>
          <p:nvPr/>
        </p:nvSpPr>
        <p:spPr>
          <a:xfrm>
            <a:off x="5867400" y="5791200"/>
            <a:ext cx="2057400" cy="215444"/>
          </a:xfrm>
          <a:prstGeom prst="rect">
            <a:avLst/>
          </a:prstGeom>
          <a:noFill/>
        </p:spPr>
        <p:txBody>
          <a:bodyPr wrap="square" rtlCol="0">
            <a:spAutoFit/>
          </a:bodyPr>
          <a:lstStyle/>
          <a:p>
            <a:pPr algn="ctr"/>
            <a:r>
              <a:rPr lang="en-US" sz="800" dirty="0"/>
              <a:t>Alexas_Fotos on Pixabay. "Lynx."</a:t>
            </a:r>
          </a:p>
        </p:txBody>
      </p:sp>
      <p:pic>
        <p:nvPicPr>
          <p:cNvPr id="7" name="Content Placeholder 5" descr="Two photographs: one of a snowshoe hare and one of a lynx. The graph plots number of animals, either hare or lynx, in thousands versus time in years. The number of hares fluctuates between 10,000 at the low points and 75,000 to 150,000 at the high points. There are typically fewer lynxes than hares, but the trend in number of lynxes follows the number of hares, meaning that more hares trends to more lynxes as well.">
            <a:extLst>
              <a:ext uri="{FF2B5EF4-FFF2-40B4-BE49-F238E27FC236}">
                <a16:creationId xmlns:a16="http://schemas.microsoft.com/office/drawing/2014/main" id="{F5BF122F-7B3F-86E7-F4F5-5EBD48FBCC2F}"/>
              </a:ext>
            </a:extLst>
          </p:cNvPr>
          <p:cNvPicPr>
            <a:picLocks noGrp="1" noChangeAspect="1"/>
          </p:cNvPicPr>
          <p:nvPr>
            <p:ph idx="1"/>
          </p:nvPr>
        </p:nvPicPr>
        <p:blipFill>
          <a:blip r:embed="rId3"/>
          <a:srcRect l="13888" t="3436" r="13890" b="3231"/>
          <a:stretch/>
        </p:blipFill>
        <p:spPr>
          <a:xfrm>
            <a:off x="1371600" y="1219199"/>
            <a:ext cx="6155871" cy="4419601"/>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Think about the organisms that are common where you live. What is another example of this predator-prey cycle in your area?</a:t>
            </a:r>
          </a:p>
        </p:txBody>
      </p:sp>
    </p:spTree>
    <p:extLst>
      <p:ext uri="{BB962C8B-B14F-4D97-AF65-F5344CB8AC3E}">
        <p14:creationId xmlns:p14="http://schemas.microsoft.com/office/powerpoint/2010/main" val="302916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Other Effects on Population Cycling</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Recent studies suggest density-dependent factors (in addition to predation) also play a role in population cycling.</a:t>
            </a:r>
            <a:endParaRPr lang="en-US" dirty="0">
              <a:solidFill>
                <a:srgbClr val="0000FF"/>
              </a:solidFill>
            </a:endParaRPr>
          </a:p>
          <a:p>
            <a:pPr lvl="1">
              <a:tabLst>
                <a:tab pos="461963" algn="l"/>
              </a:tabLst>
            </a:pPr>
            <a:r>
              <a:rPr lang="en-US" dirty="0">
                <a:solidFill>
                  <a:schemeClr val="tx1"/>
                </a:solidFill>
              </a:rPr>
              <a:t>May be inherent in prey populations due to density-dependent effects (lower fecundity)</a:t>
            </a:r>
          </a:p>
          <a:p>
            <a:pPr lvl="1">
              <a:tabLst>
                <a:tab pos="461963" algn="l"/>
              </a:tabLst>
            </a:pPr>
            <a:r>
              <a:rPr lang="en-US" dirty="0"/>
              <a:t>Direct relation between hare population and lynx population, since hares are the lynx's food source</a:t>
            </a:r>
            <a:endParaRPr lang="en-US" dirty="0">
              <a:solidFill>
                <a:schemeClr val="tx1"/>
              </a:solidFill>
            </a:endParaRPr>
          </a:p>
          <a:p>
            <a:pPr>
              <a:tabLst>
                <a:tab pos="461963" algn="l"/>
              </a:tabLst>
            </a:pPr>
            <a:r>
              <a:rPr lang="en-US" dirty="0">
                <a:solidFill>
                  <a:schemeClr val="tx1"/>
                </a:solidFill>
              </a:rPr>
              <a:t>The complexity of species interactions leads to more sophisticated ecological models.</a:t>
            </a:r>
            <a:endParaRPr lang="en-US" dirty="0">
              <a:solidFill>
                <a:srgbClr val="0000FF"/>
              </a:solidFill>
            </a:endParaRPr>
          </a:p>
        </p:txBody>
      </p:sp>
    </p:spTree>
    <p:extLst>
      <p:ext uri="{BB962C8B-B14F-4D97-AF65-F5344CB8AC3E}">
        <p14:creationId xmlns:p14="http://schemas.microsoft.com/office/powerpoint/2010/main" val="205331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Herbivory</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Herbivory</a:t>
            </a:r>
            <a:r>
              <a:rPr lang="en-US" dirty="0">
                <a:solidFill>
                  <a:schemeClr val="tx1"/>
                </a:solidFill>
              </a:rPr>
              <a:t> is the consumption of plants by insects and other animals.</a:t>
            </a:r>
          </a:p>
          <a:p>
            <a:pPr lvl="1">
              <a:tabLst>
                <a:tab pos="461963" algn="l"/>
              </a:tabLst>
            </a:pPr>
            <a:r>
              <a:rPr lang="en-US" dirty="0"/>
              <a:t>An interspecific (between species) relationship that affects populations</a:t>
            </a:r>
            <a:endParaRPr lang="en-US" dirty="0">
              <a:solidFill>
                <a:schemeClr val="tx1"/>
              </a:solidFill>
            </a:endParaRPr>
          </a:p>
          <a:p>
            <a:pPr>
              <a:tabLst>
                <a:tab pos="461963" algn="l"/>
              </a:tabLst>
            </a:pPr>
            <a:r>
              <a:rPr lang="en-US" dirty="0">
                <a:solidFill>
                  <a:schemeClr val="tx1"/>
                </a:solidFill>
              </a:rPr>
              <a:t>Plants have developed defense mechanisms against herbivory.</a:t>
            </a:r>
          </a:p>
          <a:p>
            <a:pPr>
              <a:tabLst>
                <a:tab pos="461963" algn="l"/>
              </a:tabLst>
            </a:pPr>
            <a:r>
              <a:rPr lang="en-US" dirty="0">
                <a:solidFill>
                  <a:schemeClr val="tx1"/>
                </a:solidFill>
              </a:rPr>
              <a:t>Some plants have mutualistic relationships with herbivores for seed distribution.</a:t>
            </a:r>
            <a:endParaRPr lang="en-US" dirty="0">
              <a:solidFill>
                <a:srgbClr val="0000FF"/>
              </a:solidFill>
            </a:endParaRPr>
          </a:p>
        </p:txBody>
      </p:sp>
    </p:spTree>
    <p:extLst>
      <p:ext uri="{BB962C8B-B14F-4D97-AF65-F5344CB8AC3E}">
        <p14:creationId xmlns:p14="http://schemas.microsoft.com/office/powerpoint/2010/main" val="242905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2125</TotalTime>
  <Words>2711</Words>
  <Application>Microsoft Office PowerPoint</Application>
  <PresentationFormat>On-screen Show (4:3)</PresentationFormat>
  <Paragraphs>232</Paragraphs>
  <Slides>39</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Calibri</vt:lpstr>
      <vt:lpstr>Aptos</vt:lpstr>
      <vt:lpstr>Arial</vt:lpstr>
      <vt:lpstr>Office Theme</vt:lpstr>
      <vt:lpstr>1_Office Theme</vt:lpstr>
      <vt:lpstr>Lesson 45.4</vt:lpstr>
      <vt:lpstr>Objectives</vt:lpstr>
      <vt:lpstr>Community Ecology</vt:lpstr>
      <vt:lpstr>Predation</vt:lpstr>
      <vt:lpstr>The Predator-Prey Cycle</vt:lpstr>
      <vt:lpstr>45.4 Figure 1</vt:lpstr>
      <vt:lpstr>Reflection Question1</vt:lpstr>
      <vt:lpstr>Other Effects on Population Cycling</vt:lpstr>
      <vt:lpstr>Herbivory</vt:lpstr>
      <vt:lpstr>Defense Mechanisms against Predation and Herbivory</vt:lpstr>
      <vt:lpstr>Physical &amp; Behavioral Defenses</vt:lpstr>
      <vt:lpstr>Coloration</vt:lpstr>
      <vt:lpstr>Batesian Mimicry</vt:lpstr>
      <vt:lpstr>Müllerian Mimicry</vt:lpstr>
      <vt:lpstr>Emsleyan/Mertensian Mimicry</vt:lpstr>
      <vt:lpstr>Group Activity1</vt:lpstr>
      <vt:lpstr>Competitive Exclusion Principle</vt:lpstr>
      <vt:lpstr>Symbiosis</vt:lpstr>
      <vt:lpstr>Commensalism</vt:lpstr>
      <vt:lpstr>Mutualism</vt:lpstr>
      <vt:lpstr>Reflection Question2</vt:lpstr>
      <vt:lpstr>Parasitism</vt:lpstr>
      <vt:lpstr>Reproductive Cycles of Parasites</vt:lpstr>
      <vt:lpstr>45.4 Figure 10</vt:lpstr>
      <vt:lpstr>Characteristics of Communities</vt:lpstr>
      <vt:lpstr>Foundation Species</vt:lpstr>
      <vt:lpstr>Biodiversity and Species Richness</vt:lpstr>
      <vt:lpstr>45.4 Figure 12</vt:lpstr>
      <vt:lpstr>Island Biogeography and Relative Species Abundance</vt:lpstr>
      <vt:lpstr>Group Activity2</vt:lpstr>
      <vt:lpstr>Keystone Species</vt:lpstr>
      <vt:lpstr>Think It Through</vt:lpstr>
      <vt:lpstr>Science and You</vt:lpstr>
      <vt:lpstr>45.4 Figure 14</vt:lpstr>
      <vt:lpstr>Community Dynamics</vt:lpstr>
      <vt:lpstr>Primary Succession and Pioneer Species</vt:lpstr>
      <vt:lpstr>Secondary Succession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217</cp:revision>
  <dcterms:created xsi:type="dcterms:W3CDTF">2013-04-26T14:43:13Z</dcterms:created>
  <dcterms:modified xsi:type="dcterms:W3CDTF">2024-10-18T01:39:59Z</dcterms:modified>
</cp:coreProperties>
</file>