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53"/>
  </p:notesMasterIdLst>
  <p:handoutMasterIdLst>
    <p:handoutMasterId r:id="rId54"/>
  </p:handoutMasterIdLst>
  <p:sldIdLst>
    <p:sldId id="272" r:id="rId3"/>
    <p:sldId id="264" r:id="rId4"/>
    <p:sldId id="265" r:id="rId5"/>
    <p:sldId id="301" r:id="rId6"/>
    <p:sldId id="281" r:id="rId7"/>
    <p:sldId id="282" r:id="rId8"/>
    <p:sldId id="302" r:id="rId9"/>
    <p:sldId id="283" r:id="rId10"/>
    <p:sldId id="284" r:id="rId11"/>
    <p:sldId id="303" r:id="rId12"/>
    <p:sldId id="285" r:id="rId13"/>
    <p:sldId id="286" r:id="rId14"/>
    <p:sldId id="287" r:id="rId15"/>
    <p:sldId id="304" r:id="rId16"/>
    <p:sldId id="305" r:id="rId17"/>
    <p:sldId id="306" r:id="rId18"/>
    <p:sldId id="270" r:id="rId19"/>
    <p:sldId id="307" r:id="rId20"/>
    <p:sldId id="308" r:id="rId21"/>
    <p:sldId id="288" r:id="rId22"/>
    <p:sldId id="310" r:id="rId23"/>
    <p:sldId id="311" r:id="rId24"/>
    <p:sldId id="312" r:id="rId25"/>
    <p:sldId id="313" r:id="rId26"/>
    <p:sldId id="268" r:id="rId27"/>
    <p:sldId id="289" r:id="rId28"/>
    <p:sldId id="290" r:id="rId29"/>
    <p:sldId id="314" r:id="rId30"/>
    <p:sldId id="315" r:id="rId31"/>
    <p:sldId id="323" r:id="rId32"/>
    <p:sldId id="316" r:id="rId33"/>
    <p:sldId id="291" r:id="rId34"/>
    <p:sldId id="292" r:id="rId35"/>
    <p:sldId id="293" r:id="rId36"/>
    <p:sldId id="294" r:id="rId37"/>
    <p:sldId id="295" r:id="rId38"/>
    <p:sldId id="317" r:id="rId39"/>
    <p:sldId id="296" r:id="rId40"/>
    <p:sldId id="318" r:id="rId41"/>
    <p:sldId id="297" r:id="rId42"/>
    <p:sldId id="319" r:id="rId43"/>
    <p:sldId id="271" r:id="rId44"/>
    <p:sldId id="298" r:id="rId45"/>
    <p:sldId id="267" r:id="rId46"/>
    <p:sldId id="321" r:id="rId47"/>
    <p:sldId id="320" r:id="rId48"/>
    <p:sldId id="322" r:id="rId49"/>
    <p:sldId id="299" r:id="rId50"/>
    <p:sldId id="300" r:id="rId51"/>
    <p:sldId id="28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41"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2245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129007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42</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I rats (the green solid line) found food at the end of each trial, Group II (the blue dashed line) did not find food for the first six days, and Group III (the red dotted line) did not find food during runs on the first three days. Notice that rats given food earlier learned faster and eventually caught up to the control group. The orange dots on the Group II and Group III lines show the days when food rewards were added to the mazes.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44</a:t>
            </a:fld>
            <a:endParaRPr lang="en-US" dirty="0"/>
          </a:p>
        </p:txBody>
      </p:sp>
    </p:spTree>
    <p:extLst>
      <p:ext uri="{BB962C8B-B14F-4D97-AF65-F5344CB8AC3E}">
        <p14:creationId xmlns:p14="http://schemas.microsoft.com/office/powerpoint/2010/main" val="569937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48</a:t>
            </a:fld>
            <a:endParaRPr lang="en-US" dirty="0"/>
          </a:p>
        </p:txBody>
      </p:sp>
    </p:spTree>
    <p:extLst>
      <p:ext uri="{BB962C8B-B14F-4D97-AF65-F5344CB8AC3E}">
        <p14:creationId xmlns:p14="http://schemas.microsoft.com/office/powerpoint/2010/main" val="4151090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6" name="Picture 5">
            <a:extLst>
              <a:ext uri="{FF2B5EF4-FFF2-40B4-BE49-F238E27FC236}">
                <a16:creationId xmlns:a16="http://schemas.microsoft.com/office/drawing/2014/main" id="{F0C880F6-51A7-1267-CE44-2D337EDEB9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7" name="Picture 6">
            <a:extLst>
              <a:ext uri="{FF2B5EF4-FFF2-40B4-BE49-F238E27FC236}">
                <a16:creationId xmlns:a16="http://schemas.microsoft.com/office/drawing/2014/main" id="{3494D923-BFF5-BFFE-2861-ED372DEDD0A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E2145A7-1272-C403-4D92-1E884E376C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F7B1ED8-5A4E-575F-BEB5-96378757B66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E89505A-084E-77FC-DEEF-68E02C22FD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0C691AAE-6421-3EEF-78CB-624010E579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B81C549-B379-A41E-691F-82F19FA3F6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73BC920-A71A-9A2D-140F-1F94AE64C1B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F1F17D5-C9DE-0C9C-DB5C-B7121C04A5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619204A-A070-0A11-BE17-D5352500986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hawkes.biz/dolphinhelp"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hawkes.biz/animalbehavior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45.5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Behavioral Biology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Types of Migration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Migration is thought to be innate, but there are different levels:</a:t>
            </a:r>
          </a:p>
          <a:p>
            <a:pPr>
              <a:tabLst>
                <a:tab pos="461963" algn="l"/>
              </a:tabLst>
            </a:pPr>
            <a:r>
              <a:rPr lang="en-US" u="sng" dirty="0">
                <a:solidFill>
                  <a:schemeClr val="tx1"/>
                </a:solidFill>
              </a:rPr>
              <a:t>Obligate</a:t>
            </a:r>
            <a:r>
              <a:rPr lang="en-US" dirty="0">
                <a:solidFill>
                  <a:schemeClr val="tx1"/>
                </a:solidFill>
              </a:rPr>
              <a:t>: always migrate</a:t>
            </a:r>
          </a:p>
          <a:p>
            <a:pPr>
              <a:tabLst>
                <a:tab pos="461963" algn="l"/>
              </a:tabLst>
            </a:pPr>
            <a:r>
              <a:rPr lang="en-US" u="sng" dirty="0">
                <a:solidFill>
                  <a:schemeClr val="tx1"/>
                </a:solidFill>
              </a:rPr>
              <a:t>Facultative</a:t>
            </a:r>
            <a:r>
              <a:rPr lang="en-US" dirty="0">
                <a:solidFill>
                  <a:schemeClr val="tx1"/>
                </a:solidFill>
              </a:rPr>
              <a:t>: optional migration based on conditions</a:t>
            </a:r>
          </a:p>
          <a:p>
            <a:pPr>
              <a:tabLst>
                <a:tab pos="461963" algn="l"/>
              </a:tabLst>
            </a:pPr>
            <a:r>
              <a:rPr lang="en-US" u="sng" dirty="0">
                <a:solidFill>
                  <a:schemeClr val="tx1"/>
                </a:solidFill>
              </a:rPr>
              <a:t>Incomplete</a:t>
            </a:r>
            <a:r>
              <a:rPr lang="en-US" dirty="0">
                <a:solidFill>
                  <a:schemeClr val="tx1"/>
                </a:solidFill>
              </a:rPr>
              <a:t>: only part of population migrates</a:t>
            </a:r>
            <a:endParaRPr lang="en-US" dirty="0">
              <a:solidFill>
                <a:srgbClr val="0000FF"/>
              </a:solidFill>
            </a:endParaRPr>
          </a:p>
        </p:txBody>
      </p:sp>
    </p:spTree>
    <p:extLst>
      <p:ext uri="{BB962C8B-B14F-4D97-AF65-F5344CB8AC3E}">
        <p14:creationId xmlns:p14="http://schemas.microsoft.com/office/powerpoint/2010/main" val="16462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Foraging</a:t>
            </a:r>
            <a:endParaRPr lang="en-US" sz="3200" dirty="0">
              <a:solidFill>
                <a:schemeClr val="accent1"/>
              </a:solidFill>
            </a:endParaRPr>
          </a:p>
        </p:txBody>
      </p:sp>
      <p:sp>
        <p:nvSpPr>
          <p:cNvPr id="11267" name="Rectangle 3"/>
          <p:cNvSpPr>
            <a:spLocks noGrp="1"/>
          </p:cNvSpPr>
          <p:nvPr>
            <p:ph idx="1"/>
          </p:nvPr>
        </p:nvSpPr>
        <p:spPr>
          <a:xfrm>
            <a:off x="457200" y="1280160"/>
            <a:ext cx="4267200" cy="4739640"/>
          </a:xfrm>
          <a:prstGeom prst="rect">
            <a:avLst/>
          </a:prstGeom>
        </p:spPr>
        <p:txBody>
          <a:bodyPr>
            <a:normAutofit fontScale="92500" lnSpcReduction="20000"/>
          </a:bodyPr>
          <a:lstStyle/>
          <a:p>
            <a:pPr marL="0" indent="0">
              <a:buNone/>
              <a:tabLst>
                <a:tab pos="461963" algn="l"/>
              </a:tabLst>
            </a:pPr>
            <a:r>
              <a:rPr lang="en-US" b="1" dirty="0">
                <a:solidFill>
                  <a:schemeClr val="tx1"/>
                </a:solidFill>
              </a:rPr>
              <a:t>Foraging</a:t>
            </a:r>
            <a:r>
              <a:rPr lang="en-US" dirty="0">
                <a:solidFill>
                  <a:schemeClr val="tx1"/>
                </a:solidFill>
              </a:rPr>
              <a:t>: act of searching for and exploiting food resources</a:t>
            </a:r>
          </a:p>
          <a:p>
            <a:pPr marL="457200" indent="-457200">
              <a:buFont typeface="Arial" panose="020B0604020202020204" pitchFamily="34" charset="0"/>
              <a:buChar char="•"/>
              <a:tabLst>
                <a:tab pos="461963" algn="l"/>
              </a:tabLst>
            </a:pPr>
            <a:r>
              <a:rPr lang="en-US" u="sng" dirty="0">
                <a:solidFill>
                  <a:schemeClr val="tx1"/>
                </a:solidFill>
              </a:rPr>
              <a:t>Optimal foraging behaviors</a:t>
            </a:r>
            <a:r>
              <a:rPr lang="en-US" dirty="0">
                <a:solidFill>
                  <a:schemeClr val="tx1"/>
                </a:solidFill>
              </a:rPr>
              <a:t>: maximize energy gain and minimize expenditure</a:t>
            </a:r>
          </a:p>
          <a:p>
            <a:pPr marL="1200150" lvl="1" indent="-457200">
              <a:buFont typeface="Arial" panose="020B0604020202020204" pitchFamily="34" charset="0"/>
              <a:buChar char="•"/>
              <a:tabLst>
                <a:tab pos="461963" algn="l"/>
              </a:tabLst>
            </a:pPr>
            <a:r>
              <a:rPr lang="en-US" dirty="0">
                <a:solidFill>
                  <a:schemeClr val="tx1"/>
                </a:solidFill>
              </a:rPr>
              <a:t>Favored by natural selection</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specialized beak of painted stork for searching marshland for crabs and other food</a:t>
            </a:r>
            <a:endParaRPr lang="en-US" dirty="0">
              <a:solidFill>
                <a:srgbClr val="0000FF"/>
              </a:solidFill>
            </a:endParaRPr>
          </a:p>
        </p:txBody>
      </p:sp>
      <p:pic>
        <p:nvPicPr>
          <p:cNvPr id="2" name="Content Placeholder 5" descr="A photograph of a stork drinking water">
            <a:extLst>
              <a:ext uri="{FF2B5EF4-FFF2-40B4-BE49-F238E27FC236}">
                <a16:creationId xmlns:a16="http://schemas.microsoft.com/office/drawing/2014/main" id="{AC10A110-533E-6880-1B46-C1143C9B26B4}"/>
              </a:ext>
            </a:extLst>
          </p:cNvPr>
          <p:cNvPicPr>
            <a:picLocks noChangeAspect="1"/>
          </p:cNvPicPr>
          <p:nvPr/>
        </p:nvPicPr>
        <p:blipFill>
          <a:blip r:embed="rId2"/>
          <a:srcRect l="27778" t="5332" r="27778" b="3000"/>
          <a:stretch/>
        </p:blipFill>
        <p:spPr>
          <a:xfrm>
            <a:off x="5356975" y="1378466"/>
            <a:ext cx="2793076" cy="3200400"/>
          </a:xfrm>
          <a:prstGeom prst="rect">
            <a:avLst/>
          </a:prstGeom>
        </p:spPr>
      </p:pic>
      <p:sp>
        <p:nvSpPr>
          <p:cNvPr id="4" name="TextBox 3">
            <a:extLst>
              <a:ext uri="{FF2B5EF4-FFF2-40B4-BE49-F238E27FC236}">
                <a16:creationId xmlns:a16="http://schemas.microsoft.com/office/drawing/2014/main" id="{6A38BC5F-B10A-1B01-4514-36AD3BCEF525}"/>
              </a:ext>
            </a:extLst>
          </p:cNvPr>
          <p:cNvSpPr txBox="1"/>
          <p:nvPr/>
        </p:nvSpPr>
        <p:spPr>
          <a:xfrm>
            <a:off x="5334000" y="4876800"/>
            <a:ext cx="2921000" cy="523220"/>
          </a:xfrm>
          <a:prstGeom prst="rect">
            <a:avLst/>
          </a:prstGeom>
          <a:noFill/>
        </p:spPr>
        <p:txBody>
          <a:bodyPr wrap="square" rtlCol="0">
            <a:spAutoFit/>
          </a:bodyPr>
          <a:lstStyle/>
          <a:p>
            <a:pPr algn="ctr"/>
            <a:r>
              <a:rPr lang="en-US" sz="1400" b="1" dirty="0"/>
              <a:t>45.5 Figure 4: </a:t>
            </a:r>
            <a:r>
              <a:rPr lang="en-US" sz="1400" dirty="0"/>
              <a:t>The stork uses its long beak to forage.</a:t>
            </a:r>
          </a:p>
        </p:txBody>
      </p:sp>
      <p:sp>
        <p:nvSpPr>
          <p:cNvPr id="5" name="TextBox 4">
            <a:extLst>
              <a:ext uri="{FF2B5EF4-FFF2-40B4-BE49-F238E27FC236}">
                <a16:creationId xmlns:a16="http://schemas.microsoft.com/office/drawing/2014/main" id="{18507B78-2D80-C23C-A0E3-178EB192D86B}"/>
              </a:ext>
            </a:extLst>
          </p:cNvPr>
          <p:cNvSpPr txBox="1"/>
          <p:nvPr/>
        </p:nvSpPr>
        <p:spPr>
          <a:xfrm>
            <a:off x="5994400" y="5404207"/>
            <a:ext cx="1600200" cy="215444"/>
          </a:xfrm>
          <a:prstGeom prst="rect">
            <a:avLst/>
          </a:prstGeom>
          <a:noFill/>
        </p:spPr>
        <p:txBody>
          <a:bodyPr wrap="square" rtlCol="0">
            <a:spAutoFit/>
          </a:bodyPr>
          <a:lstStyle/>
          <a:p>
            <a:pPr algn="ctr"/>
            <a:r>
              <a:rPr lang="en-US" sz="800" dirty="0"/>
              <a:t>Omkar Rane on Unsplash. "Stork."</a:t>
            </a:r>
          </a:p>
        </p:txBody>
      </p:sp>
    </p:spTree>
    <p:extLst>
      <p:ext uri="{BB962C8B-B14F-4D97-AF65-F5344CB8AC3E}">
        <p14:creationId xmlns:p14="http://schemas.microsoft.com/office/powerpoint/2010/main" val="395434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Innate Behaviors: Living in Groups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All animals, those living in groups and those living alone, must mate.</a:t>
            </a:r>
          </a:p>
          <a:p>
            <a:pPr>
              <a:tabLst>
                <a:tab pos="461963" algn="l"/>
              </a:tabLst>
            </a:pPr>
            <a:r>
              <a:rPr lang="en-US" u="sng" dirty="0">
                <a:solidFill>
                  <a:schemeClr val="tx1"/>
                </a:solidFill>
              </a:rPr>
              <a:t>Mating</a:t>
            </a:r>
            <a:r>
              <a:rPr lang="en-US" dirty="0">
                <a:solidFill>
                  <a:schemeClr val="tx1"/>
                </a:solidFill>
              </a:rPr>
              <a:t>: involves one animal signaling another to communicate the desire to mate</a:t>
            </a:r>
          </a:p>
          <a:p>
            <a:pPr lvl="1">
              <a:tabLst>
                <a:tab pos="461963" algn="l"/>
              </a:tabLst>
            </a:pPr>
            <a:r>
              <a:rPr lang="en-US" u="sng" dirty="0">
                <a:solidFill>
                  <a:schemeClr val="tx1"/>
                </a:solidFill>
              </a:rPr>
              <a:t>Mating rituals</a:t>
            </a:r>
            <a:r>
              <a:rPr lang="en-US" dirty="0">
                <a:solidFill>
                  <a:schemeClr val="tx1"/>
                </a:solidFill>
              </a:rPr>
              <a:t>: types of energy-intensive behaviors or displays associated with mating</a:t>
            </a:r>
          </a:p>
          <a:p>
            <a:pPr marL="0" indent="0">
              <a:buNone/>
              <a:tabLst>
                <a:tab pos="461963" algn="l"/>
              </a:tabLst>
            </a:pPr>
            <a:endParaRPr lang="en-US" dirty="0">
              <a:solidFill>
                <a:schemeClr val="tx1"/>
              </a:solidFill>
            </a:endParaRPr>
          </a:p>
          <a:p>
            <a:pPr marL="0" indent="0">
              <a:buNone/>
              <a:tabLst>
                <a:tab pos="461963" algn="l"/>
              </a:tabLst>
            </a:pPr>
            <a:r>
              <a:rPr lang="en-US" dirty="0">
                <a:solidFill>
                  <a:schemeClr val="tx1"/>
                </a:solidFill>
              </a:rPr>
              <a:t>Other behaviors are classified as </a:t>
            </a:r>
            <a:r>
              <a:rPr lang="en-US" i="1" dirty="0">
                <a:solidFill>
                  <a:schemeClr val="tx1"/>
                </a:solidFill>
              </a:rPr>
              <a:t>selfish</a:t>
            </a:r>
            <a:r>
              <a:rPr lang="en-US" dirty="0">
                <a:solidFill>
                  <a:schemeClr val="tx1"/>
                </a:solidFill>
              </a:rPr>
              <a:t>, </a:t>
            </a:r>
            <a:r>
              <a:rPr lang="en-US" i="1" dirty="0">
                <a:solidFill>
                  <a:schemeClr val="tx1"/>
                </a:solidFill>
              </a:rPr>
              <a:t>altruistic</a:t>
            </a:r>
            <a:r>
              <a:rPr lang="en-US" dirty="0">
                <a:solidFill>
                  <a:schemeClr val="tx1"/>
                </a:solidFill>
              </a:rPr>
              <a:t>, or </a:t>
            </a:r>
            <a:r>
              <a:rPr lang="en-US" i="1" dirty="0">
                <a:solidFill>
                  <a:schemeClr val="tx1"/>
                </a:solidFill>
              </a:rPr>
              <a:t>cooperative</a:t>
            </a:r>
            <a:r>
              <a:rPr lang="en-US" dirty="0">
                <a:solidFill>
                  <a:schemeClr val="tx1"/>
                </a:solidFill>
              </a:rPr>
              <a:t> based on who benefits.</a:t>
            </a:r>
          </a:p>
          <a:p>
            <a:pPr>
              <a:tabLst>
                <a:tab pos="461963" algn="l"/>
              </a:tabLst>
            </a:pPr>
            <a:r>
              <a:rPr lang="en-US" dirty="0">
                <a:solidFill>
                  <a:schemeClr val="tx1"/>
                </a:solidFill>
              </a:rPr>
              <a:t>Involve some form of communication between individuals</a:t>
            </a:r>
            <a:endParaRPr lang="en-US" dirty="0">
              <a:solidFill>
                <a:srgbClr val="0000FF"/>
              </a:solidFill>
            </a:endParaRPr>
          </a:p>
        </p:txBody>
      </p:sp>
    </p:spTree>
    <p:extLst>
      <p:ext uri="{BB962C8B-B14F-4D97-AF65-F5344CB8AC3E}">
        <p14:creationId xmlns:p14="http://schemas.microsoft.com/office/powerpoint/2010/main" val="247659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Signals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Animals communicate with each other using stimuli known as </a:t>
            </a:r>
            <a:r>
              <a:rPr lang="en-US" b="1" dirty="0">
                <a:solidFill>
                  <a:schemeClr val="tx1"/>
                </a:solidFill>
              </a:rPr>
              <a:t>signals</a:t>
            </a:r>
            <a:r>
              <a:rPr lang="en-US" dirty="0">
                <a:solidFill>
                  <a:schemeClr val="tx1"/>
                </a:solidFill>
              </a:rPr>
              <a:t>.</a:t>
            </a:r>
          </a:p>
          <a:p>
            <a:pPr>
              <a:tabLst>
                <a:tab pos="461963" algn="l"/>
              </a:tabLst>
            </a:pPr>
            <a:r>
              <a:rPr lang="en-US" dirty="0">
                <a:solidFill>
                  <a:schemeClr val="tx1"/>
                </a:solidFill>
              </a:rPr>
              <a:t>Can be visual (courtship and aggressive displays), chemical (pheromones), auditory (sound), or tactile (touch)</a:t>
            </a:r>
          </a:p>
          <a:p>
            <a:pPr>
              <a:tabLst>
                <a:tab pos="461963" algn="l"/>
              </a:tabLst>
            </a:pPr>
            <a:r>
              <a:rPr lang="en-US" dirty="0">
                <a:solidFill>
                  <a:schemeClr val="tx1"/>
                </a:solidFill>
              </a:rPr>
              <a:t>May be innate, learned, or a combination</a:t>
            </a:r>
          </a:p>
          <a:p>
            <a:pPr>
              <a:tabLst>
                <a:tab pos="461963" algn="l"/>
              </a:tabLst>
            </a:pPr>
            <a:r>
              <a:rPr lang="en-US" dirty="0">
                <a:solidFill>
                  <a:schemeClr val="tx1"/>
                </a:solidFill>
              </a:rPr>
              <a:t>Different from human language communication</a:t>
            </a:r>
          </a:p>
          <a:p>
            <a:pPr>
              <a:tabLst>
                <a:tab pos="461963" algn="l"/>
              </a:tabLst>
            </a:pPr>
            <a:r>
              <a:rPr lang="en-US" u="sng" dirty="0">
                <a:solidFill>
                  <a:schemeClr val="tx1"/>
                </a:solidFill>
              </a:rPr>
              <a:t>Example</a:t>
            </a:r>
            <a:r>
              <a:rPr lang="en-US" dirty="0">
                <a:solidFill>
                  <a:schemeClr val="tx1"/>
                </a:solidFill>
              </a:rPr>
              <a:t>: three-spined stickleback aggressively responding to the visual signal of a red region on another fish</a:t>
            </a:r>
            <a:endParaRPr lang="en-US" u="sng" dirty="0">
              <a:solidFill>
                <a:srgbClr val="0000FF"/>
              </a:solidFill>
            </a:endParaRPr>
          </a:p>
        </p:txBody>
      </p:sp>
    </p:spTree>
    <p:extLst>
      <p:ext uri="{BB962C8B-B14F-4D97-AF65-F5344CB8AC3E}">
        <p14:creationId xmlns:p14="http://schemas.microsoft.com/office/powerpoint/2010/main" val="8848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Pheromones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Pheromones</a:t>
            </a:r>
            <a:r>
              <a:rPr lang="en-US" dirty="0">
                <a:solidFill>
                  <a:schemeClr val="tx1"/>
                </a:solidFill>
              </a:rPr>
              <a:t>: secreted chemical signals that elicit specific behaviors in others of the same species</a:t>
            </a:r>
          </a:p>
          <a:p>
            <a:pPr>
              <a:tabLst>
                <a:tab pos="461963" algn="l"/>
              </a:tabLst>
            </a:pPr>
            <a:r>
              <a:rPr lang="en-US" dirty="0">
                <a:solidFill>
                  <a:schemeClr val="tx1"/>
                </a:solidFill>
              </a:rPr>
              <a:t>Common in social insects for various functions</a:t>
            </a:r>
          </a:p>
          <a:p>
            <a:pPr>
              <a:tabLst>
                <a:tab pos="461963" algn="l"/>
              </a:tabLst>
            </a:pPr>
            <a:r>
              <a:rPr lang="en-US" dirty="0">
                <a:solidFill>
                  <a:schemeClr val="tx1"/>
                </a:solidFill>
              </a:rPr>
              <a:t>Used by many species to attract the opposite sex, sound alarms, mark food trails, and elicit complex behaviors</a:t>
            </a:r>
          </a:p>
          <a:p>
            <a:pPr>
              <a:tabLst>
                <a:tab pos="461963" algn="l"/>
              </a:tabLst>
            </a:pPr>
            <a:r>
              <a:rPr lang="en-US" dirty="0">
                <a:solidFill>
                  <a:schemeClr val="tx1"/>
                </a:solidFill>
              </a:rPr>
              <a:t>May play a role in human behavior (axillary steroids) and physiology</a:t>
            </a:r>
          </a:p>
        </p:txBody>
      </p:sp>
    </p:spTree>
    <p:extLst>
      <p:ext uri="{BB962C8B-B14F-4D97-AF65-F5344CB8AC3E}">
        <p14:creationId xmlns:p14="http://schemas.microsoft.com/office/powerpoint/2010/main" val="296750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Songs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Songs are an example of an aural signal, or one that needs to be heard.</a:t>
            </a:r>
          </a:p>
          <a:p>
            <a:pPr>
              <a:tabLst>
                <a:tab pos="461963" algn="l"/>
              </a:tabLst>
            </a:pPr>
            <a:r>
              <a:rPr lang="en-US" u="sng" dirty="0">
                <a:solidFill>
                  <a:schemeClr val="tx1"/>
                </a:solidFill>
              </a:rPr>
              <a:t>Examples</a:t>
            </a:r>
            <a:r>
              <a:rPr lang="en-US" dirty="0">
                <a:solidFill>
                  <a:schemeClr val="tx1"/>
                </a:solidFill>
              </a:rPr>
              <a:t>: </a:t>
            </a:r>
          </a:p>
          <a:p>
            <a:pPr lvl="1">
              <a:tabLst>
                <a:tab pos="461963" algn="l"/>
              </a:tabLst>
            </a:pPr>
            <a:r>
              <a:rPr lang="en-US" dirty="0"/>
              <a:t>In birds, used to identify the species and to attract mates</a:t>
            </a:r>
          </a:p>
          <a:p>
            <a:pPr lvl="1">
              <a:tabLst>
                <a:tab pos="461963" algn="l"/>
              </a:tabLst>
            </a:pPr>
            <a:r>
              <a:rPr lang="en-US" dirty="0">
                <a:solidFill>
                  <a:schemeClr val="tx1"/>
                </a:solidFill>
              </a:rPr>
              <a:t>In whales, low frequency that travels long distances underwater</a:t>
            </a:r>
          </a:p>
          <a:p>
            <a:pPr lvl="1">
              <a:tabLst>
                <a:tab pos="461963" algn="l"/>
              </a:tabLst>
            </a:pPr>
            <a:r>
              <a:rPr lang="en-US" dirty="0"/>
              <a:t>In dolphins, used for communication with each other and other species of dolphins</a:t>
            </a:r>
          </a:p>
          <a:p>
            <a:pPr lvl="1">
              <a:tabLst>
                <a:tab pos="461963" algn="l"/>
              </a:tabLst>
            </a:pPr>
            <a:r>
              <a:rPr lang="en-US" dirty="0">
                <a:solidFill>
                  <a:schemeClr val="tx1"/>
                </a:solidFill>
              </a:rPr>
              <a:t>In crickets, chirping sounds to attract a mate, repel other males, and announce a successful mating</a:t>
            </a:r>
          </a:p>
        </p:txBody>
      </p:sp>
    </p:spTree>
    <p:extLst>
      <p:ext uri="{BB962C8B-B14F-4D97-AF65-F5344CB8AC3E}">
        <p14:creationId xmlns:p14="http://schemas.microsoft.com/office/powerpoint/2010/main" val="106158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Courtship Displays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b="1" dirty="0">
                <a:solidFill>
                  <a:schemeClr val="tx1"/>
                </a:solidFill>
              </a:rPr>
              <a:t>Courtship displays </a:t>
            </a:r>
            <a:r>
              <a:rPr lang="en-US" dirty="0">
                <a:solidFill>
                  <a:schemeClr val="tx1"/>
                </a:solidFill>
              </a:rPr>
              <a:t>are ritualized visual behaviors to attract mates.</a:t>
            </a:r>
          </a:p>
          <a:p>
            <a:pPr marL="457200" indent="-457200">
              <a:buFont typeface="Arial" panose="020B0604020202020204" pitchFamily="34" charset="0"/>
              <a:buChar char="•"/>
              <a:tabLst>
                <a:tab pos="461963" algn="l"/>
              </a:tabLst>
            </a:pPr>
            <a:r>
              <a:rPr lang="en-US" dirty="0">
                <a:solidFill>
                  <a:schemeClr val="tx1"/>
                </a:solidFill>
              </a:rPr>
              <a:t>Often involve a series of steps between males and females</a:t>
            </a:r>
          </a:p>
          <a:p>
            <a:pPr marL="457200" indent="-457200">
              <a:buFont typeface="Arial" panose="020B0604020202020204" pitchFamily="34" charset="0"/>
              <a:buChar char="•"/>
              <a:tabLst>
                <a:tab pos="461963" algn="l"/>
              </a:tabLst>
            </a:pPr>
            <a:r>
              <a:rPr lang="en-US" dirty="0">
                <a:solidFill>
                  <a:schemeClr val="tx1"/>
                </a:solidFill>
              </a:rPr>
              <a:t>If incorrect or proper response not given, can lead to abandonment of mating attempt</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elaborate tail displays of peacocks</a:t>
            </a:r>
            <a:endParaRPr lang="en-US" dirty="0">
              <a:solidFill>
                <a:srgbClr val="0000FF"/>
              </a:solidFill>
            </a:endParaRPr>
          </a:p>
        </p:txBody>
      </p:sp>
      <p:pic>
        <p:nvPicPr>
          <p:cNvPr id="2" name="Content Placeholder 5" descr="A photograph of a male peacock showing its full plumage">
            <a:extLst>
              <a:ext uri="{FF2B5EF4-FFF2-40B4-BE49-F238E27FC236}">
                <a16:creationId xmlns:a16="http://schemas.microsoft.com/office/drawing/2014/main" id="{5449E249-ECB8-B7EE-0003-D928B81789A2}"/>
              </a:ext>
            </a:extLst>
          </p:cNvPr>
          <p:cNvPicPr>
            <a:picLocks noChangeAspect="1"/>
          </p:cNvPicPr>
          <p:nvPr/>
        </p:nvPicPr>
        <p:blipFill>
          <a:blip r:embed="rId2"/>
          <a:srcRect l="15740" t="5334" r="15742" b="3000"/>
          <a:stretch/>
        </p:blipFill>
        <p:spPr>
          <a:xfrm>
            <a:off x="4677925" y="1447800"/>
            <a:ext cx="3886198" cy="2888390"/>
          </a:xfrm>
          <a:prstGeom prst="rect">
            <a:avLst/>
          </a:prstGeom>
        </p:spPr>
      </p:pic>
      <p:sp>
        <p:nvSpPr>
          <p:cNvPr id="4" name="TextBox 3">
            <a:extLst>
              <a:ext uri="{FF2B5EF4-FFF2-40B4-BE49-F238E27FC236}">
                <a16:creationId xmlns:a16="http://schemas.microsoft.com/office/drawing/2014/main" id="{B8447725-9CD8-73DB-EEE7-45A7E25E2B7F}"/>
              </a:ext>
            </a:extLst>
          </p:cNvPr>
          <p:cNvSpPr txBox="1"/>
          <p:nvPr/>
        </p:nvSpPr>
        <p:spPr>
          <a:xfrm>
            <a:off x="4648198" y="4504935"/>
            <a:ext cx="3886201" cy="523220"/>
          </a:xfrm>
          <a:prstGeom prst="rect">
            <a:avLst/>
          </a:prstGeom>
          <a:noFill/>
        </p:spPr>
        <p:txBody>
          <a:bodyPr wrap="square" rtlCol="0">
            <a:spAutoFit/>
          </a:bodyPr>
          <a:lstStyle/>
          <a:p>
            <a:pPr algn="ctr"/>
            <a:r>
              <a:rPr lang="en-US" sz="1400" b="1" dirty="0"/>
              <a:t>45.5 Figure 5: </a:t>
            </a:r>
            <a:r>
              <a:rPr lang="en-US" sz="1400" dirty="0"/>
              <a:t>This peacock's courtship display is designed to attract potential mates.</a:t>
            </a:r>
          </a:p>
        </p:txBody>
      </p:sp>
      <p:sp>
        <p:nvSpPr>
          <p:cNvPr id="5" name="TextBox 4">
            <a:extLst>
              <a:ext uri="{FF2B5EF4-FFF2-40B4-BE49-F238E27FC236}">
                <a16:creationId xmlns:a16="http://schemas.microsoft.com/office/drawing/2014/main" id="{3E0B8E5C-DB4F-B75B-26CE-462899E8AC34}"/>
              </a:ext>
            </a:extLst>
          </p:cNvPr>
          <p:cNvSpPr txBox="1"/>
          <p:nvPr/>
        </p:nvSpPr>
        <p:spPr>
          <a:xfrm>
            <a:off x="5410199" y="5042356"/>
            <a:ext cx="2362200" cy="215444"/>
          </a:xfrm>
          <a:prstGeom prst="rect">
            <a:avLst/>
          </a:prstGeom>
          <a:noFill/>
        </p:spPr>
        <p:txBody>
          <a:bodyPr wrap="square" rtlCol="0">
            <a:spAutoFit/>
          </a:bodyPr>
          <a:lstStyle/>
          <a:p>
            <a:pPr algn="ctr"/>
            <a:r>
              <a:rPr lang="en-US" sz="800" dirty="0"/>
              <a:t>PublicDomainPictures on Pixabay. "Peacock."</a:t>
            </a:r>
          </a:p>
        </p:txBody>
      </p:sp>
    </p:spTree>
    <p:extLst>
      <p:ext uri="{BB962C8B-B14F-4D97-AF65-F5344CB8AC3E}">
        <p14:creationId xmlns:p14="http://schemas.microsoft.com/office/powerpoint/2010/main" val="83376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What are some examples of human courtship displays? What about aggressive displays?</a:t>
            </a:r>
          </a:p>
        </p:txBody>
      </p:sp>
    </p:spTree>
    <p:extLst>
      <p:ext uri="{BB962C8B-B14F-4D97-AF65-F5344CB8AC3E}">
        <p14:creationId xmlns:p14="http://schemas.microsoft.com/office/powerpoint/2010/main" val="302916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Aggressive Displays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Aggressive displays</a:t>
            </a:r>
            <a:r>
              <a:rPr lang="en-US" dirty="0">
                <a:solidFill>
                  <a:schemeClr val="tx1"/>
                </a:solidFill>
              </a:rPr>
              <a:t> are visual signals of aggression or willingness to fight.</a:t>
            </a:r>
          </a:p>
          <a:p>
            <a:pPr>
              <a:tabLst>
                <a:tab pos="461963" algn="l"/>
              </a:tabLst>
            </a:pPr>
            <a:r>
              <a:rPr lang="en-US" dirty="0">
                <a:solidFill>
                  <a:schemeClr val="tx1"/>
                </a:solidFill>
              </a:rPr>
              <a:t>May serve to reduce actual fighting between conspecifics (members of the same species)</a:t>
            </a:r>
          </a:p>
          <a:p>
            <a:pPr>
              <a:tabLst>
                <a:tab pos="461963" algn="l"/>
              </a:tabLst>
            </a:pPr>
            <a:r>
              <a:rPr lang="en-US" dirty="0">
                <a:solidFill>
                  <a:schemeClr val="tx1"/>
                </a:solidFill>
              </a:rPr>
              <a:t>Allow assessment of opponent's fighting ability</a:t>
            </a:r>
          </a:p>
          <a:p>
            <a:pPr>
              <a:tabLst>
                <a:tab pos="461963" algn="l"/>
              </a:tabLst>
            </a:pPr>
            <a:r>
              <a:rPr lang="en-US" dirty="0">
                <a:solidFill>
                  <a:schemeClr val="tx1"/>
                </a:solidFill>
              </a:rPr>
              <a:t>May involve bluffing or exaggeration of fighting prowess</a:t>
            </a:r>
            <a:endParaRPr lang="en-US" dirty="0">
              <a:solidFill>
                <a:srgbClr val="0000FF"/>
              </a:solidFill>
            </a:endParaRPr>
          </a:p>
        </p:txBody>
      </p:sp>
    </p:spTree>
    <p:extLst>
      <p:ext uri="{BB962C8B-B14F-4D97-AF65-F5344CB8AC3E}">
        <p14:creationId xmlns:p14="http://schemas.microsoft.com/office/powerpoint/2010/main" val="24204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Distraction Displays &amp; Touch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Distraction displays</a:t>
            </a:r>
            <a:r>
              <a:rPr lang="en-US" dirty="0">
                <a:solidFill>
                  <a:schemeClr val="tx1"/>
                </a:solidFill>
              </a:rPr>
              <a:t> are designed to attract a predator away from the nest.</a:t>
            </a:r>
            <a:endParaRPr lang="en-US" b="1" dirty="0">
              <a:solidFill>
                <a:schemeClr val="tx1"/>
              </a:solidFill>
            </a:endParaRPr>
          </a:p>
          <a:p>
            <a:pPr>
              <a:tabLst>
                <a:tab pos="461963" algn="l"/>
              </a:tabLst>
            </a:pPr>
            <a:r>
              <a:rPr lang="en-US" dirty="0">
                <a:solidFill>
                  <a:schemeClr val="tx1"/>
                </a:solidFill>
              </a:rPr>
              <a:t>Seen in birds and some fish</a:t>
            </a:r>
          </a:p>
          <a:p>
            <a:pPr>
              <a:tabLst>
                <a:tab pos="461963" algn="l"/>
              </a:tabLst>
            </a:pPr>
            <a:r>
              <a:rPr lang="en-US" dirty="0">
                <a:solidFill>
                  <a:schemeClr val="tx1"/>
                </a:solidFill>
              </a:rPr>
              <a:t>Example of altruistic behavior benefiting the young</a:t>
            </a:r>
          </a:p>
          <a:p>
            <a:pPr marL="0" indent="0">
              <a:buNone/>
              <a:tabLst>
                <a:tab pos="461963" algn="l"/>
              </a:tabLst>
            </a:pPr>
            <a:br>
              <a:rPr lang="en-US" dirty="0">
                <a:solidFill>
                  <a:schemeClr val="tx1"/>
                </a:solidFill>
              </a:rPr>
            </a:br>
            <a:r>
              <a:rPr lang="en-US" dirty="0">
                <a:solidFill>
                  <a:schemeClr val="tx1"/>
                </a:solidFill>
              </a:rPr>
              <a:t>Many animals also communicate through touch.</a:t>
            </a:r>
          </a:p>
          <a:p>
            <a:pPr>
              <a:tabLst>
                <a:tab pos="461963" algn="l"/>
              </a:tabLst>
            </a:pPr>
            <a:r>
              <a:rPr lang="en-US" dirty="0">
                <a:solidFill>
                  <a:schemeClr val="tx1"/>
                </a:solidFill>
              </a:rPr>
              <a:t>Tactile communication common in primates</a:t>
            </a:r>
          </a:p>
          <a:p>
            <a:pPr>
              <a:tabLst>
                <a:tab pos="461963" algn="l"/>
              </a:tabLst>
            </a:pPr>
            <a:r>
              <a:rPr lang="en-US" dirty="0">
                <a:solidFill>
                  <a:schemeClr val="tx1"/>
                </a:solidFill>
              </a:rPr>
              <a:t>Include behaviors like grooming, embracing, lip contact, greeting ceremonies, and others</a:t>
            </a:r>
            <a:endParaRPr lang="en-US" dirty="0">
              <a:solidFill>
                <a:srgbClr val="0000FF"/>
              </a:solidFill>
            </a:endParaRPr>
          </a:p>
        </p:txBody>
      </p:sp>
    </p:spTree>
    <p:extLst>
      <p:ext uri="{BB962C8B-B14F-4D97-AF65-F5344CB8AC3E}">
        <p14:creationId xmlns:p14="http://schemas.microsoft.com/office/powerpoint/2010/main" val="39689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884140"/>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innate and learned behavior.</a:t>
            </a:r>
          </a:p>
          <a:p>
            <a:pPr marL="457200" indent="-457200">
              <a:buFont typeface="Arial" panose="020B0604020202020204" pitchFamily="34" charset="0"/>
              <a:buChar char="•"/>
              <a:tabLst>
                <a:tab pos="457200" algn="l"/>
              </a:tabLst>
            </a:pPr>
            <a:r>
              <a:rPr lang="en-US" b="1" dirty="0"/>
              <a:t>Discuss</a:t>
            </a:r>
            <a:r>
              <a:rPr lang="en-US" dirty="0"/>
              <a:t> how movement and migration behaviors are a result of natural selection.</a:t>
            </a:r>
          </a:p>
          <a:p>
            <a:pPr marL="457200" indent="-457200">
              <a:buFont typeface="Arial" panose="020B0604020202020204" pitchFamily="34" charset="0"/>
              <a:buChar char="•"/>
              <a:tabLst>
                <a:tab pos="457200" algn="l"/>
              </a:tabLst>
            </a:pPr>
            <a:r>
              <a:rPr lang="en-US" b="1" dirty="0"/>
              <a:t>Discuss</a:t>
            </a:r>
            <a:r>
              <a:rPr lang="en-US" dirty="0"/>
              <a:t> the different ways members of a population communicate with each other.</a:t>
            </a:r>
          </a:p>
          <a:p>
            <a:pPr marL="457200" indent="-457200">
              <a:buFont typeface="Arial" panose="020B0604020202020204" pitchFamily="34" charset="0"/>
              <a:buChar char="•"/>
              <a:tabLst>
                <a:tab pos="457200" algn="l"/>
              </a:tabLst>
            </a:pPr>
            <a:r>
              <a:rPr lang="en-US" b="1" dirty="0"/>
              <a:t>Give examples </a:t>
            </a:r>
            <a:r>
              <a:rPr lang="en-US" dirty="0"/>
              <a:t>of how species use energy for mating displays and other courtship behaviors.</a:t>
            </a:r>
          </a:p>
          <a:p>
            <a:pPr marL="457200" indent="-457200">
              <a:buFont typeface="Arial" panose="020B0604020202020204" pitchFamily="34" charset="0"/>
              <a:buChar char="•"/>
              <a:tabLst>
                <a:tab pos="457200" algn="l"/>
              </a:tabLst>
            </a:pPr>
            <a:r>
              <a:rPr lang="en-US" b="1" dirty="0"/>
              <a:t>Differentiate</a:t>
            </a:r>
            <a:r>
              <a:rPr lang="en-US" dirty="0"/>
              <a:t> between various mating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Altruistic Behaviors</a:t>
            </a:r>
            <a:endParaRPr lang="en-US" sz="3200" dirty="0">
              <a:solidFill>
                <a:schemeClr val="accent1"/>
              </a:solidFill>
            </a:endParaRPr>
          </a:p>
        </p:txBody>
      </p:sp>
      <p:sp>
        <p:nvSpPr>
          <p:cNvPr id="11267" name="Rectangle 3"/>
          <p:cNvSpPr>
            <a:spLocks noGrp="1"/>
          </p:cNvSpPr>
          <p:nvPr>
            <p:ph idx="1"/>
          </p:nvPr>
        </p:nvSpPr>
        <p:spPr>
          <a:xfrm>
            <a:off x="457199" y="1280160"/>
            <a:ext cx="4343401" cy="4739640"/>
          </a:xfrm>
          <a:prstGeom prst="rect">
            <a:avLst/>
          </a:prstGeom>
        </p:spPr>
        <p:txBody>
          <a:bodyPr>
            <a:normAutofit fontScale="77500" lnSpcReduction="20000"/>
          </a:bodyPr>
          <a:lstStyle/>
          <a:p>
            <a:pPr marL="0" indent="0">
              <a:buNone/>
              <a:tabLst>
                <a:tab pos="461963" algn="l"/>
              </a:tabLst>
            </a:pPr>
            <a:r>
              <a:rPr lang="en-US" dirty="0">
                <a:solidFill>
                  <a:schemeClr val="tx1"/>
                </a:solidFill>
              </a:rPr>
              <a:t>Altruistic behaviors are actions that lower individual fitness but increase the fitness of others</a:t>
            </a: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worker bees, meerkat sentries, and food sharing in wolves</a:t>
            </a:r>
          </a:p>
          <a:p>
            <a:pPr marL="0" indent="0">
              <a:buNone/>
              <a:tabLst>
                <a:tab pos="461963" algn="l"/>
              </a:tabLst>
            </a:pPr>
            <a:r>
              <a:rPr lang="en-US" dirty="0">
                <a:solidFill>
                  <a:schemeClr val="tx1"/>
                </a:solidFill>
              </a:rPr>
              <a:t>One explanation for altruistic behavior is that natural selection acts at the gene level rather than the whole organism.</a:t>
            </a:r>
          </a:p>
          <a:p>
            <a:pPr marL="457200" indent="-457200">
              <a:buFont typeface="Arial" panose="020B0604020202020204" pitchFamily="34" charset="0"/>
              <a:buChar char="•"/>
              <a:tabLst>
                <a:tab pos="461963" algn="l"/>
              </a:tabLst>
            </a:pPr>
            <a:r>
              <a:rPr lang="en-US" dirty="0"/>
              <a:t>Individuals sacrificing their own survival to benefit a relative ("selfish gene")</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penguins migrating in harsh conditions to feed their young</a:t>
            </a:r>
          </a:p>
        </p:txBody>
      </p:sp>
      <p:pic>
        <p:nvPicPr>
          <p:cNvPr id="2" name="Content Placeholder 12" descr="A photograph of emperor penguins">
            <a:extLst>
              <a:ext uri="{FF2B5EF4-FFF2-40B4-BE49-F238E27FC236}">
                <a16:creationId xmlns:a16="http://schemas.microsoft.com/office/drawing/2014/main" id="{8E1B53D0-E5A0-4D3F-E329-8E252A944786}"/>
              </a:ext>
            </a:extLst>
          </p:cNvPr>
          <p:cNvPicPr>
            <a:picLocks noChangeAspect="1"/>
          </p:cNvPicPr>
          <p:nvPr/>
        </p:nvPicPr>
        <p:blipFill>
          <a:blip r:embed="rId2"/>
          <a:srcRect l="13889" t="5334" r="12963" b="3000"/>
          <a:stretch/>
        </p:blipFill>
        <p:spPr>
          <a:xfrm>
            <a:off x="5078678" y="1813375"/>
            <a:ext cx="3392978" cy="2362200"/>
          </a:xfrm>
          <a:prstGeom prst="rect">
            <a:avLst/>
          </a:prstGeom>
        </p:spPr>
      </p:pic>
      <p:sp>
        <p:nvSpPr>
          <p:cNvPr id="4" name="TextBox 3">
            <a:extLst>
              <a:ext uri="{FF2B5EF4-FFF2-40B4-BE49-F238E27FC236}">
                <a16:creationId xmlns:a16="http://schemas.microsoft.com/office/drawing/2014/main" id="{E75A3097-B214-72FE-9A7C-119AE116D93A}"/>
              </a:ext>
            </a:extLst>
          </p:cNvPr>
          <p:cNvSpPr txBox="1"/>
          <p:nvPr/>
        </p:nvSpPr>
        <p:spPr>
          <a:xfrm>
            <a:off x="4953000" y="4395206"/>
            <a:ext cx="3644334" cy="523220"/>
          </a:xfrm>
          <a:prstGeom prst="rect">
            <a:avLst/>
          </a:prstGeom>
          <a:noFill/>
        </p:spPr>
        <p:txBody>
          <a:bodyPr wrap="square" rtlCol="0">
            <a:spAutoFit/>
          </a:bodyPr>
          <a:lstStyle/>
          <a:p>
            <a:pPr algn="ctr"/>
            <a:r>
              <a:rPr lang="en-US" sz="1400" b="1" dirty="0"/>
              <a:t>45.5 Figure 6: </a:t>
            </a:r>
            <a:r>
              <a:rPr lang="en-US" sz="1400" dirty="0"/>
              <a:t>Emperor penguins migrate miles to make sure their young are fed.</a:t>
            </a:r>
          </a:p>
        </p:txBody>
      </p:sp>
      <p:sp>
        <p:nvSpPr>
          <p:cNvPr id="5" name="TextBox 4">
            <a:extLst>
              <a:ext uri="{FF2B5EF4-FFF2-40B4-BE49-F238E27FC236}">
                <a16:creationId xmlns:a16="http://schemas.microsoft.com/office/drawing/2014/main" id="{BE4D996F-6DC3-89EE-61A5-5B42B17727A0}"/>
              </a:ext>
            </a:extLst>
          </p:cNvPr>
          <p:cNvSpPr txBox="1"/>
          <p:nvPr/>
        </p:nvSpPr>
        <p:spPr>
          <a:xfrm>
            <a:off x="5708367" y="4889956"/>
            <a:ext cx="2133600" cy="215444"/>
          </a:xfrm>
          <a:prstGeom prst="rect">
            <a:avLst/>
          </a:prstGeom>
          <a:noFill/>
        </p:spPr>
        <p:txBody>
          <a:bodyPr wrap="square" rtlCol="0">
            <a:spAutoFit/>
          </a:bodyPr>
          <a:lstStyle/>
          <a:p>
            <a:pPr algn="ctr"/>
            <a:r>
              <a:rPr lang="en-US" sz="800" dirty="0"/>
              <a:t>Ian Parker on Unsplash. "Penguins."</a:t>
            </a:r>
          </a:p>
        </p:txBody>
      </p:sp>
    </p:spTree>
    <p:extLst>
      <p:ext uri="{BB962C8B-B14F-4D97-AF65-F5344CB8AC3E}">
        <p14:creationId xmlns:p14="http://schemas.microsoft.com/office/powerpoint/2010/main" val="41492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 Extreme Example: Eusocial Insects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i="1" dirty="0">
                <a:solidFill>
                  <a:schemeClr val="tx1"/>
                </a:solidFill>
              </a:rPr>
              <a:t>Eusocial insects </a:t>
            </a:r>
            <a:r>
              <a:rPr lang="en-US" dirty="0">
                <a:solidFill>
                  <a:schemeClr val="tx1"/>
                </a:solidFill>
              </a:rPr>
              <a:t>are highly social insects with a division of labor in their large colonies (ants, bees, and wasps).</a:t>
            </a:r>
          </a:p>
          <a:p>
            <a:pPr>
              <a:tabLst>
                <a:tab pos="461963" algn="l"/>
              </a:tabLst>
            </a:pPr>
            <a:r>
              <a:rPr lang="en-US" dirty="0">
                <a:solidFill>
                  <a:schemeClr val="tx1"/>
                </a:solidFill>
              </a:rPr>
              <a:t>Most individuals are sterile workers caring for the queen's offspring to the point of sacrificing their own lives.</a:t>
            </a:r>
          </a:p>
          <a:p>
            <a:pPr>
              <a:tabLst>
                <a:tab pos="461963" algn="l"/>
              </a:tabLst>
            </a:pPr>
            <a:r>
              <a:rPr lang="en-US" dirty="0">
                <a:solidFill>
                  <a:schemeClr val="tx1"/>
                </a:solidFill>
              </a:rPr>
              <a:t>This extreme altruism is thought to be related to the unique genetic systems of these insects.</a:t>
            </a:r>
          </a:p>
          <a:p>
            <a:pPr lvl="1">
              <a:tabLst>
                <a:tab pos="461963" algn="l"/>
              </a:tabLst>
            </a:pPr>
            <a:r>
              <a:rPr lang="en-US" dirty="0">
                <a:solidFill>
                  <a:schemeClr val="tx1"/>
                </a:solidFill>
              </a:rPr>
              <a:t>In bees, all workers are offspring of the queen (50% of her genetics), and the sisters share 75%.</a:t>
            </a:r>
          </a:p>
          <a:p>
            <a:pPr lvl="1">
              <a:tabLst>
                <a:tab pos="461963" algn="l"/>
              </a:tabLst>
            </a:pPr>
            <a:r>
              <a:rPr lang="en-US" dirty="0">
                <a:solidFill>
                  <a:schemeClr val="tx1"/>
                </a:solidFill>
              </a:rPr>
              <a:t>Helping the queen ensures the bees' genes are passed on.</a:t>
            </a:r>
          </a:p>
        </p:txBody>
      </p:sp>
    </p:spTree>
    <p:extLst>
      <p:ext uri="{BB962C8B-B14F-4D97-AF65-F5344CB8AC3E}">
        <p14:creationId xmlns:p14="http://schemas.microsoft.com/office/powerpoint/2010/main" val="11533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 Extreme Example: Eusocial Insects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Lowering of individual fitness (direct ability to survive and reproduce) to enhance reproductive fitness</a:t>
            </a:r>
          </a:p>
          <a:p>
            <a:pPr>
              <a:tabLst>
                <a:tab pos="461963" algn="l"/>
              </a:tabLst>
            </a:pPr>
            <a:r>
              <a:rPr lang="en-US" b="1" dirty="0">
                <a:solidFill>
                  <a:schemeClr val="tx1"/>
                </a:solidFill>
              </a:rPr>
              <a:t>Inclusive fitness</a:t>
            </a:r>
            <a:r>
              <a:rPr lang="en-US" dirty="0">
                <a:solidFill>
                  <a:schemeClr val="tx1"/>
                </a:solidFill>
              </a:rPr>
              <a:t>: organism's total ability to pass on its genes to the next generation</a:t>
            </a:r>
          </a:p>
          <a:p>
            <a:pPr>
              <a:tabLst>
                <a:tab pos="461963" algn="l"/>
              </a:tabLst>
            </a:pPr>
            <a:r>
              <a:rPr lang="en-US" b="1" dirty="0"/>
              <a:t>Kin selection</a:t>
            </a:r>
            <a:r>
              <a:rPr lang="en-US" dirty="0"/>
              <a:t>: selection for behaviors that enhance the reproductive ability of one's relatives</a:t>
            </a:r>
            <a:endParaRPr lang="en-US" b="1" dirty="0">
              <a:solidFill>
                <a:schemeClr val="tx1"/>
              </a:solidFill>
            </a:endParaRPr>
          </a:p>
          <a:p>
            <a:pPr lvl="1">
              <a:tabLst>
                <a:tab pos="461963" algn="l"/>
              </a:tabLst>
            </a:pPr>
            <a:r>
              <a:rPr lang="en-US" dirty="0">
                <a:solidFill>
                  <a:schemeClr val="tx1"/>
                </a:solidFill>
              </a:rPr>
              <a:t>Can explain seemingly altruistic behaviors (birds providing food to sibling's offspring)</a:t>
            </a:r>
          </a:p>
        </p:txBody>
      </p:sp>
    </p:spTree>
    <p:extLst>
      <p:ext uri="{BB962C8B-B14F-4D97-AF65-F5344CB8AC3E}">
        <p14:creationId xmlns:p14="http://schemas.microsoft.com/office/powerpoint/2010/main" val="192142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Altruistic Behavior in Unrelated Individuals</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Defies the "selfish gene" explanation</a:t>
            </a:r>
          </a:p>
          <a:p>
            <a:pPr>
              <a:tabLst>
                <a:tab pos="461963" algn="l"/>
              </a:tabLst>
            </a:pPr>
            <a:r>
              <a:rPr lang="en-US" dirty="0">
                <a:solidFill>
                  <a:schemeClr val="tx1"/>
                </a:solidFill>
              </a:rPr>
              <a:t>Occurs in some species, like reciprocal grooming in primates</a:t>
            </a:r>
          </a:p>
          <a:p>
            <a:pPr>
              <a:tabLst>
                <a:tab pos="461963" algn="l"/>
              </a:tabLst>
            </a:pPr>
            <a:r>
              <a:rPr lang="en-US" dirty="0">
                <a:solidFill>
                  <a:schemeClr val="tx1"/>
                </a:solidFill>
              </a:rPr>
              <a:t>Explained by </a:t>
            </a:r>
            <a:r>
              <a:rPr lang="en-US" i="1" dirty="0">
                <a:solidFill>
                  <a:schemeClr val="tx1"/>
                </a:solidFill>
              </a:rPr>
              <a:t>reciprocal altruism</a:t>
            </a:r>
            <a:r>
              <a:rPr lang="en-US" dirty="0">
                <a:solidFill>
                  <a:schemeClr val="tx1"/>
                </a:solidFill>
              </a:rPr>
              <a:t>: mutual benefit over time</a:t>
            </a:r>
          </a:p>
          <a:p>
            <a:pPr lvl="1">
              <a:tabLst>
                <a:tab pos="461963" algn="l"/>
              </a:tabLst>
            </a:pPr>
            <a:r>
              <a:rPr lang="en-US" dirty="0">
                <a:solidFill>
                  <a:schemeClr val="tx1"/>
                </a:solidFill>
              </a:rPr>
              <a:t>Requires repeated interactions and punishment of cheaters (those that never "give back")</a:t>
            </a:r>
          </a:p>
        </p:txBody>
      </p:sp>
    </p:spTree>
    <p:extLst>
      <p:ext uri="{BB962C8B-B14F-4D97-AF65-F5344CB8AC3E}">
        <p14:creationId xmlns:p14="http://schemas.microsoft.com/office/powerpoint/2010/main" val="294053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Are Altruistic Behaviors Truly Altruistic?</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Many seemingly altruistic behaviors have selfish components.</a:t>
            </a:r>
          </a:p>
          <a:p>
            <a:pPr>
              <a:tabLst>
                <a:tab pos="461963" algn="l"/>
              </a:tabLst>
            </a:pPr>
            <a:r>
              <a:rPr lang="en-US" dirty="0">
                <a:solidFill>
                  <a:schemeClr val="tx1"/>
                </a:solidFill>
              </a:rPr>
              <a:t>Game theory reveals hidden benefits to apparently selfless acts.</a:t>
            </a:r>
          </a:p>
          <a:p>
            <a:pPr>
              <a:tabLst>
                <a:tab pos="461963" algn="l"/>
              </a:tabLst>
            </a:pPr>
            <a:r>
              <a:rPr lang="en-US" dirty="0">
                <a:solidFill>
                  <a:schemeClr val="tx1"/>
                </a:solidFill>
              </a:rPr>
              <a:t>The terms </a:t>
            </a:r>
            <a:r>
              <a:rPr lang="en-US" i="1" dirty="0">
                <a:solidFill>
                  <a:schemeClr val="tx1"/>
                </a:solidFill>
              </a:rPr>
              <a:t>selfish</a:t>
            </a:r>
            <a:r>
              <a:rPr lang="en-US" dirty="0">
                <a:solidFill>
                  <a:schemeClr val="tx1"/>
                </a:solidFill>
              </a:rPr>
              <a:t> and </a:t>
            </a:r>
            <a:r>
              <a:rPr lang="en-US" i="1" dirty="0">
                <a:solidFill>
                  <a:schemeClr val="tx1"/>
                </a:solidFill>
              </a:rPr>
              <a:t>altruism</a:t>
            </a:r>
            <a:r>
              <a:rPr lang="en-US" dirty="0">
                <a:solidFill>
                  <a:schemeClr val="tx1"/>
                </a:solidFill>
              </a:rPr>
              <a:t> may not apply well to instinctual animal behaviors since they describe human behaviors.</a:t>
            </a:r>
          </a:p>
          <a:p>
            <a:pPr>
              <a:tabLst>
                <a:tab pos="461963" algn="l"/>
              </a:tabLst>
            </a:pPr>
            <a:r>
              <a:rPr lang="en-US" dirty="0">
                <a:solidFill>
                  <a:schemeClr val="tx1"/>
                </a:solidFill>
              </a:rPr>
              <a:t>Behaviors that increase inclusive fitness are favored by natural selection.</a:t>
            </a:r>
            <a:endParaRPr lang="en-US" dirty="0">
              <a:solidFill>
                <a:srgbClr val="0000FF"/>
              </a:solidFill>
            </a:endParaRPr>
          </a:p>
        </p:txBody>
      </p:sp>
    </p:spTree>
    <p:extLst>
      <p:ext uri="{BB962C8B-B14F-4D97-AF65-F5344CB8AC3E}">
        <p14:creationId xmlns:p14="http://schemas.microsoft.com/office/powerpoint/2010/main" val="367688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lnSpcReduction="10000"/>
          </a:bodyPr>
          <a:lstStyle/>
          <a:p>
            <a:r>
              <a:rPr lang="en-US" dirty="0"/>
              <a:t>For part one, work in small groups. Pick one movie that contains altruistic behaviors or decision-making. Be sure to choose a film that all group members have seen. Consider a significant altruistic behavior or decision made during the movie's plot. As a group, brainstorm ways that this altruistic behavior may not be "pure altruism" and write them down. If your group concludes that the film depicts an act of "true altruism," then write that down instead.</a:t>
            </a:r>
          </a:p>
          <a:p>
            <a:r>
              <a:rPr lang="en-US" dirty="0"/>
              <a:t>For part two, your group will partner with a second group and take turns briefly sharing your movie analyses. Challenge each other to identify any aspects of "non-altruistic" behavior that may have been missed.</a:t>
            </a:r>
          </a:p>
        </p:txBody>
      </p:sp>
    </p:spTree>
    <p:extLst>
      <p:ext uri="{BB962C8B-B14F-4D97-AF65-F5344CB8AC3E}">
        <p14:creationId xmlns:p14="http://schemas.microsoft.com/office/powerpoint/2010/main" val="2069639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139441"/>
          </a:xfrm>
        </p:spPr>
        <p:txBody>
          <a:bodyPr/>
          <a:lstStyle/>
          <a:p>
            <a:r>
              <a:rPr lang="en-US" dirty="0"/>
              <a:t>So far, we've discussed behaviors directed towards members of the same species. Seemingly altruistic behaviors can also occur between members of different species. Experience </a:t>
            </a:r>
            <a:r>
              <a:rPr lang="en-US" dirty="0">
                <a:hlinkClick r:id="rId3"/>
              </a:rPr>
              <a:t>this account of dolphins helping a human</a:t>
            </a:r>
            <a:r>
              <a:rPr lang="en-US" dirty="0"/>
              <a:t>. Do you think this is an example of true altruism, or do you have another explanation for why the dolphins exhibited this behavior?</a:t>
            </a:r>
          </a:p>
        </p:txBody>
      </p:sp>
    </p:spTree>
    <p:extLst>
      <p:ext uri="{BB962C8B-B14F-4D97-AF65-F5344CB8AC3E}">
        <p14:creationId xmlns:p14="http://schemas.microsoft.com/office/powerpoint/2010/main" val="1703937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Finding Sex Partners</a:t>
            </a:r>
            <a:endParaRPr lang="en-US" sz="32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77500" lnSpcReduction="20000"/>
          </a:bodyPr>
          <a:lstStyle/>
          <a:p>
            <a:pPr>
              <a:tabLst>
                <a:tab pos="461963" algn="l"/>
              </a:tabLst>
            </a:pPr>
            <a:r>
              <a:rPr lang="en-US" dirty="0">
                <a:solidFill>
                  <a:schemeClr val="tx1"/>
                </a:solidFill>
              </a:rPr>
              <a:t>Two types of selection:</a:t>
            </a:r>
          </a:p>
          <a:p>
            <a:pPr lvl="1">
              <a:tabLst>
                <a:tab pos="461963" algn="l"/>
              </a:tabLst>
            </a:pPr>
            <a:r>
              <a:rPr lang="en-US" b="1" dirty="0">
                <a:solidFill>
                  <a:schemeClr val="tx1"/>
                </a:solidFill>
              </a:rPr>
              <a:t>Intersexual selection</a:t>
            </a:r>
            <a:r>
              <a:rPr lang="en-US" dirty="0">
                <a:solidFill>
                  <a:schemeClr val="tx1"/>
                </a:solidFill>
              </a:rPr>
              <a:t>: individuals of one sex choose </a:t>
            </a:r>
            <a:r>
              <a:rPr lang="en-US" dirty="0"/>
              <a:t>mates of the other sex</a:t>
            </a:r>
          </a:p>
          <a:p>
            <a:pPr lvl="2">
              <a:tabLst>
                <a:tab pos="461963" algn="l"/>
              </a:tabLst>
            </a:pPr>
            <a:r>
              <a:rPr lang="en-US" sz="2800" dirty="0">
                <a:solidFill>
                  <a:schemeClr val="tx1"/>
                </a:solidFill>
              </a:rPr>
              <a:t>Often complex since mate selection may be based on visual, aural, tactile, and chemical cues</a:t>
            </a:r>
          </a:p>
          <a:p>
            <a:pPr lvl="2">
              <a:tabLst>
                <a:tab pos="461963" algn="l"/>
              </a:tabLst>
            </a:pPr>
            <a:r>
              <a:rPr lang="en-US" sz="2800" u="sng" dirty="0">
                <a:solidFill>
                  <a:schemeClr val="tx1"/>
                </a:solidFill>
              </a:rPr>
              <a:t>Example</a:t>
            </a:r>
            <a:r>
              <a:rPr lang="en-US" sz="2800" dirty="0">
                <a:solidFill>
                  <a:schemeClr val="tx1"/>
                </a:solidFill>
              </a:rPr>
              <a:t>: when female peacocks choose to mate with the male with the brightest plumage</a:t>
            </a:r>
          </a:p>
          <a:p>
            <a:pPr lvl="2">
              <a:tabLst>
                <a:tab pos="461963" algn="l"/>
              </a:tabLst>
            </a:pPr>
            <a:r>
              <a:rPr lang="en-US" sz="2800" dirty="0">
                <a:solidFill>
                  <a:schemeClr val="tx1"/>
                </a:solidFill>
              </a:rPr>
              <a:t>Leads to traits that may not enhance survival but appear attractive</a:t>
            </a:r>
          </a:p>
          <a:p>
            <a:pPr lvl="1">
              <a:tabLst>
                <a:tab pos="461963" algn="l"/>
              </a:tabLst>
            </a:pPr>
            <a:r>
              <a:rPr lang="en-US" b="1" dirty="0">
                <a:solidFill>
                  <a:schemeClr val="tx1"/>
                </a:solidFill>
              </a:rPr>
              <a:t>Intrasexual selection</a:t>
            </a:r>
            <a:r>
              <a:rPr lang="en-US" dirty="0">
                <a:solidFill>
                  <a:schemeClr val="tx1"/>
                </a:solidFill>
              </a:rPr>
              <a:t>: competition for mates between species members of the same sex</a:t>
            </a:r>
          </a:p>
          <a:p>
            <a:pPr lvl="2">
              <a:tabLst>
                <a:tab pos="461963" algn="l"/>
              </a:tabLst>
            </a:pPr>
            <a:r>
              <a:rPr lang="en-US" sz="2900" dirty="0">
                <a:solidFill>
                  <a:schemeClr val="tx1"/>
                </a:solidFill>
              </a:rPr>
              <a:t>Involves mating displays and aggressive </a:t>
            </a:r>
            <a:r>
              <a:rPr lang="en-US" sz="2900" dirty="0"/>
              <a:t>mating rituals</a:t>
            </a:r>
          </a:p>
          <a:p>
            <a:pPr lvl="2">
              <a:tabLst>
                <a:tab pos="461963" algn="l"/>
              </a:tabLst>
            </a:pPr>
            <a:r>
              <a:rPr lang="en-US" sz="2900" u="sng" dirty="0"/>
              <a:t>Example</a:t>
            </a:r>
            <a:r>
              <a:rPr lang="en-US" sz="2900" dirty="0"/>
              <a:t>: rams butting heads</a:t>
            </a:r>
          </a:p>
          <a:p>
            <a:pPr lvl="2">
              <a:tabLst>
                <a:tab pos="461963" algn="l"/>
              </a:tabLst>
            </a:pPr>
            <a:r>
              <a:rPr lang="en-US" sz="2900" dirty="0"/>
              <a:t>Uses up energy but results in healthiest, strongest, and/or most dominant individuals for mating</a:t>
            </a:r>
          </a:p>
        </p:txBody>
      </p:sp>
    </p:spTree>
    <p:extLst>
      <p:ext uri="{BB962C8B-B14F-4D97-AF65-F5344CB8AC3E}">
        <p14:creationId xmlns:p14="http://schemas.microsoft.com/office/powerpoint/2010/main" val="1078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Monogamous Mating</a:t>
            </a:r>
            <a:endParaRPr lang="en-US" sz="32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85000" lnSpcReduction="20000"/>
          </a:bodyPr>
          <a:lstStyle/>
          <a:p>
            <a:pPr marL="0" indent="0">
              <a:buNone/>
              <a:tabLst>
                <a:tab pos="461963" algn="l"/>
              </a:tabLst>
            </a:pPr>
            <a:r>
              <a:rPr lang="en-US" b="1" dirty="0">
                <a:solidFill>
                  <a:schemeClr val="tx1"/>
                </a:solidFill>
              </a:rPr>
              <a:t>Monogamous mating</a:t>
            </a:r>
            <a:r>
              <a:rPr lang="en-US" dirty="0">
                <a:solidFill>
                  <a:schemeClr val="tx1"/>
                </a:solidFill>
              </a:rPr>
              <a:t>: one male mates with one female for at least one breeding season</a:t>
            </a:r>
          </a:p>
          <a:p>
            <a:pPr>
              <a:tabLst>
                <a:tab pos="461963" algn="l"/>
              </a:tabLst>
            </a:pPr>
            <a:r>
              <a:rPr lang="en-US" dirty="0">
                <a:solidFill>
                  <a:schemeClr val="tx1"/>
                </a:solidFill>
              </a:rPr>
              <a:t>Can involve lifelong pair bonds in some species (e.g. wolves)</a:t>
            </a:r>
            <a:endParaRPr lang="en-US" dirty="0">
              <a:solidFill>
                <a:srgbClr val="0000FF"/>
              </a:solidFill>
            </a:endParaRPr>
          </a:p>
          <a:p>
            <a:pPr>
              <a:tabLst>
                <a:tab pos="461963" algn="l"/>
              </a:tabLst>
            </a:pPr>
            <a:r>
              <a:rPr lang="en-US" u="sng" dirty="0">
                <a:solidFill>
                  <a:schemeClr val="tx1"/>
                </a:solidFill>
              </a:rPr>
              <a:t>"Mate-guarding hypothesis"</a:t>
            </a:r>
            <a:r>
              <a:rPr lang="en-US" dirty="0">
                <a:solidFill>
                  <a:schemeClr val="tx1"/>
                </a:solidFill>
              </a:rPr>
              <a:t>: males stay with the female to prevent other males from mating with her</a:t>
            </a:r>
          </a:p>
          <a:p>
            <a:pPr lvl="1">
              <a:tabLst>
                <a:tab pos="461963" algn="l"/>
              </a:tabLst>
            </a:pPr>
            <a:r>
              <a:rPr lang="en-US" dirty="0"/>
              <a:t>Advantageous when mates are scarce</a:t>
            </a:r>
            <a:endParaRPr lang="en-US" dirty="0">
              <a:solidFill>
                <a:schemeClr val="tx1"/>
              </a:solidFill>
            </a:endParaRPr>
          </a:p>
          <a:p>
            <a:pPr>
              <a:tabLst>
                <a:tab pos="461963" algn="l"/>
              </a:tabLst>
            </a:pPr>
            <a:r>
              <a:rPr lang="en-US" u="sng" dirty="0">
                <a:solidFill>
                  <a:schemeClr val="tx1"/>
                </a:solidFill>
              </a:rPr>
              <a:t>"Male-assistance hypothesis"</a:t>
            </a:r>
            <a:r>
              <a:rPr lang="en-US" dirty="0">
                <a:solidFill>
                  <a:schemeClr val="tx1"/>
                </a:solidFill>
              </a:rPr>
              <a:t>: males that help guard and rear their young will have more and healthier offspring</a:t>
            </a:r>
          </a:p>
          <a:p>
            <a:pPr lvl="1">
              <a:tabLst>
                <a:tab pos="461963" algn="l"/>
              </a:tabLst>
            </a:pPr>
            <a:r>
              <a:rPr lang="en-US" dirty="0"/>
              <a:t>Common in birds where both parents provide significant care</a:t>
            </a:r>
            <a:endParaRPr lang="en-US" dirty="0">
              <a:solidFill>
                <a:schemeClr val="tx1"/>
              </a:solidFill>
            </a:endParaRPr>
          </a:p>
          <a:p>
            <a:pPr>
              <a:tabLst>
                <a:tab pos="461963" algn="l"/>
              </a:tabLst>
            </a:pPr>
            <a:r>
              <a:rPr lang="en-US" u="sng" dirty="0">
                <a:solidFill>
                  <a:schemeClr val="tx1"/>
                </a:solidFill>
              </a:rPr>
              <a:t>"Female-enforcement hypothesis"</a:t>
            </a:r>
            <a:r>
              <a:rPr lang="en-US" dirty="0">
                <a:solidFill>
                  <a:schemeClr val="tx1"/>
                </a:solidFill>
              </a:rPr>
              <a:t>: female ensures that the male does not have other offspring that might compete with her own</a:t>
            </a:r>
          </a:p>
          <a:p>
            <a:pPr lvl="1">
              <a:tabLst>
                <a:tab pos="461963" algn="l"/>
              </a:tabLst>
            </a:pPr>
            <a:r>
              <a:rPr lang="en-US" dirty="0">
                <a:solidFill>
                  <a:schemeClr val="tx1"/>
                </a:solidFill>
              </a:rPr>
              <a:t>Actively interferes with the male's signaling</a:t>
            </a:r>
          </a:p>
        </p:txBody>
      </p:sp>
    </p:spTree>
    <p:extLst>
      <p:ext uri="{BB962C8B-B14F-4D97-AF65-F5344CB8AC3E}">
        <p14:creationId xmlns:p14="http://schemas.microsoft.com/office/powerpoint/2010/main" val="309854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Polygynous Mating</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b="1" dirty="0">
                <a:solidFill>
                  <a:schemeClr val="tx1"/>
                </a:solidFill>
              </a:rPr>
              <a:t>Polygynous mating</a:t>
            </a:r>
            <a:r>
              <a:rPr lang="en-US" dirty="0">
                <a:solidFill>
                  <a:schemeClr val="tx1"/>
                </a:solidFill>
              </a:rPr>
              <a:t>: one male mates with multiple females</a:t>
            </a:r>
            <a:endParaRPr lang="en-US" b="1" dirty="0">
              <a:solidFill>
                <a:schemeClr val="tx1"/>
              </a:solidFill>
            </a:endParaRPr>
          </a:p>
          <a:p>
            <a:pPr>
              <a:tabLst>
                <a:tab pos="461963" algn="l"/>
              </a:tabLst>
            </a:pPr>
            <a:r>
              <a:rPr lang="en-US" dirty="0">
                <a:solidFill>
                  <a:schemeClr val="tx1"/>
                </a:solidFill>
              </a:rPr>
              <a:t>Involves female providing the most parental care since single male has too many offspring</a:t>
            </a:r>
          </a:p>
          <a:p>
            <a:pPr>
              <a:tabLst>
                <a:tab pos="461963" algn="l"/>
              </a:tabLst>
            </a:pPr>
            <a:r>
              <a:rPr lang="en-US" u="sng" dirty="0">
                <a:solidFill>
                  <a:schemeClr val="tx1"/>
                </a:solidFill>
              </a:rPr>
              <a:t>Resource-based polygyny</a:t>
            </a:r>
            <a:r>
              <a:rPr lang="en-US" dirty="0">
                <a:solidFill>
                  <a:schemeClr val="tx1"/>
                </a:solidFill>
              </a:rPr>
              <a:t>: males compete for resource-rich territories and then mate with females that enter the territory</a:t>
            </a:r>
          </a:p>
          <a:p>
            <a:pPr lvl="1">
              <a:tabLst>
                <a:tab pos="461963" algn="l"/>
              </a:tabLst>
            </a:pPr>
            <a:r>
              <a:rPr lang="en-US" u="sng" dirty="0">
                <a:solidFill>
                  <a:schemeClr val="tx1"/>
                </a:solidFill>
              </a:rPr>
              <a:t>Example</a:t>
            </a:r>
            <a:r>
              <a:rPr lang="en-US" dirty="0">
                <a:solidFill>
                  <a:schemeClr val="tx1"/>
                </a:solidFill>
              </a:rPr>
              <a:t>: yellow-rumped honeyguide males defending beehives because the females feed on the wax</a:t>
            </a:r>
          </a:p>
        </p:txBody>
      </p:sp>
    </p:spTree>
    <p:extLst>
      <p:ext uri="{BB962C8B-B14F-4D97-AF65-F5344CB8AC3E}">
        <p14:creationId xmlns:p14="http://schemas.microsoft.com/office/powerpoint/2010/main" val="25958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Behavioral Biology</a:t>
            </a:r>
            <a:endParaRPr lang="en-US" sz="3200" dirty="0">
              <a:solidFill>
                <a:schemeClr val="accent1"/>
              </a:solidFill>
            </a:endParaRPr>
          </a:p>
        </p:txBody>
      </p:sp>
      <p:sp>
        <p:nvSpPr>
          <p:cNvPr id="11267" name="Rectangle 3"/>
          <p:cNvSpPr>
            <a:spLocks noGrp="1"/>
          </p:cNvSpPr>
          <p:nvPr>
            <p:ph idx="1"/>
          </p:nvPr>
        </p:nvSpPr>
        <p:spPr>
          <a:xfrm>
            <a:off x="457200" y="1280160"/>
            <a:ext cx="4267200" cy="4739640"/>
          </a:xfrm>
          <a:prstGeom prst="rect">
            <a:avLst/>
          </a:prstGeom>
        </p:spPr>
        <p:txBody>
          <a:bodyPr>
            <a:normAutofit fontScale="77500" lnSpcReduction="20000"/>
          </a:bodyPr>
          <a:lstStyle/>
          <a:p>
            <a:pPr marL="0" indent="0">
              <a:buNone/>
              <a:tabLst>
                <a:tab pos="461963" algn="l"/>
              </a:tabLst>
            </a:pPr>
            <a:r>
              <a:rPr lang="en-US" b="1" dirty="0">
                <a:solidFill>
                  <a:schemeClr val="tx1"/>
                </a:solidFill>
              </a:rPr>
              <a:t>Behavior</a:t>
            </a:r>
            <a:r>
              <a:rPr lang="en-US" dirty="0">
                <a:solidFill>
                  <a:schemeClr val="tx1"/>
                </a:solidFill>
              </a:rPr>
              <a:t> is the change in activity of an organism in response to a stimulus.</a:t>
            </a:r>
            <a:endParaRPr lang="en-US" b="1"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Behavioral biology</a:t>
            </a:r>
            <a:r>
              <a:rPr lang="en-US" dirty="0">
                <a:solidFill>
                  <a:schemeClr val="tx1"/>
                </a:solidFill>
              </a:rPr>
              <a:t>:</a:t>
            </a:r>
            <a:r>
              <a:rPr lang="en-US" b="1" dirty="0">
                <a:solidFill>
                  <a:schemeClr val="tx1"/>
                </a:solidFill>
              </a:rPr>
              <a:t> </a:t>
            </a:r>
            <a:r>
              <a:rPr lang="en-US" dirty="0">
                <a:solidFill>
                  <a:schemeClr val="tx1"/>
                </a:solidFill>
              </a:rPr>
              <a:t>study of biological and evolutionary bases for animal behavior</a:t>
            </a:r>
          </a:p>
          <a:p>
            <a:pPr marL="1200150" lvl="1" indent="-457200">
              <a:buFont typeface="Arial" panose="020B0604020202020204" pitchFamily="34" charset="0"/>
              <a:buChar char="•"/>
              <a:tabLst>
                <a:tab pos="461963" algn="l"/>
              </a:tabLst>
            </a:pPr>
            <a:r>
              <a:rPr lang="en-US" dirty="0">
                <a:solidFill>
                  <a:schemeClr val="tx1"/>
                </a:solidFill>
              </a:rPr>
              <a:t>Draws from </a:t>
            </a:r>
            <a:r>
              <a:rPr lang="en-US" b="1" dirty="0">
                <a:solidFill>
                  <a:schemeClr val="tx1"/>
                </a:solidFill>
              </a:rPr>
              <a:t>ethology</a:t>
            </a:r>
            <a:r>
              <a:rPr lang="en-US" dirty="0">
                <a:solidFill>
                  <a:schemeClr val="tx1"/>
                </a:solidFill>
              </a:rPr>
              <a:t>, comparative psychology, and neurobiology</a:t>
            </a:r>
          </a:p>
          <a:p>
            <a:pPr marL="1200150" lvl="1" indent="-457200">
              <a:buFont typeface="Arial" panose="020B0604020202020204" pitchFamily="34" charset="0"/>
              <a:buChar char="•"/>
              <a:tabLst>
                <a:tab pos="461963" algn="l"/>
              </a:tabLst>
            </a:pPr>
            <a:r>
              <a:rPr lang="en-US" dirty="0">
                <a:solidFill>
                  <a:schemeClr val="tx1"/>
                </a:solidFill>
              </a:rPr>
              <a:t>Examines how behaviors evolve through natural selection</a:t>
            </a:r>
          </a:p>
          <a:p>
            <a:pPr marL="1200150" lvl="1" indent="-457200">
              <a:buFont typeface="Arial" panose="020B0604020202020204" pitchFamily="34" charset="0"/>
              <a:buChar char="•"/>
              <a:tabLst>
                <a:tab pos="461963" algn="l"/>
              </a:tabLst>
            </a:pPr>
            <a:r>
              <a:rPr lang="en-US" dirty="0">
                <a:solidFill>
                  <a:schemeClr val="tx1"/>
                </a:solidFill>
              </a:rPr>
              <a:t>Aims to distinguish </a:t>
            </a:r>
            <a:r>
              <a:rPr lang="en-US" b="1" dirty="0">
                <a:solidFill>
                  <a:schemeClr val="tx1"/>
                </a:solidFill>
              </a:rPr>
              <a:t>innate</a:t>
            </a:r>
            <a:r>
              <a:rPr lang="en-US" dirty="0">
                <a:solidFill>
                  <a:schemeClr val="tx1"/>
                </a:solidFill>
              </a:rPr>
              <a:t> (genetic) from </a:t>
            </a:r>
            <a:r>
              <a:rPr lang="en-US" b="1" dirty="0">
                <a:solidFill>
                  <a:schemeClr val="tx1"/>
                </a:solidFill>
              </a:rPr>
              <a:t>learned</a:t>
            </a:r>
            <a:r>
              <a:rPr lang="en-US" dirty="0">
                <a:solidFill>
                  <a:schemeClr val="tx1"/>
                </a:solidFill>
              </a:rPr>
              <a:t> (environmental) behaviors</a:t>
            </a:r>
          </a:p>
        </p:txBody>
      </p:sp>
      <p:pic>
        <p:nvPicPr>
          <p:cNvPr id="2" name="Content Placeholder 5" descr="A photograph of a squirrel climbing a tree">
            <a:extLst>
              <a:ext uri="{FF2B5EF4-FFF2-40B4-BE49-F238E27FC236}">
                <a16:creationId xmlns:a16="http://schemas.microsoft.com/office/drawing/2014/main" id="{ABF0B133-B13B-A48E-90B8-AD33E52310BB}"/>
              </a:ext>
            </a:extLst>
          </p:cNvPr>
          <p:cNvPicPr>
            <a:picLocks noChangeAspect="1"/>
          </p:cNvPicPr>
          <p:nvPr/>
        </p:nvPicPr>
        <p:blipFill>
          <a:blip r:embed="rId2"/>
          <a:srcRect l="12038" t="5333" r="12036" b="4667"/>
          <a:stretch/>
        </p:blipFill>
        <p:spPr>
          <a:xfrm>
            <a:off x="4845191" y="1634608"/>
            <a:ext cx="3841609" cy="2529840"/>
          </a:xfrm>
          <a:prstGeom prst="rect">
            <a:avLst/>
          </a:prstGeom>
        </p:spPr>
      </p:pic>
      <p:sp>
        <p:nvSpPr>
          <p:cNvPr id="4" name="TextBox 3">
            <a:extLst>
              <a:ext uri="{FF2B5EF4-FFF2-40B4-BE49-F238E27FC236}">
                <a16:creationId xmlns:a16="http://schemas.microsoft.com/office/drawing/2014/main" id="{84D9BE72-0A1D-1ED6-CB75-B1127AD77607}"/>
              </a:ext>
            </a:extLst>
          </p:cNvPr>
          <p:cNvSpPr txBox="1"/>
          <p:nvPr/>
        </p:nvSpPr>
        <p:spPr>
          <a:xfrm>
            <a:off x="4965978" y="4379892"/>
            <a:ext cx="3618647" cy="738664"/>
          </a:xfrm>
          <a:prstGeom prst="rect">
            <a:avLst/>
          </a:prstGeom>
          <a:noFill/>
        </p:spPr>
        <p:txBody>
          <a:bodyPr wrap="square" rtlCol="0">
            <a:spAutoFit/>
          </a:bodyPr>
          <a:lstStyle/>
          <a:p>
            <a:pPr algn="ctr"/>
            <a:r>
              <a:rPr lang="en-US" sz="1400" b="1" dirty="0"/>
              <a:t>45.5 Figure 1: </a:t>
            </a:r>
            <a:r>
              <a:rPr lang="en-US" sz="1400" dirty="0"/>
              <a:t>This squirrel darts up a tree when alerted to danger. This stimulus-inspired action is part of the animal's behavior.</a:t>
            </a:r>
          </a:p>
        </p:txBody>
      </p:sp>
      <p:sp>
        <p:nvSpPr>
          <p:cNvPr id="5" name="TextBox 4">
            <a:extLst>
              <a:ext uri="{FF2B5EF4-FFF2-40B4-BE49-F238E27FC236}">
                <a16:creationId xmlns:a16="http://schemas.microsoft.com/office/drawing/2014/main" id="{E5CBD2CD-A114-E89A-DC65-4B978685A17F}"/>
              </a:ext>
            </a:extLst>
          </p:cNvPr>
          <p:cNvSpPr txBox="1"/>
          <p:nvPr/>
        </p:nvSpPr>
        <p:spPr>
          <a:xfrm>
            <a:off x="5518001" y="5118556"/>
            <a:ext cx="2514600" cy="215444"/>
          </a:xfrm>
          <a:prstGeom prst="rect">
            <a:avLst/>
          </a:prstGeom>
          <a:noFill/>
        </p:spPr>
        <p:txBody>
          <a:bodyPr wrap="square" rtlCol="0">
            <a:spAutoFit/>
          </a:bodyPr>
          <a:lstStyle/>
          <a:p>
            <a:pPr algn="ctr"/>
            <a:r>
              <a:rPr lang="en-US" sz="800" dirty="0"/>
              <a:t>Vincent van Zalinge on Unsplash. "Squirrel."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Polygynous Mating</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u="sng" dirty="0">
                <a:solidFill>
                  <a:schemeClr val="tx1"/>
                </a:solidFill>
              </a:rPr>
              <a:t>Harem mating</a:t>
            </a:r>
            <a:r>
              <a:rPr lang="en-US" dirty="0">
                <a:solidFill>
                  <a:schemeClr val="tx1"/>
                </a:solidFill>
              </a:rPr>
              <a:t>: alpha male dominates the mating within the group</a:t>
            </a:r>
          </a:p>
          <a:p>
            <a:pPr lvl="1">
              <a:tabLst>
                <a:tab pos="461963" algn="l"/>
              </a:tabLst>
            </a:pPr>
            <a:r>
              <a:rPr lang="en-US" u="sng" dirty="0"/>
              <a:t>Example</a:t>
            </a:r>
            <a:r>
              <a:rPr lang="en-US" dirty="0"/>
              <a:t>: elephant seals</a:t>
            </a:r>
            <a:endParaRPr lang="en-US" dirty="0">
              <a:solidFill>
                <a:schemeClr val="tx1"/>
              </a:solidFill>
            </a:endParaRPr>
          </a:p>
          <a:p>
            <a:pPr>
              <a:tabLst>
                <a:tab pos="461963" algn="l"/>
              </a:tabLst>
            </a:pPr>
            <a:r>
              <a:rPr lang="en-US" u="sng" dirty="0">
                <a:solidFill>
                  <a:schemeClr val="tx1"/>
                </a:solidFill>
              </a:rPr>
              <a:t>Lek system</a:t>
            </a:r>
            <a:r>
              <a:rPr lang="en-US" dirty="0">
                <a:solidFill>
                  <a:schemeClr val="tx1"/>
                </a:solidFill>
              </a:rPr>
              <a:t>: communal courting area where several males perform elaborate displays for females, and the females chose their mate from the group</a:t>
            </a:r>
          </a:p>
          <a:p>
            <a:pPr lvl="1">
              <a:tabLst>
                <a:tab pos="461963" algn="l"/>
              </a:tabLst>
            </a:pPr>
            <a:r>
              <a:rPr lang="en-US" u="sng" dirty="0"/>
              <a:t>Example</a:t>
            </a:r>
            <a:r>
              <a:rPr lang="en-US" dirty="0"/>
              <a:t>: several bird species, including the sage grouse and prairie chicken</a:t>
            </a:r>
            <a:endParaRPr lang="en-US" dirty="0">
              <a:solidFill>
                <a:schemeClr val="tx1"/>
              </a:solidFill>
            </a:endParaRPr>
          </a:p>
        </p:txBody>
      </p:sp>
    </p:spTree>
    <p:extLst>
      <p:ext uri="{BB962C8B-B14F-4D97-AF65-F5344CB8AC3E}">
        <p14:creationId xmlns:p14="http://schemas.microsoft.com/office/powerpoint/2010/main" val="38860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Polyandrous Mating</a:t>
            </a:r>
            <a:endParaRPr lang="en-US" sz="3200" dirty="0">
              <a:solidFill>
                <a:schemeClr val="accent1"/>
              </a:solidFill>
            </a:endParaRPr>
          </a:p>
        </p:txBody>
      </p:sp>
      <p:sp>
        <p:nvSpPr>
          <p:cNvPr id="11267" name="Rectangle 3"/>
          <p:cNvSpPr>
            <a:spLocks noGrp="1"/>
          </p:cNvSpPr>
          <p:nvPr>
            <p:ph idx="1"/>
          </p:nvPr>
        </p:nvSpPr>
        <p:spPr>
          <a:xfrm>
            <a:off x="457200" y="1280160"/>
            <a:ext cx="8229600" cy="2318480"/>
          </a:xfrm>
          <a:prstGeom prst="rect">
            <a:avLst/>
          </a:prstGeom>
        </p:spPr>
        <p:txBody>
          <a:bodyPr>
            <a:normAutofit fontScale="92500" lnSpcReduction="20000"/>
          </a:bodyPr>
          <a:lstStyle/>
          <a:p>
            <a:pPr marL="0" indent="0">
              <a:buNone/>
              <a:tabLst>
                <a:tab pos="461963" algn="l"/>
              </a:tabLst>
            </a:pPr>
            <a:r>
              <a:rPr lang="en-US" b="1" dirty="0">
                <a:solidFill>
                  <a:schemeClr val="tx1"/>
                </a:solidFill>
              </a:rPr>
              <a:t>Polyandrous mating</a:t>
            </a:r>
            <a:r>
              <a:rPr lang="en-US" dirty="0">
                <a:solidFill>
                  <a:schemeClr val="tx1"/>
                </a:solidFill>
              </a:rPr>
              <a:t>: one female mates with many males</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Rarest mating system among animals</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pipefish and seahorses where males care for eggs</a:t>
            </a:r>
          </a:p>
          <a:p>
            <a:pPr marL="457200" indent="-457200">
              <a:buFont typeface="Arial" panose="020B0604020202020204" pitchFamily="34" charset="0"/>
              <a:buChar char="•"/>
              <a:tabLst>
                <a:tab pos="461963" algn="l"/>
              </a:tabLst>
            </a:pPr>
            <a:r>
              <a:rPr lang="en-US" dirty="0">
                <a:solidFill>
                  <a:schemeClr val="tx1"/>
                </a:solidFill>
              </a:rPr>
              <a:t>Allows females to produce more offspring than they could care for alone</a:t>
            </a:r>
            <a:endParaRPr lang="en-US" dirty="0">
              <a:solidFill>
                <a:srgbClr val="0000FF"/>
              </a:solidFill>
            </a:endParaRPr>
          </a:p>
        </p:txBody>
      </p:sp>
      <p:sp>
        <p:nvSpPr>
          <p:cNvPr id="3" name="TextBox 2">
            <a:extLst>
              <a:ext uri="{FF2B5EF4-FFF2-40B4-BE49-F238E27FC236}">
                <a16:creationId xmlns:a16="http://schemas.microsoft.com/office/drawing/2014/main" id="{3D08C2B0-C69D-CA8B-5874-F7D03923F47F}"/>
              </a:ext>
            </a:extLst>
          </p:cNvPr>
          <p:cNvSpPr txBox="1"/>
          <p:nvPr/>
        </p:nvSpPr>
        <p:spPr>
          <a:xfrm>
            <a:off x="685800" y="3606506"/>
            <a:ext cx="2971800" cy="954107"/>
          </a:xfrm>
          <a:prstGeom prst="rect">
            <a:avLst/>
          </a:prstGeom>
          <a:noFill/>
        </p:spPr>
        <p:txBody>
          <a:bodyPr wrap="square" rtlCol="0">
            <a:spAutoFit/>
          </a:bodyPr>
          <a:lstStyle/>
          <a:p>
            <a:r>
              <a:rPr lang="en-US" sz="1400" b="1" dirty="0"/>
              <a:t>45.5 Figure 7: </a:t>
            </a:r>
            <a:r>
              <a:rPr lang="en-US" sz="1400" dirty="0"/>
              <a:t>Polyandrous mating, in which one female mates with many males, occurs in the (a) seahorse and the (b) pipefish.</a:t>
            </a:r>
          </a:p>
        </p:txBody>
      </p:sp>
      <p:sp>
        <p:nvSpPr>
          <p:cNvPr id="4" name="TextBox 3">
            <a:extLst>
              <a:ext uri="{FF2B5EF4-FFF2-40B4-BE49-F238E27FC236}">
                <a16:creationId xmlns:a16="http://schemas.microsoft.com/office/drawing/2014/main" id="{F6BC3D3B-AEB0-3B15-097C-17C30843B7CB}"/>
              </a:ext>
            </a:extLst>
          </p:cNvPr>
          <p:cNvSpPr txBox="1"/>
          <p:nvPr/>
        </p:nvSpPr>
        <p:spPr>
          <a:xfrm>
            <a:off x="2590800" y="5846309"/>
            <a:ext cx="3762270" cy="215444"/>
          </a:xfrm>
          <a:prstGeom prst="rect">
            <a:avLst/>
          </a:prstGeom>
          <a:noFill/>
        </p:spPr>
        <p:txBody>
          <a:bodyPr wrap="square" rtlCol="0">
            <a:spAutoFit/>
          </a:bodyPr>
          <a:lstStyle/>
          <a:p>
            <a:pPr algn="ctr"/>
            <a:r>
              <a:rPr lang="en-US" sz="800" dirty="0"/>
              <a:t>Valkyrie Pierce on Unsplash. "Seahorse."</a:t>
            </a:r>
          </a:p>
        </p:txBody>
      </p:sp>
      <p:sp>
        <p:nvSpPr>
          <p:cNvPr id="5" name="TextBox 4">
            <a:extLst>
              <a:ext uri="{FF2B5EF4-FFF2-40B4-BE49-F238E27FC236}">
                <a16:creationId xmlns:a16="http://schemas.microsoft.com/office/drawing/2014/main" id="{545CA081-23BD-D75C-09D5-46A62FA5E9CD}"/>
              </a:ext>
            </a:extLst>
          </p:cNvPr>
          <p:cNvSpPr txBox="1"/>
          <p:nvPr/>
        </p:nvSpPr>
        <p:spPr>
          <a:xfrm>
            <a:off x="5006591" y="5831183"/>
            <a:ext cx="3680209" cy="215444"/>
          </a:xfrm>
          <a:prstGeom prst="rect">
            <a:avLst/>
          </a:prstGeom>
          <a:noFill/>
        </p:spPr>
        <p:txBody>
          <a:bodyPr wrap="square" rtlCol="0">
            <a:spAutoFit/>
          </a:bodyPr>
          <a:lstStyle/>
          <a:p>
            <a:pPr algn="ctr"/>
            <a:r>
              <a:rPr lang="fi-FI" sz="800" dirty="0"/>
              <a:t>Kevin Mc Loughlin on Pixabay. "Pipefish."</a:t>
            </a:r>
            <a:endParaRPr lang="en-US" sz="800" dirty="0"/>
          </a:p>
        </p:txBody>
      </p:sp>
      <p:pic>
        <p:nvPicPr>
          <p:cNvPr id="6" name="Content Placeholder 5" descr="Two images: (a) shows a seahorse; (b) shows a pipefish.">
            <a:extLst>
              <a:ext uri="{FF2B5EF4-FFF2-40B4-BE49-F238E27FC236}">
                <a16:creationId xmlns:a16="http://schemas.microsoft.com/office/drawing/2014/main" id="{412D0284-62D5-F1A7-E8D2-732C7F7BE8C3}"/>
              </a:ext>
            </a:extLst>
          </p:cNvPr>
          <p:cNvPicPr>
            <a:picLocks noChangeAspect="1"/>
          </p:cNvPicPr>
          <p:nvPr/>
        </p:nvPicPr>
        <p:blipFill>
          <a:blip r:embed="rId2"/>
          <a:srcRect l="4630" t="5334" r="6482" b="6000"/>
          <a:stretch/>
        </p:blipFill>
        <p:spPr>
          <a:xfrm>
            <a:off x="3705330" y="3392783"/>
            <a:ext cx="4400120" cy="2438400"/>
          </a:xfrm>
          <a:prstGeom prst="rect">
            <a:avLst/>
          </a:prstGeom>
        </p:spPr>
      </p:pic>
    </p:spTree>
    <p:extLst>
      <p:ext uri="{BB962C8B-B14F-4D97-AF65-F5344CB8AC3E}">
        <p14:creationId xmlns:p14="http://schemas.microsoft.com/office/powerpoint/2010/main" val="307575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Simple Learned Behaviors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Modified by experience unlike innate behaviors</a:t>
            </a:r>
          </a:p>
          <a:p>
            <a:pPr>
              <a:tabLst>
                <a:tab pos="461963" algn="l"/>
              </a:tabLst>
            </a:pPr>
            <a:r>
              <a:rPr lang="en-US" dirty="0">
                <a:solidFill>
                  <a:schemeClr val="tx1"/>
                </a:solidFill>
              </a:rPr>
              <a:t>Can have instinctive components</a:t>
            </a:r>
          </a:p>
          <a:p>
            <a:pPr>
              <a:tabLst>
                <a:tab pos="461963" algn="l"/>
              </a:tabLst>
            </a:pPr>
            <a:r>
              <a:rPr lang="en-US" dirty="0">
                <a:solidFill>
                  <a:schemeClr val="tx1"/>
                </a:solidFill>
              </a:rPr>
              <a:t>Allow adaptation to environmental changes</a:t>
            </a:r>
          </a:p>
          <a:p>
            <a:pPr>
              <a:tabLst>
                <a:tab pos="461963" algn="l"/>
              </a:tabLst>
            </a:pPr>
            <a:r>
              <a:rPr lang="en-US" dirty="0">
                <a:solidFill>
                  <a:schemeClr val="tx1"/>
                </a:solidFill>
              </a:rPr>
              <a:t>Include </a:t>
            </a:r>
            <a:r>
              <a:rPr lang="en-US" i="1" dirty="0">
                <a:solidFill>
                  <a:schemeClr val="tx1"/>
                </a:solidFill>
              </a:rPr>
              <a:t>habituation</a:t>
            </a:r>
            <a:r>
              <a:rPr lang="en-US" dirty="0">
                <a:solidFill>
                  <a:schemeClr val="tx1"/>
                </a:solidFill>
              </a:rPr>
              <a:t> and </a:t>
            </a:r>
            <a:r>
              <a:rPr lang="en-US" i="1" dirty="0">
                <a:solidFill>
                  <a:schemeClr val="tx1"/>
                </a:solidFill>
              </a:rPr>
              <a:t>imprinting</a:t>
            </a:r>
          </a:p>
          <a:p>
            <a:pPr>
              <a:tabLst>
                <a:tab pos="461963" algn="l"/>
              </a:tabLst>
            </a:pPr>
            <a:r>
              <a:rPr lang="en-US" dirty="0">
                <a:solidFill>
                  <a:schemeClr val="tx1"/>
                </a:solidFill>
              </a:rPr>
              <a:t>Important in maturation and development of young animals</a:t>
            </a:r>
            <a:endParaRPr lang="en-US" dirty="0">
              <a:solidFill>
                <a:srgbClr val="0000FF"/>
              </a:solidFill>
            </a:endParaRPr>
          </a:p>
        </p:txBody>
      </p:sp>
    </p:spTree>
    <p:extLst>
      <p:ext uri="{BB962C8B-B14F-4D97-AF65-F5344CB8AC3E}">
        <p14:creationId xmlns:p14="http://schemas.microsoft.com/office/powerpoint/2010/main" val="16091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Habituation</a:t>
            </a:r>
            <a:endParaRPr lang="en-US" sz="3200" dirty="0">
              <a:solidFill>
                <a:schemeClr val="accent1"/>
              </a:solidFill>
            </a:endParaRPr>
          </a:p>
        </p:txBody>
      </p:sp>
      <p:sp>
        <p:nvSpPr>
          <p:cNvPr id="11267" name="Rectangle 3"/>
          <p:cNvSpPr>
            <a:spLocks noGrp="1"/>
          </p:cNvSpPr>
          <p:nvPr>
            <p:ph idx="1"/>
          </p:nvPr>
        </p:nvSpPr>
        <p:spPr>
          <a:xfrm>
            <a:off x="457200" y="1280160"/>
            <a:ext cx="3962400" cy="4739640"/>
          </a:xfrm>
          <a:prstGeom prst="rect">
            <a:avLst/>
          </a:prstGeom>
        </p:spPr>
        <p:txBody>
          <a:bodyPr>
            <a:normAutofit fontScale="92500" lnSpcReduction="10000"/>
          </a:bodyPr>
          <a:lstStyle/>
          <a:p>
            <a:pPr marL="0" indent="0">
              <a:buNone/>
              <a:tabLst>
                <a:tab pos="461963" algn="l"/>
              </a:tabLst>
            </a:pPr>
            <a:r>
              <a:rPr lang="en-US" b="1" dirty="0">
                <a:solidFill>
                  <a:schemeClr val="tx1"/>
                </a:solidFill>
              </a:rPr>
              <a:t>Habituation</a:t>
            </a:r>
            <a:r>
              <a:rPr lang="en-US" dirty="0">
                <a:solidFill>
                  <a:schemeClr val="tx1"/>
                </a:solidFill>
              </a:rPr>
              <a:t>: an animal stops responding to a stimulus after a period of repeated exposure</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Form of nonassociative learning, since stimulus is not associated with any punishment or reward</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prairie dogs habituating to the sound of human footsteps</a:t>
            </a:r>
          </a:p>
        </p:txBody>
      </p:sp>
      <p:pic>
        <p:nvPicPr>
          <p:cNvPr id="2" name="Content Placeholder 5" descr="A photograph of a prairie dog yelling">
            <a:extLst>
              <a:ext uri="{FF2B5EF4-FFF2-40B4-BE49-F238E27FC236}">
                <a16:creationId xmlns:a16="http://schemas.microsoft.com/office/drawing/2014/main" id="{224BE3B7-E5E5-B72F-6227-04573559BF97}"/>
              </a:ext>
            </a:extLst>
          </p:cNvPr>
          <p:cNvPicPr>
            <a:picLocks noChangeAspect="1"/>
          </p:cNvPicPr>
          <p:nvPr/>
        </p:nvPicPr>
        <p:blipFill>
          <a:blip r:embed="rId2"/>
          <a:srcRect l="24999" t="5334" r="25001" b="2356"/>
          <a:stretch/>
        </p:blipFill>
        <p:spPr>
          <a:xfrm>
            <a:off x="5112365" y="1524000"/>
            <a:ext cx="2887507" cy="2961637"/>
          </a:xfrm>
          <a:prstGeom prst="rect">
            <a:avLst/>
          </a:prstGeom>
        </p:spPr>
      </p:pic>
      <p:sp>
        <p:nvSpPr>
          <p:cNvPr id="4" name="TextBox 3">
            <a:extLst>
              <a:ext uri="{FF2B5EF4-FFF2-40B4-BE49-F238E27FC236}">
                <a16:creationId xmlns:a16="http://schemas.microsoft.com/office/drawing/2014/main" id="{ADB4FDC4-743B-5E6C-4FF9-74649A15A093}"/>
              </a:ext>
            </a:extLst>
          </p:cNvPr>
          <p:cNvSpPr txBox="1"/>
          <p:nvPr/>
        </p:nvSpPr>
        <p:spPr>
          <a:xfrm>
            <a:off x="4868430" y="4637984"/>
            <a:ext cx="3375378" cy="1169551"/>
          </a:xfrm>
          <a:prstGeom prst="rect">
            <a:avLst/>
          </a:prstGeom>
          <a:noFill/>
        </p:spPr>
        <p:txBody>
          <a:bodyPr wrap="square" rtlCol="0">
            <a:spAutoFit/>
          </a:bodyPr>
          <a:lstStyle/>
          <a:p>
            <a:pPr algn="ctr"/>
            <a:r>
              <a:rPr lang="en-US" sz="1400" b="1" dirty="0"/>
              <a:t>45.5 Figure 8: </a:t>
            </a:r>
            <a:r>
              <a:rPr lang="en-US" sz="1400" dirty="0"/>
              <a:t>Prairie dogs sound the alarm when alerted to a predator; though in captivity, they become habituated to human footsteps when no harm comes from the sound.</a:t>
            </a:r>
          </a:p>
        </p:txBody>
      </p:sp>
      <p:sp>
        <p:nvSpPr>
          <p:cNvPr id="5" name="TextBox 4">
            <a:extLst>
              <a:ext uri="{FF2B5EF4-FFF2-40B4-BE49-F238E27FC236}">
                <a16:creationId xmlns:a16="http://schemas.microsoft.com/office/drawing/2014/main" id="{69AAC561-91B0-B30B-25CC-6A7781C2F3FD}"/>
              </a:ext>
            </a:extLst>
          </p:cNvPr>
          <p:cNvSpPr txBox="1"/>
          <p:nvPr/>
        </p:nvSpPr>
        <p:spPr>
          <a:xfrm>
            <a:off x="5679819" y="5744438"/>
            <a:ext cx="1752600" cy="215444"/>
          </a:xfrm>
          <a:prstGeom prst="rect">
            <a:avLst/>
          </a:prstGeom>
          <a:noFill/>
        </p:spPr>
        <p:txBody>
          <a:bodyPr wrap="square" rtlCol="0">
            <a:spAutoFit/>
          </a:bodyPr>
          <a:lstStyle/>
          <a:p>
            <a:pPr algn="ctr"/>
            <a:r>
              <a:rPr lang="fr-FR" sz="800" dirty="0"/>
              <a:t>Petr Ganaj on Pexels. "Prairie dog."</a:t>
            </a:r>
            <a:endParaRPr lang="en-US" sz="800" dirty="0"/>
          </a:p>
        </p:txBody>
      </p:sp>
    </p:spTree>
    <p:extLst>
      <p:ext uri="{BB962C8B-B14F-4D97-AF65-F5344CB8AC3E}">
        <p14:creationId xmlns:p14="http://schemas.microsoft.com/office/powerpoint/2010/main" val="8567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Imprinting</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marL="0" indent="0">
              <a:buNone/>
              <a:tabLst>
                <a:tab pos="461963" algn="l"/>
              </a:tabLst>
            </a:pPr>
            <a:r>
              <a:rPr lang="en-US" b="1" dirty="0">
                <a:solidFill>
                  <a:schemeClr val="tx1"/>
                </a:solidFill>
              </a:rPr>
              <a:t>Imprinting</a:t>
            </a:r>
            <a:r>
              <a:rPr lang="en-US" dirty="0">
                <a:solidFill>
                  <a:schemeClr val="tx1"/>
                </a:solidFill>
              </a:rPr>
              <a:t>: rapid learning at a specific age or life stage, independent of the species involved</a:t>
            </a:r>
          </a:p>
          <a:p>
            <a:pPr marL="457200" indent="-457200">
              <a:buFont typeface="Arial" panose="020B0604020202020204" pitchFamily="34" charset="0"/>
              <a:buChar char="•"/>
              <a:tabLst>
                <a:tab pos="461963" algn="l"/>
              </a:tabLst>
            </a:pPr>
            <a:r>
              <a:rPr lang="en-US" dirty="0">
                <a:solidFill>
                  <a:schemeClr val="tx1"/>
                </a:solidFill>
              </a:rPr>
              <a:t>Another form of nonassociative learning</a:t>
            </a:r>
          </a:p>
          <a:p>
            <a:pPr marL="457200" indent="-457200">
              <a:buFont typeface="Arial" panose="020B0604020202020204" pitchFamily="34" charset="0"/>
              <a:buChar char="•"/>
              <a:tabLst>
                <a:tab pos="461963" algn="l"/>
              </a:tabLst>
            </a:pPr>
            <a:r>
              <a:rPr lang="en-US" dirty="0">
                <a:solidFill>
                  <a:schemeClr val="tx1"/>
                </a:solidFill>
              </a:rPr>
              <a:t>Critical for survival in some species</a:t>
            </a:r>
          </a:p>
          <a:p>
            <a:pPr marL="1200150" lvl="1" indent="-457200">
              <a:buFont typeface="Arial" panose="020B0604020202020204" pitchFamily="34" charset="0"/>
              <a:buChar char="•"/>
              <a:tabLst>
                <a:tab pos="461963" algn="l"/>
              </a:tabLst>
            </a:pPr>
            <a:r>
              <a:rPr lang="en-US" u="sng" dirty="0"/>
              <a:t>Example</a:t>
            </a:r>
            <a:r>
              <a:rPr lang="en-US" dirty="0"/>
              <a:t>: </a:t>
            </a:r>
            <a:r>
              <a:rPr lang="en-US" dirty="0">
                <a:solidFill>
                  <a:schemeClr val="tx1"/>
                </a:solidFill>
              </a:rPr>
              <a:t>ducklings following</a:t>
            </a:r>
            <a:r>
              <a:rPr lang="en-US" dirty="0"/>
              <a:t> their</a:t>
            </a:r>
            <a:r>
              <a:rPr lang="en-US" dirty="0">
                <a:solidFill>
                  <a:schemeClr val="tx1"/>
                </a:solidFill>
              </a:rPr>
              <a:t> mother</a:t>
            </a:r>
          </a:p>
          <a:p>
            <a:pPr marL="457200" indent="-457200">
              <a:buFont typeface="Arial" panose="020B0604020202020204" pitchFamily="34" charset="0"/>
              <a:buChar char="•"/>
              <a:tabLst>
                <a:tab pos="461963" algn="l"/>
              </a:tabLst>
            </a:pPr>
            <a:r>
              <a:rPr lang="en-US" dirty="0">
                <a:solidFill>
                  <a:schemeClr val="tx1"/>
                </a:solidFill>
              </a:rPr>
              <a:t>Can occur on inappropriate objects/individuals if exposed at critical period</a:t>
            </a:r>
          </a:p>
          <a:p>
            <a:pPr marL="914400" lvl="1" indent="-457200">
              <a:buFont typeface="Arial" panose="020B0604020202020204" pitchFamily="34" charset="0"/>
              <a:buChar char="•"/>
              <a:tabLst>
                <a:tab pos="461963" algn="l"/>
              </a:tabLst>
            </a:pPr>
            <a:r>
              <a:rPr lang="en-US" u="sng" dirty="0"/>
              <a:t>Example</a:t>
            </a:r>
            <a:r>
              <a:rPr lang="en-US" dirty="0"/>
              <a:t>: ducklings following a human instead of their mother if they see the human first</a:t>
            </a:r>
            <a:endParaRPr lang="en-US" dirty="0">
              <a:solidFill>
                <a:srgbClr val="0000FF"/>
              </a:solidFill>
            </a:endParaRPr>
          </a:p>
        </p:txBody>
      </p:sp>
      <p:pic>
        <p:nvPicPr>
          <p:cNvPr id="2" name="Content Placeholder 6" descr="A photograph of ducklings swimming after their mother">
            <a:extLst>
              <a:ext uri="{FF2B5EF4-FFF2-40B4-BE49-F238E27FC236}">
                <a16:creationId xmlns:a16="http://schemas.microsoft.com/office/drawing/2014/main" id="{920EDDA1-8405-33F3-6C99-18DFD6F51A24}"/>
              </a:ext>
            </a:extLst>
          </p:cNvPr>
          <p:cNvPicPr>
            <a:picLocks noChangeAspect="1"/>
          </p:cNvPicPr>
          <p:nvPr/>
        </p:nvPicPr>
        <p:blipFill>
          <a:blip r:embed="rId2"/>
          <a:srcRect l="926" t="5333" r="926" b="4667"/>
          <a:stretch/>
        </p:blipFill>
        <p:spPr>
          <a:xfrm>
            <a:off x="4343400" y="1926252"/>
            <a:ext cx="4188178" cy="2133600"/>
          </a:xfrm>
          <a:prstGeom prst="rect">
            <a:avLst/>
          </a:prstGeom>
        </p:spPr>
      </p:pic>
      <p:sp>
        <p:nvSpPr>
          <p:cNvPr id="4" name="TextBox 3">
            <a:extLst>
              <a:ext uri="{FF2B5EF4-FFF2-40B4-BE49-F238E27FC236}">
                <a16:creationId xmlns:a16="http://schemas.microsoft.com/office/drawing/2014/main" id="{63B5C3FA-0C2E-9861-202A-A012F7993A82}"/>
              </a:ext>
            </a:extLst>
          </p:cNvPr>
          <p:cNvSpPr txBox="1"/>
          <p:nvPr/>
        </p:nvSpPr>
        <p:spPr>
          <a:xfrm>
            <a:off x="5105400" y="4151292"/>
            <a:ext cx="2895600" cy="738664"/>
          </a:xfrm>
          <a:prstGeom prst="rect">
            <a:avLst/>
          </a:prstGeom>
          <a:noFill/>
        </p:spPr>
        <p:txBody>
          <a:bodyPr wrap="square" rtlCol="0">
            <a:spAutoFit/>
          </a:bodyPr>
          <a:lstStyle/>
          <a:p>
            <a:pPr algn="ctr"/>
            <a:r>
              <a:rPr lang="en-US" sz="1400" b="1" dirty="0"/>
              <a:t>45.5 Figure 9: </a:t>
            </a:r>
            <a:r>
              <a:rPr lang="en-US" sz="1400" dirty="0"/>
              <a:t>The attachment of ducklings to their mother is an example of imprinting.</a:t>
            </a:r>
          </a:p>
        </p:txBody>
      </p:sp>
      <p:sp>
        <p:nvSpPr>
          <p:cNvPr id="5" name="TextBox 4">
            <a:extLst>
              <a:ext uri="{FF2B5EF4-FFF2-40B4-BE49-F238E27FC236}">
                <a16:creationId xmlns:a16="http://schemas.microsoft.com/office/drawing/2014/main" id="{6C710F2E-9FA1-76E6-E52E-3C7BC98D2B60}"/>
              </a:ext>
            </a:extLst>
          </p:cNvPr>
          <p:cNvSpPr txBox="1"/>
          <p:nvPr/>
        </p:nvSpPr>
        <p:spPr>
          <a:xfrm>
            <a:off x="5600700" y="4889956"/>
            <a:ext cx="1905000" cy="215444"/>
          </a:xfrm>
          <a:prstGeom prst="rect">
            <a:avLst/>
          </a:prstGeom>
          <a:noFill/>
        </p:spPr>
        <p:txBody>
          <a:bodyPr wrap="square" rtlCol="0">
            <a:spAutoFit/>
          </a:bodyPr>
          <a:lstStyle/>
          <a:p>
            <a:pPr algn="ctr"/>
            <a:r>
              <a:rPr lang="en-US" sz="800" dirty="0"/>
              <a:t>MabelAmber on Pixabay. "Ducklings."</a:t>
            </a:r>
          </a:p>
        </p:txBody>
      </p:sp>
    </p:spTree>
    <p:extLst>
      <p:ext uri="{BB962C8B-B14F-4D97-AF65-F5344CB8AC3E}">
        <p14:creationId xmlns:p14="http://schemas.microsoft.com/office/powerpoint/2010/main" val="13403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Conditioned Behavior</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Conditioned behavior</a:t>
            </a:r>
            <a:r>
              <a:rPr lang="en-US" dirty="0">
                <a:solidFill>
                  <a:schemeClr val="tx1"/>
                </a:solidFill>
              </a:rPr>
              <a:t>: a stimulus becomes associated with a consequence</a:t>
            </a:r>
            <a:endParaRPr lang="en-US" b="1" dirty="0">
              <a:solidFill>
                <a:schemeClr val="tx1"/>
              </a:solidFill>
            </a:endParaRPr>
          </a:p>
          <a:p>
            <a:pPr>
              <a:tabLst>
                <a:tab pos="461963" algn="l"/>
              </a:tabLst>
            </a:pPr>
            <a:r>
              <a:rPr lang="en-US" dirty="0">
                <a:solidFill>
                  <a:schemeClr val="tx1"/>
                </a:solidFill>
              </a:rPr>
              <a:t>Type of associative learning</a:t>
            </a:r>
          </a:p>
          <a:p>
            <a:pPr>
              <a:tabLst>
                <a:tab pos="461963" algn="l"/>
              </a:tabLst>
            </a:pPr>
            <a:r>
              <a:rPr lang="en-US" dirty="0">
                <a:solidFill>
                  <a:schemeClr val="tx1"/>
                </a:solidFill>
              </a:rPr>
              <a:t>Two main types: </a:t>
            </a:r>
            <a:r>
              <a:rPr lang="en-US" i="1" dirty="0">
                <a:solidFill>
                  <a:schemeClr val="tx1"/>
                </a:solidFill>
              </a:rPr>
              <a:t>classical</a:t>
            </a:r>
            <a:r>
              <a:rPr lang="en-US" dirty="0">
                <a:solidFill>
                  <a:schemeClr val="tx1"/>
                </a:solidFill>
              </a:rPr>
              <a:t> and </a:t>
            </a:r>
            <a:r>
              <a:rPr lang="en-US" i="1" dirty="0">
                <a:solidFill>
                  <a:schemeClr val="tx1"/>
                </a:solidFill>
              </a:rPr>
              <a:t>operant</a:t>
            </a:r>
            <a:endParaRPr lang="en-US" dirty="0">
              <a:solidFill>
                <a:srgbClr val="0000FF"/>
              </a:solidFill>
            </a:endParaRPr>
          </a:p>
        </p:txBody>
      </p:sp>
    </p:spTree>
    <p:extLst>
      <p:ext uri="{BB962C8B-B14F-4D97-AF65-F5344CB8AC3E}">
        <p14:creationId xmlns:p14="http://schemas.microsoft.com/office/powerpoint/2010/main" val="883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Classical Conditioning</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b="1" dirty="0">
                <a:solidFill>
                  <a:schemeClr val="tx1"/>
                </a:solidFill>
              </a:rPr>
              <a:t>Classical conditioning</a:t>
            </a:r>
            <a:r>
              <a:rPr lang="en-US" dirty="0">
                <a:solidFill>
                  <a:schemeClr val="tx1"/>
                </a:solidFill>
              </a:rPr>
              <a:t>: a response is associated with a stimulus that it had previously not been associated with (conditioned stimulus)</a:t>
            </a:r>
          </a:p>
          <a:p>
            <a:pPr marL="457200" indent="-457200">
              <a:buFont typeface="Arial" panose="020B0604020202020204" pitchFamily="34" charset="0"/>
              <a:buChar char="•"/>
              <a:tabLst>
                <a:tab pos="461963" algn="l"/>
              </a:tabLst>
            </a:pPr>
            <a:r>
              <a:rPr lang="en-US" u="sng" dirty="0">
                <a:solidFill>
                  <a:schemeClr val="tx1"/>
                </a:solidFill>
              </a:rPr>
              <a:t>Unconditioned response</a:t>
            </a:r>
            <a:r>
              <a:rPr lang="en-US" dirty="0">
                <a:solidFill>
                  <a:schemeClr val="tx1"/>
                </a:solidFill>
              </a:rPr>
              <a:t>: response to the original, unconditioned stimulus</a:t>
            </a:r>
          </a:p>
          <a:p>
            <a:pPr marL="457200" indent="-457200">
              <a:buFont typeface="Arial" panose="020B0604020202020204" pitchFamily="34" charset="0"/>
              <a:buChar char="•"/>
              <a:tabLst>
                <a:tab pos="461963" algn="l"/>
              </a:tabLst>
            </a:pPr>
            <a:r>
              <a:rPr lang="en-US" dirty="0">
                <a:solidFill>
                  <a:schemeClr val="tx1"/>
                </a:solidFill>
              </a:rPr>
              <a:t>After repeated pairings, neutral stimulus alone eliciting a response</a:t>
            </a:r>
          </a:p>
          <a:p>
            <a:pPr marL="457200" indent="-457200">
              <a:buFont typeface="Arial" panose="020B0604020202020204" pitchFamily="34" charset="0"/>
              <a:buChar char="•"/>
              <a:tabLst>
                <a:tab pos="461963" algn="l"/>
              </a:tabLst>
            </a:pPr>
            <a:r>
              <a:rPr lang="en-US" u="sng" dirty="0">
                <a:solidFill>
                  <a:schemeClr val="tx1"/>
                </a:solidFill>
              </a:rPr>
              <a:t>Famous example</a:t>
            </a:r>
            <a:r>
              <a:rPr lang="en-US" dirty="0">
                <a:solidFill>
                  <a:schemeClr val="tx1"/>
                </a:solidFill>
              </a:rPr>
              <a:t>: Pavlov's experiments with dogs</a:t>
            </a:r>
          </a:p>
        </p:txBody>
      </p:sp>
      <p:pic>
        <p:nvPicPr>
          <p:cNvPr id="2" name="Content Placeholder 4" descr="The first part shows a dog salivating (an unconditioned response) to a steak (an unconditioned stimulus). The second part shows the dog having no response to a bell ringing (a neutral stimulus). The third parts shows the dog salivating (an unconditioned response) to the food being presented (an unconditioned stimulus) in conjunction with the bell ringing (a neutral stimulus). The last part shows the dog salivating (a conditioned response) to a bell ringing (a conditioned stimulus).">
            <a:extLst>
              <a:ext uri="{FF2B5EF4-FFF2-40B4-BE49-F238E27FC236}">
                <a16:creationId xmlns:a16="http://schemas.microsoft.com/office/drawing/2014/main" id="{F868A6EE-FB82-2E0E-B32E-532592215DA5}"/>
              </a:ext>
            </a:extLst>
          </p:cNvPr>
          <p:cNvPicPr>
            <a:picLocks noChangeAspect="1"/>
          </p:cNvPicPr>
          <p:nvPr/>
        </p:nvPicPr>
        <p:blipFill>
          <a:blip r:embed="rId2"/>
          <a:srcRect l="31481" t="3667" r="31482" b="3000"/>
          <a:stretch/>
        </p:blipFill>
        <p:spPr>
          <a:xfrm>
            <a:off x="5244363" y="1360408"/>
            <a:ext cx="2617674" cy="3664744"/>
          </a:xfrm>
          <a:prstGeom prst="rect">
            <a:avLst/>
          </a:prstGeom>
        </p:spPr>
      </p:pic>
      <p:sp>
        <p:nvSpPr>
          <p:cNvPr id="4" name="TextBox 3">
            <a:extLst>
              <a:ext uri="{FF2B5EF4-FFF2-40B4-BE49-F238E27FC236}">
                <a16:creationId xmlns:a16="http://schemas.microsoft.com/office/drawing/2014/main" id="{015060BD-54CF-2A7F-1AE7-B11C6DCAA6F5}"/>
              </a:ext>
            </a:extLst>
          </p:cNvPr>
          <p:cNvSpPr txBox="1"/>
          <p:nvPr/>
        </p:nvSpPr>
        <p:spPr>
          <a:xfrm>
            <a:off x="4838700" y="5288280"/>
            <a:ext cx="3429000" cy="738664"/>
          </a:xfrm>
          <a:prstGeom prst="rect">
            <a:avLst/>
          </a:prstGeom>
          <a:noFill/>
        </p:spPr>
        <p:txBody>
          <a:bodyPr wrap="square" rtlCol="0">
            <a:spAutoFit/>
          </a:bodyPr>
          <a:lstStyle/>
          <a:p>
            <a:pPr algn="ctr"/>
            <a:r>
              <a:rPr lang="en-US" sz="1400" b="1" dirty="0"/>
              <a:t>45.5 Figure 10: </a:t>
            </a:r>
            <a:r>
              <a:rPr lang="en-US" sz="1400" dirty="0"/>
              <a:t>In the classic Pavlovian response, the dog becomes conditioned to associate the ringing of the bell with food.</a:t>
            </a:r>
          </a:p>
        </p:txBody>
      </p:sp>
      <p:sp>
        <p:nvSpPr>
          <p:cNvPr id="5" name="TextBox 4">
            <a:extLst>
              <a:ext uri="{FF2B5EF4-FFF2-40B4-BE49-F238E27FC236}">
                <a16:creationId xmlns:a16="http://schemas.microsoft.com/office/drawing/2014/main" id="{5356F223-372E-E33D-0389-33385DE422E6}"/>
              </a:ext>
            </a:extLst>
          </p:cNvPr>
          <p:cNvSpPr txBox="1"/>
          <p:nvPr/>
        </p:nvSpPr>
        <p:spPr>
          <a:xfrm>
            <a:off x="4842049" y="6096000"/>
            <a:ext cx="1524000" cy="461665"/>
          </a:xfrm>
          <a:prstGeom prst="rect">
            <a:avLst/>
          </a:prstGeom>
          <a:noFill/>
        </p:spPr>
        <p:txBody>
          <a:bodyPr wrap="square" rtlCol="0">
            <a:spAutoFit/>
          </a:bodyPr>
          <a:lstStyle/>
          <a:p>
            <a:pPr algn="ctr"/>
            <a:r>
              <a:rPr lang="en-US" sz="800" dirty="0"/>
              <a:t>Salehi.s on Wikimedia Commons. "Classical conditioning."</a:t>
            </a:r>
          </a:p>
        </p:txBody>
      </p:sp>
    </p:spTree>
    <p:extLst>
      <p:ext uri="{BB962C8B-B14F-4D97-AF65-F5344CB8AC3E}">
        <p14:creationId xmlns:p14="http://schemas.microsoft.com/office/powerpoint/2010/main" val="25408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Classical Conditioning</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Conditioned response may differ slightly from unconditioned response.</a:t>
            </a:r>
          </a:p>
          <a:p>
            <a:pPr>
              <a:tabLst>
                <a:tab pos="461963" algn="l"/>
              </a:tabLst>
            </a:pPr>
            <a:r>
              <a:rPr lang="en-US" dirty="0">
                <a:solidFill>
                  <a:schemeClr val="tx1"/>
                </a:solidFill>
              </a:rPr>
              <a:t>Some conditioning can occur in a single pairing.</a:t>
            </a:r>
          </a:p>
          <a:p>
            <a:pPr>
              <a:tabLst>
                <a:tab pos="461963" algn="l"/>
              </a:tabLst>
            </a:pPr>
            <a:r>
              <a:rPr lang="en-US" dirty="0">
                <a:solidFill>
                  <a:schemeClr val="tx1"/>
                </a:solidFill>
              </a:rPr>
              <a:t>Classical conditioning is a major tenet of behaviorism in psychology.</a:t>
            </a:r>
          </a:p>
          <a:p>
            <a:pPr lvl="1">
              <a:tabLst>
                <a:tab pos="461963" algn="l"/>
              </a:tabLst>
            </a:pPr>
            <a:r>
              <a:rPr lang="en-US" dirty="0">
                <a:solidFill>
                  <a:schemeClr val="tx1"/>
                </a:solidFill>
              </a:rPr>
              <a:t>Proposed that all behaviors could be explained by conditioning</a:t>
            </a:r>
            <a:endParaRPr lang="en-US" dirty="0">
              <a:solidFill>
                <a:srgbClr val="0000FF"/>
              </a:solidFill>
            </a:endParaRPr>
          </a:p>
        </p:txBody>
      </p:sp>
    </p:spTree>
    <p:extLst>
      <p:ext uri="{BB962C8B-B14F-4D97-AF65-F5344CB8AC3E}">
        <p14:creationId xmlns:p14="http://schemas.microsoft.com/office/powerpoint/2010/main" val="25744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Operant Conditioning</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267200" cy="4739640"/>
          </a:xfrm>
          <a:prstGeom prst="rect">
            <a:avLst/>
          </a:prstGeom>
        </p:spPr>
        <p:txBody>
          <a:bodyPr>
            <a:normAutofit fontScale="70000" lnSpcReduction="20000"/>
          </a:bodyPr>
          <a:lstStyle/>
          <a:p>
            <a:pPr marL="0" indent="0">
              <a:buNone/>
              <a:tabLst>
                <a:tab pos="461963" algn="l"/>
              </a:tabLst>
            </a:pPr>
            <a:r>
              <a:rPr lang="en-US" b="1" dirty="0">
                <a:solidFill>
                  <a:schemeClr val="tx1"/>
                </a:solidFill>
              </a:rPr>
              <a:t>Operant conditioning</a:t>
            </a:r>
            <a:r>
              <a:rPr lang="en-US" dirty="0">
                <a:solidFill>
                  <a:schemeClr val="tx1"/>
                </a:solidFill>
              </a:rPr>
              <a:t>: conditioned behavior is gradually modified by its consequences as the animal responds to the stimulus</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Studied extensively by B. F. Skinner using "Skinner boxes" with rats</a:t>
            </a:r>
          </a:p>
          <a:p>
            <a:pPr marL="457200" indent="-457200">
              <a:buFont typeface="Arial" panose="020B0604020202020204" pitchFamily="34" charset="0"/>
              <a:buChar char="•"/>
              <a:tabLst>
                <a:tab pos="461963" algn="l"/>
              </a:tabLst>
            </a:pPr>
            <a:r>
              <a:rPr lang="en-US" dirty="0">
                <a:solidFill>
                  <a:schemeClr val="tx1"/>
                </a:solidFill>
              </a:rPr>
              <a:t>Basis for most animal training techniques</a:t>
            </a:r>
          </a:p>
          <a:p>
            <a:pPr marL="1200150" lvl="1" indent="-457200">
              <a:buFont typeface="Arial" panose="020B0604020202020204" pitchFamily="34" charset="0"/>
              <a:buChar char="•"/>
              <a:tabLst>
                <a:tab pos="461963" algn="l"/>
              </a:tabLst>
            </a:pPr>
            <a:r>
              <a:rPr lang="en-US" dirty="0"/>
              <a:t>Continually modified by positive (reward) or negative (punishment) reinforcement</a:t>
            </a:r>
          </a:p>
          <a:p>
            <a:pPr marL="1200150" lvl="1" indent="-457200">
              <a:buFont typeface="Arial" panose="020B0604020202020204" pitchFamily="34" charset="0"/>
              <a:buChar char="•"/>
              <a:tabLst>
                <a:tab pos="461963" algn="l"/>
              </a:tabLst>
            </a:pPr>
            <a:r>
              <a:rPr lang="en-US" dirty="0"/>
              <a:t>Associates type of behavior with the punishment or reward</a:t>
            </a:r>
          </a:p>
          <a:p>
            <a:pPr marL="1200150" lvl="1" indent="-457200">
              <a:buFont typeface="Arial" panose="020B0604020202020204" pitchFamily="34" charset="0"/>
              <a:buChar char="•"/>
              <a:tabLst>
                <a:tab pos="461963" algn="l"/>
              </a:tabLst>
            </a:pPr>
            <a:r>
              <a:rPr lang="en-US" u="sng" dirty="0"/>
              <a:t>Example</a:t>
            </a:r>
            <a:r>
              <a:rPr lang="en-US" dirty="0"/>
              <a:t>: dolphins performing tricks</a:t>
            </a:r>
          </a:p>
        </p:txBody>
      </p:sp>
      <p:pic>
        <p:nvPicPr>
          <p:cNvPr id="2" name="Content Placeholder 6" descr="A photograph showing a trainer feeding dolphins">
            <a:extLst>
              <a:ext uri="{FF2B5EF4-FFF2-40B4-BE49-F238E27FC236}">
                <a16:creationId xmlns:a16="http://schemas.microsoft.com/office/drawing/2014/main" id="{38DFE80C-10B2-9405-B0B5-8014B600A00D}"/>
              </a:ext>
            </a:extLst>
          </p:cNvPr>
          <p:cNvPicPr>
            <a:picLocks noChangeAspect="1"/>
          </p:cNvPicPr>
          <p:nvPr/>
        </p:nvPicPr>
        <p:blipFill>
          <a:blip r:embed="rId2"/>
          <a:srcRect l="11111" t="5334" r="11111" b="3000"/>
          <a:stretch/>
        </p:blipFill>
        <p:spPr>
          <a:xfrm>
            <a:off x="4736123" y="1752600"/>
            <a:ext cx="3840480" cy="2514600"/>
          </a:xfrm>
          <a:prstGeom prst="rect">
            <a:avLst/>
          </a:prstGeom>
        </p:spPr>
      </p:pic>
      <p:sp>
        <p:nvSpPr>
          <p:cNvPr id="4" name="TextBox 3">
            <a:extLst>
              <a:ext uri="{FF2B5EF4-FFF2-40B4-BE49-F238E27FC236}">
                <a16:creationId xmlns:a16="http://schemas.microsoft.com/office/drawing/2014/main" id="{013BE7E7-D123-55C8-3CDE-FDA4A1C9336D}"/>
              </a:ext>
            </a:extLst>
          </p:cNvPr>
          <p:cNvSpPr txBox="1"/>
          <p:nvPr/>
        </p:nvSpPr>
        <p:spPr>
          <a:xfrm>
            <a:off x="4816508" y="4379892"/>
            <a:ext cx="3833448" cy="738664"/>
          </a:xfrm>
          <a:prstGeom prst="rect">
            <a:avLst/>
          </a:prstGeom>
          <a:noFill/>
        </p:spPr>
        <p:txBody>
          <a:bodyPr wrap="square" rtlCol="0">
            <a:spAutoFit/>
          </a:bodyPr>
          <a:lstStyle/>
          <a:p>
            <a:pPr algn="ctr"/>
            <a:r>
              <a:rPr lang="en-US" sz="1400" b="1" dirty="0"/>
              <a:t>45.5 Figure 11: </a:t>
            </a:r>
            <a:r>
              <a:rPr lang="en-US" sz="1400" dirty="0"/>
              <a:t>The training of dolphins by rewarding them with food is an example of positive reinforcement operant conditioning.</a:t>
            </a:r>
          </a:p>
        </p:txBody>
      </p:sp>
      <p:sp>
        <p:nvSpPr>
          <p:cNvPr id="5" name="TextBox 4">
            <a:extLst>
              <a:ext uri="{FF2B5EF4-FFF2-40B4-BE49-F238E27FC236}">
                <a16:creationId xmlns:a16="http://schemas.microsoft.com/office/drawing/2014/main" id="{8CAC39FC-D308-34AB-62E0-EB8B4ECA316B}"/>
              </a:ext>
            </a:extLst>
          </p:cNvPr>
          <p:cNvSpPr txBox="1"/>
          <p:nvPr/>
        </p:nvSpPr>
        <p:spPr>
          <a:xfrm>
            <a:off x="5628332" y="5118556"/>
            <a:ext cx="2209800" cy="215444"/>
          </a:xfrm>
          <a:prstGeom prst="rect">
            <a:avLst/>
          </a:prstGeom>
          <a:noFill/>
        </p:spPr>
        <p:txBody>
          <a:bodyPr wrap="square" rtlCol="0">
            <a:spAutoFit/>
          </a:bodyPr>
          <a:lstStyle/>
          <a:p>
            <a:pPr algn="ctr"/>
            <a:r>
              <a:rPr lang="en-US" sz="800" dirty="0"/>
              <a:t>vladimir1973 on Pixabay. "Dolphin and trainer."</a:t>
            </a:r>
          </a:p>
        </p:txBody>
      </p:sp>
    </p:spTree>
    <p:extLst>
      <p:ext uri="{BB962C8B-B14F-4D97-AF65-F5344CB8AC3E}">
        <p14:creationId xmlns:p14="http://schemas.microsoft.com/office/powerpoint/2010/main" val="166792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Operant Conditioning</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4511040"/>
          </a:xfrm>
          <a:prstGeom prst="rect">
            <a:avLst/>
          </a:prstGeom>
        </p:spPr>
        <p:txBody>
          <a:bodyPr>
            <a:normAutofit fontScale="77500" lnSpcReduction="20000"/>
          </a:bodyPr>
          <a:lstStyle/>
          <a:p>
            <a:pPr marL="0" indent="0">
              <a:buNone/>
              <a:tabLst>
                <a:tab pos="461963" algn="l"/>
              </a:tabLst>
            </a:pPr>
            <a:r>
              <a:rPr lang="en-US" dirty="0">
                <a:solidFill>
                  <a:schemeClr val="tx1"/>
                </a:solidFill>
              </a:rPr>
              <a:t>B. F. Skinner believed an animal could be taught to perform any trick with the right conditioning.</a:t>
            </a:r>
          </a:p>
          <a:p>
            <a:pPr>
              <a:tabLst>
                <a:tab pos="461963" algn="l"/>
              </a:tabLst>
            </a:pPr>
            <a:r>
              <a:rPr lang="en-US" dirty="0">
                <a:solidFill>
                  <a:schemeClr val="tx1"/>
                </a:solidFill>
              </a:rPr>
              <a:t>Other research determined that conditioning can be overridden or disrupted by innate behaviors ("instinctual drift").</a:t>
            </a:r>
          </a:p>
          <a:p>
            <a:pPr lvl="1">
              <a:tabLst>
                <a:tab pos="461963" algn="l"/>
              </a:tabLst>
            </a:pPr>
            <a:r>
              <a:rPr lang="en-US" u="sng" dirty="0">
                <a:solidFill>
                  <a:schemeClr val="tx1"/>
                </a:solidFill>
              </a:rPr>
              <a:t>Example</a:t>
            </a:r>
            <a:r>
              <a:rPr lang="en-US" dirty="0">
                <a:solidFill>
                  <a:schemeClr val="tx1"/>
                </a:solidFill>
              </a:rPr>
              <a:t>: Keller and Marian Breland's trained raccoons to deposit coins in a toy bank in exchange for food.</a:t>
            </a:r>
          </a:p>
          <a:p>
            <a:pPr lvl="2">
              <a:tabLst>
                <a:tab pos="461963" algn="l"/>
              </a:tabLst>
            </a:pPr>
            <a:r>
              <a:rPr lang="en-US" sz="2800" dirty="0"/>
              <a:t>Initially successful, but eventually raccoons started dipping the coins in the bank and rubbing the coins between their paws.</a:t>
            </a:r>
          </a:p>
          <a:p>
            <a:pPr lvl="2">
              <a:tabLst>
                <a:tab pos="461963" algn="l"/>
              </a:tabLst>
            </a:pPr>
            <a:r>
              <a:rPr lang="en-US" sz="2800" dirty="0">
                <a:solidFill>
                  <a:schemeClr val="tx1"/>
                </a:solidFill>
              </a:rPr>
              <a:t>Racoons exhibit this behavior with their food, so the coin experiment triggered a fixed action pattern in them.</a:t>
            </a:r>
          </a:p>
          <a:p>
            <a:pPr lvl="1">
              <a:tabLst>
                <a:tab pos="461963" algn="l"/>
              </a:tabLst>
            </a:pPr>
            <a:r>
              <a:rPr lang="en-US" dirty="0">
                <a:solidFill>
                  <a:schemeClr val="tx1"/>
                </a:solidFill>
              </a:rPr>
              <a:t>Highlighted complexity of animal behavior beyond simple conditioning</a:t>
            </a:r>
          </a:p>
        </p:txBody>
      </p:sp>
    </p:spTree>
    <p:extLst>
      <p:ext uri="{BB962C8B-B14F-4D97-AF65-F5344CB8AC3E}">
        <p14:creationId xmlns:p14="http://schemas.microsoft.com/office/powerpoint/2010/main" val="49926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Innate and Learned Behaviors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Innate behaviors</a:t>
            </a:r>
            <a:r>
              <a:rPr lang="en-US" dirty="0">
                <a:solidFill>
                  <a:schemeClr val="tx1"/>
                </a:solidFill>
              </a:rPr>
              <a:t>: genetically programmed, independent of environment</a:t>
            </a:r>
          </a:p>
          <a:p>
            <a:pPr lvl="1">
              <a:tabLst>
                <a:tab pos="461963" algn="l"/>
              </a:tabLst>
            </a:pPr>
            <a:r>
              <a:rPr lang="en-US" dirty="0"/>
              <a:t>Also called instinct</a:t>
            </a:r>
          </a:p>
          <a:p>
            <a:pPr lvl="1">
              <a:tabLst>
                <a:tab pos="461963" algn="l"/>
              </a:tabLst>
            </a:pPr>
            <a:r>
              <a:rPr lang="en-US" dirty="0">
                <a:solidFill>
                  <a:schemeClr val="tx1"/>
                </a:solidFill>
              </a:rPr>
              <a:t>No ris</a:t>
            </a:r>
            <a:r>
              <a:rPr lang="en-US" dirty="0"/>
              <a:t>k of an incorrect behavior being learned since they are "hardwired"</a:t>
            </a:r>
            <a:endParaRPr lang="en-US" dirty="0">
              <a:solidFill>
                <a:schemeClr val="tx1"/>
              </a:solidFill>
            </a:endParaRPr>
          </a:p>
          <a:p>
            <a:pPr>
              <a:tabLst>
                <a:tab pos="461963" algn="l"/>
              </a:tabLst>
            </a:pPr>
            <a:r>
              <a:rPr lang="en-US" b="1" dirty="0">
                <a:solidFill>
                  <a:schemeClr val="tx1"/>
                </a:solidFill>
              </a:rPr>
              <a:t>Learned behaviors</a:t>
            </a:r>
            <a:r>
              <a:rPr lang="en-US" dirty="0">
                <a:solidFill>
                  <a:schemeClr val="tx1"/>
                </a:solidFill>
              </a:rPr>
              <a:t>: acquired through experience</a:t>
            </a:r>
          </a:p>
          <a:p>
            <a:pPr lvl="1">
              <a:tabLst>
                <a:tab pos="461963" algn="l"/>
              </a:tabLst>
            </a:pPr>
            <a:r>
              <a:rPr lang="en-US" dirty="0">
                <a:solidFill>
                  <a:schemeClr val="tx1"/>
                </a:solidFill>
              </a:rPr>
              <a:t>More flexible but riskier</a:t>
            </a:r>
          </a:p>
          <a:p>
            <a:pPr lvl="1">
              <a:tabLst>
                <a:tab pos="461963" algn="l"/>
              </a:tabLst>
            </a:pPr>
            <a:r>
              <a:rPr lang="en-US" dirty="0"/>
              <a:t>Can be altered according to environmental changes</a:t>
            </a:r>
            <a:endParaRPr lang="en-US" dirty="0">
              <a:solidFill>
                <a:srgbClr val="0000FF"/>
              </a:solidFill>
            </a:endParaRPr>
          </a:p>
        </p:txBody>
      </p:sp>
    </p:spTree>
    <p:extLst>
      <p:ext uri="{BB962C8B-B14F-4D97-AF65-F5344CB8AC3E}">
        <p14:creationId xmlns:p14="http://schemas.microsoft.com/office/powerpoint/2010/main" val="36255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Cognitive Learning</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dirty="0">
                <a:solidFill>
                  <a:schemeClr val="tx1"/>
                </a:solidFill>
              </a:rPr>
              <a:t>Cognitive learning</a:t>
            </a:r>
            <a:r>
              <a:rPr lang="en-US" dirty="0">
                <a:solidFill>
                  <a:schemeClr val="tx1"/>
                </a:solidFill>
              </a:rPr>
              <a:t>: the manipulation of information using the mind</a:t>
            </a:r>
          </a:p>
          <a:p>
            <a:pPr>
              <a:tabLst>
                <a:tab pos="461963" algn="l"/>
              </a:tabLst>
            </a:pPr>
            <a:r>
              <a:rPr lang="en-US" dirty="0">
                <a:solidFill>
                  <a:schemeClr val="tx1"/>
                </a:solidFill>
              </a:rPr>
              <a:t>Once thought unique to humans, now recognized in many species</a:t>
            </a:r>
          </a:p>
          <a:p>
            <a:pPr lvl="1">
              <a:tabLst>
                <a:tab pos="461963" algn="l"/>
              </a:tabLst>
            </a:pPr>
            <a:r>
              <a:rPr lang="en-US" u="sng" dirty="0"/>
              <a:t>Example</a:t>
            </a:r>
            <a:r>
              <a:rPr lang="en-US" dirty="0"/>
              <a:t>: birds, dolphins, whales, and primates imitating behavior of others, taking instruction, and engaging in reasoning or apparent thought</a:t>
            </a:r>
            <a:endParaRPr lang="en-US" dirty="0">
              <a:solidFill>
                <a:schemeClr val="tx1"/>
              </a:solidFill>
            </a:endParaRPr>
          </a:p>
          <a:p>
            <a:pPr>
              <a:tabLst>
                <a:tab pos="461963" algn="l"/>
              </a:tabLst>
            </a:pPr>
            <a:r>
              <a:rPr lang="en-US" dirty="0">
                <a:solidFill>
                  <a:schemeClr val="tx1"/>
                </a:solidFill>
              </a:rPr>
              <a:t>Involves reasoning, problem-solving, and abstract thought</a:t>
            </a:r>
          </a:p>
          <a:p>
            <a:pPr>
              <a:tabLst>
                <a:tab pos="461963" algn="l"/>
              </a:tabLst>
            </a:pPr>
            <a:r>
              <a:rPr lang="en-US" dirty="0">
                <a:solidFill>
                  <a:schemeClr val="tx1"/>
                </a:solidFill>
              </a:rPr>
              <a:t>Enhanced by multiple sensory inputs and past experiences</a:t>
            </a:r>
          </a:p>
        </p:txBody>
      </p:sp>
    </p:spTree>
    <p:extLst>
      <p:ext uri="{BB962C8B-B14F-4D97-AF65-F5344CB8AC3E}">
        <p14:creationId xmlns:p14="http://schemas.microsoft.com/office/powerpoint/2010/main" val="10356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Cognitive Learning and Primates</a:t>
            </a:r>
            <a:endParaRPr lang="en-US" sz="3200" dirty="0">
              <a:solidFill>
                <a:schemeClr val="accent1"/>
              </a:solidFill>
            </a:endParaRPr>
          </a:p>
        </p:txBody>
      </p:sp>
      <p:sp>
        <p:nvSpPr>
          <p:cNvPr id="11267" name="Rectangle 3"/>
          <p:cNvSpPr>
            <a:spLocks noGrp="1"/>
          </p:cNvSpPr>
          <p:nvPr>
            <p:ph idx="1"/>
          </p:nvPr>
        </p:nvSpPr>
        <p:spPr>
          <a:xfrm>
            <a:off x="457200" y="1280160"/>
            <a:ext cx="3886200" cy="4739640"/>
          </a:xfrm>
          <a:prstGeom prst="rect">
            <a:avLst/>
          </a:prstGeom>
        </p:spPr>
        <p:txBody>
          <a:bodyPr>
            <a:normAutofit fontScale="92500" lnSpcReduction="10000"/>
          </a:bodyPr>
          <a:lstStyle/>
          <a:p>
            <a:pPr>
              <a:tabLst>
                <a:tab pos="461963" algn="l"/>
              </a:tabLst>
            </a:pPr>
            <a:r>
              <a:rPr lang="en-US" dirty="0">
                <a:solidFill>
                  <a:schemeClr val="tx1"/>
                </a:solidFill>
              </a:rPr>
              <a:t>Classic studies by Wolfgang Köhler with chimpanzees</a:t>
            </a:r>
          </a:p>
          <a:p>
            <a:pPr marL="457200" indent="-457200">
              <a:buFont typeface="Arial" panose="020B0604020202020204" pitchFamily="34" charset="0"/>
              <a:buChar char="•"/>
              <a:tabLst>
                <a:tab pos="461963" algn="l"/>
              </a:tabLst>
            </a:pPr>
            <a:r>
              <a:rPr lang="en-US" dirty="0">
                <a:solidFill>
                  <a:schemeClr val="tx1"/>
                </a:solidFill>
              </a:rPr>
              <a:t>Demonstrated abstract problem-solving (stacking boxes to reach food)</a:t>
            </a:r>
          </a:p>
          <a:p>
            <a:pPr marL="457200" indent="-457200">
              <a:buFont typeface="Arial" panose="020B0604020202020204" pitchFamily="34" charset="0"/>
              <a:buChar char="•"/>
              <a:tabLst>
                <a:tab pos="461963" algn="l"/>
              </a:tabLst>
            </a:pPr>
            <a:r>
              <a:rPr lang="en-US" dirty="0">
                <a:solidFill>
                  <a:schemeClr val="tx1"/>
                </a:solidFill>
              </a:rPr>
              <a:t>Implies ability to mentally visualize solutions before acting</a:t>
            </a:r>
          </a:p>
          <a:p>
            <a:pPr marL="457200" indent="-457200">
              <a:buFont typeface="Arial" panose="020B0604020202020204" pitchFamily="34" charset="0"/>
              <a:buChar char="•"/>
              <a:tabLst>
                <a:tab pos="461963" algn="l"/>
              </a:tabLst>
            </a:pPr>
            <a:r>
              <a:rPr lang="en-US" dirty="0">
                <a:solidFill>
                  <a:schemeClr val="tx1"/>
                </a:solidFill>
              </a:rPr>
              <a:t>Indicative of higher cognitive abilities in primates</a:t>
            </a:r>
            <a:endParaRPr lang="en-US" dirty="0">
              <a:solidFill>
                <a:srgbClr val="0000FF"/>
              </a:solidFill>
            </a:endParaRPr>
          </a:p>
        </p:txBody>
      </p:sp>
      <p:sp>
        <p:nvSpPr>
          <p:cNvPr id="4" name="TextBox 3">
            <a:extLst>
              <a:ext uri="{FF2B5EF4-FFF2-40B4-BE49-F238E27FC236}">
                <a16:creationId xmlns:a16="http://schemas.microsoft.com/office/drawing/2014/main" id="{AF748A3A-9B03-C8B6-5364-1F88D49BA004}"/>
              </a:ext>
            </a:extLst>
          </p:cNvPr>
          <p:cNvSpPr txBox="1"/>
          <p:nvPr/>
        </p:nvSpPr>
        <p:spPr>
          <a:xfrm>
            <a:off x="4267200" y="5328531"/>
            <a:ext cx="4445558" cy="738664"/>
          </a:xfrm>
          <a:prstGeom prst="rect">
            <a:avLst/>
          </a:prstGeom>
          <a:noFill/>
        </p:spPr>
        <p:txBody>
          <a:bodyPr wrap="square" rtlCol="0">
            <a:spAutoFit/>
          </a:bodyPr>
          <a:lstStyle/>
          <a:p>
            <a:pPr algn="ctr"/>
            <a:r>
              <a:rPr lang="en-US" sz="1400" b="1" dirty="0"/>
              <a:t>45.5 Figure 12: </a:t>
            </a:r>
            <a:r>
              <a:rPr lang="en-US" sz="1400" dirty="0"/>
              <a:t>Wolfgang Köhler's work with chimpanzees suggested they could visualize the result of stacking the boxes before they had performed the action.</a:t>
            </a:r>
          </a:p>
        </p:txBody>
      </p:sp>
      <p:sp>
        <p:nvSpPr>
          <p:cNvPr id="5" name="TextBox 4">
            <a:extLst>
              <a:ext uri="{FF2B5EF4-FFF2-40B4-BE49-F238E27FC236}">
                <a16:creationId xmlns:a16="http://schemas.microsoft.com/office/drawing/2014/main" id="{46103935-3D49-3F1A-95D7-CDA2FDF8BE1F}"/>
              </a:ext>
            </a:extLst>
          </p:cNvPr>
          <p:cNvSpPr txBox="1"/>
          <p:nvPr/>
        </p:nvSpPr>
        <p:spPr>
          <a:xfrm>
            <a:off x="4724400" y="6067195"/>
            <a:ext cx="1371600" cy="338554"/>
          </a:xfrm>
          <a:prstGeom prst="rect">
            <a:avLst/>
          </a:prstGeom>
          <a:noFill/>
        </p:spPr>
        <p:txBody>
          <a:bodyPr wrap="square" rtlCol="0">
            <a:spAutoFit/>
          </a:bodyPr>
          <a:lstStyle/>
          <a:p>
            <a:pPr algn="ctr"/>
            <a:r>
              <a:rPr lang="en-US" sz="800" dirty="0"/>
              <a:t>Kurt.Köhler on Wikimedia Commons. "Chimpanzees."</a:t>
            </a:r>
          </a:p>
        </p:txBody>
      </p:sp>
      <p:pic>
        <p:nvPicPr>
          <p:cNvPr id="2" name="Content Placeholder 4" descr="A photograph of a monkey standing on top of a stack of boxes to reach a banana">
            <a:extLst>
              <a:ext uri="{FF2B5EF4-FFF2-40B4-BE49-F238E27FC236}">
                <a16:creationId xmlns:a16="http://schemas.microsoft.com/office/drawing/2014/main" id="{DA44BE13-DA0D-1274-096D-B0A7E8BF97E9}"/>
              </a:ext>
            </a:extLst>
          </p:cNvPr>
          <p:cNvPicPr>
            <a:picLocks noChangeAspect="1"/>
          </p:cNvPicPr>
          <p:nvPr/>
        </p:nvPicPr>
        <p:blipFill>
          <a:blip r:embed="rId2"/>
          <a:srcRect l="35185" t="5334" r="34260" b="3000"/>
          <a:stretch/>
        </p:blipFill>
        <p:spPr>
          <a:xfrm>
            <a:off x="5638800" y="1440180"/>
            <a:ext cx="2236999" cy="3728331"/>
          </a:xfrm>
          <a:prstGeom prst="rect">
            <a:avLst/>
          </a:prstGeom>
        </p:spPr>
      </p:pic>
    </p:spTree>
    <p:extLst>
      <p:ext uri="{BB962C8B-B14F-4D97-AF65-F5344CB8AC3E}">
        <p14:creationId xmlns:p14="http://schemas.microsoft.com/office/powerpoint/2010/main" val="398199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844040"/>
          </a:xfrm>
        </p:spPr>
        <p:txBody>
          <a:bodyPr/>
          <a:lstStyle/>
          <a:p>
            <a:r>
              <a:rPr lang="en-US" dirty="0"/>
              <a:t>This </a:t>
            </a:r>
            <a:r>
              <a:rPr lang="en-US" dirty="0">
                <a:hlinkClick r:id="rId3"/>
              </a:rPr>
              <a:t>video shows a wild crow using water displacement to reach a piece of food in a graduated cylinder</a:t>
            </a:r>
            <a:r>
              <a:rPr lang="en-US" dirty="0"/>
              <a:t>. Is this kind of behavior more akin to cognitive learning or to operant conditioning?</a:t>
            </a:r>
          </a:p>
        </p:txBody>
      </p:sp>
    </p:spTree>
    <p:extLst>
      <p:ext uri="{BB962C8B-B14F-4D97-AF65-F5344CB8AC3E}">
        <p14:creationId xmlns:p14="http://schemas.microsoft.com/office/powerpoint/2010/main" val="1933572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Cognitive Learning and Rats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Early maze experiments by H. C. Blodgett in the 1920s showed cognitive abilities in rats.</a:t>
            </a:r>
          </a:p>
          <a:p>
            <a:pPr>
              <a:tabLst>
                <a:tab pos="461963" algn="l"/>
              </a:tabLst>
            </a:pPr>
            <a:r>
              <a:rPr lang="en-US" dirty="0">
                <a:solidFill>
                  <a:schemeClr val="tx1"/>
                </a:solidFill>
              </a:rPr>
              <a:t>Group I rats ran in one trial per day and had food available each day after completion.</a:t>
            </a:r>
          </a:p>
          <a:p>
            <a:pPr lvl="1">
              <a:tabLst>
                <a:tab pos="461963" algn="l"/>
              </a:tabLst>
            </a:pPr>
            <a:r>
              <a:rPr lang="en-US" dirty="0"/>
              <a:t>Learned quickly and figured out the maze in seven days</a:t>
            </a:r>
            <a:endParaRPr lang="en-US" dirty="0">
              <a:solidFill>
                <a:schemeClr val="tx1"/>
              </a:solidFill>
            </a:endParaRPr>
          </a:p>
          <a:p>
            <a:pPr>
              <a:tabLst>
                <a:tab pos="461963" algn="l"/>
              </a:tabLst>
            </a:pPr>
            <a:r>
              <a:rPr lang="en-US" dirty="0">
                <a:solidFill>
                  <a:schemeClr val="tx1"/>
                </a:solidFill>
              </a:rPr>
              <a:t>Group II rats were not fed for the first six days and then food was provided on subsequent runs.</a:t>
            </a:r>
          </a:p>
          <a:p>
            <a:pPr lvl="1">
              <a:tabLst>
                <a:tab pos="461963" algn="l"/>
              </a:tabLst>
            </a:pPr>
            <a:r>
              <a:rPr lang="en-US" dirty="0">
                <a:solidFill>
                  <a:schemeClr val="tx1"/>
                </a:solidFill>
              </a:rPr>
              <a:t>Learned slowly for the six days and did not catch up to Group I until food was given</a:t>
            </a:r>
          </a:p>
          <a:p>
            <a:pPr>
              <a:tabLst>
                <a:tab pos="461963" algn="l"/>
              </a:tabLst>
            </a:pPr>
            <a:r>
              <a:rPr lang="en-US" dirty="0">
                <a:solidFill>
                  <a:schemeClr val="tx1"/>
                </a:solidFill>
              </a:rPr>
              <a:t>Group III rats had food available on the third day and every day after.</a:t>
            </a:r>
          </a:p>
          <a:p>
            <a:pPr lvl="1">
              <a:tabLst>
                <a:tab pos="461963" algn="l"/>
              </a:tabLst>
            </a:pPr>
            <a:r>
              <a:rPr lang="en-US" dirty="0"/>
              <a:t>Did not learn much during three days without food but caught up once food was given</a:t>
            </a:r>
            <a:endParaRPr lang="en-US" dirty="0">
              <a:solidFill>
                <a:schemeClr val="tx1"/>
              </a:solidFill>
            </a:endParaRPr>
          </a:p>
        </p:txBody>
      </p:sp>
    </p:spTree>
    <p:extLst>
      <p:ext uri="{BB962C8B-B14F-4D97-AF65-F5344CB8AC3E}">
        <p14:creationId xmlns:p14="http://schemas.microsoft.com/office/powerpoint/2010/main" val="35065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45.5 Figure 13</a:t>
            </a:r>
            <a:endParaRPr lang="en-US" sz="3200" dirty="0">
              <a:solidFill>
                <a:schemeClr val="accent1"/>
              </a:solidFill>
            </a:endParaRPr>
          </a:p>
        </p:txBody>
      </p:sp>
      <p:sp>
        <p:nvSpPr>
          <p:cNvPr id="3" name="TextBox 2">
            <a:extLst>
              <a:ext uri="{FF2B5EF4-FFF2-40B4-BE49-F238E27FC236}">
                <a16:creationId xmlns:a16="http://schemas.microsoft.com/office/drawing/2014/main" id="{F023F545-067F-2522-8726-F6378A450E9A}"/>
              </a:ext>
            </a:extLst>
          </p:cNvPr>
          <p:cNvSpPr txBox="1"/>
          <p:nvPr/>
        </p:nvSpPr>
        <p:spPr>
          <a:xfrm>
            <a:off x="3390900" y="5654710"/>
            <a:ext cx="2362200" cy="215444"/>
          </a:xfrm>
          <a:prstGeom prst="rect">
            <a:avLst/>
          </a:prstGeom>
          <a:noFill/>
        </p:spPr>
        <p:txBody>
          <a:bodyPr wrap="square" rtlCol="0">
            <a:spAutoFit/>
          </a:bodyPr>
          <a:lstStyle/>
          <a:p>
            <a:pPr algn="ctr"/>
            <a:r>
              <a:rPr lang="en-US" sz="800" dirty="0"/>
              <a:t>CNX OpenStax on Wikimedia Commons. "T-maze." </a:t>
            </a:r>
          </a:p>
        </p:txBody>
      </p:sp>
      <p:pic>
        <p:nvPicPr>
          <p:cNvPr id="6" name="Content Placeholder 4" descr="A diagram shows a rat maze that has several turns and dead ends. Next to this maze is a graph showing the average error of the rats navigating the maze plotted versus the day of the experiment. Rats that are rewarded at the end of each run learn the maze quickly, and the number of errors they make in navigating the maze rapidly drops from six on day one to one on day eleven. Rats that are not rewarded on the first three days but are rewarded after day three learn the maze slowly at first, but quickly after the reward is present. Rats that are not rewarded on the first six days but are rewarded after day six gradually reduce the number of errors over the first three days, but rapidly reduce their errors after an award is present.">
            <a:extLst>
              <a:ext uri="{FF2B5EF4-FFF2-40B4-BE49-F238E27FC236}">
                <a16:creationId xmlns:a16="http://schemas.microsoft.com/office/drawing/2014/main" id="{3DECF66A-8370-282C-D159-80F5082C5F52}"/>
              </a:ext>
            </a:extLst>
          </p:cNvPr>
          <p:cNvPicPr>
            <a:picLocks noGrp="1" noChangeAspect="1"/>
          </p:cNvPicPr>
          <p:nvPr>
            <p:ph idx="1"/>
          </p:nvPr>
        </p:nvPicPr>
        <p:blipFill>
          <a:blip r:embed="rId3"/>
          <a:srcRect l="10185" t="3667" r="11111" b="4318"/>
          <a:stretch/>
        </p:blipFill>
        <p:spPr>
          <a:xfrm>
            <a:off x="1066800" y="1097280"/>
            <a:ext cx="7010400" cy="4553361"/>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Cognitive Maps</a:t>
            </a: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E. C. Tolman demonstrated a decade later that Blodgett's rats formed "cognitive maps" of mazes rather than just conditioned responses.</a:t>
            </a:r>
          </a:p>
          <a:p>
            <a:pPr>
              <a:tabLst>
                <a:tab pos="461963" algn="l"/>
              </a:tabLst>
            </a:pPr>
            <a:r>
              <a:rPr lang="en-US" u="sng" dirty="0">
                <a:solidFill>
                  <a:schemeClr val="tx1"/>
                </a:solidFill>
              </a:rPr>
              <a:t>Cognitive maps</a:t>
            </a:r>
            <a:r>
              <a:rPr lang="en-US" dirty="0">
                <a:solidFill>
                  <a:schemeClr val="tx1"/>
                </a:solidFill>
              </a:rPr>
              <a:t>: </a:t>
            </a:r>
            <a:r>
              <a:rPr lang="en-US" dirty="0"/>
              <a:t>mental representations of spatial environments</a:t>
            </a:r>
          </a:p>
          <a:p>
            <a:pPr>
              <a:tabLst>
                <a:tab pos="461963" algn="l"/>
              </a:tabLst>
            </a:pPr>
            <a:r>
              <a:rPr lang="en-US" dirty="0">
                <a:solidFill>
                  <a:schemeClr val="tx1"/>
                </a:solidFill>
              </a:rPr>
              <a:t>Demonstrated that cognitive learning is not limited to humans</a:t>
            </a:r>
          </a:p>
          <a:p>
            <a:pPr>
              <a:tabLst>
                <a:tab pos="461963" algn="l"/>
              </a:tabLst>
            </a:pPr>
            <a:r>
              <a:rPr lang="en-US" dirty="0">
                <a:solidFill>
                  <a:schemeClr val="tx1"/>
                </a:solidFill>
              </a:rPr>
              <a:t>Led to discovery of specialized place cells in mammalian brains that are responsible for cognitive map creation</a:t>
            </a:r>
            <a:endParaRPr lang="en-US" dirty="0">
              <a:solidFill>
                <a:srgbClr val="0000FF"/>
              </a:solidFill>
            </a:endParaRPr>
          </a:p>
        </p:txBody>
      </p:sp>
    </p:spTree>
    <p:extLst>
      <p:ext uri="{BB962C8B-B14F-4D97-AF65-F5344CB8AC3E}">
        <p14:creationId xmlns:p14="http://schemas.microsoft.com/office/powerpoint/2010/main" val="368336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Sociobiology</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tabLst>
                <a:tab pos="461963" algn="l"/>
              </a:tabLst>
            </a:pPr>
            <a:r>
              <a:rPr lang="en-US" dirty="0">
                <a:solidFill>
                  <a:schemeClr val="tx1"/>
                </a:solidFill>
              </a:rPr>
              <a:t>Sociobiology aims to understand social behaviors in terms of evolution.</a:t>
            </a:r>
          </a:p>
          <a:p>
            <a:pPr>
              <a:tabLst>
                <a:tab pos="461963" algn="l"/>
              </a:tabLst>
            </a:pPr>
            <a:r>
              <a:rPr lang="en-US" dirty="0">
                <a:solidFill>
                  <a:schemeClr val="tx1"/>
                </a:solidFill>
              </a:rPr>
              <a:t>Popularized by E. O. Wilson in the 1970s</a:t>
            </a:r>
          </a:p>
          <a:p>
            <a:pPr lvl="1">
              <a:tabLst>
                <a:tab pos="461963" algn="l"/>
              </a:tabLst>
            </a:pPr>
            <a:r>
              <a:rPr lang="en-US" dirty="0"/>
              <a:t>Defined it as "the extension of population biology and evolutionary theory to social organization" (Wilson, 2004)</a:t>
            </a:r>
            <a:endParaRPr lang="en-US" dirty="0">
              <a:solidFill>
                <a:schemeClr val="tx1"/>
              </a:solidFill>
            </a:endParaRPr>
          </a:p>
          <a:p>
            <a:pPr>
              <a:tabLst>
                <a:tab pos="461963" algn="l"/>
              </a:tabLst>
            </a:pPr>
            <a:r>
              <a:rPr lang="en-US" dirty="0">
                <a:solidFill>
                  <a:schemeClr val="tx1"/>
                </a:solidFill>
              </a:rPr>
              <a:t>Argues animal and human behavior can be partly explained in terms of genetics and natural selection</a:t>
            </a:r>
          </a:p>
          <a:p>
            <a:pPr>
              <a:tabLst>
                <a:tab pos="461963" algn="l"/>
              </a:tabLst>
            </a:pPr>
            <a:r>
              <a:rPr lang="en-US" dirty="0">
                <a:solidFill>
                  <a:schemeClr val="tx1"/>
                </a:solidFill>
              </a:rPr>
              <a:t>Controversial, especially when applied to human behavior</a:t>
            </a:r>
          </a:p>
          <a:p>
            <a:pPr lvl="1">
              <a:tabLst>
                <a:tab pos="461963" algn="l"/>
              </a:tabLst>
            </a:pPr>
            <a:r>
              <a:rPr lang="en-US" dirty="0"/>
              <a:t>Criticized by Stephen Jay Gould for ignoring the environmental effects on behavior</a:t>
            </a:r>
          </a:p>
          <a:p>
            <a:pPr lvl="1">
              <a:tabLst>
                <a:tab pos="461963" algn="l"/>
              </a:tabLst>
            </a:pPr>
            <a:r>
              <a:rPr lang="en-US" dirty="0"/>
              <a:t>Example of "nature versus nurture" debate</a:t>
            </a:r>
          </a:p>
        </p:txBody>
      </p:sp>
    </p:spTree>
    <p:extLst>
      <p:ext uri="{BB962C8B-B14F-4D97-AF65-F5344CB8AC3E}">
        <p14:creationId xmlns:p14="http://schemas.microsoft.com/office/powerpoint/2010/main" val="14197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Sociobiology</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Not the same as "biological determinism," though some have associated the two</a:t>
            </a:r>
          </a:p>
          <a:p>
            <a:pPr lvl="1">
              <a:tabLst>
                <a:tab pos="461963" algn="l"/>
              </a:tabLst>
            </a:pPr>
            <a:r>
              <a:rPr lang="en-US" u="sng" dirty="0"/>
              <a:t>Biological determinism</a:t>
            </a:r>
            <a:r>
              <a:rPr lang="en-US" dirty="0"/>
              <a:t>: the belief that all behaviors are hardwired into our genes</a:t>
            </a:r>
            <a:endParaRPr lang="en-US" dirty="0">
              <a:solidFill>
                <a:schemeClr val="tx1"/>
              </a:solidFill>
            </a:endParaRPr>
          </a:p>
          <a:p>
            <a:pPr>
              <a:tabLst>
                <a:tab pos="461963" algn="l"/>
              </a:tabLst>
            </a:pPr>
            <a:r>
              <a:rPr lang="en-US" dirty="0">
                <a:solidFill>
                  <a:schemeClr val="tx1"/>
                </a:solidFill>
              </a:rPr>
              <a:t>Undisputed that certain behaviors can be inherited, and that natural selection plays a role</a:t>
            </a:r>
          </a:p>
          <a:p>
            <a:pPr lvl="1">
              <a:tabLst>
                <a:tab pos="461963" algn="l"/>
              </a:tabLst>
            </a:pPr>
            <a:r>
              <a:rPr lang="en-US" dirty="0"/>
              <a:t>Controversial in application to human behavior</a:t>
            </a:r>
            <a:endParaRPr lang="en-US" dirty="0">
              <a:solidFill>
                <a:schemeClr val="tx1"/>
              </a:solidFill>
            </a:endParaRPr>
          </a:p>
          <a:p>
            <a:pPr>
              <a:tabLst>
                <a:tab pos="461963" algn="l"/>
              </a:tabLst>
            </a:pPr>
            <a:r>
              <a:rPr lang="en-US" dirty="0">
                <a:solidFill>
                  <a:schemeClr val="tx1"/>
                </a:solidFill>
              </a:rPr>
              <a:t>Remains an active area of research and debate in behavioral biology</a:t>
            </a:r>
            <a:endParaRPr lang="en-US" dirty="0">
              <a:solidFill>
                <a:srgbClr val="0000FF"/>
              </a:solidFill>
            </a:endParaRPr>
          </a:p>
        </p:txBody>
      </p:sp>
    </p:spTree>
    <p:extLst>
      <p:ext uri="{BB962C8B-B14F-4D97-AF65-F5344CB8AC3E}">
        <p14:creationId xmlns:p14="http://schemas.microsoft.com/office/powerpoint/2010/main" val="22255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What do you think about sociobiology? Do you think that animal and human behavior has a genetic component and that some behaviors can be explained in terms of natural selection? Explain why or why not.</a:t>
            </a:r>
          </a:p>
        </p:txBody>
      </p:sp>
    </p:spTree>
    <p:extLst>
      <p:ext uri="{BB962C8B-B14F-4D97-AF65-F5344CB8AC3E}">
        <p14:creationId xmlns:p14="http://schemas.microsoft.com/office/powerpoint/2010/main" val="3969096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Behaviors are responses to stimuli.</a:t>
            </a:r>
          </a:p>
          <a:p>
            <a:pPr lvl="1">
              <a:tabLst>
                <a:tab pos="461963" algn="l"/>
              </a:tabLst>
            </a:pPr>
            <a:r>
              <a:rPr lang="en-US" dirty="0">
                <a:solidFill>
                  <a:schemeClr val="tx1"/>
                </a:solidFill>
              </a:rPr>
              <a:t>Can be innate (genetically programmed) or learned (environmentally influenced)</a:t>
            </a:r>
          </a:p>
          <a:p>
            <a:pPr>
              <a:tabLst>
                <a:tab pos="461963" algn="l"/>
              </a:tabLst>
            </a:pPr>
            <a:r>
              <a:rPr lang="en-US" dirty="0">
                <a:solidFill>
                  <a:schemeClr val="tx1"/>
                </a:solidFill>
              </a:rPr>
              <a:t>Innate behaviors include mating systems and communication methods.</a:t>
            </a:r>
          </a:p>
          <a:p>
            <a:pPr>
              <a:tabLst>
                <a:tab pos="461963" algn="l"/>
              </a:tabLst>
            </a:pPr>
            <a:r>
              <a:rPr lang="en-US" dirty="0">
                <a:solidFill>
                  <a:schemeClr val="tx1"/>
                </a:solidFill>
              </a:rPr>
              <a:t>Learned behaviors include habituation, imprinting, conditioning, and cognitive learning.</a:t>
            </a:r>
          </a:p>
        </p:txBody>
      </p:sp>
    </p:spTree>
    <p:extLst>
      <p:ext uri="{BB962C8B-B14F-4D97-AF65-F5344CB8AC3E}">
        <p14:creationId xmlns:p14="http://schemas.microsoft.com/office/powerpoint/2010/main" val="42638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Innate Behaviors: Movement and Migration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Innate/instinctual behaviors rely on stimuli-response mechanisms.</a:t>
            </a:r>
          </a:p>
          <a:p>
            <a:pPr>
              <a:tabLst>
                <a:tab pos="461963" algn="l"/>
              </a:tabLst>
            </a:pPr>
            <a:r>
              <a:rPr lang="en-US" b="1" dirty="0">
                <a:solidFill>
                  <a:schemeClr val="tx1"/>
                </a:solidFill>
              </a:rPr>
              <a:t>Reflex action</a:t>
            </a:r>
            <a:r>
              <a:rPr lang="en-US" dirty="0">
                <a:solidFill>
                  <a:schemeClr val="tx1"/>
                </a:solidFill>
              </a:rPr>
              <a:t>: involuntary and rapid response to a stimulus</a:t>
            </a:r>
          </a:p>
          <a:p>
            <a:pPr lvl="1">
              <a:tabLst>
                <a:tab pos="461963" algn="l"/>
              </a:tabLst>
            </a:pPr>
            <a:r>
              <a:rPr lang="en-US" u="sng" dirty="0"/>
              <a:t>Example</a:t>
            </a:r>
            <a:r>
              <a:rPr lang="en-US" dirty="0"/>
              <a:t>: the "knee-jerk" reflex</a:t>
            </a:r>
            <a:endParaRPr lang="en-US" u="sng" dirty="0">
              <a:solidFill>
                <a:schemeClr val="tx1"/>
              </a:solidFill>
            </a:endParaRPr>
          </a:p>
          <a:p>
            <a:pPr>
              <a:tabLst>
                <a:tab pos="461963" algn="l"/>
              </a:tabLst>
            </a:pPr>
            <a:r>
              <a:rPr lang="en-US" dirty="0">
                <a:solidFill>
                  <a:schemeClr val="tx1"/>
                </a:solidFill>
              </a:rPr>
              <a:t>Includes kinesis, taxis, and fixed action patterns</a:t>
            </a:r>
          </a:p>
        </p:txBody>
      </p:sp>
    </p:spTree>
    <p:extLst>
      <p:ext uri="{BB962C8B-B14F-4D97-AF65-F5344CB8AC3E}">
        <p14:creationId xmlns:p14="http://schemas.microsoft.com/office/powerpoint/2010/main" val="17753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Kinesis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b="1" dirty="0">
                <a:solidFill>
                  <a:schemeClr val="tx1"/>
                </a:solidFill>
              </a:rPr>
              <a:t>Kinesis</a:t>
            </a:r>
            <a:r>
              <a:rPr lang="en-US" dirty="0">
                <a:solidFill>
                  <a:schemeClr val="tx1"/>
                </a:solidFill>
              </a:rPr>
              <a:t>: undirected movement in response to a stimulus</a:t>
            </a:r>
          </a:p>
          <a:p>
            <a:pPr>
              <a:tabLst>
                <a:tab pos="461963" algn="l"/>
              </a:tabLst>
            </a:pPr>
            <a:r>
              <a:rPr lang="en-US" dirty="0">
                <a:solidFill>
                  <a:schemeClr val="tx1"/>
                </a:solidFill>
              </a:rPr>
              <a:t>Helps organisms randomly find more favorable environments</a:t>
            </a:r>
            <a:endParaRPr lang="en-US" dirty="0">
              <a:solidFill>
                <a:srgbClr val="0000FF"/>
              </a:solidFill>
            </a:endParaRPr>
          </a:p>
          <a:p>
            <a:pPr>
              <a:tabLst>
                <a:tab pos="461963" algn="l"/>
              </a:tabLst>
            </a:pPr>
            <a:r>
              <a:rPr lang="en-US" u="sng" dirty="0">
                <a:solidFill>
                  <a:schemeClr val="tx1"/>
                </a:solidFill>
              </a:rPr>
              <a:t>Orthokinesis</a:t>
            </a:r>
            <a:r>
              <a:rPr lang="en-US" dirty="0">
                <a:solidFill>
                  <a:schemeClr val="tx1"/>
                </a:solidFill>
              </a:rPr>
              <a:t>: change in movement speed in response to a stimulus</a:t>
            </a:r>
          </a:p>
          <a:p>
            <a:pPr lvl="1">
              <a:tabLst>
                <a:tab pos="461963" algn="l"/>
              </a:tabLst>
            </a:pPr>
            <a:r>
              <a:rPr lang="en-US" u="sng" dirty="0"/>
              <a:t>Example</a:t>
            </a:r>
            <a:r>
              <a:rPr lang="en-US" dirty="0"/>
              <a:t>: woodlice increasing their movement speed when exposed to high or low temperatures</a:t>
            </a:r>
            <a:endParaRPr lang="en-US" dirty="0">
              <a:solidFill>
                <a:schemeClr val="tx1"/>
              </a:solidFill>
            </a:endParaRPr>
          </a:p>
          <a:p>
            <a:pPr>
              <a:tabLst>
                <a:tab pos="461963" algn="l"/>
              </a:tabLst>
            </a:pPr>
            <a:r>
              <a:rPr lang="en-US" u="sng" dirty="0">
                <a:solidFill>
                  <a:schemeClr val="tx1"/>
                </a:solidFill>
              </a:rPr>
              <a:t>Klinokinesis</a:t>
            </a:r>
            <a:r>
              <a:rPr lang="en-US" dirty="0">
                <a:solidFill>
                  <a:schemeClr val="tx1"/>
                </a:solidFill>
              </a:rPr>
              <a:t>: increase in turning behaviors</a:t>
            </a:r>
          </a:p>
          <a:p>
            <a:pPr lvl="1">
              <a:tabLst>
                <a:tab pos="461963" algn="l"/>
              </a:tabLst>
            </a:pPr>
            <a:r>
              <a:rPr lang="en-US" u="sng" dirty="0">
                <a:solidFill>
                  <a:schemeClr val="tx1"/>
                </a:solidFill>
              </a:rPr>
              <a:t>Example</a:t>
            </a:r>
            <a:r>
              <a:rPr lang="en-US" dirty="0">
                <a:solidFill>
                  <a:schemeClr val="tx1"/>
                </a:solidFill>
              </a:rPr>
              <a:t>: </a:t>
            </a:r>
            <a:r>
              <a:rPr lang="en-US" i="1" dirty="0"/>
              <a:t>E. coli</a:t>
            </a:r>
            <a:endParaRPr lang="en-US" dirty="0">
              <a:solidFill>
                <a:schemeClr val="tx1"/>
              </a:solidFill>
            </a:endParaRPr>
          </a:p>
        </p:txBody>
      </p:sp>
    </p:spTree>
    <p:extLst>
      <p:ext uri="{BB962C8B-B14F-4D97-AF65-F5344CB8AC3E}">
        <p14:creationId xmlns:p14="http://schemas.microsoft.com/office/powerpoint/2010/main" val="28480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Taxis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Taxis</a:t>
            </a:r>
            <a:r>
              <a:rPr lang="en-US" dirty="0">
                <a:solidFill>
                  <a:schemeClr val="tx1"/>
                </a:solidFill>
              </a:rPr>
              <a:t>: directed movement towards or away from a stimulus</a:t>
            </a:r>
          </a:p>
          <a:p>
            <a:pPr>
              <a:tabLst>
                <a:tab pos="461963" algn="l"/>
              </a:tabLst>
            </a:pPr>
            <a:r>
              <a:rPr lang="en-US" dirty="0">
                <a:solidFill>
                  <a:schemeClr val="tx1"/>
                </a:solidFill>
              </a:rPr>
              <a:t>Can be in response to light (phototaxis), chemicals (chemotaxis), or gravity (geotaxis)</a:t>
            </a:r>
          </a:p>
          <a:p>
            <a:pPr>
              <a:tabLst>
                <a:tab pos="461963" algn="l"/>
              </a:tabLst>
            </a:pPr>
            <a:r>
              <a:rPr lang="en-US" dirty="0">
                <a:solidFill>
                  <a:schemeClr val="tx1"/>
                </a:solidFill>
              </a:rPr>
              <a:t>Can be positive (towards) or negative (away from) the stimulus</a:t>
            </a:r>
          </a:p>
          <a:p>
            <a:pPr>
              <a:tabLst>
                <a:tab pos="461963" algn="l"/>
              </a:tabLst>
            </a:pPr>
            <a:r>
              <a:rPr lang="en-US" u="sng" dirty="0">
                <a:solidFill>
                  <a:schemeClr val="tx1"/>
                </a:solidFill>
              </a:rPr>
              <a:t>Example</a:t>
            </a:r>
            <a:r>
              <a:rPr lang="en-US" dirty="0">
                <a:solidFill>
                  <a:schemeClr val="tx1"/>
                </a:solidFill>
              </a:rPr>
              <a:t>: positive chemotaxis in </a:t>
            </a:r>
            <a:r>
              <a:rPr lang="en-US" i="1" dirty="0">
                <a:solidFill>
                  <a:schemeClr val="tx1"/>
                </a:solidFill>
              </a:rPr>
              <a:t>Tetrahymena thermophila</a:t>
            </a:r>
            <a:r>
              <a:rPr lang="en-US" dirty="0">
                <a:solidFill>
                  <a:schemeClr val="tx1"/>
                </a:solidFill>
              </a:rPr>
              <a:t> in response to a chemoattractant gradient</a:t>
            </a:r>
            <a:endParaRPr lang="en-US" dirty="0">
              <a:solidFill>
                <a:srgbClr val="0000FF"/>
              </a:solidFill>
            </a:endParaRPr>
          </a:p>
        </p:txBody>
      </p:sp>
    </p:spTree>
    <p:extLst>
      <p:ext uri="{BB962C8B-B14F-4D97-AF65-F5344CB8AC3E}">
        <p14:creationId xmlns:p14="http://schemas.microsoft.com/office/powerpoint/2010/main" val="44695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Fixed Action Patterns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Fixed action pattern</a:t>
            </a:r>
            <a:r>
              <a:rPr lang="en-US" dirty="0">
                <a:solidFill>
                  <a:schemeClr val="tx1"/>
                </a:solidFill>
              </a:rPr>
              <a:t>:</a:t>
            </a:r>
            <a:r>
              <a:rPr lang="en-US" b="1" dirty="0">
                <a:solidFill>
                  <a:schemeClr val="tx1"/>
                </a:solidFill>
              </a:rPr>
              <a:t> </a:t>
            </a:r>
            <a:r>
              <a:rPr lang="en-US" dirty="0">
                <a:solidFill>
                  <a:schemeClr val="tx1"/>
                </a:solidFill>
              </a:rPr>
              <a:t>sequence of behaviors triggered by a stimulus so that, even when it's removed, the pattern goes on to completion</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aggressive response of male stickleback fish to red-colored objects</a:t>
            </a:r>
            <a:endParaRPr lang="en-US" dirty="0">
              <a:solidFill>
                <a:srgbClr val="0000FF"/>
              </a:solidFill>
            </a:endParaRPr>
          </a:p>
        </p:txBody>
      </p:sp>
      <p:pic>
        <p:nvPicPr>
          <p:cNvPr id="2" name="Content Placeholder 5" descr="A drawing of a stickleback fish with red coloring on its bottom jaw is shown. The fishing lure underneath is diamond shaped with a white top and red bottom.">
            <a:extLst>
              <a:ext uri="{FF2B5EF4-FFF2-40B4-BE49-F238E27FC236}">
                <a16:creationId xmlns:a16="http://schemas.microsoft.com/office/drawing/2014/main" id="{7E6B01B7-B8B7-F8C7-1CD9-3B53ABDCE406}"/>
              </a:ext>
            </a:extLst>
          </p:cNvPr>
          <p:cNvPicPr>
            <a:picLocks noChangeAspect="1"/>
          </p:cNvPicPr>
          <p:nvPr/>
        </p:nvPicPr>
        <p:blipFill>
          <a:blip r:embed="rId2"/>
          <a:srcRect l="20370" t="3667" r="18519" b="1953"/>
          <a:stretch/>
        </p:blipFill>
        <p:spPr>
          <a:xfrm>
            <a:off x="4572000" y="1447800"/>
            <a:ext cx="3666090" cy="3145513"/>
          </a:xfrm>
          <a:prstGeom prst="rect">
            <a:avLst/>
          </a:prstGeom>
        </p:spPr>
      </p:pic>
      <p:sp>
        <p:nvSpPr>
          <p:cNvPr id="6" name="TextBox 5">
            <a:extLst>
              <a:ext uri="{FF2B5EF4-FFF2-40B4-BE49-F238E27FC236}">
                <a16:creationId xmlns:a16="http://schemas.microsoft.com/office/drawing/2014/main" id="{7B780FF5-E269-B095-A335-F66B145A4334}"/>
              </a:ext>
            </a:extLst>
          </p:cNvPr>
          <p:cNvSpPr txBox="1"/>
          <p:nvPr/>
        </p:nvSpPr>
        <p:spPr>
          <a:xfrm>
            <a:off x="4572000" y="4593313"/>
            <a:ext cx="3806758" cy="1169551"/>
          </a:xfrm>
          <a:prstGeom prst="rect">
            <a:avLst/>
          </a:prstGeom>
          <a:noFill/>
        </p:spPr>
        <p:txBody>
          <a:bodyPr wrap="square" rtlCol="0">
            <a:spAutoFit/>
          </a:bodyPr>
          <a:lstStyle/>
          <a:p>
            <a:pPr algn="ctr"/>
            <a:r>
              <a:rPr lang="en-US" sz="1400" b="1" dirty="0"/>
              <a:t>45.5 Figure 2: </a:t>
            </a:r>
            <a:r>
              <a:rPr lang="en-US" sz="1400" dirty="0"/>
              <a:t>Male three-spined stickleback fish exhibit a fixed action pattern. During mating season, the males, which develop a bright red belly, react strongly to red-bottomed objects that in no way resemble fish.</a:t>
            </a:r>
          </a:p>
        </p:txBody>
      </p:sp>
      <p:sp>
        <p:nvSpPr>
          <p:cNvPr id="7" name="TextBox 6">
            <a:extLst>
              <a:ext uri="{FF2B5EF4-FFF2-40B4-BE49-F238E27FC236}">
                <a16:creationId xmlns:a16="http://schemas.microsoft.com/office/drawing/2014/main" id="{038CED87-D9FD-6667-5BEC-3144ED479197}"/>
              </a:ext>
            </a:extLst>
          </p:cNvPr>
          <p:cNvSpPr txBox="1"/>
          <p:nvPr/>
        </p:nvSpPr>
        <p:spPr>
          <a:xfrm>
            <a:off x="5210125" y="5762864"/>
            <a:ext cx="2514598" cy="215444"/>
          </a:xfrm>
          <a:prstGeom prst="rect">
            <a:avLst/>
          </a:prstGeom>
          <a:noFill/>
        </p:spPr>
        <p:txBody>
          <a:bodyPr wrap="square" rtlCol="0">
            <a:spAutoFit/>
          </a:bodyPr>
          <a:lstStyle/>
          <a:p>
            <a:pPr algn="ctr"/>
            <a:r>
              <a:rPr lang="en-US" sz="800" dirty="0"/>
              <a:t>CNX OpenStax on Wikimedia Commons. "Stickleback." </a:t>
            </a:r>
          </a:p>
        </p:txBody>
      </p:sp>
    </p:spTree>
    <p:extLst>
      <p:ext uri="{BB962C8B-B14F-4D97-AF65-F5344CB8AC3E}">
        <p14:creationId xmlns:p14="http://schemas.microsoft.com/office/powerpoint/2010/main" val="9681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Migration</a:t>
            </a:r>
            <a:endParaRPr lang="en-US" sz="3200" dirty="0">
              <a:solidFill>
                <a:schemeClr val="accent1"/>
              </a:solidFill>
            </a:endParaRPr>
          </a:p>
        </p:txBody>
      </p:sp>
      <p:sp>
        <p:nvSpPr>
          <p:cNvPr id="11267" name="Rectangle 3"/>
          <p:cNvSpPr>
            <a:spLocks noGrp="1"/>
          </p:cNvSpPr>
          <p:nvPr>
            <p:ph idx="1"/>
          </p:nvPr>
        </p:nvSpPr>
        <p:spPr>
          <a:xfrm>
            <a:off x="457200" y="1280160"/>
            <a:ext cx="4267200" cy="4739640"/>
          </a:xfrm>
          <a:prstGeom prst="rect">
            <a:avLst/>
          </a:prstGeom>
        </p:spPr>
        <p:txBody>
          <a:bodyPr>
            <a:normAutofit fontScale="85000" lnSpcReduction="20000"/>
          </a:bodyPr>
          <a:lstStyle/>
          <a:p>
            <a:pPr marL="0" indent="0">
              <a:buNone/>
              <a:tabLst>
                <a:tab pos="461963" algn="l"/>
              </a:tabLst>
            </a:pPr>
            <a:r>
              <a:rPr lang="en-US" b="1" dirty="0">
                <a:solidFill>
                  <a:schemeClr val="tx1"/>
                </a:solidFill>
              </a:rPr>
              <a:t>Migration</a:t>
            </a:r>
            <a:r>
              <a:rPr lang="en-US" dirty="0">
                <a:solidFill>
                  <a:schemeClr val="tx1"/>
                </a:solidFill>
              </a:rPr>
              <a:t>: long-range seasonal movement of animals</a:t>
            </a:r>
          </a:p>
          <a:p>
            <a:pPr marL="457200" indent="-457200">
              <a:buFont typeface="Arial" panose="020B0604020202020204" pitchFamily="34" charset="0"/>
              <a:buChar char="•"/>
              <a:tabLst>
                <a:tab pos="461963" algn="l"/>
              </a:tabLst>
            </a:pPr>
            <a:r>
              <a:rPr lang="en-US" dirty="0">
                <a:solidFill>
                  <a:schemeClr val="tx1"/>
                </a:solidFill>
              </a:rPr>
              <a:t>Adaptive response to variation in resource availability</a:t>
            </a:r>
          </a:p>
          <a:p>
            <a:pPr marL="457200" indent="-457200">
              <a:buFont typeface="Arial" panose="020B0604020202020204" pitchFamily="34" charset="0"/>
              <a:buChar char="•"/>
              <a:tabLst>
                <a:tab pos="461963" algn="l"/>
              </a:tabLst>
            </a:pPr>
            <a:r>
              <a:rPr lang="en-US" dirty="0">
                <a:solidFill>
                  <a:schemeClr val="tx1"/>
                </a:solidFill>
              </a:rPr>
              <a:t>Found in many major animal groups (birds, fish, mammals, etc.)</a:t>
            </a:r>
          </a:p>
          <a:p>
            <a:pPr marL="457200" indent="-457200">
              <a:buFont typeface="Arial" panose="020B0604020202020204" pitchFamily="34" charset="0"/>
              <a:buChar char="•"/>
              <a:tabLst>
                <a:tab pos="461963" algn="l"/>
              </a:tabLst>
            </a:pPr>
            <a:r>
              <a:rPr lang="en-US" dirty="0">
                <a:solidFill>
                  <a:schemeClr val="tx1"/>
                </a:solidFill>
              </a:rPr>
              <a:t>Can involve incredible feats of endurance and navigation</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wildebeests migrating 1,800 miles annually in search of new grasslands</a:t>
            </a:r>
          </a:p>
        </p:txBody>
      </p:sp>
      <p:pic>
        <p:nvPicPr>
          <p:cNvPr id="2" name="Content Placeholder 5" descr="A photograph of a herd of wildebeests">
            <a:extLst>
              <a:ext uri="{FF2B5EF4-FFF2-40B4-BE49-F238E27FC236}">
                <a16:creationId xmlns:a16="http://schemas.microsoft.com/office/drawing/2014/main" id="{9004FDD4-9547-925C-F3F8-BD2ACFA0C546}"/>
              </a:ext>
            </a:extLst>
          </p:cNvPr>
          <p:cNvPicPr>
            <a:picLocks noChangeAspect="1"/>
          </p:cNvPicPr>
          <p:nvPr/>
        </p:nvPicPr>
        <p:blipFill>
          <a:blip r:embed="rId2"/>
          <a:srcRect l="15741" t="5334" r="15742" b="3000"/>
          <a:stretch/>
        </p:blipFill>
        <p:spPr>
          <a:xfrm>
            <a:off x="4783574" y="1447334"/>
            <a:ext cx="3860800" cy="2869514"/>
          </a:xfrm>
          <a:prstGeom prst="rect">
            <a:avLst/>
          </a:prstGeom>
        </p:spPr>
      </p:pic>
      <p:sp>
        <p:nvSpPr>
          <p:cNvPr id="4" name="TextBox 3">
            <a:extLst>
              <a:ext uri="{FF2B5EF4-FFF2-40B4-BE49-F238E27FC236}">
                <a16:creationId xmlns:a16="http://schemas.microsoft.com/office/drawing/2014/main" id="{BB309B2A-058A-96C9-8A15-048C9688F617}"/>
              </a:ext>
            </a:extLst>
          </p:cNvPr>
          <p:cNvSpPr txBox="1"/>
          <p:nvPr/>
        </p:nvSpPr>
        <p:spPr>
          <a:xfrm>
            <a:off x="4783574" y="4532292"/>
            <a:ext cx="3860800" cy="738664"/>
          </a:xfrm>
          <a:prstGeom prst="rect">
            <a:avLst/>
          </a:prstGeom>
          <a:noFill/>
        </p:spPr>
        <p:txBody>
          <a:bodyPr wrap="square" rtlCol="0">
            <a:spAutoFit/>
          </a:bodyPr>
          <a:lstStyle/>
          <a:p>
            <a:pPr algn="ctr"/>
            <a:r>
              <a:rPr lang="en-US" sz="1400" b="1" dirty="0"/>
              <a:t>45.5 Figure 3: </a:t>
            </a:r>
            <a:r>
              <a:rPr lang="en-US" sz="1400" dirty="0"/>
              <a:t>Wildebeests migrate in a clockwise fashion over 1,800 miles each year in search of rain-ripened grass.</a:t>
            </a:r>
          </a:p>
        </p:txBody>
      </p:sp>
      <p:sp>
        <p:nvSpPr>
          <p:cNvPr id="5" name="TextBox 4">
            <a:extLst>
              <a:ext uri="{FF2B5EF4-FFF2-40B4-BE49-F238E27FC236}">
                <a16:creationId xmlns:a16="http://schemas.microsoft.com/office/drawing/2014/main" id="{BB8EF3AF-9043-6614-273E-03297F4D29C6}"/>
              </a:ext>
            </a:extLst>
          </p:cNvPr>
          <p:cNvSpPr txBox="1"/>
          <p:nvPr/>
        </p:nvSpPr>
        <p:spPr>
          <a:xfrm>
            <a:off x="5494774" y="5270956"/>
            <a:ext cx="2438400" cy="215444"/>
          </a:xfrm>
          <a:prstGeom prst="rect">
            <a:avLst/>
          </a:prstGeom>
          <a:noFill/>
        </p:spPr>
        <p:txBody>
          <a:bodyPr wrap="square" rtlCol="0">
            <a:spAutoFit/>
          </a:bodyPr>
          <a:lstStyle/>
          <a:p>
            <a:pPr algn="ctr"/>
            <a:r>
              <a:rPr lang="en-US" sz="800" dirty="0"/>
              <a:t>Jorge Tung on Unsplash. "Wildebeests."</a:t>
            </a:r>
          </a:p>
        </p:txBody>
      </p:sp>
    </p:spTree>
    <p:extLst>
      <p:ext uri="{BB962C8B-B14F-4D97-AF65-F5344CB8AC3E}">
        <p14:creationId xmlns:p14="http://schemas.microsoft.com/office/powerpoint/2010/main" val="2808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2063</TotalTime>
  <Words>3356</Words>
  <Application>Microsoft Office PowerPoint</Application>
  <PresentationFormat>On-screen Show (4:3)</PresentationFormat>
  <Paragraphs>298</Paragraphs>
  <Slides>50</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Calibri</vt:lpstr>
      <vt:lpstr>Aptos</vt:lpstr>
      <vt:lpstr>Arial</vt:lpstr>
      <vt:lpstr>Office Theme</vt:lpstr>
      <vt:lpstr>1_Office Theme</vt:lpstr>
      <vt:lpstr>Lesson 45.5</vt:lpstr>
      <vt:lpstr>Objectives</vt:lpstr>
      <vt:lpstr>Behavioral Biology</vt:lpstr>
      <vt:lpstr>Innate and Learned Behaviors</vt:lpstr>
      <vt:lpstr>Innate Behaviors: Movement and Migration</vt:lpstr>
      <vt:lpstr>Kinesis</vt:lpstr>
      <vt:lpstr>Taxis</vt:lpstr>
      <vt:lpstr>Fixed Action Patterns</vt:lpstr>
      <vt:lpstr>Migration</vt:lpstr>
      <vt:lpstr>Types of Migration</vt:lpstr>
      <vt:lpstr>Foraging</vt:lpstr>
      <vt:lpstr>Innate Behaviors: Living in Groups</vt:lpstr>
      <vt:lpstr>Signals</vt:lpstr>
      <vt:lpstr>Pheromones</vt:lpstr>
      <vt:lpstr>Songs</vt:lpstr>
      <vt:lpstr>Courtship Displays</vt:lpstr>
      <vt:lpstr>Reflection Question1</vt:lpstr>
      <vt:lpstr>Aggressive Displays</vt:lpstr>
      <vt:lpstr>Distraction Displays &amp; Touch</vt:lpstr>
      <vt:lpstr>Altruistic Behaviors</vt:lpstr>
      <vt:lpstr>An Extreme Example: Eusocial Insects1</vt:lpstr>
      <vt:lpstr>An Extreme Example: Eusocial Insects2</vt:lpstr>
      <vt:lpstr>Altruistic Behavior in Unrelated Individuals</vt:lpstr>
      <vt:lpstr>Are Altruistic Behaviors Truly Altruistic?</vt:lpstr>
      <vt:lpstr>Group Activity</vt:lpstr>
      <vt:lpstr>Reflection Question2</vt:lpstr>
      <vt:lpstr>Finding Sex Partners</vt:lpstr>
      <vt:lpstr>Monogamous Mating</vt:lpstr>
      <vt:lpstr>Polygynous Mating1</vt:lpstr>
      <vt:lpstr>Polygynous Mating2</vt:lpstr>
      <vt:lpstr>Polyandrous Mating</vt:lpstr>
      <vt:lpstr>Simple Learned Behaviors</vt:lpstr>
      <vt:lpstr>Habituation</vt:lpstr>
      <vt:lpstr>Imprinting</vt:lpstr>
      <vt:lpstr>Conditioned Behavior</vt:lpstr>
      <vt:lpstr>Classical Conditioning1</vt:lpstr>
      <vt:lpstr>Classical Conditioning2</vt:lpstr>
      <vt:lpstr>Operant Conditioning1</vt:lpstr>
      <vt:lpstr>Operant Conditioning2</vt:lpstr>
      <vt:lpstr>Cognitive Learning</vt:lpstr>
      <vt:lpstr>Cognitive Learning and Primates</vt:lpstr>
      <vt:lpstr>Think It Through</vt:lpstr>
      <vt:lpstr>Cognitive Learning and Rats</vt:lpstr>
      <vt:lpstr>45.5 Figure 13</vt:lpstr>
      <vt:lpstr>Cognitive Maps</vt:lpstr>
      <vt:lpstr>Sociobiology1</vt:lpstr>
      <vt:lpstr>Sociobiology2</vt:lpstr>
      <vt:lpstr>Reflection Question3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217</cp:revision>
  <dcterms:created xsi:type="dcterms:W3CDTF">2013-04-26T14:43:13Z</dcterms:created>
  <dcterms:modified xsi:type="dcterms:W3CDTF">2024-10-18T01:49:53Z</dcterms:modified>
</cp:coreProperties>
</file>