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28"/>
  </p:notesMasterIdLst>
  <p:handoutMasterIdLst>
    <p:handoutMasterId r:id="rId29"/>
  </p:handoutMasterIdLst>
  <p:sldIdLst>
    <p:sldId id="272" r:id="rId3"/>
    <p:sldId id="264" r:id="rId4"/>
    <p:sldId id="265" r:id="rId5"/>
    <p:sldId id="274" r:id="rId6"/>
    <p:sldId id="281" r:id="rId7"/>
    <p:sldId id="271" r:id="rId8"/>
    <p:sldId id="282" r:id="rId9"/>
    <p:sldId id="283" r:id="rId10"/>
    <p:sldId id="284" r:id="rId11"/>
    <p:sldId id="285" r:id="rId12"/>
    <p:sldId id="286" r:id="rId13"/>
    <p:sldId id="287" r:id="rId14"/>
    <p:sldId id="288" r:id="rId15"/>
    <p:sldId id="289" r:id="rId16"/>
    <p:sldId id="268" r:id="rId17"/>
    <p:sldId id="290" r:id="rId18"/>
    <p:sldId id="291" r:id="rId19"/>
    <p:sldId id="292" r:id="rId20"/>
    <p:sldId id="293" r:id="rId21"/>
    <p:sldId id="294" r:id="rId22"/>
    <p:sldId id="295" r:id="rId23"/>
    <p:sldId id="297" r:id="rId24"/>
    <p:sldId id="267" r:id="rId25"/>
    <p:sldId id="298"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10" autoAdjust="0"/>
  </p:normalViewPr>
  <p:slideViewPr>
    <p:cSldViewPr>
      <p:cViewPr varScale="1">
        <p:scale>
          <a:sx n="68" d="100"/>
          <a:sy n="68" d="100"/>
        </p:scale>
        <p:origin x="882" y="72"/>
      </p:cViewPr>
      <p:guideLst>
        <p:guide orient="horz" pos="2160"/>
        <p:guide pos="2880"/>
      </p:guideLst>
    </p:cSldViewPr>
  </p:slideViewPr>
  <p:outlineViewPr>
    <p:cViewPr>
      <p:scale>
        <a:sx n="33" d="100"/>
        <a:sy n="33" d="100"/>
      </p:scale>
      <p:origin x="0" y="-1369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10/15/2024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trophic levels of a food chain in Lake Ontario at the United States-Canada border. Energy and nutrients flow from photosynthetic green algae at the bottom of the food chain up to the top of the food chain: the Chinook salmon.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335846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food web shows the interactions between organisms across trophic levels in the Lake Ontario ecosystem. Primary producers are outlined in the bottom row (green), primary consumers in the row above the bottom (orange), secondary consumers in the row below the top row (blue), and tertiary (apex) consumers in the top row (purple). Arrows point from an organism that is consumed to the organism that consumes it. Notice how some lines point to more than one trophic level. For example, the opossum shrimp eats both primary producers and primary consumers.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13</a:t>
            </a:fld>
            <a:endParaRPr lang="en-US" dirty="0"/>
          </a:p>
        </p:txBody>
      </p:sp>
    </p:spTree>
    <p:extLst>
      <p:ext uri="{BB962C8B-B14F-4D97-AF65-F5344CB8AC3E}">
        <p14:creationId xmlns:p14="http://schemas.microsoft.com/office/powerpoint/2010/main" val="685151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food web shows the interactions between organisms across trophic levels in the Lake Ontario ecosystem. Primary producers are outlined in the bottom row (green), primary consumers in the row above the bottom (orange), secondary consumers in the row below the top row (blue), and tertiary (apex) consumers in the top row (purple). </a:t>
            </a: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82021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560376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3623822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89491F1C-9134-EE6F-1387-CB128F2108E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AA58C710-9F35-21DC-1461-7979233F23A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056CEF3-54E7-30CA-E5D7-8B67A79365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E404C8-3F6A-A89C-A107-03D99AA60DE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6761A02-EB46-2811-8042-32143F26B3A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873B5D0-91F8-4DF6-F612-F283F1ABCAD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8AF086FC-CC76-221D-CB2E-F8018EBF5D5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1FD999D-682D-BB7A-D2A1-C410606BA5D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050A0F3-8A4D-39AF-E658-4322432B92C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C9C28A1-1629-181B-76D5-95AB36D9108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ACB922-DA60-C9FF-E5F2-5612FB04AF4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hawkes.biz/trophiclevel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46.1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Ecosystem Ecology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9ACD-99BC-FD81-E552-452113587FA1}"/>
              </a:ext>
            </a:extLst>
          </p:cNvPr>
          <p:cNvSpPr>
            <a:spLocks noGrp="1"/>
          </p:cNvSpPr>
          <p:nvPr>
            <p:ph type="title"/>
          </p:nvPr>
        </p:nvSpPr>
        <p:spPr/>
        <p:txBody>
          <a:bodyPr/>
          <a:lstStyle/>
          <a:p>
            <a:r>
              <a:rPr lang="en-US" dirty="0"/>
              <a:t>46.1 Figure 5</a:t>
            </a:r>
          </a:p>
        </p:txBody>
      </p:sp>
      <p:sp>
        <p:nvSpPr>
          <p:cNvPr id="6" name="TextBox 5">
            <a:extLst>
              <a:ext uri="{FF2B5EF4-FFF2-40B4-BE49-F238E27FC236}">
                <a16:creationId xmlns:a16="http://schemas.microsoft.com/office/drawing/2014/main" id="{A1A67531-2ECF-16FB-A9B5-A2B802E305D6}"/>
              </a:ext>
            </a:extLst>
          </p:cNvPr>
          <p:cNvSpPr txBox="1"/>
          <p:nvPr/>
        </p:nvSpPr>
        <p:spPr>
          <a:xfrm>
            <a:off x="2286000" y="5637609"/>
            <a:ext cx="4572000" cy="246221"/>
          </a:xfrm>
          <a:prstGeom prst="rect">
            <a:avLst/>
          </a:prstGeom>
          <a:noFill/>
        </p:spPr>
        <p:txBody>
          <a:bodyPr wrap="square">
            <a:spAutoFit/>
          </a:bodyPr>
          <a:lstStyle/>
          <a:p>
            <a:pPr algn="ctr"/>
            <a:r>
              <a:rPr lang="en-US" sz="1000" dirty="0"/>
              <a:t>CNX OpenStax on Wikimedia Commons. "Trophic levels." Modified. </a:t>
            </a:r>
          </a:p>
        </p:txBody>
      </p:sp>
      <p:pic>
        <p:nvPicPr>
          <p:cNvPr id="7" name="Content Placeholder 5" descr="In this illustration, the bottom trophic level is the primary producer, which is green algae. The primary consumers are mollusks, or snails. The secondary consumers are small fish called slimy sculpin. The tertiary and apex consumer is Chinook salmon.">
            <a:extLst>
              <a:ext uri="{FF2B5EF4-FFF2-40B4-BE49-F238E27FC236}">
                <a16:creationId xmlns:a16="http://schemas.microsoft.com/office/drawing/2014/main" id="{3D2D7478-40C5-AFC3-1A30-49AD5C72D79A}"/>
              </a:ext>
            </a:extLst>
          </p:cNvPr>
          <p:cNvPicPr>
            <a:picLocks noGrp="1" noChangeAspect="1"/>
          </p:cNvPicPr>
          <p:nvPr>
            <p:ph idx="1"/>
          </p:nvPr>
        </p:nvPicPr>
        <p:blipFill>
          <a:blip r:embed="rId3"/>
          <a:srcRect t="3666" b="58000"/>
          <a:stretch/>
        </p:blipFill>
        <p:spPr>
          <a:xfrm>
            <a:off x="99391" y="1905000"/>
            <a:ext cx="8945217" cy="1905000"/>
          </a:xfrm>
        </p:spPr>
      </p:pic>
    </p:spTree>
    <p:extLst>
      <p:ext uri="{BB962C8B-B14F-4D97-AF65-F5344CB8AC3E}">
        <p14:creationId xmlns:p14="http://schemas.microsoft.com/office/powerpoint/2010/main" val="3627638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3320-3DA8-9E58-E404-313671C3164F}"/>
              </a:ext>
            </a:extLst>
          </p:cNvPr>
          <p:cNvSpPr>
            <a:spLocks noGrp="1"/>
          </p:cNvSpPr>
          <p:nvPr>
            <p:ph type="title"/>
          </p:nvPr>
        </p:nvSpPr>
        <p:spPr/>
        <p:txBody>
          <a:bodyPr/>
          <a:lstStyle/>
          <a:p>
            <a:r>
              <a:rPr lang="en-US" dirty="0"/>
              <a:t>Food Chains and Food Webs</a:t>
            </a:r>
            <a:r>
              <a:rPr lang="en-US" sz="1400" baseline="-25000" dirty="0"/>
              <a:t>2</a:t>
            </a:r>
          </a:p>
        </p:txBody>
      </p:sp>
      <p:sp>
        <p:nvSpPr>
          <p:cNvPr id="3" name="Content Placeholder 2">
            <a:extLst>
              <a:ext uri="{FF2B5EF4-FFF2-40B4-BE49-F238E27FC236}">
                <a16:creationId xmlns:a16="http://schemas.microsoft.com/office/drawing/2014/main" id="{39618895-AA8C-9C44-7575-60A75E00DB70}"/>
              </a:ext>
            </a:extLst>
          </p:cNvPr>
          <p:cNvSpPr>
            <a:spLocks noGrp="1"/>
          </p:cNvSpPr>
          <p:nvPr>
            <p:ph idx="1"/>
          </p:nvPr>
        </p:nvSpPr>
        <p:spPr>
          <a:xfrm>
            <a:off x="457200" y="1280160"/>
            <a:ext cx="8229600" cy="2225040"/>
          </a:xfrm>
        </p:spPr>
        <p:txBody>
          <a:bodyPr>
            <a:normAutofit fontScale="92500" lnSpcReduction="20000"/>
          </a:bodyPr>
          <a:lstStyle/>
          <a:p>
            <a:r>
              <a:rPr lang="en-US" dirty="0"/>
              <a:t>Energy is lost as heat between each trophic level due to the second law of thermodynamics. </a:t>
            </a:r>
          </a:p>
          <a:p>
            <a:pPr marL="457200" indent="-457200">
              <a:buFont typeface="Arial" panose="020B0604020202020204" pitchFamily="34" charset="0"/>
              <a:buChar char="•"/>
            </a:pPr>
            <a:r>
              <a:rPr lang="en-US" dirty="0"/>
              <a:t>After a limited number of trophic energy transfers, the amount of energy remaining in the food chain may not be great enough to support viable populations at yet a higher trophic level.</a:t>
            </a:r>
          </a:p>
        </p:txBody>
      </p:sp>
      <p:sp>
        <p:nvSpPr>
          <p:cNvPr id="6" name="TextBox 5">
            <a:extLst>
              <a:ext uri="{FF2B5EF4-FFF2-40B4-BE49-F238E27FC236}">
                <a16:creationId xmlns:a16="http://schemas.microsoft.com/office/drawing/2014/main" id="{21B2F875-8D79-D127-70FD-046149CC9EF2}"/>
              </a:ext>
            </a:extLst>
          </p:cNvPr>
          <p:cNvSpPr txBox="1"/>
          <p:nvPr/>
        </p:nvSpPr>
        <p:spPr>
          <a:xfrm>
            <a:off x="1066800" y="4801568"/>
            <a:ext cx="3124200" cy="1169551"/>
          </a:xfrm>
          <a:prstGeom prst="rect">
            <a:avLst/>
          </a:prstGeom>
          <a:noFill/>
        </p:spPr>
        <p:txBody>
          <a:bodyPr wrap="square">
            <a:spAutoFit/>
          </a:bodyPr>
          <a:lstStyle/>
          <a:p>
            <a:r>
              <a:rPr lang="en-US" sz="1400" b="1" dirty="0"/>
              <a:t>46.1 Figure 6: </a:t>
            </a:r>
            <a:r>
              <a:rPr lang="en-US" sz="1400" dirty="0"/>
              <a:t>The relative energy in trophic levels in a Silver Springs, Florida, ecosystem is shown. Each trophic level has less energy available and supports fewer organisms at the next level.</a:t>
            </a:r>
          </a:p>
        </p:txBody>
      </p:sp>
      <p:pic>
        <p:nvPicPr>
          <p:cNvPr id="5" name="Content Placeholder 6" descr="The graph shows energy content in different trophic levels. The energy content of primary producers is over 20,000 kilocalories per meter squared per year. The energy content of primary consumers is much smaller, about 3,400 kilocalories per meter squared per year. The energy content of secondary consumers is 383 kilocalories per meter squared per year, and the energy content of tertiary consumers is only 21 kilocalories per meter squared per year.">
            <a:extLst>
              <a:ext uri="{FF2B5EF4-FFF2-40B4-BE49-F238E27FC236}">
                <a16:creationId xmlns:a16="http://schemas.microsoft.com/office/drawing/2014/main" id="{AB2897D2-5121-D4EA-19B8-DFE3CE69AEDC}"/>
              </a:ext>
            </a:extLst>
          </p:cNvPr>
          <p:cNvPicPr>
            <a:picLocks noChangeAspect="1"/>
          </p:cNvPicPr>
          <p:nvPr/>
        </p:nvPicPr>
        <p:blipFill>
          <a:blip r:embed="rId2"/>
          <a:srcRect l="12037" t="5334" r="11111" b="2111"/>
          <a:stretch/>
        </p:blipFill>
        <p:spPr>
          <a:xfrm>
            <a:off x="4191000" y="3169847"/>
            <a:ext cx="3924300" cy="2625678"/>
          </a:xfrm>
          <a:prstGeom prst="rect">
            <a:avLst/>
          </a:prstGeom>
        </p:spPr>
      </p:pic>
      <p:sp>
        <p:nvSpPr>
          <p:cNvPr id="8" name="TextBox 7">
            <a:extLst>
              <a:ext uri="{FF2B5EF4-FFF2-40B4-BE49-F238E27FC236}">
                <a16:creationId xmlns:a16="http://schemas.microsoft.com/office/drawing/2014/main" id="{4BAC60F1-930E-4C9B-7A4C-B234DB68F1F0}"/>
              </a:ext>
            </a:extLst>
          </p:cNvPr>
          <p:cNvSpPr txBox="1"/>
          <p:nvPr/>
        </p:nvSpPr>
        <p:spPr>
          <a:xfrm>
            <a:off x="3848100" y="5839951"/>
            <a:ext cx="4572000" cy="215444"/>
          </a:xfrm>
          <a:prstGeom prst="rect">
            <a:avLst/>
          </a:prstGeom>
          <a:noFill/>
        </p:spPr>
        <p:txBody>
          <a:bodyPr wrap="square">
            <a:spAutoFit/>
          </a:bodyPr>
          <a:lstStyle/>
          <a:p>
            <a:pPr algn="ctr"/>
            <a:r>
              <a:rPr lang="en-US" sz="800" dirty="0"/>
              <a:t>CNX OpenStax on Wikimedia Commons. "Energy in trophic levels." </a:t>
            </a:r>
          </a:p>
        </p:txBody>
      </p:sp>
    </p:spTree>
    <p:extLst>
      <p:ext uri="{BB962C8B-B14F-4D97-AF65-F5344CB8AC3E}">
        <p14:creationId xmlns:p14="http://schemas.microsoft.com/office/powerpoint/2010/main" val="2362197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B286-A779-9C19-4DBB-B6D86358D948}"/>
              </a:ext>
            </a:extLst>
          </p:cNvPr>
          <p:cNvSpPr>
            <a:spLocks noGrp="1"/>
          </p:cNvSpPr>
          <p:nvPr>
            <p:ph type="title"/>
          </p:nvPr>
        </p:nvSpPr>
        <p:spPr/>
        <p:txBody>
          <a:bodyPr/>
          <a:lstStyle/>
          <a:p>
            <a:r>
              <a:rPr lang="en-US" dirty="0"/>
              <a:t>Food Chains and Food Webs</a:t>
            </a:r>
            <a:r>
              <a:rPr lang="en-US" sz="1400" baseline="-25000" dirty="0"/>
              <a:t>3</a:t>
            </a:r>
            <a:endParaRPr lang="en-US" dirty="0"/>
          </a:p>
        </p:txBody>
      </p:sp>
      <p:sp>
        <p:nvSpPr>
          <p:cNvPr id="3" name="Content Placeholder 2">
            <a:extLst>
              <a:ext uri="{FF2B5EF4-FFF2-40B4-BE49-F238E27FC236}">
                <a16:creationId xmlns:a16="http://schemas.microsoft.com/office/drawing/2014/main" id="{F9F0D79C-8A03-CB32-89D3-483F4CEB6A1F}"/>
              </a:ext>
            </a:extLst>
          </p:cNvPr>
          <p:cNvSpPr>
            <a:spLocks noGrp="1"/>
          </p:cNvSpPr>
          <p:nvPr>
            <p:ph idx="1"/>
          </p:nvPr>
        </p:nvSpPr>
        <p:spPr/>
        <p:txBody>
          <a:bodyPr/>
          <a:lstStyle/>
          <a:p>
            <a:r>
              <a:rPr lang="en-US" dirty="0"/>
              <a:t>A </a:t>
            </a:r>
            <a:r>
              <a:rPr lang="en-US" b="1" dirty="0"/>
              <a:t>food web </a:t>
            </a:r>
            <a:r>
              <a:rPr lang="en-US" dirty="0"/>
              <a:t>is a graphic representation of a holistic, nonlinear web of primary producers, primary consumers, and higher-level consumers used to describe ecosystem structure and dynamics.</a:t>
            </a:r>
          </a:p>
          <a:p>
            <a:pPr marL="457200" indent="-457200">
              <a:buFont typeface="Arial" panose="020B0604020202020204" pitchFamily="34" charset="0"/>
              <a:buChar char="•"/>
            </a:pPr>
            <a:r>
              <a:rPr lang="en-US" dirty="0"/>
              <a:t>Considers that:</a:t>
            </a:r>
          </a:p>
          <a:p>
            <a:pPr marL="1200150" lvl="1" indent="-457200">
              <a:buFont typeface="Arial" panose="020B0604020202020204" pitchFamily="34" charset="0"/>
              <a:buChar char="•"/>
            </a:pPr>
            <a:r>
              <a:rPr lang="en-US" dirty="0"/>
              <a:t>Some organisms can feed on species from more than one trophic level</a:t>
            </a:r>
          </a:p>
          <a:p>
            <a:pPr marL="1200150" lvl="1" indent="-457200">
              <a:buFont typeface="Arial" panose="020B0604020202020204" pitchFamily="34" charset="0"/>
              <a:buChar char="•"/>
            </a:pPr>
            <a:r>
              <a:rPr lang="en-US" dirty="0"/>
              <a:t>Some organisms can be eaten by species from multiple trophic levels</a:t>
            </a:r>
          </a:p>
        </p:txBody>
      </p:sp>
    </p:spTree>
    <p:extLst>
      <p:ext uri="{BB962C8B-B14F-4D97-AF65-F5344CB8AC3E}">
        <p14:creationId xmlns:p14="http://schemas.microsoft.com/office/powerpoint/2010/main" val="696220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BBC07-4BFD-7E0E-BFB0-9B3363EBEF9C}"/>
              </a:ext>
            </a:extLst>
          </p:cNvPr>
          <p:cNvSpPr>
            <a:spLocks noGrp="1"/>
          </p:cNvSpPr>
          <p:nvPr>
            <p:ph type="title"/>
          </p:nvPr>
        </p:nvSpPr>
        <p:spPr/>
        <p:txBody>
          <a:bodyPr/>
          <a:lstStyle/>
          <a:p>
            <a:r>
              <a:rPr lang="en-US" dirty="0"/>
              <a:t>46.1 Figure 7A</a:t>
            </a:r>
          </a:p>
        </p:txBody>
      </p:sp>
      <p:sp>
        <p:nvSpPr>
          <p:cNvPr id="7" name="TextBox 6">
            <a:extLst>
              <a:ext uri="{FF2B5EF4-FFF2-40B4-BE49-F238E27FC236}">
                <a16:creationId xmlns:a16="http://schemas.microsoft.com/office/drawing/2014/main" id="{394B592F-FB1A-AF46-596B-11272251D0EC}"/>
              </a:ext>
            </a:extLst>
          </p:cNvPr>
          <p:cNvSpPr txBox="1"/>
          <p:nvPr/>
        </p:nvSpPr>
        <p:spPr>
          <a:xfrm>
            <a:off x="2285999" y="5829300"/>
            <a:ext cx="4572000" cy="215444"/>
          </a:xfrm>
          <a:prstGeom prst="rect">
            <a:avLst/>
          </a:prstGeom>
          <a:noFill/>
        </p:spPr>
        <p:txBody>
          <a:bodyPr wrap="square">
            <a:spAutoFit/>
          </a:bodyPr>
          <a:lstStyle/>
          <a:p>
            <a:pPr algn="ctr"/>
            <a:r>
              <a:rPr lang="en-US" sz="800" dirty="0"/>
              <a:t>National Oceanic and Atmospheric Administration. "Food web."</a:t>
            </a:r>
          </a:p>
        </p:txBody>
      </p:sp>
      <p:pic>
        <p:nvPicPr>
          <p:cNvPr id="6" name="Content Placeholder 6" descr="The bottom level of the illustration shows primary producers, which include diatoms, green algae, blue-green algae, flagellates, and rotifers. The next level includes the primary consumers that eat primary producers. These include calanoids, waterfleas, and cyclopoids, rotifers and amphipods. The shrimp also eats primary producers. Primary consumers are in turn eaten by secondary consumers, which are typically small fish. The small fish are eaten by larger fish, the tertiary, or apex consumers. The yellow perch, a secondary consumer, eats small fish within its own trophic level. All fish are eaten by the sea lamprey. Thus, the food web is complex with interwoven layers.">
            <a:extLst>
              <a:ext uri="{FF2B5EF4-FFF2-40B4-BE49-F238E27FC236}">
                <a16:creationId xmlns:a16="http://schemas.microsoft.com/office/drawing/2014/main" id="{A40CFB60-08E0-DC63-DFE4-AC8CFDF12972}"/>
              </a:ext>
            </a:extLst>
          </p:cNvPr>
          <p:cNvPicPr>
            <a:picLocks noGrp="1" noChangeAspect="1"/>
          </p:cNvPicPr>
          <p:nvPr>
            <p:ph idx="1"/>
          </p:nvPr>
        </p:nvPicPr>
        <p:blipFill>
          <a:blip r:embed="rId3"/>
          <a:srcRect l="16667" t="3667" r="16667" b="3000"/>
          <a:stretch/>
        </p:blipFill>
        <p:spPr>
          <a:xfrm>
            <a:off x="1529987" y="1097280"/>
            <a:ext cx="6084026" cy="4732020"/>
          </a:xfrm>
        </p:spPr>
      </p:pic>
    </p:spTree>
    <p:extLst>
      <p:ext uri="{BB962C8B-B14F-4D97-AF65-F5344CB8AC3E}">
        <p14:creationId xmlns:p14="http://schemas.microsoft.com/office/powerpoint/2010/main" val="37220307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F702-F1A3-F02B-C64C-075B8F5D5A71}"/>
              </a:ext>
            </a:extLst>
          </p:cNvPr>
          <p:cNvSpPr>
            <a:spLocks noGrp="1"/>
          </p:cNvSpPr>
          <p:nvPr>
            <p:ph type="title"/>
          </p:nvPr>
        </p:nvSpPr>
        <p:spPr/>
        <p:txBody>
          <a:bodyPr/>
          <a:lstStyle/>
          <a:p>
            <a:r>
              <a:rPr lang="en-US" dirty="0"/>
              <a:t>46.1 Figure 7B</a:t>
            </a:r>
          </a:p>
        </p:txBody>
      </p:sp>
      <p:sp>
        <p:nvSpPr>
          <p:cNvPr id="5" name="TextBox 4">
            <a:extLst>
              <a:ext uri="{FF2B5EF4-FFF2-40B4-BE49-F238E27FC236}">
                <a16:creationId xmlns:a16="http://schemas.microsoft.com/office/drawing/2014/main" id="{736CD378-36B2-52F4-D47B-D2C2C1879BC5}"/>
              </a:ext>
            </a:extLst>
          </p:cNvPr>
          <p:cNvSpPr txBox="1"/>
          <p:nvPr/>
        </p:nvSpPr>
        <p:spPr>
          <a:xfrm>
            <a:off x="2285999" y="5829300"/>
            <a:ext cx="4572000" cy="215444"/>
          </a:xfrm>
          <a:prstGeom prst="rect">
            <a:avLst/>
          </a:prstGeom>
          <a:noFill/>
        </p:spPr>
        <p:txBody>
          <a:bodyPr wrap="square">
            <a:spAutoFit/>
          </a:bodyPr>
          <a:lstStyle/>
          <a:p>
            <a:pPr algn="ctr"/>
            <a:r>
              <a:rPr lang="en-US" sz="800" dirty="0"/>
              <a:t>National Oceanic and Atmospheric Administration. "Food web."</a:t>
            </a:r>
          </a:p>
        </p:txBody>
      </p:sp>
      <p:pic>
        <p:nvPicPr>
          <p:cNvPr id="7" name="Content Placeholder 4" descr="A listing of all the species within the food web including, sea lamprey, piscivores, forage fish, macroinvertebrates, zooplankton, and phytoplankton. ">
            <a:extLst>
              <a:ext uri="{FF2B5EF4-FFF2-40B4-BE49-F238E27FC236}">
                <a16:creationId xmlns:a16="http://schemas.microsoft.com/office/drawing/2014/main" id="{D010D7E6-C2A5-350B-2C4E-F188CAE1EBCE}"/>
              </a:ext>
            </a:extLst>
          </p:cNvPr>
          <p:cNvPicPr>
            <a:picLocks noGrp="1" noChangeAspect="1"/>
          </p:cNvPicPr>
          <p:nvPr>
            <p:ph idx="1"/>
          </p:nvPr>
        </p:nvPicPr>
        <p:blipFill>
          <a:blip r:embed="rId3"/>
          <a:srcRect l="16667" t="3667" r="15741" b="3000"/>
          <a:stretch/>
        </p:blipFill>
        <p:spPr>
          <a:xfrm>
            <a:off x="1600200" y="1097280"/>
            <a:ext cx="6168526" cy="4732020"/>
          </a:xfrm>
        </p:spPr>
      </p:pic>
    </p:spTree>
    <p:extLst>
      <p:ext uri="{BB962C8B-B14F-4D97-AF65-F5344CB8AC3E}">
        <p14:creationId xmlns:p14="http://schemas.microsoft.com/office/powerpoint/2010/main" val="2696410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lstStyle/>
          <a:p>
            <a:r>
              <a:rPr lang="en-US" dirty="0"/>
              <a:t>Visit </a:t>
            </a:r>
            <a:r>
              <a:rPr lang="en-US" dirty="0">
                <a:hlinkClick r:id="rId3">
                  <a:extLst>
                    <a:ext uri="{A12FA001-AC4F-418D-AE19-62706E023703}">
                      <ahyp:hlinkClr xmlns:ahyp="http://schemas.microsoft.com/office/drawing/2018/hyperlinkcolor" val="tx"/>
                    </a:ext>
                  </a:extLst>
                </a:hlinkClick>
              </a:rPr>
              <a:t>this website to access photos </a:t>
            </a:r>
            <a:r>
              <a:rPr lang="en-US" dirty="0"/>
              <a:t>taken from a trail camera in Gorongosa National Park.</a:t>
            </a:r>
          </a:p>
          <a:p>
            <a:endParaRPr lang="en-US" dirty="0"/>
          </a:p>
          <a:p>
            <a:r>
              <a:rPr lang="en-US" dirty="0"/>
              <a:t>Navigate through the photos of each species and predict the trophic level (producer, primary consumer, secondary consumer, or tertiary consumer) of each species. You can use the "Field Guide" to help make your predictions. Record your reasons for your predictions and compare your predictions with the rest of your group.</a:t>
            </a:r>
          </a:p>
        </p:txBody>
      </p:sp>
    </p:spTree>
    <p:extLst>
      <p:ext uri="{BB962C8B-B14F-4D97-AF65-F5344CB8AC3E}">
        <p14:creationId xmlns:p14="http://schemas.microsoft.com/office/powerpoint/2010/main" val="2069639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B286-A779-9C19-4DBB-B6D86358D948}"/>
              </a:ext>
            </a:extLst>
          </p:cNvPr>
          <p:cNvSpPr>
            <a:spLocks noGrp="1"/>
          </p:cNvSpPr>
          <p:nvPr>
            <p:ph type="title"/>
          </p:nvPr>
        </p:nvSpPr>
        <p:spPr/>
        <p:txBody>
          <a:bodyPr/>
          <a:lstStyle/>
          <a:p>
            <a:r>
              <a:rPr lang="en-US" dirty="0"/>
              <a:t>Food Chains and Food Webs</a:t>
            </a:r>
            <a:r>
              <a:rPr lang="en-US" sz="1400" baseline="-25000" dirty="0"/>
              <a:t>4</a:t>
            </a:r>
            <a:endParaRPr lang="en-US" dirty="0"/>
          </a:p>
        </p:txBody>
      </p:sp>
      <p:sp>
        <p:nvSpPr>
          <p:cNvPr id="3" name="Content Placeholder 2">
            <a:extLst>
              <a:ext uri="{FF2B5EF4-FFF2-40B4-BE49-F238E27FC236}">
                <a16:creationId xmlns:a16="http://schemas.microsoft.com/office/drawing/2014/main" id="{F9F0D79C-8A03-CB32-89D3-483F4CEB6A1F}"/>
              </a:ext>
            </a:extLst>
          </p:cNvPr>
          <p:cNvSpPr>
            <a:spLocks noGrp="1"/>
          </p:cNvSpPr>
          <p:nvPr>
            <p:ph idx="1"/>
          </p:nvPr>
        </p:nvSpPr>
        <p:spPr/>
        <p:txBody>
          <a:bodyPr>
            <a:normAutofit fontScale="85000" lnSpcReduction="20000"/>
          </a:bodyPr>
          <a:lstStyle/>
          <a:p>
            <a:r>
              <a:rPr lang="en-US" dirty="0"/>
              <a:t>Two general types of food webs are often shown interacting within a single ecosystem:</a:t>
            </a:r>
          </a:p>
          <a:p>
            <a:pPr marL="457200" indent="-457200">
              <a:buFont typeface="Arial" panose="020B0604020202020204" pitchFamily="34" charset="0"/>
              <a:buChar char="•"/>
            </a:pPr>
            <a:r>
              <a:rPr lang="en-US" dirty="0"/>
              <a:t>A </a:t>
            </a:r>
            <a:r>
              <a:rPr lang="en-US" b="1" dirty="0"/>
              <a:t>grazing food web </a:t>
            </a:r>
            <a:r>
              <a:rPr lang="en-US" dirty="0"/>
              <a:t>has plants or other photosynthetic organisms at its base, followed by herbivores and various carnivores.</a:t>
            </a:r>
          </a:p>
          <a:p>
            <a:pPr marL="457200" indent="-457200">
              <a:buFont typeface="Arial" panose="020B0604020202020204" pitchFamily="34" charset="0"/>
              <a:buChar char="•"/>
            </a:pPr>
            <a:r>
              <a:rPr lang="en-US" dirty="0"/>
              <a:t>A </a:t>
            </a:r>
            <a:r>
              <a:rPr lang="en-US" b="1" dirty="0"/>
              <a:t>detrital food web </a:t>
            </a:r>
            <a:r>
              <a:rPr lang="en-US" dirty="0"/>
              <a:t>consists of a base of organisms that feed on decaying organic matter (dead organisms), called decomposers or detritivores. </a:t>
            </a:r>
          </a:p>
          <a:p>
            <a:pPr marL="457200" indent="-457200">
              <a:buFont typeface="Arial" panose="020B0604020202020204" pitchFamily="34" charset="0"/>
              <a:buChar char="•"/>
            </a:pPr>
            <a:r>
              <a:rPr lang="en-US" dirty="0"/>
              <a:t>For example, in a meadow ecosystem, plants may support a grazing food web of different organisms, primary and other levels of consumers, while also supporting a detrital food web of bacteria, fungi, and detritivorous invertebrates feeding off dead plants and animals.</a:t>
            </a:r>
          </a:p>
          <a:p>
            <a:endParaRPr lang="en-US" dirty="0"/>
          </a:p>
        </p:txBody>
      </p:sp>
    </p:spTree>
    <p:extLst>
      <p:ext uri="{BB962C8B-B14F-4D97-AF65-F5344CB8AC3E}">
        <p14:creationId xmlns:p14="http://schemas.microsoft.com/office/powerpoint/2010/main" val="3998260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AED90-CEB5-6D74-0933-0FD1BA96004E}"/>
              </a:ext>
            </a:extLst>
          </p:cNvPr>
          <p:cNvSpPr>
            <a:spLocks noGrp="1"/>
          </p:cNvSpPr>
          <p:nvPr>
            <p:ph type="title"/>
          </p:nvPr>
        </p:nvSpPr>
        <p:spPr/>
        <p:txBody>
          <a:bodyPr/>
          <a:lstStyle/>
          <a:p>
            <a:r>
              <a:rPr lang="en-US" dirty="0"/>
              <a:t>Evolution Connection</a:t>
            </a:r>
          </a:p>
        </p:txBody>
      </p:sp>
      <p:sp>
        <p:nvSpPr>
          <p:cNvPr id="3" name="Content Placeholder 2">
            <a:extLst>
              <a:ext uri="{FF2B5EF4-FFF2-40B4-BE49-F238E27FC236}">
                <a16:creationId xmlns:a16="http://schemas.microsoft.com/office/drawing/2014/main" id="{3CDCCFAB-463D-1145-7F38-58ED2A61C469}"/>
              </a:ext>
            </a:extLst>
          </p:cNvPr>
          <p:cNvSpPr>
            <a:spLocks noGrp="1"/>
          </p:cNvSpPr>
          <p:nvPr>
            <p:ph idx="1"/>
          </p:nvPr>
        </p:nvSpPr>
        <p:spPr>
          <a:xfrm>
            <a:off x="457200" y="1280160"/>
            <a:ext cx="8229600" cy="3520440"/>
          </a:xfrm>
        </p:spPr>
        <p:txBody>
          <a:bodyPr>
            <a:normAutofit fontScale="62500" lnSpcReduction="20000"/>
          </a:bodyPr>
          <a:lstStyle/>
          <a:p>
            <a:r>
              <a:rPr lang="en-US" dirty="0"/>
              <a:t>Three-Spined Stickleback</a:t>
            </a:r>
          </a:p>
          <a:p>
            <a:pPr marL="457200" indent="-457200">
              <a:buFont typeface="Arial" panose="020B0604020202020204" pitchFamily="34" charset="0"/>
              <a:buChar char="•"/>
            </a:pPr>
            <a:r>
              <a:rPr lang="en-US" dirty="0"/>
              <a:t>Dr. Luke Harmon's 2009 study demonstrated that the evolution of organisms into subspecies can directly affect their ecosystem environment.</a:t>
            </a:r>
          </a:p>
          <a:p>
            <a:pPr marL="457200" indent="-457200">
              <a:buFont typeface="Arial" panose="020B0604020202020204" pitchFamily="34" charset="0"/>
              <a:buChar char="•"/>
            </a:pPr>
            <a:r>
              <a:rPr lang="en-US" dirty="0"/>
              <a:t>The study focused on three-spined sticklebacks that evolved from saltwater to freshwater fish about 10,000 years ago, developing into single or double species in isolated lakes.</a:t>
            </a:r>
          </a:p>
          <a:p>
            <a:pPr marL="457200" indent="-457200">
              <a:buFont typeface="Arial" panose="020B0604020202020204" pitchFamily="34" charset="0"/>
              <a:buChar char="•"/>
            </a:pPr>
            <a:r>
              <a:rPr lang="en-US" dirty="0"/>
              <a:t>Researchers created artificial pond microcosms to study the effects of single-species and double-species stickleback populations.</a:t>
            </a:r>
          </a:p>
          <a:p>
            <a:pPr marL="457200" indent="-457200">
              <a:buFont typeface="Arial" panose="020B0604020202020204" pitchFamily="34" charset="0"/>
              <a:buChar char="•"/>
            </a:pPr>
            <a:r>
              <a:rPr lang="en-US" dirty="0"/>
              <a:t>They discovered that tanks with two-species fish had larger dissolved organic carbon (DOC) particles, resulting in darker water and less algal blooming, while single-species tanks had smaller DOC particles and more algal growth.</a:t>
            </a:r>
          </a:p>
          <a:p>
            <a:pPr marL="457200" indent="-457200">
              <a:buFont typeface="Arial" panose="020B0604020202020204" pitchFamily="34" charset="0"/>
              <a:buChar char="•"/>
            </a:pPr>
            <a:r>
              <a:rPr lang="en-US" dirty="0"/>
              <a:t>This study reveals that species evolution, and environmental changes can have reciprocal effects, potentially impacting the survival of other organisms in the ecosystem.</a:t>
            </a:r>
          </a:p>
        </p:txBody>
      </p:sp>
      <p:sp>
        <p:nvSpPr>
          <p:cNvPr id="6" name="TextBox 5">
            <a:extLst>
              <a:ext uri="{FF2B5EF4-FFF2-40B4-BE49-F238E27FC236}">
                <a16:creationId xmlns:a16="http://schemas.microsoft.com/office/drawing/2014/main" id="{A28E1AD9-D053-0CCB-DFFD-E9B09BAAAA79}"/>
              </a:ext>
            </a:extLst>
          </p:cNvPr>
          <p:cNvSpPr txBox="1"/>
          <p:nvPr/>
        </p:nvSpPr>
        <p:spPr>
          <a:xfrm>
            <a:off x="1094433" y="5238381"/>
            <a:ext cx="2667000" cy="738664"/>
          </a:xfrm>
          <a:prstGeom prst="rect">
            <a:avLst/>
          </a:prstGeom>
          <a:noFill/>
        </p:spPr>
        <p:txBody>
          <a:bodyPr wrap="square">
            <a:spAutoFit/>
          </a:bodyPr>
          <a:lstStyle/>
          <a:p>
            <a:r>
              <a:rPr lang="en-US" sz="1400" b="1" dirty="0"/>
              <a:t>46.1 Figure 8: </a:t>
            </a:r>
            <a:r>
              <a:rPr lang="en-US" sz="1400" dirty="0"/>
              <a:t>The three-spined stickleback evolved from a saltwater fish to a freshwater fish.</a:t>
            </a:r>
          </a:p>
        </p:txBody>
      </p:sp>
      <p:pic>
        <p:nvPicPr>
          <p:cNvPr id="5" name="Content Placeholder 6" descr="A photograph of a three-spined stickleback">
            <a:extLst>
              <a:ext uri="{FF2B5EF4-FFF2-40B4-BE49-F238E27FC236}">
                <a16:creationId xmlns:a16="http://schemas.microsoft.com/office/drawing/2014/main" id="{E4C775D3-A781-7E41-8522-8DA70B4F97B8}"/>
              </a:ext>
            </a:extLst>
          </p:cNvPr>
          <p:cNvPicPr>
            <a:picLocks noChangeAspect="1"/>
          </p:cNvPicPr>
          <p:nvPr/>
        </p:nvPicPr>
        <p:blipFill>
          <a:blip r:embed="rId2"/>
          <a:srcRect l="11111" t="3667" r="10185" b="3000"/>
          <a:stretch/>
        </p:blipFill>
        <p:spPr>
          <a:xfrm>
            <a:off x="3761433" y="4548455"/>
            <a:ext cx="2157633" cy="1421499"/>
          </a:xfrm>
          <a:prstGeom prst="rect">
            <a:avLst/>
          </a:prstGeom>
        </p:spPr>
      </p:pic>
      <p:sp>
        <p:nvSpPr>
          <p:cNvPr id="8" name="TextBox 7">
            <a:extLst>
              <a:ext uri="{FF2B5EF4-FFF2-40B4-BE49-F238E27FC236}">
                <a16:creationId xmlns:a16="http://schemas.microsoft.com/office/drawing/2014/main" id="{22948438-4D73-D27B-AF3E-9C39EB0FFF6E}"/>
              </a:ext>
            </a:extLst>
          </p:cNvPr>
          <p:cNvSpPr txBox="1"/>
          <p:nvPr/>
        </p:nvSpPr>
        <p:spPr>
          <a:xfrm>
            <a:off x="2552700" y="6006296"/>
            <a:ext cx="4572000" cy="215444"/>
          </a:xfrm>
          <a:prstGeom prst="rect">
            <a:avLst/>
          </a:prstGeom>
          <a:noFill/>
        </p:spPr>
        <p:txBody>
          <a:bodyPr wrap="square">
            <a:spAutoFit/>
          </a:bodyPr>
          <a:lstStyle/>
          <a:p>
            <a:pPr algn="ctr"/>
            <a:r>
              <a:rPr lang="en-US" sz="800" dirty="0"/>
              <a:t>Gilles San Martin on Wikimedia Commons. "Three-spined stickleback."</a:t>
            </a:r>
          </a:p>
        </p:txBody>
      </p:sp>
    </p:spTree>
    <p:extLst>
      <p:ext uri="{BB962C8B-B14F-4D97-AF65-F5344CB8AC3E}">
        <p14:creationId xmlns:p14="http://schemas.microsoft.com/office/powerpoint/2010/main" val="3171299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84C3-3FEA-45C8-3BEF-85ADDB34B69C}"/>
              </a:ext>
            </a:extLst>
          </p:cNvPr>
          <p:cNvSpPr>
            <a:spLocks noGrp="1"/>
          </p:cNvSpPr>
          <p:nvPr>
            <p:ph type="title"/>
          </p:nvPr>
        </p:nvSpPr>
        <p:spPr/>
        <p:txBody>
          <a:bodyPr/>
          <a:lstStyle/>
          <a:p>
            <a:r>
              <a:rPr lang="en-US" dirty="0"/>
              <a:t>Research into Ecosystem Dynamics: Ecosystem Experimentation and Modeling</a:t>
            </a:r>
            <a:r>
              <a:rPr lang="en-US" sz="1400" baseline="-25000" dirty="0"/>
              <a:t>1</a:t>
            </a:r>
          </a:p>
        </p:txBody>
      </p:sp>
      <p:sp>
        <p:nvSpPr>
          <p:cNvPr id="3" name="Content Placeholder 2">
            <a:extLst>
              <a:ext uri="{FF2B5EF4-FFF2-40B4-BE49-F238E27FC236}">
                <a16:creationId xmlns:a16="http://schemas.microsoft.com/office/drawing/2014/main" id="{A6371E56-6F11-44C6-6A28-369109FCB644}"/>
              </a:ext>
            </a:extLst>
          </p:cNvPr>
          <p:cNvSpPr>
            <a:spLocks noGrp="1"/>
          </p:cNvSpPr>
          <p:nvPr>
            <p:ph idx="1"/>
          </p:nvPr>
        </p:nvSpPr>
        <p:spPr/>
        <p:txBody>
          <a:bodyPr>
            <a:normAutofit fontScale="77500" lnSpcReduction="20000"/>
          </a:bodyPr>
          <a:lstStyle/>
          <a:p>
            <a:r>
              <a:rPr lang="en-US" b="1" dirty="0"/>
              <a:t>Ecosystem dynamics: </a:t>
            </a:r>
            <a:r>
              <a:rPr lang="en-US" dirty="0"/>
              <a:t>study of the changes in ecosystem structure caused by changes in the environment (disturbances) or by internal forces</a:t>
            </a:r>
          </a:p>
          <a:p>
            <a:pPr marL="457200" indent="-457200">
              <a:buFont typeface="Arial" panose="020B0604020202020204" pitchFamily="34" charset="0"/>
              <a:buChar char="•"/>
            </a:pPr>
            <a:r>
              <a:rPr lang="en-US" dirty="0"/>
              <a:t>Can be studied in controlled or natural systems:</a:t>
            </a:r>
          </a:p>
          <a:p>
            <a:pPr marL="1200150" lvl="1" indent="-457200">
              <a:buFont typeface="Arial" panose="020B0604020202020204" pitchFamily="34" charset="0"/>
              <a:buChar char="•"/>
            </a:pPr>
            <a:r>
              <a:rPr lang="en-US" dirty="0"/>
              <a:t>A </a:t>
            </a:r>
            <a:r>
              <a:rPr lang="en-US" b="1" dirty="0"/>
              <a:t>holistic ecosystem model </a:t>
            </a:r>
            <a:r>
              <a:rPr lang="en-US" dirty="0"/>
              <a:t>quantifies the composition, interaction, and dynamics of entire natural ecosystems; it is the most representative of the ecosystem in its natural state, but is limited by time, expense, as well as feasibility and ethics.</a:t>
            </a:r>
          </a:p>
          <a:p>
            <a:pPr marL="1200150" lvl="1" indent="-457200">
              <a:buFont typeface="Arial" panose="020B0604020202020204" pitchFamily="34" charset="0"/>
              <a:buChar char="•"/>
            </a:pPr>
            <a:r>
              <a:rPr lang="en-US" dirty="0"/>
              <a:t>Controlled conditions may change the dynamics of the system and include:</a:t>
            </a:r>
          </a:p>
          <a:p>
            <a:pPr marL="1600200" lvl="2" indent="-457200"/>
            <a:r>
              <a:rPr lang="en-US" b="1" dirty="0"/>
              <a:t>Mesocosm:</a:t>
            </a:r>
            <a:r>
              <a:rPr lang="en-US" dirty="0"/>
              <a:t> outdoor experimental system that reflects that natural environment</a:t>
            </a:r>
          </a:p>
          <a:p>
            <a:pPr marL="1600200" lvl="2" indent="-457200"/>
            <a:r>
              <a:rPr lang="en-US" b="1" dirty="0"/>
              <a:t>Microcosm:</a:t>
            </a:r>
            <a:r>
              <a:rPr lang="en-US" dirty="0"/>
              <a:t> an artificial, simplified ecosystem entirely in an indoor or outdoor experimental system</a:t>
            </a:r>
          </a:p>
          <a:p>
            <a:endParaRPr lang="en-US" dirty="0"/>
          </a:p>
        </p:txBody>
      </p:sp>
    </p:spTree>
    <p:extLst>
      <p:ext uri="{BB962C8B-B14F-4D97-AF65-F5344CB8AC3E}">
        <p14:creationId xmlns:p14="http://schemas.microsoft.com/office/powerpoint/2010/main" val="1236984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84C3-3FEA-45C8-3BEF-85ADDB34B69C}"/>
              </a:ext>
            </a:extLst>
          </p:cNvPr>
          <p:cNvSpPr>
            <a:spLocks noGrp="1"/>
          </p:cNvSpPr>
          <p:nvPr>
            <p:ph type="title"/>
          </p:nvPr>
        </p:nvSpPr>
        <p:spPr/>
        <p:txBody>
          <a:bodyPr/>
          <a:lstStyle/>
          <a:p>
            <a:r>
              <a:rPr lang="en-US" dirty="0"/>
              <a:t>Research into Ecosystem Dynamics: Ecosystem Experimentation and Modeling</a:t>
            </a:r>
            <a:r>
              <a:rPr lang="en-US" sz="1400" baseline="-25000" dirty="0"/>
              <a:t>2</a:t>
            </a:r>
          </a:p>
        </p:txBody>
      </p:sp>
      <p:sp>
        <p:nvSpPr>
          <p:cNvPr id="3" name="Content Placeholder 2">
            <a:extLst>
              <a:ext uri="{FF2B5EF4-FFF2-40B4-BE49-F238E27FC236}">
                <a16:creationId xmlns:a16="http://schemas.microsoft.com/office/drawing/2014/main" id="{A6371E56-6F11-44C6-6A28-369109FCB644}"/>
              </a:ext>
            </a:extLst>
          </p:cNvPr>
          <p:cNvSpPr>
            <a:spLocks noGrp="1"/>
          </p:cNvSpPr>
          <p:nvPr>
            <p:ph idx="1"/>
          </p:nvPr>
        </p:nvSpPr>
        <p:spPr/>
        <p:txBody>
          <a:bodyPr>
            <a:normAutofit fontScale="85000" lnSpcReduction="20000"/>
          </a:bodyPr>
          <a:lstStyle/>
          <a:p>
            <a:r>
              <a:rPr lang="en-US" dirty="0"/>
              <a:t>Scientists use the data generated by these experimental studies to develop ecosystem models that demonstrate the structure and dynamics of ecosystems.</a:t>
            </a:r>
          </a:p>
          <a:p>
            <a:pPr marL="457200" indent="-457200">
              <a:buFont typeface="Arial" panose="020B0604020202020204" pitchFamily="34" charset="0"/>
              <a:buChar char="•"/>
            </a:pPr>
            <a:r>
              <a:rPr lang="en-US" dirty="0"/>
              <a:t>A </a:t>
            </a:r>
            <a:r>
              <a:rPr lang="en-US" b="1" dirty="0"/>
              <a:t>conceptual model </a:t>
            </a:r>
            <a:r>
              <a:rPr lang="en-US" dirty="0"/>
              <a:t>consists of flow charts to show interactions of different compartments of the living and nonliving components of the ecosystem.</a:t>
            </a:r>
          </a:p>
          <a:p>
            <a:pPr marL="457200" indent="-457200">
              <a:buFont typeface="Arial" panose="020B0604020202020204" pitchFamily="34" charset="0"/>
              <a:buChar char="•"/>
            </a:pPr>
            <a:r>
              <a:rPr lang="en-US" dirty="0"/>
              <a:t>An </a:t>
            </a:r>
            <a:r>
              <a:rPr lang="en-US" b="1" dirty="0"/>
              <a:t>analytical model </a:t>
            </a:r>
            <a:r>
              <a:rPr lang="en-US" dirty="0"/>
              <a:t>is created using simple mathematical formulas to predict the effects of environmental disturbances on ecosystem structure and dynamics. </a:t>
            </a:r>
          </a:p>
          <a:p>
            <a:pPr marL="457200" indent="-457200">
              <a:buFont typeface="Arial" panose="020B0604020202020204" pitchFamily="34" charset="0"/>
              <a:buChar char="•"/>
            </a:pPr>
            <a:r>
              <a:rPr lang="en-US" dirty="0"/>
              <a:t>A </a:t>
            </a:r>
            <a:r>
              <a:rPr lang="en-US" b="1" dirty="0"/>
              <a:t>simulation model </a:t>
            </a:r>
            <a:r>
              <a:rPr lang="en-US" dirty="0"/>
              <a:t>is created using complex computer algorithms to holistically model ecosystems and to predict the effects of environmental disturbances on ecosystem structure and dynamics. </a:t>
            </a:r>
          </a:p>
        </p:txBody>
      </p:sp>
    </p:spTree>
    <p:extLst>
      <p:ext uri="{BB962C8B-B14F-4D97-AF65-F5344CB8AC3E}">
        <p14:creationId xmlns:p14="http://schemas.microsoft.com/office/powerpoint/2010/main" val="895762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431502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Explain</a:t>
            </a:r>
            <a:r>
              <a:rPr lang="en-US" dirty="0"/>
              <a:t> the basics of ecosystems and ways they retain or lose stability.</a:t>
            </a:r>
          </a:p>
          <a:p>
            <a:pPr marL="457200" indent="-457200">
              <a:buFont typeface="Arial" panose="020B0604020202020204" pitchFamily="34" charset="0"/>
              <a:buChar char="•"/>
              <a:tabLst>
                <a:tab pos="457200" algn="l"/>
              </a:tabLst>
            </a:pPr>
            <a:r>
              <a:rPr lang="en-US" b="1" dirty="0"/>
              <a:t>Explain</a:t>
            </a:r>
            <a:r>
              <a:rPr lang="en-US" dirty="0"/>
              <a:t> the methods that ecologists use to study ecosystem structure and dynamics.</a:t>
            </a:r>
          </a:p>
          <a:p>
            <a:pPr marL="457200" indent="-457200">
              <a:buFont typeface="Arial" panose="020B0604020202020204" pitchFamily="34" charset="0"/>
              <a:buChar char="•"/>
              <a:tabLst>
                <a:tab pos="457200" algn="l"/>
              </a:tabLst>
            </a:pPr>
            <a:r>
              <a:rPr lang="en-US" b="1" dirty="0"/>
              <a:t>Differentiate</a:t>
            </a:r>
            <a:r>
              <a:rPr lang="en-US" dirty="0"/>
              <a:t> between food chains and food webs and recognize the importance of each.</a:t>
            </a:r>
          </a:p>
          <a:p>
            <a:pPr marL="457200" indent="-457200">
              <a:buFont typeface="Arial" panose="020B0604020202020204" pitchFamily="34" charset="0"/>
              <a:buChar char="•"/>
              <a:tabLst>
                <a:tab pos="457200" algn="l"/>
              </a:tabLst>
            </a:pPr>
            <a:r>
              <a:rPr lang="en-US" b="1" dirty="0"/>
              <a:t>Identify</a:t>
            </a:r>
            <a:r>
              <a:rPr lang="en-US" dirty="0"/>
              <a:t> the different methods of ecosystem modeling.</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p:txBody>
          <a:bodyPr>
            <a:normAutofit lnSpcReduction="10000"/>
          </a:bodyPr>
          <a:lstStyle/>
          <a:p>
            <a:r>
              <a:rPr lang="en-US" dirty="0"/>
              <a:t>Break up into a group of 4–10, trying to maintain an even number of members in your group. Half the members of your group will design a simple ecological experiment taking the mesocosm approach. The other half is tasked with designing a simple ecological experiment taking the microcosm approach. Once you are done with your respective tasks, combine your team once more, and share your experiment with the other group. The other group will identify the strengths and weaknesses of your experiment. Switch roles and complete the exercise.</a:t>
            </a:r>
          </a:p>
        </p:txBody>
      </p:sp>
    </p:spTree>
    <p:extLst>
      <p:ext uri="{BB962C8B-B14F-4D97-AF65-F5344CB8AC3E}">
        <p14:creationId xmlns:p14="http://schemas.microsoft.com/office/powerpoint/2010/main" val="1665734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3D365-21AC-26B1-9A3B-4621753485A8}"/>
              </a:ext>
            </a:extLst>
          </p:cNvPr>
          <p:cNvSpPr>
            <a:spLocks noGrp="1"/>
          </p:cNvSpPr>
          <p:nvPr>
            <p:ph type="title"/>
          </p:nvPr>
        </p:nvSpPr>
        <p:spPr/>
        <p:txBody>
          <a:bodyPr/>
          <a:lstStyle/>
          <a:p>
            <a:r>
              <a:rPr lang="en-US" dirty="0"/>
              <a:t>Conceptual Models</a:t>
            </a:r>
          </a:p>
        </p:txBody>
      </p:sp>
      <p:sp>
        <p:nvSpPr>
          <p:cNvPr id="3" name="Content Placeholder 2">
            <a:extLst>
              <a:ext uri="{FF2B5EF4-FFF2-40B4-BE49-F238E27FC236}">
                <a16:creationId xmlns:a16="http://schemas.microsoft.com/office/drawing/2014/main" id="{9AA2F652-DA71-BA1A-1B87-40D0648CBEC1}"/>
              </a:ext>
            </a:extLst>
          </p:cNvPr>
          <p:cNvSpPr>
            <a:spLocks noGrp="1"/>
          </p:cNvSpPr>
          <p:nvPr>
            <p:ph idx="1"/>
          </p:nvPr>
        </p:nvSpPr>
        <p:spPr/>
        <p:txBody>
          <a:bodyPr>
            <a:normAutofit fontScale="92500" lnSpcReduction="10000"/>
          </a:bodyPr>
          <a:lstStyle/>
          <a:p>
            <a:r>
              <a:rPr lang="en-US" dirty="0"/>
              <a:t>Conceptual models, often depicted as flow charts, are used to describe ecosystem structure, dynamics, and relationships between organisms and their environment.</a:t>
            </a:r>
          </a:p>
          <a:p>
            <a:pPr marL="457200" indent="-457200">
              <a:buFont typeface="Arial" panose="020B0604020202020204" pitchFamily="34" charset="0"/>
              <a:buChar char="•"/>
            </a:pPr>
            <a:r>
              <a:rPr lang="en-US" dirty="0"/>
              <a:t>These models, also called compartment models, group organisms and resources into specific compartments with arrows showing energy or nutrient transfer.</a:t>
            </a:r>
          </a:p>
          <a:p>
            <a:pPr marL="457200" indent="-457200">
              <a:buFont typeface="Arial" panose="020B0604020202020204" pitchFamily="34" charset="0"/>
              <a:buChar char="•"/>
            </a:pPr>
            <a:r>
              <a:rPr lang="en-US" dirty="0"/>
              <a:t>In modeling mineral nutrient cycling, nutrients are divided into bioavailable and non-bioavailable forms.</a:t>
            </a:r>
          </a:p>
          <a:p>
            <a:pPr marL="1200150" lvl="1" indent="-457200">
              <a:buFont typeface="Arial" panose="020B0604020202020204" pitchFamily="34" charset="0"/>
              <a:buChar char="•"/>
            </a:pPr>
            <a:r>
              <a:rPr lang="en-US" dirty="0"/>
              <a:t>For example, carbon is available to plants in the form of carbon dioxide gas, but not as carbon-rich coal.</a:t>
            </a:r>
          </a:p>
        </p:txBody>
      </p:sp>
    </p:spTree>
    <p:extLst>
      <p:ext uri="{BB962C8B-B14F-4D97-AF65-F5344CB8AC3E}">
        <p14:creationId xmlns:p14="http://schemas.microsoft.com/office/powerpoint/2010/main" val="1733650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 uri="{C183D7F6-B498-43B3-948B-1728B52AA6E4}">
                <adec:decorative xmlns:adec="http://schemas.microsoft.com/office/drawing/2017/decorative" val="1"/>
              </a:ext>
            </a:extLst>
          </p:cNvPr>
          <p:cNvSpPr>
            <a:spLocks noGrp="1"/>
          </p:cNvSpPr>
          <p:nvPr>
            <p:ph idx="1"/>
          </p:nvPr>
        </p:nvSpPr>
        <p:spPr/>
        <p:txBody>
          <a:bodyPr/>
          <a:lstStyle/>
          <a:p>
            <a:r>
              <a:rPr lang="en-US" dirty="0"/>
              <a:t> </a:t>
            </a:r>
          </a:p>
        </p:txBody>
      </p:sp>
      <p:sp>
        <p:nvSpPr>
          <p:cNvPr id="5" name="TextBox 4">
            <a:extLst>
              <a:ext uri="{FF2B5EF4-FFF2-40B4-BE49-F238E27FC236}">
                <a16:creationId xmlns:a16="http://schemas.microsoft.com/office/drawing/2014/main" id="{7F2E4B87-6E45-F934-FBF8-AC16F2F95E74}"/>
              </a:ext>
            </a:extLst>
          </p:cNvPr>
          <p:cNvSpPr txBox="1"/>
          <p:nvPr/>
        </p:nvSpPr>
        <p:spPr>
          <a:xfrm>
            <a:off x="474784" y="1294395"/>
            <a:ext cx="5011616" cy="3323987"/>
          </a:xfrm>
          <a:prstGeom prst="rect">
            <a:avLst/>
          </a:prstGeom>
          <a:noFill/>
        </p:spPr>
        <p:txBody>
          <a:bodyPr wrap="square" rtlCol="0">
            <a:spAutoFit/>
          </a:bodyPr>
          <a:lstStyle/>
          <a:p>
            <a:r>
              <a:rPr lang="en-US" sz="3200" dirty="0">
                <a:solidFill>
                  <a:schemeClr val="bg1"/>
                </a:solidFill>
              </a:rPr>
              <a:t>Why do you think the value for gross productivity of the primary producers is the same as the value for total heat and respiration (20,810 kcal/m2/yr)?</a:t>
            </a:r>
          </a:p>
          <a:p>
            <a:endParaRPr lang="en-US" dirty="0"/>
          </a:p>
        </p:txBody>
      </p:sp>
      <p:sp>
        <p:nvSpPr>
          <p:cNvPr id="8" name="TextBox 7">
            <a:extLst>
              <a:ext uri="{FF2B5EF4-FFF2-40B4-BE49-F238E27FC236}">
                <a16:creationId xmlns:a16="http://schemas.microsoft.com/office/drawing/2014/main" id="{7453CA4F-79D2-EE2A-A993-9EF50A1186D8}"/>
              </a:ext>
            </a:extLst>
          </p:cNvPr>
          <p:cNvSpPr txBox="1"/>
          <p:nvPr/>
        </p:nvSpPr>
        <p:spPr>
          <a:xfrm>
            <a:off x="1752600" y="4828258"/>
            <a:ext cx="3810000" cy="954107"/>
          </a:xfrm>
          <a:prstGeom prst="rect">
            <a:avLst/>
          </a:prstGeom>
          <a:noFill/>
        </p:spPr>
        <p:txBody>
          <a:bodyPr wrap="square">
            <a:spAutoFit/>
          </a:bodyPr>
          <a:lstStyle/>
          <a:p>
            <a:r>
              <a:rPr lang="en-US" sz="1400" b="1" dirty="0">
                <a:solidFill>
                  <a:schemeClr val="bg1"/>
                </a:solidFill>
              </a:rPr>
              <a:t>46.1 Figure 9: </a:t>
            </a:r>
            <a:r>
              <a:rPr lang="en-US" sz="1400" dirty="0">
                <a:solidFill>
                  <a:schemeClr val="bg1"/>
                </a:solidFill>
              </a:rPr>
              <a:t>This conceptual model shows the flow of energy through a spring ecosystem in Silver Springs, Florida. Notice that the energy decreases with each increase in trophic level.</a:t>
            </a:r>
          </a:p>
        </p:txBody>
      </p:sp>
      <p:sp>
        <p:nvSpPr>
          <p:cNvPr id="10" name="TextBox 9">
            <a:extLst>
              <a:ext uri="{FF2B5EF4-FFF2-40B4-BE49-F238E27FC236}">
                <a16:creationId xmlns:a16="http://schemas.microsoft.com/office/drawing/2014/main" id="{D77FEF24-F334-8A46-46FF-009C6556AA4C}"/>
              </a:ext>
            </a:extLst>
          </p:cNvPr>
          <p:cNvSpPr txBox="1"/>
          <p:nvPr/>
        </p:nvSpPr>
        <p:spPr>
          <a:xfrm>
            <a:off x="2286000" y="5849376"/>
            <a:ext cx="4572000" cy="215444"/>
          </a:xfrm>
          <a:prstGeom prst="rect">
            <a:avLst/>
          </a:prstGeom>
          <a:noFill/>
        </p:spPr>
        <p:txBody>
          <a:bodyPr wrap="square">
            <a:spAutoFit/>
          </a:bodyPr>
          <a:lstStyle/>
          <a:p>
            <a:pPr algn="ctr"/>
            <a:r>
              <a:rPr lang="en-US" sz="800" dirty="0"/>
              <a:t>CNX OpenStax on Wikimedia Commons. "Gross productivity and net productivity." Modified. </a:t>
            </a:r>
          </a:p>
        </p:txBody>
      </p:sp>
      <p:pic>
        <p:nvPicPr>
          <p:cNvPr id="4" name="Content Placeholder 4" descr="The flow chart shows that the ecosystem absorbs 1,700,00 calories per meter squared per year of sunlight. Primary producers have a gross productivity of 20,810 calories per meter squared per year. 13,187 calories per meter squared per year is lost to respiration and heat, so the net productivity of primary producers is 7,623 calories per meter squared per year. 4,250 calories per meter squared per year is passed on to decomposers, and the remaining 3,373 calories per meter squared per year is passed on to primary consumers. Thus, the gross productivity of primary consumers is 3,373 calories per meter squared per year. 2,270 calories per meter squared per year is lost to heat and respiration, resulting in a net productivity for primary consumers of 1,103 calories per meter squared per year. 720 calories per meter squared per year is lost to decomposers, and 383 calories per meter squared per year becomes the gross productivity of secondary consumers. 272 calories per meter squared per year is lost to heat and respiration, so the net productivity for secondary consumers is 111 calories per meter squared per year. 90 calories per meter squared per year is lost to decomposers, and the remaining 21 calories per meter squared per year becomes the gross productivity of tertiary consumers. Sixteen calories per meter squared per year is lost to respiration and heat, so the net productivity of tertiary consumers is 5 calories per meter squared per year. All this energy is lost to decomposers. In total, decomposers use 5,065 calories per meter squared per year of energy, and 20,810 calories per meter squared per year is lost to respiration and heat.">
            <a:extLst>
              <a:ext uri="{FF2B5EF4-FFF2-40B4-BE49-F238E27FC236}">
                <a16:creationId xmlns:a16="http://schemas.microsoft.com/office/drawing/2014/main" id="{5CF8C06E-E634-674F-310A-95F866765661}"/>
              </a:ext>
            </a:extLst>
          </p:cNvPr>
          <p:cNvPicPr>
            <a:picLocks noChangeAspect="1"/>
          </p:cNvPicPr>
          <p:nvPr/>
        </p:nvPicPr>
        <p:blipFill>
          <a:blip r:embed="rId3"/>
          <a:srcRect l="36111" t="3667" r="36111" b="1901"/>
          <a:stretch/>
        </p:blipFill>
        <p:spPr>
          <a:xfrm>
            <a:off x="5867400" y="1416120"/>
            <a:ext cx="2250520" cy="4250376"/>
          </a:xfrm>
          <a:prstGeom prst="rect">
            <a:avLst/>
          </a:prstGeom>
          <a:solidFill>
            <a:srgbClr val="1F497D"/>
          </a:solidFill>
        </p:spPr>
      </p:pic>
    </p:spTree>
    <p:extLst>
      <p:ext uri="{BB962C8B-B14F-4D97-AF65-F5344CB8AC3E}">
        <p14:creationId xmlns:p14="http://schemas.microsoft.com/office/powerpoint/2010/main" val="2984989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Analytical and Simulation Models</a:t>
            </a:r>
            <a:endParaRPr lang="en-US" sz="3200" dirty="0">
              <a:solidFill>
                <a:schemeClr val="accent1"/>
              </a:solidFill>
            </a:endParaRPr>
          </a:p>
        </p:txBody>
      </p:sp>
      <p:sp>
        <p:nvSpPr>
          <p:cNvPr id="13315"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i="0" dirty="0">
                <a:solidFill>
                  <a:schemeClr val="tx1"/>
                </a:solidFill>
              </a:rPr>
              <a:t>Conceptual models are limited in their ability to predict consequences of changes in ecosystem species and environment.</a:t>
            </a:r>
          </a:p>
          <a:p>
            <a:pPr>
              <a:tabLst>
                <a:tab pos="461963" algn="l"/>
              </a:tabLst>
            </a:pPr>
            <a:r>
              <a:rPr lang="en-US" i="0" dirty="0">
                <a:solidFill>
                  <a:schemeClr val="tx1"/>
                </a:solidFill>
              </a:rPr>
              <a:t>Ecosystems are dynamic and subject to various disturbances, often moving toward or away from equilibrium states.</a:t>
            </a:r>
          </a:p>
          <a:p>
            <a:pPr>
              <a:tabLst>
                <a:tab pos="461963" algn="l"/>
              </a:tabLst>
            </a:pPr>
            <a:r>
              <a:rPr lang="en-US" i="0" dirty="0">
                <a:solidFill>
                  <a:schemeClr val="tx1"/>
                </a:solidFill>
              </a:rPr>
              <a:t>Analytical models, while potentially powerful, are mathematically complex and may oversimplify ecosystems.</a:t>
            </a:r>
          </a:p>
          <a:p>
            <a:pPr>
              <a:tabLst>
                <a:tab pos="461963" algn="l"/>
              </a:tabLst>
            </a:pPr>
            <a:r>
              <a:rPr lang="en-US" i="0" dirty="0">
                <a:solidFill>
                  <a:schemeClr val="tx1"/>
                </a:solidFill>
              </a:rPr>
              <a:t>Simulation models, especially individual-based simulations using supercomputers, offer the most accurate predictions of ecosystem responses to disturbances.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E07C-36C0-10AB-2E0A-50F829E103AF}"/>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AF16A9B-E02F-61BF-C4CE-24276999284C}"/>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Ecosystems exist on land, at sea, in the air, and underground. </a:t>
            </a:r>
          </a:p>
          <a:p>
            <a:pPr marL="457200" indent="-457200">
              <a:buFont typeface="Arial" panose="020B0604020202020204" pitchFamily="34" charset="0"/>
              <a:buChar char="•"/>
            </a:pPr>
            <a:r>
              <a:rPr lang="en-US" dirty="0"/>
              <a:t>Different ways of modeling ecosystems are necessary to understand how environmental disturbances will affect ecosystem structure and dynamics. </a:t>
            </a:r>
          </a:p>
          <a:p>
            <a:pPr marL="457200" indent="-457200">
              <a:buFont typeface="Arial" panose="020B0604020202020204" pitchFamily="34" charset="0"/>
              <a:buChar char="•"/>
            </a:pPr>
            <a:r>
              <a:rPr lang="en-US" dirty="0"/>
              <a:t>Conceptual models are useful to show the general relationships between organisms and the flow of materials or energy between them. </a:t>
            </a:r>
          </a:p>
          <a:p>
            <a:pPr marL="457200" indent="-457200">
              <a:buFont typeface="Arial" panose="020B0604020202020204" pitchFamily="34" charset="0"/>
              <a:buChar char="•"/>
            </a:pPr>
            <a:r>
              <a:rPr lang="en-US" dirty="0"/>
              <a:t>Analytical models are used to describe linear food chains, and simulation models work best with holistic food webs.</a:t>
            </a:r>
          </a:p>
        </p:txBody>
      </p:sp>
    </p:spTree>
    <p:extLst>
      <p:ext uri="{BB962C8B-B14F-4D97-AF65-F5344CB8AC3E}">
        <p14:creationId xmlns:p14="http://schemas.microsoft.com/office/powerpoint/2010/main" val="585303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Ecosystems</a:t>
            </a:r>
            <a:endParaRPr lang="en-US" sz="3200" dirty="0">
              <a:solidFill>
                <a:schemeClr val="accent1"/>
              </a:solidFill>
            </a:endParaRPr>
          </a:p>
        </p:txBody>
      </p:sp>
      <p:sp>
        <p:nvSpPr>
          <p:cNvPr id="11267" name="Rectangle 3"/>
          <p:cNvSpPr>
            <a:spLocks noGrp="1"/>
          </p:cNvSpPr>
          <p:nvPr>
            <p:ph idx="1"/>
          </p:nvPr>
        </p:nvSpPr>
        <p:spPr>
          <a:xfrm>
            <a:off x="457200" y="1025099"/>
            <a:ext cx="8229600" cy="4572000"/>
          </a:xfrm>
          <a:prstGeom prst="rect">
            <a:avLst/>
          </a:prstGeom>
        </p:spPr>
        <p:txBody>
          <a:bodyPr>
            <a:normAutofit fontScale="70000" lnSpcReduction="20000"/>
          </a:bodyPr>
          <a:lstStyle/>
          <a:p>
            <a:pPr marL="0" indent="0">
              <a:buNone/>
              <a:tabLst>
                <a:tab pos="461963" algn="l"/>
              </a:tabLst>
            </a:pPr>
            <a:r>
              <a:rPr lang="en-US" sz="3200" dirty="0">
                <a:solidFill>
                  <a:schemeClr val="tx1"/>
                </a:solidFill>
              </a:rPr>
              <a:t>In 1993, a rare lung disease with a high fatality rate struck the southwestern United States, primarily affecting Native Americans.</a:t>
            </a:r>
          </a:p>
          <a:p>
            <a:pPr>
              <a:tabLst>
                <a:tab pos="461963" algn="l"/>
              </a:tabLst>
            </a:pPr>
            <a:r>
              <a:rPr lang="en-US" sz="3200" dirty="0">
                <a:solidFill>
                  <a:schemeClr val="tx1"/>
                </a:solidFill>
              </a:rPr>
              <a:t>The Centers for Disease Control and Prevention (CDC) was called in to investigate the unknown disease.</a:t>
            </a:r>
          </a:p>
          <a:p>
            <a:pPr>
              <a:tabLst>
                <a:tab pos="461963" algn="l"/>
              </a:tabLst>
            </a:pPr>
            <a:r>
              <a:rPr lang="en-US" sz="3200" dirty="0">
                <a:solidFill>
                  <a:schemeClr val="tx1"/>
                </a:solidFill>
              </a:rPr>
              <a:t>The cause was identified as the </a:t>
            </a:r>
            <a:r>
              <a:rPr lang="en-US" sz="3200" i="1" dirty="0">
                <a:solidFill>
                  <a:schemeClr val="tx1"/>
                </a:solidFill>
              </a:rPr>
              <a:t>Sin Nombre </a:t>
            </a:r>
            <a:r>
              <a:rPr lang="en-US" sz="3200" dirty="0">
                <a:solidFill>
                  <a:schemeClr val="tx1"/>
                </a:solidFill>
              </a:rPr>
              <a:t>hantavirus within a few weeks.</a:t>
            </a:r>
          </a:p>
          <a:p>
            <a:pPr>
              <a:tabLst>
                <a:tab pos="461963" algn="l"/>
              </a:tabLst>
            </a:pPr>
            <a:r>
              <a:rPr lang="en-US" sz="3200" dirty="0">
                <a:solidFill>
                  <a:schemeClr val="tx1"/>
                </a:solidFill>
              </a:rPr>
              <a:t>Navajo healers had observed a connection between rainfall, mice populations, and disease outbreaks, highlighting the importance of understanding ecosystem dynamics and traditional knowledge.</a:t>
            </a:r>
          </a:p>
          <a:p>
            <a:pPr lvl="1">
              <a:tabLst>
                <a:tab pos="461963" algn="l"/>
              </a:tabLst>
            </a:pPr>
            <a:r>
              <a:rPr lang="en-US" sz="3200" dirty="0">
                <a:solidFill>
                  <a:schemeClr val="tx1"/>
                </a:solidFill>
              </a:rPr>
              <a:t>From their insights, scientists wer</a:t>
            </a:r>
            <a:r>
              <a:rPr lang="en-US" sz="3200" dirty="0"/>
              <a:t>e able to characterize the disease and implement health measures.</a:t>
            </a:r>
            <a:endParaRPr lang="en-US" sz="320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4" name="TextBox 3">
            <a:extLst>
              <a:ext uri="{FF2B5EF4-FFF2-40B4-BE49-F238E27FC236}">
                <a16:creationId xmlns:a16="http://schemas.microsoft.com/office/drawing/2014/main" id="{E286CD48-300E-629C-A7E4-1F8E28A9C709}"/>
              </a:ext>
            </a:extLst>
          </p:cNvPr>
          <p:cNvSpPr txBox="1"/>
          <p:nvPr/>
        </p:nvSpPr>
        <p:spPr>
          <a:xfrm>
            <a:off x="366765" y="4583105"/>
            <a:ext cx="3810000" cy="1384995"/>
          </a:xfrm>
          <a:prstGeom prst="rect">
            <a:avLst/>
          </a:prstGeom>
          <a:noFill/>
        </p:spPr>
        <p:txBody>
          <a:bodyPr wrap="square">
            <a:spAutoFit/>
          </a:bodyPr>
          <a:lstStyle/>
          <a:p>
            <a:r>
              <a:rPr lang="en-US" sz="1400" b="1" dirty="0"/>
              <a:t>46.1 Figure 1: </a:t>
            </a:r>
            <a:r>
              <a:rPr lang="en-US" sz="1400" dirty="0"/>
              <a:t>In the southwestern United States, rainy weather causes an increase in production of pinyon nuts, causing the deer mouse population to explode. Deer mice may carry a virus called </a:t>
            </a:r>
            <a:r>
              <a:rPr lang="en-US" sz="1400" i="1" dirty="0"/>
              <a:t>Sin Nombre</a:t>
            </a:r>
            <a:r>
              <a:rPr lang="en-US" sz="1400" dirty="0"/>
              <a:t> that causes respiratory disease in humans and has a high fatality rate. </a:t>
            </a:r>
          </a:p>
        </p:txBody>
      </p:sp>
      <p:sp>
        <p:nvSpPr>
          <p:cNvPr id="6" name="TextBox 5">
            <a:extLst>
              <a:ext uri="{FF2B5EF4-FFF2-40B4-BE49-F238E27FC236}">
                <a16:creationId xmlns:a16="http://schemas.microsoft.com/office/drawing/2014/main" id="{BED9C52C-53D8-7523-90C4-B52F1C60A9AB}"/>
              </a:ext>
            </a:extLst>
          </p:cNvPr>
          <p:cNvSpPr txBox="1"/>
          <p:nvPr/>
        </p:nvSpPr>
        <p:spPr>
          <a:xfrm>
            <a:off x="4229278" y="5988030"/>
            <a:ext cx="4572000" cy="215444"/>
          </a:xfrm>
          <a:prstGeom prst="rect">
            <a:avLst/>
          </a:prstGeom>
          <a:noFill/>
        </p:spPr>
        <p:txBody>
          <a:bodyPr wrap="square">
            <a:spAutoFit/>
          </a:bodyPr>
          <a:lstStyle/>
          <a:p>
            <a:pPr algn="ctr"/>
            <a:r>
              <a:rPr lang="en-US" sz="800" dirty="0"/>
              <a:t>USFWS Mountain-Prairie on Wikimedia Commons. "Deer mouse."</a:t>
            </a:r>
          </a:p>
        </p:txBody>
      </p:sp>
      <p:pic>
        <p:nvPicPr>
          <p:cNvPr id="3" name="Content Placeholder 5" descr="Two images: one is a photograph of a highway; the other is a photograph of a deer mouse.">
            <a:extLst>
              <a:ext uri="{FF2B5EF4-FFF2-40B4-BE49-F238E27FC236}">
                <a16:creationId xmlns:a16="http://schemas.microsoft.com/office/drawing/2014/main" id="{EFD1A76F-130E-75EF-8BB6-E4C93B5C7761}"/>
              </a:ext>
            </a:extLst>
          </p:cNvPr>
          <p:cNvPicPr>
            <a:picLocks noChangeAspect="1"/>
          </p:cNvPicPr>
          <p:nvPr/>
        </p:nvPicPr>
        <p:blipFill>
          <a:blip r:embed="rId2"/>
          <a:srcRect t="4550" b="31334"/>
          <a:stretch/>
        </p:blipFill>
        <p:spPr>
          <a:xfrm>
            <a:off x="4177937" y="4291560"/>
            <a:ext cx="4762678" cy="1696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Ecosystem Ecology</a:t>
            </a:r>
            <a:r>
              <a:rPr lang="en-US" sz="1400" baseline="-25000" dirty="0"/>
              <a:t>1</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2834640"/>
          </a:xfrm>
        </p:spPr>
        <p:txBody>
          <a:bodyPr>
            <a:normAutofit fontScale="77500" lnSpcReduction="20000"/>
          </a:bodyPr>
          <a:lstStyle/>
          <a:p>
            <a:r>
              <a:rPr lang="en-US" dirty="0"/>
              <a:t>Life in an ecosystem is often about competition for limited resources including organic material, sunlight, and mineral nutrients.</a:t>
            </a:r>
          </a:p>
          <a:p>
            <a:pPr marL="457200" indent="-457200">
              <a:buFont typeface="Arial" panose="020B0604020202020204" pitchFamily="34" charset="0"/>
              <a:buChar char="•"/>
            </a:pPr>
            <a:r>
              <a:rPr lang="en-US" dirty="0"/>
              <a:t>Critical factors influencing community dynamics include a habitats latitude, amount of rainfall, topography (elevation), and available species.</a:t>
            </a:r>
          </a:p>
          <a:p>
            <a:pPr marL="457200" indent="-457200">
              <a:buFont typeface="Arial" panose="020B0604020202020204" pitchFamily="34" charset="0"/>
              <a:buChar char="•"/>
            </a:pPr>
            <a:r>
              <a:rPr lang="en-US" dirty="0"/>
              <a:t>An </a:t>
            </a:r>
            <a:r>
              <a:rPr lang="en-US" b="1" dirty="0"/>
              <a:t>ecosystem</a:t>
            </a:r>
            <a:r>
              <a:rPr lang="en-US" dirty="0"/>
              <a:t> is a community of living organisms and all the abiotic (nonliving) features of the environment with which they interact.</a:t>
            </a:r>
          </a:p>
        </p:txBody>
      </p:sp>
      <p:sp>
        <p:nvSpPr>
          <p:cNvPr id="6" name="TextBox 5">
            <a:extLst>
              <a:ext uri="{FF2B5EF4-FFF2-40B4-BE49-F238E27FC236}">
                <a16:creationId xmlns:a16="http://schemas.microsoft.com/office/drawing/2014/main" id="{88E99279-0E51-1077-E95F-E617522FFBA9}"/>
              </a:ext>
            </a:extLst>
          </p:cNvPr>
          <p:cNvSpPr txBox="1"/>
          <p:nvPr/>
        </p:nvSpPr>
        <p:spPr>
          <a:xfrm>
            <a:off x="533400" y="3886200"/>
            <a:ext cx="1828800" cy="1815882"/>
          </a:xfrm>
          <a:prstGeom prst="rect">
            <a:avLst/>
          </a:prstGeom>
          <a:noFill/>
        </p:spPr>
        <p:txBody>
          <a:bodyPr wrap="square">
            <a:spAutoFit/>
          </a:bodyPr>
          <a:lstStyle/>
          <a:p>
            <a:r>
              <a:rPr lang="en-US" sz="1400" b="1" dirty="0"/>
              <a:t>46.1 Figure 2: </a:t>
            </a:r>
            <a:r>
              <a:rPr lang="en-US" sz="1400" dirty="0"/>
              <a:t>(a) A tidal pool on Pebbly Beach, New South Wales, is a small ecosystem, while (b) the Amazon rainforest in Brazil is a large ecosystem.</a:t>
            </a:r>
          </a:p>
        </p:txBody>
      </p:sp>
      <p:pic>
        <p:nvPicPr>
          <p:cNvPr id="5" name="Content Placeholder 18" descr="Two images: (a) is a tidal pool; (b) is a river in the Amazon.">
            <a:extLst>
              <a:ext uri="{FF2B5EF4-FFF2-40B4-BE49-F238E27FC236}">
                <a16:creationId xmlns:a16="http://schemas.microsoft.com/office/drawing/2014/main" id="{D90B11B7-7D6A-BA4C-144A-9BF9C00C325B}"/>
              </a:ext>
            </a:extLst>
          </p:cNvPr>
          <p:cNvPicPr>
            <a:picLocks noChangeAspect="1"/>
          </p:cNvPicPr>
          <p:nvPr/>
        </p:nvPicPr>
        <p:blipFill>
          <a:blip r:embed="rId2"/>
          <a:srcRect t="3666" b="13000"/>
          <a:stretch/>
        </p:blipFill>
        <p:spPr>
          <a:xfrm>
            <a:off x="2667000" y="3514846"/>
            <a:ext cx="5266944" cy="2438400"/>
          </a:xfrm>
          <a:prstGeom prst="rect">
            <a:avLst/>
          </a:prstGeom>
        </p:spPr>
      </p:pic>
      <p:sp>
        <p:nvSpPr>
          <p:cNvPr id="8" name="TextBox 7">
            <a:extLst>
              <a:ext uri="{FF2B5EF4-FFF2-40B4-BE49-F238E27FC236}">
                <a16:creationId xmlns:a16="http://schemas.microsoft.com/office/drawing/2014/main" id="{7867AF2C-DCC8-B8B5-6F93-B8DD9ABDF412}"/>
              </a:ext>
            </a:extLst>
          </p:cNvPr>
          <p:cNvSpPr txBox="1"/>
          <p:nvPr/>
        </p:nvSpPr>
        <p:spPr>
          <a:xfrm>
            <a:off x="2286000" y="5953246"/>
            <a:ext cx="4572000" cy="338554"/>
          </a:xfrm>
          <a:prstGeom prst="rect">
            <a:avLst/>
          </a:prstGeom>
          <a:noFill/>
        </p:spPr>
        <p:txBody>
          <a:bodyPr wrap="square">
            <a:spAutoFit/>
          </a:bodyPr>
          <a:lstStyle/>
          <a:p>
            <a:pPr algn="ctr"/>
            <a:r>
              <a:rPr lang="en-US" sz="800" dirty="0"/>
              <a:t>Merbabu on Wikimedia Commons. "Tida pool."</a:t>
            </a:r>
          </a:p>
          <a:p>
            <a:pPr algn="ctr"/>
            <a:r>
              <a:rPr lang="en-US" sz="800" dirty="0"/>
              <a:t>lubasi on Wikimedia Commons. "Amazon rainforest."</a:t>
            </a:r>
          </a:p>
        </p:txBody>
      </p:sp>
    </p:spTree>
    <p:extLst>
      <p:ext uri="{BB962C8B-B14F-4D97-AF65-F5344CB8AC3E}">
        <p14:creationId xmlns:p14="http://schemas.microsoft.com/office/powerpoint/2010/main" val="290095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DC381-2A10-6334-F702-3BB686AED610}"/>
              </a:ext>
            </a:extLst>
          </p:cNvPr>
          <p:cNvSpPr>
            <a:spLocks noGrp="1"/>
          </p:cNvSpPr>
          <p:nvPr>
            <p:ph type="title"/>
          </p:nvPr>
        </p:nvSpPr>
        <p:spPr/>
        <p:txBody>
          <a:bodyPr/>
          <a:lstStyle/>
          <a:p>
            <a:r>
              <a:rPr lang="en-US" dirty="0"/>
              <a:t>Ecosystem Ecology</a:t>
            </a:r>
            <a:r>
              <a:rPr lang="en-US" sz="1400" baseline="-25000" dirty="0"/>
              <a:t>2</a:t>
            </a:r>
            <a:endParaRPr lang="en-US" dirty="0"/>
          </a:p>
        </p:txBody>
      </p:sp>
      <p:sp>
        <p:nvSpPr>
          <p:cNvPr id="3" name="Content Placeholder 2">
            <a:extLst>
              <a:ext uri="{FF2B5EF4-FFF2-40B4-BE49-F238E27FC236}">
                <a16:creationId xmlns:a16="http://schemas.microsoft.com/office/drawing/2014/main" id="{687B4380-8FB7-9E58-906B-65C05DC65485}"/>
              </a:ext>
            </a:extLst>
          </p:cNvPr>
          <p:cNvSpPr>
            <a:spLocks noGrp="1"/>
          </p:cNvSpPr>
          <p:nvPr>
            <p:ph idx="1"/>
          </p:nvPr>
        </p:nvSpPr>
        <p:spPr/>
        <p:txBody>
          <a:bodyPr>
            <a:normAutofit fontScale="85000" lnSpcReduction="20000"/>
          </a:bodyPr>
          <a:lstStyle/>
          <a:p>
            <a:r>
              <a:rPr lang="en-US" dirty="0"/>
              <a:t>There are three categories of ecosystems: fresh water, ocean, and terrestrial.</a:t>
            </a:r>
          </a:p>
          <a:p>
            <a:pPr marL="457200" indent="-457200">
              <a:buFont typeface="Arial" panose="020B0604020202020204" pitchFamily="34" charset="0"/>
              <a:buChar char="•"/>
            </a:pPr>
            <a:r>
              <a:rPr lang="en-US" dirty="0"/>
              <a:t>Ocean ecosystems are the most abundant, making up 70% of the Earth's surface and including:</a:t>
            </a:r>
          </a:p>
          <a:p>
            <a:pPr marL="1200150" lvl="1" indent="-457200">
              <a:buFont typeface="Arial" panose="020B0604020202020204" pitchFamily="34" charset="0"/>
              <a:buChar char="•"/>
            </a:pPr>
            <a:r>
              <a:rPr lang="en-US" dirty="0"/>
              <a:t>Shallow ocean: including coral reef ecosystems</a:t>
            </a:r>
          </a:p>
          <a:p>
            <a:pPr marL="1200150" lvl="1" indent="-457200">
              <a:buFont typeface="Arial" panose="020B0604020202020204" pitchFamily="34" charset="0"/>
              <a:buChar char="•"/>
            </a:pPr>
            <a:r>
              <a:rPr lang="en-US" dirty="0"/>
              <a:t>Deep ocean water: including diverse marine organisms</a:t>
            </a:r>
          </a:p>
          <a:p>
            <a:pPr marL="1200150" lvl="1" indent="-457200">
              <a:buFont typeface="Arial" panose="020B0604020202020204" pitchFamily="34" charset="0"/>
              <a:buChar char="•"/>
            </a:pPr>
            <a:r>
              <a:rPr lang="en-US" dirty="0"/>
              <a:t>Deep ocean surfaces: including plankton and krill</a:t>
            </a:r>
          </a:p>
          <a:p>
            <a:pPr marL="457200" indent="-457200">
              <a:buFont typeface="Arial" panose="020B0604020202020204" pitchFamily="34" charset="0"/>
              <a:buChar char="•"/>
            </a:pPr>
            <a:r>
              <a:rPr lang="en-US" dirty="0"/>
              <a:t>Freshwater ecosystems are the rarest, occurring on only 1.8% of Earth's surface and including lakes, rivers, streams, and springs.</a:t>
            </a:r>
          </a:p>
          <a:p>
            <a:pPr marL="457200" indent="-457200">
              <a:buFont typeface="Arial" panose="020B0604020202020204" pitchFamily="34" charset="0"/>
              <a:buChar char="•"/>
            </a:pPr>
            <a:r>
              <a:rPr lang="en-US" dirty="0"/>
              <a:t>Terrestrial ecosystems are grouped into </a:t>
            </a:r>
            <a:r>
              <a:rPr lang="en-US" i="1" dirty="0"/>
              <a:t>biomes</a:t>
            </a:r>
            <a:r>
              <a:rPr lang="en-US" dirty="0"/>
              <a:t> such as tropical rain forests, deserts, coniferous forests, deciduous forests, and tundra.</a:t>
            </a:r>
          </a:p>
          <a:p>
            <a:endParaRPr lang="en-US" dirty="0"/>
          </a:p>
        </p:txBody>
      </p:sp>
    </p:spTree>
    <p:extLst>
      <p:ext uri="{BB962C8B-B14F-4D97-AF65-F5344CB8AC3E}">
        <p14:creationId xmlns:p14="http://schemas.microsoft.com/office/powerpoint/2010/main" val="4192077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lstStyle/>
          <a:p>
            <a:r>
              <a:rPr lang="en-US" dirty="0"/>
              <a:t>Classify each ecosystem as saltwater, freshwater, or terrestrial.</a:t>
            </a:r>
          </a:p>
          <a:p>
            <a:pPr marL="457200" indent="-457200">
              <a:buFont typeface="Arial" panose="020B0604020202020204" pitchFamily="34" charset="0"/>
              <a:buChar char="•"/>
            </a:pPr>
            <a:r>
              <a:rPr lang="en-US" dirty="0"/>
              <a:t>Arctic Ocean</a:t>
            </a:r>
          </a:p>
          <a:p>
            <a:pPr marL="457200" indent="-457200">
              <a:buFont typeface="Arial" panose="020B0604020202020204" pitchFamily="34" charset="0"/>
              <a:buChar char="•"/>
            </a:pPr>
            <a:r>
              <a:rPr lang="en-US" dirty="0"/>
              <a:t>Mississippi River</a:t>
            </a:r>
          </a:p>
          <a:p>
            <a:pPr marL="457200" indent="-457200">
              <a:buFont typeface="Arial" panose="020B0604020202020204" pitchFamily="34" charset="0"/>
              <a:buChar char="•"/>
            </a:pPr>
            <a:r>
              <a:rPr lang="en-US" dirty="0"/>
              <a:t>Atlantic Ocean</a:t>
            </a:r>
          </a:p>
          <a:p>
            <a:pPr marL="457200" indent="-457200">
              <a:buFont typeface="Arial" panose="020B0604020202020204" pitchFamily="34" charset="0"/>
              <a:buChar char="•"/>
            </a:pPr>
            <a:r>
              <a:rPr lang="en-US" dirty="0"/>
              <a:t>Sahara Desert</a:t>
            </a:r>
          </a:p>
          <a:p>
            <a:pPr marL="457200" indent="-457200">
              <a:buFont typeface="Arial" panose="020B0604020202020204" pitchFamily="34" charset="0"/>
              <a:buChar char="•"/>
            </a:pPr>
            <a:r>
              <a:rPr lang="en-US" dirty="0"/>
              <a:t>Yellowstone National Park</a:t>
            </a:r>
          </a:p>
          <a:p>
            <a:pPr marL="457200" indent="-457200">
              <a:buFont typeface="Arial" panose="020B0604020202020204" pitchFamily="34" charset="0"/>
              <a:buChar char="•"/>
            </a:pPr>
            <a:r>
              <a:rPr lang="en-US" dirty="0"/>
              <a:t>Lake Superior</a:t>
            </a:r>
          </a:p>
        </p:txBody>
      </p:sp>
    </p:spTree>
    <p:extLst>
      <p:ext uri="{BB962C8B-B14F-4D97-AF65-F5344CB8AC3E}">
        <p14:creationId xmlns:p14="http://schemas.microsoft.com/office/powerpoint/2010/main" val="193357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DC381-2A10-6334-F702-3BB686AED610}"/>
              </a:ext>
            </a:extLst>
          </p:cNvPr>
          <p:cNvSpPr>
            <a:spLocks noGrp="1"/>
          </p:cNvSpPr>
          <p:nvPr>
            <p:ph type="title"/>
          </p:nvPr>
        </p:nvSpPr>
        <p:spPr/>
        <p:txBody>
          <a:bodyPr/>
          <a:lstStyle/>
          <a:p>
            <a:r>
              <a:rPr lang="en-US" dirty="0"/>
              <a:t>Ecosystem Ecology</a:t>
            </a:r>
            <a:r>
              <a:rPr lang="en-US" sz="1400" baseline="-25000" dirty="0"/>
              <a:t>3</a:t>
            </a:r>
            <a:endParaRPr lang="en-US" dirty="0"/>
          </a:p>
        </p:txBody>
      </p:sp>
      <p:sp>
        <p:nvSpPr>
          <p:cNvPr id="3" name="Content Placeholder 2">
            <a:extLst>
              <a:ext uri="{FF2B5EF4-FFF2-40B4-BE49-F238E27FC236}">
                <a16:creationId xmlns:a16="http://schemas.microsoft.com/office/drawing/2014/main" id="{687B4380-8FB7-9E58-906B-65C05DC65485}"/>
              </a:ext>
            </a:extLst>
          </p:cNvPr>
          <p:cNvSpPr>
            <a:spLocks noGrp="1"/>
          </p:cNvSpPr>
          <p:nvPr>
            <p:ph idx="1"/>
          </p:nvPr>
        </p:nvSpPr>
        <p:spPr>
          <a:xfrm>
            <a:off x="457200" y="1280160"/>
            <a:ext cx="4648200" cy="4572000"/>
          </a:xfrm>
        </p:spPr>
        <p:txBody>
          <a:bodyPr>
            <a:normAutofit fontScale="62500" lnSpcReduction="20000"/>
          </a:bodyPr>
          <a:lstStyle/>
          <a:p>
            <a:r>
              <a:rPr lang="en-US" sz="3400" dirty="0"/>
              <a:t>Ecosystems are routinely exposed to various disturbances (natural and man made) in the environment that affect their compositions:</a:t>
            </a:r>
          </a:p>
          <a:p>
            <a:pPr marL="457200" indent="-457200">
              <a:buFont typeface="Arial" panose="020B0604020202020204" pitchFamily="34" charset="0"/>
              <a:buChar char="•"/>
            </a:pPr>
            <a:r>
              <a:rPr lang="en-US" sz="3400" dirty="0"/>
              <a:t>Yearly variations in rainfall and temperature</a:t>
            </a:r>
          </a:p>
          <a:p>
            <a:pPr marL="457200" indent="-457200">
              <a:buFont typeface="Arial" panose="020B0604020202020204" pitchFamily="34" charset="0"/>
              <a:buChar char="•"/>
            </a:pPr>
            <a:r>
              <a:rPr lang="en-US" sz="3400" dirty="0"/>
              <a:t>Slower processes of plant growth</a:t>
            </a:r>
          </a:p>
          <a:p>
            <a:pPr marL="457200" indent="-457200">
              <a:buFont typeface="Arial" panose="020B0604020202020204" pitchFamily="34" charset="0"/>
              <a:buChar char="•"/>
            </a:pPr>
            <a:r>
              <a:rPr lang="en-US" sz="3400" dirty="0"/>
              <a:t>Human agricultural practices</a:t>
            </a:r>
          </a:p>
          <a:p>
            <a:pPr marL="457200" indent="-457200">
              <a:buFont typeface="Arial" panose="020B0604020202020204" pitchFamily="34" charset="0"/>
              <a:buChar char="•"/>
            </a:pPr>
            <a:r>
              <a:rPr lang="en-US" sz="3400" dirty="0"/>
              <a:t>Air pollution</a:t>
            </a:r>
          </a:p>
          <a:p>
            <a:pPr marL="457200" indent="-457200">
              <a:buFont typeface="Arial" panose="020B0604020202020204" pitchFamily="34" charset="0"/>
              <a:buChar char="•"/>
            </a:pPr>
            <a:r>
              <a:rPr lang="en-US" sz="3400" dirty="0"/>
              <a:t>Acid rain</a:t>
            </a:r>
          </a:p>
          <a:p>
            <a:pPr marL="457200" indent="-457200">
              <a:buFont typeface="Arial" panose="020B0604020202020204" pitchFamily="34" charset="0"/>
              <a:buChar char="•"/>
            </a:pPr>
            <a:r>
              <a:rPr lang="en-US" sz="3400" dirty="0"/>
              <a:t>Global deforestation</a:t>
            </a:r>
          </a:p>
          <a:p>
            <a:pPr marL="457200" indent="-457200">
              <a:buFont typeface="Arial" panose="020B0604020202020204" pitchFamily="34" charset="0"/>
              <a:buChar char="•"/>
            </a:pPr>
            <a:r>
              <a:rPr lang="en-US" sz="3400" dirty="0"/>
              <a:t>Overfishing</a:t>
            </a:r>
          </a:p>
          <a:p>
            <a:pPr marL="457200" indent="-457200">
              <a:buFont typeface="Arial" panose="020B0604020202020204" pitchFamily="34" charset="0"/>
              <a:buChar char="•"/>
            </a:pPr>
            <a:r>
              <a:rPr lang="en-US" sz="3400" dirty="0"/>
              <a:t>Eutrophication</a:t>
            </a:r>
          </a:p>
          <a:p>
            <a:pPr marL="457200" indent="-457200">
              <a:buFont typeface="Arial" panose="020B0604020202020204" pitchFamily="34" charset="0"/>
              <a:buChar char="•"/>
            </a:pPr>
            <a:r>
              <a:rPr lang="en-US" sz="3400" dirty="0"/>
              <a:t>Oil spills</a:t>
            </a:r>
          </a:p>
          <a:p>
            <a:pPr marL="457200" indent="-457200">
              <a:buFont typeface="Arial" panose="020B0604020202020204" pitchFamily="34" charset="0"/>
              <a:buChar char="•"/>
            </a:pPr>
            <a:r>
              <a:rPr lang="en-US" sz="3400" dirty="0"/>
              <a:t>Waste dumping</a:t>
            </a:r>
          </a:p>
          <a:p>
            <a:endParaRPr lang="en-US" dirty="0"/>
          </a:p>
        </p:txBody>
      </p:sp>
      <p:pic>
        <p:nvPicPr>
          <p:cNvPr id="5" name="Content Placeholder 6" descr="Two images: (a) is a desert with cacti; (b) is a desert with rocks.">
            <a:extLst>
              <a:ext uri="{FF2B5EF4-FFF2-40B4-BE49-F238E27FC236}">
                <a16:creationId xmlns:a16="http://schemas.microsoft.com/office/drawing/2014/main" id="{410B7AB2-15CB-0ED0-7CD2-DE5BAB155B31}"/>
              </a:ext>
            </a:extLst>
          </p:cNvPr>
          <p:cNvPicPr>
            <a:picLocks noChangeAspect="1"/>
          </p:cNvPicPr>
          <p:nvPr/>
        </p:nvPicPr>
        <p:blipFill>
          <a:blip r:embed="rId2"/>
          <a:srcRect t="4921" b="23077"/>
          <a:stretch/>
        </p:blipFill>
        <p:spPr>
          <a:xfrm>
            <a:off x="4957621" y="1226560"/>
            <a:ext cx="3704255" cy="1481729"/>
          </a:xfrm>
          <a:prstGeom prst="rect">
            <a:avLst/>
          </a:prstGeom>
        </p:spPr>
      </p:pic>
      <p:sp>
        <p:nvSpPr>
          <p:cNvPr id="6" name="TextBox 5">
            <a:extLst>
              <a:ext uri="{FF2B5EF4-FFF2-40B4-BE49-F238E27FC236}">
                <a16:creationId xmlns:a16="http://schemas.microsoft.com/office/drawing/2014/main" id="{AC0BBEB2-DE76-E919-7290-7FF8E8C911CD}"/>
              </a:ext>
            </a:extLst>
          </p:cNvPr>
          <p:cNvSpPr txBox="1"/>
          <p:nvPr/>
        </p:nvSpPr>
        <p:spPr>
          <a:xfrm>
            <a:off x="4583723" y="2731260"/>
            <a:ext cx="4648200" cy="954107"/>
          </a:xfrm>
          <a:prstGeom prst="rect">
            <a:avLst/>
          </a:prstGeom>
          <a:noFill/>
        </p:spPr>
        <p:txBody>
          <a:bodyPr wrap="square">
            <a:spAutoFit/>
          </a:bodyPr>
          <a:lstStyle/>
          <a:p>
            <a:pPr algn="ctr"/>
            <a:r>
              <a:rPr lang="en-US" sz="1400" b="1" dirty="0"/>
              <a:t>46.1 Figure 3: </a:t>
            </a:r>
            <a:r>
              <a:rPr lang="en-US" sz="1400" dirty="0"/>
              <a:t>Desert ecosystems, like all ecosystems, can vary greatly. The desert in (a) Saguaro National Park, Arizona, has abundant plant life, while the rocky desert of (b) Boa Vista island, Cape Verde, Africa, is devoid of plant life.</a:t>
            </a:r>
          </a:p>
        </p:txBody>
      </p:sp>
      <p:sp>
        <p:nvSpPr>
          <p:cNvPr id="11" name="TextBox 10">
            <a:extLst>
              <a:ext uri="{FF2B5EF4-FFF2-40B4-BE49-F238E27FC236}">
                <a16:creationId xmlns:a16="http://schemas.microsoft.com/office/drawing/2014/main" id="{1CE27F37-E2C7-FDEE-7F64-DE9882431F65}"/>
              </a:ext>
            </a:extLst>
          </p:cNvPr>
          <p:cNvSpPr txBox="1"/>
          <p:nvPr/>
        </p:nvSpPr>
        <p:spPr>
          <a:xfrm>
            <a:off x="4548554" y="3652456"/>
            <a:ext cx="4632290" cy="215444"/>
          </a:xfrm>
          <a:prstGeom prst="rect">
            <a:avLst/>
          </a:prstGeom>
          <a:noFill/>
        </p:spPr>
        <p:txBody>
          <a:bodyPr wrap="square">
            <a:spAutoFit/>
          </a:bodyPr>
          <a:lstStyle/>
          <a:p>
            <a:pPr algn="ctr"/>
            <a:r>
              <a:rPr lang="en-US" sz="800" dirty="0"/>
              <a:t>Joe Parks on Wikimedia Commons. "Saguaro National Park."</a:t>
            </a:r>
          </a:p>
        </p:txBody>
      </p:sp>
      <p:pic>
        <p:nvPicPr>
          <p:cNvPr id="8" name="Content Placeholder 6" descr="Two images: (a) shows a dead forest; (b) shows oil in a river.">
            <a:extLst>
              <a:ext uri="{FF2B5EF4-FFF2-40B4-BE49-F238E27FC236}">
                <a16:creationId xmlns:a16="http://schemas.microsoft.com/office/drawing/2014/main" id="{0210140C-E8BD-3C3B-5471-4A2013C9FEBF}"/>
              </a:ext>
            </a:extLst>
          </p:cNvPr>
          <p:cNvPicPr>
            <a:picLocks noChangeAspect="1"/>
          </p:cNvPicPr>
          <p:nvPr/>
        </p:nvPicPr>
        <p:blipFill>
          <a:blip r:embed="rId3"/>
          <a:srcRect t="4999" b="25001"/>
          <a:stretch/>
        </p:blipFill>
        <p:spPr>
          <a:xfrm>
            <a:off x="5029522" y="3916184"/>
            <a:ext cx="3615202" cy="1405912"/>
          </a:xfrm>
          <a:prstGeom prst="rect">
            <a:avLst/>
          </a:prstGeom>
        </p:spPr>
      </p:pic>
      <p:sp>
        <p:nvSpPr>
          <p:cNvPr id="9" name="TextBox 8">
            <a:extLst>
              <a:ext uri="{FF2B5EF4-FFF2-40B4-BE49-F238E27FC236}">
                <a16:creationId xmlns:a16="http://schemas.microsoft.com/office/drawing/2014/main" id="{4BF81984-E934-8FC8-B5E7-D0FFD16AABE3}"/>
              </a:ext>
            </a:extLst>
          </p:cNvPr>
          <p:cNvSpPr txBox="1"/>
          <p:nvPr/>
        </p:nvSpPr>
        <p:spPr>
          <a:xfrm>
            <a:off x="4142433" y="5296376"/>
            <a:ext cx="5089490" cy="738664"/>
          </a:xfrm>
          <a:prstGeom prst="rect">
            <a:avLst/>
          </a:prstGeom>
          <a:noFill/>
        </p:spPr>
        <p:txBody>
          <a:bodyPr wrap="square">
            <a:spAutoFit/>
          </a:bodyPr>
          <a:lstStyle/>
          <a:p>
            <a:pPr algn="ctr"/>
            <a:r>
              <a:rPr lang="en-US" sz="1400" b="1" dirty="0"/>
              <a:t>46.1 Figure 4: </a:t>
            </a:r>
            <a:r>
              <a:rPr lang="en-US" sz="1400" dirty="0"/>
              <a:t>Environmental disturbances are of great interest to conservation biologists. For example, (a) acid rain results in loss of trees. (b) Oil spills significantly affect the health of an ecosystem.</a:t>
            </a:r>
          </a:p>
        </p:txBody>
      </p:sp>
      <p:sp>
        <p:nvSpPr>
          <p:cNvPr id="13" name="TextBox 12">
            <a:extLst>
              <a:ext uri="{FF2B5EF4-FFF2-40B4-BE49-F238E27FC236}">
                <a16:creationId xmlns:a16="http://schemas.microsoft.com/office/drawing/2014/main" id="{B51C6EEA-FAAB-2AC6-D224-2263D5E85D5B}"/>
              </a:ext>
            </a:extLst>
          </p:cNvPr>
          <p:cNvSpPr txBox="1"/>
          <p:nvPr/>
        </p:nvSpPr>
        <p:spPr>
          <a:xfrm>
            <a:off x="3048000" y="6018411"/>
            <a:ext cx="4632290" cy="338554"/>
          </a:xfrm>
          <a:prstGeom prst="rect">
            <a:avLst/>
          </a:prstGeom>
          <a:noFill/>
        </p:spPr>
        <p:txBody>
          <a:bodyPr wrap="square">
            <a:spAutoFit/>
          </a:bodyPr>
          <a:lstStyle/>
          <a:p>
            <a:pPr algn="ctr"/>
            <a:r>
              <a:rPr lang="en-US" sz="800" dirty="0"/>
              <a:t>Lovecz on Wikimedia Commons. "Acid rain effects."</a:t>
            </a:r>
          </a:p>
          <a:p>
            <a:pPr algn="ctr"/>
            <a:r>
              <a:rPr lang="en-US" sz="800" dirty="0"/>
              <a:t>U.S. Fish and Wildlife Service. "Oil spill."</a:t>
            </a:r>
          </a:p>
        </p:txBody>
      </p:sp>
    </p:spTree>
    <p:extLst>
      <p:ext uri="{BB962C8B-B14F-4D97-AF65-F5344CB8AC3E}">
        <p14:creationId xmlns:p14="http://schemas.microsoft.com/office/powerpoint/2010/main" val="56236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E665-6167-6094-A6A4-4478531AA525}"/>
              </a:ext>
            </a:extLst>
          </p:cNvPr>
          <p:cNvSpPr>
            <a:spLocks noGrp="1"/>
          </p:cNvSpPr>
          <p:nvPr>
            <p:ph type="title"/>
          </p:nvPr>
        </p:nvSpPr>
        <p:spPr/>
        <p:txBody>
          <a:bodyPr/>
          <a:lstStyle/>
          <a:p>
            <a:r>
              <a:rPr lang="en-US" dirty="0"/>
              <a:t>Ecosystem Ecology</a:t>
            </a:r>
            <a:r>
              <a:rPr lang="en-US" sz="1400" baseline="-25000" dirty="0"/>
              <a:t>4</a:t>
            </a:r>
            <a:endParaRPr lang="en-US" dirty="0"/>
          </a:p>
        </p:txBody>
      </p:sp>
      <p:sp>
        <p:nvSpPr>
          <p:cNvPr id="3" name="Content Placeholder 2">
            <a:extLst>
              <a:ext uri="{FF2B5EF4-FFF2-40B4-BE49-F238E27FC236}">
                <a16:creationId xmlns:a16="http://schemas.microsoft.com/office/drawing/2014/main" id="{133C4AEA-FFE4-2D39-8312-4DD93AA93BA2}"/>
              </a:ext>
            </a:extLst>
          </p:cNvPr>
          <p:cNvSpPr>
            <a:spLocks noGrp="1"/>
          </p:cNvSpPr>
          <p:nvPr>
            <p:ph idx="1"/>
          </p:nvPr>
        </p:nvSpPr>
        <p:spPr/>
        <p:txBody>
          <a:bodyPr/>
          <a:lstStyle/>
          <a:p>
            <a:r>
              <a:rPr lang="en-US" b="1" dirty="0"/>
              <a:t>Equilibrium</a:t>
            </a:r>
            <a:r>
              <a:rPr lang="en-US" dirty="0"/>
              <a:t> is the steady state of an ecosystem where all organisms are in balance with their environment and with each other.</a:t>
            </a:r>
          </a:p>
          <a:p>
            <a:pPr marL="457200" indent="-457200">
              <a:buFont typeface="Arial" panose="020B0604020202020204" pitchFamily="34" charset="0"/>
              <a:buChar char="•"/>
            </a:pPr>
            <a:r>
              <a:rPr lang="en-US" dirty="0"/>
              <a:t>Two parameters measure changes in ecosystems:</a:t>
            </a:r>
          </a:p>
          <a:p>
            <a:pPr marL="1200150" lvl="1" indent="-457200">
              <a:buFont typeface="Arial" panose="020B0604020202020204" pitchFamily="34" charset="0"/>
              <a:buChar char="•"/>
            </a:pPr>
            <a:r>
              <a:rPr lang="en-US" b="1" dirty="0"/>
              <a:t>Resistance</a:t>
            </a:r>
            <a:r>
              <a:rPr lang="en-US" dirty="0"/>
              <a:t> is the ability of an ecosystem to remain at equilibrium despite disturbances.</a:t>
            </a:r>
          </a:p>
          <a:p>
            <a:pPr marL="1200150" lvl="1" indent="-457200">
              <a:buFont typeface="Arial" panose="020B0604020202020204" pitchFamily="34" charset="0"/>
              <a:buChar char="•"/>
            </a:pPr>
            <a:r>
              <a:rPr lang="en-US" b="1" dirty="0"/>
              <a:t>Resistance</a:t>
            </a:r>
            <a:r>
              <a:rPr lang="en-US" dirty="0"/>
              <a:t> is the ability of an ecosystem to remain at equilibrium despite disturbances.</a:t>
            </a:r>
          </a:p>
        </p:txBody>
      </p:sp>
    </p:spTree>
    <p:extLst>
      <p:ext uri="{BB962C8B-B14F-4D97-AF65-F5344CB8AC3E}">
        <p14:creationId xmlns:p14="http://schemas.microsoft.com/office/powerpoint/2010/main" val="3493449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3320-3DA8-9E58-E404-313671C3164F}"/>
              </a:ext>
            </a:extLst>
          </p:cNvPr>
          <p:cNvSpPr>
            <a:spLocks noGrp="1"/>
          </p:cNvSpPr>
          <p:nvPr>
            <p:ph type="title"/>
          </p:nvPr>
        </p:nvSpPr>
        <p:spPr/>
        <p:txBody>
          <a:bodyPr/>
          <a:lstStyle/>
          <a:p>
            <a:r>
              <a:rPr lang="en-US" dirty="0"/>
              <a:t>Food Chains and Food Webs</a:t>
            </a:r>
            <a:r>
              <a:rPr lang="en-US" sz="1400" baseline="-25000" dirty="0"/>
              <a:t>1</a:t>
            </a:r>
          </a:p>
        </p:txBody>
      </p:sp>
      <p:sp>
        <p:nvSpPr>
          <p:cNvPr id="3" name="Content Placeholder 2">
            <a:extLst>
              <a:ext uri="{FF2B5EF4-FFF2-40B4-BE49-F238E27FC236}">
                <a16:creationId xmlns:a16="http://schemas.microsoft.com/office/drawing/2014/main" id="{39618895-AA8C-9C44-7575-60A75E00DB70}"/>
              </a:ext>
            </a:extLst>
          </p:cNvPr>
          <p:cNvSpPr>
            <a:spLocks noGrp="1"/>
          </p:cNvSpPr>
          <p:nvPr>
            <p:ph idx="1"/>
          </p:nvPr>
        </p:nvSpPr>
        <p:spPr/>
        <p:txBody>
          <a:bodyPr>
            <a:normAutofit fontScale="77500" lnSpcReduction="20000"/>
          </a:bodyPr>
          <a:lstStyle/>
          <a:p>
            <a:r>
              <a:rPr lang="en-US" dirty="0"/>
              <a:t>In ecology, a </a:t>
            </a:r>
            <a:r>
              <a:rPr lang="en-US" b="1" dirty="0"/>
              <a:t>food chain</a:t>
            </a:r>
            <a:r>
              <a:rPr lang="en-US" dirty="0"/>
              <a:t> is a linear sequence of organisms through which nutrients and energy pass; primary producers, primary consumers, and higher-level consumers are used to describe ecosystem structure and dynamics. </a:t>
            </a:r>
          </a:p>
          <a:p>
            <a:pPr marL="457200" indent="-457200">
              <a:buFont typeface="Arial" panose="020B0604020202020204" pitchFamily="34" charset="0"/>
              <a:buChar char="•"/>
            </a:pPr>
            <a:r>
              <a:rPr lang="en-US" dirty="0"/>
              <a:t>Each organism in a food chain occupies a position known as a </a:t>
            </a:r>
            <a:r>
              <a:rPr lang="en-US" b="1" dirty="0"/>
              <a:t>trophic level</a:t>
            </a:r>
            <a:r>
              <a:rPr lang="en-US" dirty="0"/>
              <a:t>.</a:t>
            </a:r>
          </a:p>
          <a:p>
            <a:pPr marL="1200150" lvl="1" indent="-457200">
              <a:buFont typeface="Arial" panose="020B0604020202020204" pitchFamily="34" charset="0"/>
              <a:buChar char="•"/>
            </a:pPr>
            <a:r>
              <a:rPr lang="en-US" b="1" dirty="0"/>
              <a:t>Primary producers </a:t>
            </a:r>
            <a:r>
              <a:rPr lang="en-US" dirty="0"/>
              <a:t>are photosynthetic organisms (plants and/or phytoplankton).</a:t>
            </a:r>
          </a:p>
          <a:p>
            <a:pPr marL="1200150" lvl="1" indent="-457200">
              <a:buFont typeface="Arial" panose="020B0604020202020204" pitchFamily="34" charset="0"/>
              <a:buChar char="•"/>
            </a:pPr>
            <a:r>
              <a:rPr lang="en-US" b="1" dirty="0"/>
              <a:t>Primary consumers </a:t>
            </a:r>
            <a:r>
              <a:rPr lang="en-US" dirty="0"/>
              <a:t>eat primary producers (herbivores).</a:t>
            </a:r>
          </a:p>
          <a:p>
            <a:pPr marL="1200150" lvl="1" indent="-457200">
              <a:buFont typeface="Arial" panose="020B0604020202020204" pitchFamily="34" charset="0"/>
              <a:buChar char="•"/>
            </a:pPr>
            <a:r>
              <a:rPr lang="en-US" b="1" dirty="0"/>
              <a:t>Secondary consumers </a:t>
            </a:r>
            <a:r>
              <a:rPr lang="en-US" dirty="0"/>
              <a:t>(often carnivores) eat primary consumers.</a:t>
            </a:r>
          </a:p>
          <a:p>
            <a:pPr marL="1200150" lvl="1" indent="-457200">
              <a:buFont typeface="Arial" panose="020B0604020202020204" pitchFamily="34" charset="0"/>
              <a:buChar char="•"/>
            </a:pPr>
            <a:r>
              <a:rPr lang="en-US" b="1" dirty="0"/>
              <a:t>Tertiary consumers </a:t>
            </a:r>
            <a:r>
              <a:rPr lang="en-US" dirty="0"/>
              <a:t>(carnivores) eat other carnivores.</a:t>
            </a:r>
          </a:p>
          <a:p>
            <a:pPr marL="457200" indent="-457200">
              <a:buFont typeface="Arial" panose="020B0604020202020204" pitchFamily="34" charset="0"/>
              <a:buChar char="•"/>
            </a:pPr>
            <a:r>
              <a:rPr lang="en-US" dirty="0"/>
              <a:t>An </a:t>
            </a:r>
            <a:r>
              <a:rPr lang="en-US" b="1" dirty="0"/>
              <a:t>apex consumer </a:t>
            </a:r>
            <a:r>
              <a:rPr lang="en-US" dirty="0"/>
              <a:t>is the organism at the top of the food chain.</a:t>
            </a:r>
          </a:p>
        </p:txBody>
      </p:sp>
    </p:spTree>
    <p:extLst>
      <p:ext uri="{BB962C8B-B14F-4D97-AF65-F5344CB8AC3E}">
        <p14:creationId xmlns:p14="http://schemas.microsoft.com/office/powerpoint/2010/main" val="162648476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1785</TotalTime>
  <Words>2301</Words>
  <Application>Microsoft Office PowerPoint</Application>
  <PresentationFormat>On-screen Show (4:3)</PresentationFormat>
  <Paragraphs>150</Paragraphs>
  <Slides>25</Slides>
  <Notes>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25</vt:i4>
      </vt:variant>
    </vt:vector>
  </HeadingPairs>
  <TitlesOfParts>
    <vt:vector size="30" baseType="lpstr">
      <vt:lpstr>Calibri</vt:lpstr>
      <vt:lpstr>Arial</vt:lpstr>
      <vt:lpstr>Courier New</vt:lpstr>
      <vt:lpstr>Office Theme</vt:lpstr>
      <vt:lpstr>1_Office Theme</vt:lpstr>
      <vt:lpstr>Lesson 46.1</vt:lpstr>
      <vt:lpstr>Objectives</vt:lpstr>
      <vt:lpstr>Ecosystems</vt:lpstr>
      <vt:lpstr>Ecosystem Ecology1</vt:lpstr>
      <vt:lpstr>Ecosystem Ecology2</vt:lpstr>
      <vt:lpstr>Think It Through1</vt:lpstr>
      <vt:lpstr>Ecosystem Ecology3</vt:lpstr>
      <vt:lpstr>Ecosystem Ecology4</vt:lpstr>
      <vt:lpstr>Food Chains and Food Webs1</vt:lpstr>
      <vt:lpstr>46.1 Figure 5</vt:lpstr>
      <vt:lpstr>Food Chains and Food Webs2</vt:lpstr>
      <vt:lpstr>Food Chains and Food Webs3</vt:lpstr>
      <vt:lpstr>46.1 Figure 7A</vt:lpstr>
      <vt:lpstr>46.1 Figure 7B</vt:lpstr>
      <vt:lpstr>Group Activity1</vt:lpstr>
      <vt:lpstr>Food Chains and Food Webs4</vt:lpstr>
      <vt:lpstr>Evolution Connection</vt:lpstr>
      <vt:lpstr>Research into Ecosystem Dynamics: Ecosystem Experimentation and Modeling1</vt:lpstr>
      <vt:lpstr>Research into Ecosystem Dynamics: Ecosystem Experimentation and Modeling2</vt:lpstr>
      <vt:lpstr>Group Activity2</vt:lpstr>
      <vt:lpstr>Conceptual Models</vt:lpstr>
      <vt:lpstr>Think It Through2</vt:lpstr>
      <vt:lpstr>Analytical and Simulation Models</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182</cp:revision>
  <dcterms:created xsi:type="dcterms:W3CDTF">2013-04-26T14:43:13Z</dcterms:created>
  <dcterms:modified xsi:type="dcterms:W3CDTF">2024-10-15T16:11:53Z</dcterms:modified>
</cp:coreProperties>
</file>