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21"/>
  </p:notesMasterIdLst>
  <p:handoutMasterIdLst>
    <p:handoutMasterId r:id="rId22"/>
  </p:handoutMasterIdLst>
  <p:sldIdLst>
    <p:sldId id="272" r:id="rId3"/>
    <p:sldId id="264" r:id="rId4"/>
    <p:sldId id="265" r:id="rId5"/>
    <p:sldId id="273" r:id="rId6"/>
    <p:sldId id="274" r:id="rId7"/>
    <p:sldId id="281" r:id="rId8"/>
    <p:sldId id="283" r:id="rId9"/>
    <p:sldId id="284" r:id="rId10"/>
    <p:sldId id="285" r:id="rId11"/>
    <p:sldId id="271" r:id="rId12"/>
    <p:sldId id="286" r:id="rId13"/>
    <p:sldId id="287" r:id="rId14"/>
    <p:sldId id="288" r:id="rId15"/>
    <p:sldId id="282" r:id="rId16"/>
    <p:sldId id="267" r:id="rId17"/>
    <p:sldId id="289" r:id="rId18"/>
    <p:sldId id="290"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0" autoAdjust="0"/>
  </p:normalViewPr>
  <p:slideViewPr>
    <p:cSldViewPr>
      <p:cViewPr varScale="1">
        <p:scale>
          <a:sx n="95" d="100"/>
          <a:sy n="95" d="100"/>
        </p:scale>
        <p:origin x="78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 flow of energy through a sprint ecosystem in Silver Springs, Florida.</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6483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Ecological pyramids depict the (A) biomass, (B) number of organisms, and (C) energy in each trophic level.</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9744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132889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8D044D14-E249-806A-B743-E59C23A0FB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pic>
        <p:nvPicPr>
          <p:cNvPr id="6" name="Picture 5">
            <a:extLst>
              <a:ext uri="{FF2B5EF4-FFF2-40B4-BE49-F238E27FC236}">
                <a16:creationId xmlns:a16="http://schemas.microsoft.com/office/drawing/2014/main" id="{78B95D2C-F3E7-CA46-28A5-976CB88EF6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9E16B3A-2C37-3B12-4793-62F5D5ACC5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6128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20086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8066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1705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47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15906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5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2382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98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1EA278-A27D-554A-F693-FA275410E7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27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486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pic>
        <p:nvPicPr>
          <p:cNvPr id="10" name="Picture 9">
            <a:extLst>
              <a:ext uri="{FF2B5EF4-FFF2-40B4-BE49-F238E27FC236}">
                <a16:creationId xmlns:a16="http://schemas.microsoft.com/office/drawing/2014/main" id="{92A2A385-C830-7252-BABF-EBB5A35343F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74768" y="1658652"/>
            <a:ext cx="8437595" cy="1481456"/>
          </a:xfrm>
          <a:prstGeom prst="rect">
            <a:avLst/>
          </a:prstGeom>
        </p:spPr>
      </p:pic>
      <p:pic>
        <p:nvPicPr>
          <p:cNvPr id="11" name="Picture 10">
            <a:extLst>
              <a:ext uri="{FF2B5EF4-FFF2-40B4-BE49-F238E27FC236}">
                <a16:creationId xmlns:a16="http://schemas.microsoft.com/office/drawing/2014/main" id="{D40D1570-057F-206B-8EA3-43AE8491A184}"/>
              </a:ext>
            </a:extLst>
          </p:cNvPr>
          <p:cNvPicPr>
            <a:picLocks noChangeAspect="1"/>
          </p:cNvPicPr>
          <p:nvPr userDrawn="1"/>
        </p:nvPicPr>
        <p:blipFill>
          <a:blip r:embed="rId4"/>
          <a:stretch>
            <a:fillRect/>
          </a:stretch>
        </p:blipFill>
        <p:spPr>
          <a:xfrm>
            <a:off x="0" y="0"/>
            <a:ext cx="9144000" cy="6857999"/>
          </a:xfrm>
          <a:prstGeom prst="rect">
            <a:avLst/>
          </a:prstGeom>
        </p:spPr>
      </p:pic>
    </p:spTree>
    <p:extLst>
      <p:ext uri="{BB962C8B-B14F-4D97-AF65-F5344CB8AC3E}">
        <p14:creationId xmlns:p14="http://schemas.microsoft.com/office/powerpoint/2010/main" val="49395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0396C5-9272-7539-5829-5B9B90ED886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DBD090D-6E6D-E347-80AD-EF33CBA636C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A4435FEE-6DCB-8EEB-75F4-8EE76EB1B5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5A8BA49-EC77-9D0E-9B46-97AE0C031D9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7029D38-E94C-EC88-1ED0-7BDFB9E1CB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097632-5127-1A80-43EC-714B08AB5C9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4CC8F4B-29A7-56DA-952C-7F77AAEEF9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46.2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Energy Flow through Ecosystems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lnSpcReduction="20000"/>
          </a:bodyPr>
          <a:lstStyle/>
          <a:p>
            <a:r>
              <a:rPr lang="en-US" dirty="0"/>
              <a:t>Identify the term associated with the given definition.</a:t>
            </a:r>
          </a:p>
          <a:p>
            <a:pPr marL="457200" indent="-457200">
              <a:buFont typeface="Arial" panose="020B0604020202020204" pitchFamily="34" charset="0"/>
              <a:buChar char="•"/>
            </a:pPr>
            <a:r>
              <a:rPr lang="en-US" dirty="0"/>
              <a:t>Energy content available to the organisms of the next trophic level</a:t>
            </a:r>
          </a:p>
          <a:p>
            <a:pPr marL="457200" indent="-457200">
              <a:buFont typeface="Arial" panose="020B0604020202020204" pitchFamily="34" charset="0"/>
              <a:buChar char="•"/>
            </a:pPr>
            <a:r>
              <a:rPr lang="en-US" dirty="0"/>
              <a:t>The measurement of energy transfer efficiency between two successive trophic levels</a:t>
            </a:r>
          </a:p>
          <a:p>
            <a:pPr marL="457200" indent="-457200">
              <a:buFont typeface="Arial" panose="020B0604020202020204" pitchFamily="34" charset="0"/>
              <a:buChar char="•"/>
            </a:pPr>
            <a:r>
              <a:rPr lang="en-US" dirty="0"/>
              <a:t>Energy that remains in the primary producers after accounting for the organisms' respiration and heat loss</a:t>
            </a:r>
          </a:p>
          <a:p>
            <a:pPr marL="457200" indent="-457200">
              <a:buFont typeface="Arial" panose="020B0604020202020204" pitchFamily="34" charset="0"/>
              <a:buChar char="•"/>
            </a:pPr>
            <a:r>
              <a:rPr lang="en-US" dirty="0"/>
              <a:t>Quantification of how efficiently organisms of a particular trophic level incorporate the energy they receive into biomass</a:t>
            </a:r>
          </a:p>
          <a:p>
            <a:pPr marL="457200" indent="-457200">
              <a:buFont typeface="Arial" panose="020B0604020202020204" pitchFamily="34" charset="0"/>
              <a:buChar char="•"/>
            </a:pPr>
            <a:r>
              <a:rPr lang="en-US" dirty="0"/>
              <a:t>The rate at which photosynthetic primary producers incorporate energy from the sun</a:t>
            </a:r>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0FE4-D4CF-CBD1-D5E2-A58508741EE0}"/>
              </a:ext>
            </a:extLst>
          </p:cNvPr>
          <p:cNvSpPr>
            <a:spLocks noGrp="1"/>
          </p:cNvSpPr>
          <p:nvPr>
            <p:ph type="title"/>
          </p:nvPr>
        </p:nvSpPr>
        <p:spPr/>
        <p:txBody>
          <a:bodyPr/>
          <a:lstStyle/>
          <a:p>
            <a:r>
              <a:rPr lang="en-US" dirty="0"/>
              <a:t>Modeling Ecosystems Energy Flow: </a:t>
            </a:r>
            <a:br>
              <a:rPr lang="en-US" dirty="0"/>
            </a:br>
            <a:r>
              <a:rPr lang="en-US" dirty="0"/>
              <a:t>Ecological Pyramids</a:t>
            </a:r>
          </a:p>
        </p:txBody>
      </p:sp>
      <p:sp>
        <p:nvSpPr>
          <p:cNvPr id="3" name="Content Placeholder 2">
            <a:extLst>
              <a:ext uri="{FF2B5EF4-FFF2-40B4-BE49-F238E27FC236}">
                <a16:creationId xmlns:a16="http://schemas.microsoft.com/office/drawing/2014/main" id="{769048B5-7F23-779D-025E-A01AE6CD5FB4}"/>
              </a:ext>
            </a:extLst>
          </p:cNvPr>
          <p:cNvSpPr>
            <a:spLocks noGrp="1"/>
          </p:cNvSpPr>
          <p:nvPr>
            <p:ph idx="1"/>
          </p:nvPr>
        </p:nvSpPr>
        <p:spPr/>
        <p:txBody>
          <a:bodyPr>
            <a:normAutofit lnSpcReduction="10000"/>
          </a:bodyPr>
          <a:lstStyle/>
          <a:p>
            <a:r>
              <a:rPr lang="en-US" dirty="0"/>
              <a:t>An </a:t>
            </a:r>
            <a:r>
              <a:rPr lang="en-US" b="1" dirty="0"/>
              <a:t>ecological pyramid </a:t>
            </a:r>
            <a:r>
              <a:rPr lang="en-US" dirty="0"/>
              <a:t>shows the relative amounts of various parameters (such as number of organisms, energy, and biomass) across trophic levels.</a:t>
            </a:r>
          </a:p>
          <a:p>
            <a:pPr marL="457200" indent="-457200">
              <a:buFont typeface="Arial" panose="020B0604020202020204" pitchFamily="34" charset="0"/>
              <a:buChar char="•"/>
            </a:pPr>
            <a:r>
              <a:rPr lang="en-US" dirty="0"/>
              <a:t>Pyramids of numbers can be either upright or inverted, depending on the ecosystem.</a:t>
            </a:r>
          </a:p>
          <a:p>
            <a:pPr marL="1200150" lvl="1" indent="-457200">
              <a:buFont typeface="Arial" panose="020B0604020202020204" pitchFamily="34" charset="0"/>
              <a:buChar char="•"/>
            </a:pPr>
            <a:r>
              <a:rPr lang="en-US" dirty="0"/>
              <a:t>Such as the number of organisms usually decrease at each trophic level</a:t>
            </a:r>
          </a:p>
          <a:p>
            <a:pPr marL="457200" indent="-457200">
              <a:buFont typeface="Arial" panose="020B0604020202020204" pitchFamily="34" charset="0"/>
              <a:buChar char="•"/>
            </a:pPr>
            <a:r>
              <a:rPr lang="en-US" dirty="0"/>
              <a:t>Pyramids of biomass measure the amount of energy converted into living tissue at the different trophic levels.</a:t>
            </a:r>
          </a:p>
        </p:txBody>
      </p:sp>
    </p:spTree>
    <p:extLst>
      <p:ext uri="{BB962C8B-B14F-4D97-AF65-F5344CB8AC3E}">
        <p14:creationId xmlns:p14="http://schemas.microsoft.com/office/powerpoint/2010/main" val="279795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BD97-C61F-6C0A-8A7F-4A1B55A62C23}"/>
              </a:ext>
            </a:extLst>
          </p:cNvPr>
          <p:cNvSpPr>
            <a:spLocks noGrp="1"/>
          </p:cNvSpPr>
          <p:nvPr>
            <p:ph type="title"/>
          </p:nvPr>
        </p:nvSpPr>
        <p:spPr/>
        <p:txBody>
          <a:bodyPr/>
          <a:lstStyle/>
          <a:p>
            <a:r>
              <a:rPr lang="en-US" dirty="0"/>
              <a:t>46.2 Figure 3A</a:t>
            </a:r>
          </a:p>
        </p:txBody>
      </p:sp>
      <p:sp>
        <p:nvSpPr>
          <p:cNvPr id="14" name="TextBox 13">
            <a:extLst>
              <a:ext uri="{FF2B5EF4-FFF2-40B4-BE49-F238E27FC236}">
                <a16:creationId xmlns:a16="http://schemas.microsoft.com/office/drawing/2014/main" id="{837DAC88-7A87-FDDF-0FF1-E6537CB92431}"/>
              </a:ext>
            </a:extLst>
          </p:cNvPr>
          <p:cNvSpPr txBox="1"/>
          <p:nvPr/>
        </p:nvSpPr>
        <p:spPr>
          <a:xfrm>
            <a:off x="2424541" y="5764907"/>
            <a:ext cx="4572000" cy="246221"/>
          </a:xfrm>
          <a:prstGeom prst="rect">
            <a:avLst/>
          </a:prstGeom>
          <a:noFill/>
        </p:spPr>
        <p:txBody>
          <a:bodyPr wrap="square">
            <a:spAutoFit/>
          </a:bodyPr>
          <a:lstStyle/>
          <a:p>
            <a:pPr algn="ctr"/>
            <a:r>
              <a:rPr lang="en-US" sz="1000" dirty="0"/>
              <a:t>CNX OpenStax on Wikimedia Commons. "Energy flow and pyramid."</a:t>
            </a:r>
          </a:p>
        </p:txBody>
      </p:sp>
      <p:pic>
        <p:nvPicPr>
          <p:cNvPr id="5" name="Content Placeholder 5" descr="Image (a) is a flow chart. The 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23 calories per meter squared per year. 4,250 calories per meter squared per year is passed on to decomposers, and the remaining 3,373 calories per meter squared per year is passed on to primary consumers. Thus, the gross productivity of primary consumers is 3,373 calories per meter squared per year. 2,270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5 calories per meter squared per year of energy, and 20,810 calories per meter squared per year is lost to respiration and heat. ">
            <a:extLst>
              <a:ext uri="{FF2B5EF4-FFF2-40B4-BE49-F238E27FC236}">
                <a16:creationId xmlns:a16="http://schemas.microsoft.com/office/drawing/2014/main" id="{DE48121C-1C88-9E6A-C062-F8455E8D2A36}"/>
              </a:ext>
            </a:extLst>
          </p:cNvPr>
          <p:cNvPicPr>
            <a:picLocks noGrp="1" noChangeAspect="1"/>
          </p:cNvPicPr>
          <p:nvPr>
            <p:ph idx="1"/>
          </p:nvPr>
        </p:nvPicPr>
        <p:blipFill>
          <a:blip r:embed="rId3"/>
          <a:srcRect l="32407" t="3667" r="33333" b="46333"/>
          <a:stretch/>
        </p:blipFill>
        <p:spPr>
          <a:xfrm>
            <a:off x="1905000" y="1173892"/>
            <a:ext cx="5562600" cy="4510216"/>
          </a:xfrm>
        </p:spPr>
      </p:pic>
    </p:spTree>
    <p:extLst>
      <p:ext uri="{BB962C8B-B14F-4D97-AF65-F5344CB8AC3E}">
        <p14:creationId xmlns:p14="http://schemas.microsoft.com/office/powerpoint/2010/main" val="29153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41D-8970-E43C-E3D0-6CCADDA8B6E3}"/>
              </a:ext>
            </a:extLst>
          </p:cNvPr>
          <p:cNvSpPr>
            <a:spLocks noGrp="1"/>
          </p:cNvSpPr>
          <p:nvPr>
            <p:ph type="title"/>
          </p:nvPr>
        </p:nvSpPr>
        <p:spPr/>
        <p:txBody>
          <a:bodyPr/>
          <a:lstStyle/>
          <a:p>
            <a:r>
              <a:rPr lang="en-US" dirty="0"/>
              <a:t>46.2 Figure 3B</a:t>
            </a:r>
          </a:p>
        </p:txBody>
      </p:sp>
      <p:sp>
        <p:nvSpPr>
          <p:cNvPr id="5" name="TextBox 4">
            <a:extLst>
              <a:ext uri="{FF2B5EF4-FFF2-40B4-BE49-F238E27FC236}">
                <a16:creationId xmlns:a16="http://schemas.microsoft.com/office/drawing/2014/main" id="{0B0F9512-60A7-1375-9B46-4CE59112029E}"/>
              </a:ext>
            </a:extLst>
          </p:cNvPr>
          <p:cNvSpPr txBox="1"/>
          <p:nvPr/>
        </p:nvSpPr>
        <p:spPr>
          <a:xfrm>
            <a:off x="2424541" y="5764907"/>
            <a:ext cx="4572000" cy="246221"/>
          </a:xfrm>
          <a:prstGeom prst="rect">
            <a:avLst/>
          </a:prstGeom>
          <a:noFill/>
        </p:spPr>
        <p:txBody>
          <a:bodyPr wrap="square">
            <a:spAutoFit/>
          </a:bodyPr>
          <a:lstStyle/>
          <a:p>
            <a:pPr algn="ctr"/>
            <a:r>
              <a:rPr lang="en-US" sz="1000" dirty="0"/>
              <a:t>CNX OpenStax on Wikimedia Commons. "Energy flow and pyramid."</a:t>
            </a:r>
          </a:p>
        </p:txBody>
      </p:sp>
      <p:pic>
        <p:nvPicPr>
          <p:cNvPr id="3" name="Content Placeholder 5" descr="Image (b) has Section A, biomass, indicated by dry mass g slash m squared. On the lef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On the right is a pyramid diagram of dry biomass in grams per meter squared in the English Channel. The biomass is 4 phytoplankton and 21 zooplankto.  Section B, number of individuals per 0.1 hectare. On the left is a pyramid diagram of the number of individuals per 0.1 hectare in a summer grassland. There are 1,500,000 grass plants, 200,000 herbivorous insects, 90,000 predatory insects, and 1 bird  On the right is a pyramid diagram of organisms per 0.1 hectare in a temperate forest. There are 200 trees, 150,000 herbivorous insects, 120,000 predatory insects, and 5 birds. Section C, energy, k cal slash m squared slash year.   In Silver Springs Florida, the energy of plants is 20,810. The energy of primary consumers, including insects and snails, is 3,368. The energy of primary consumer fishes is 383, and the energy of secondary consumer fishes is 21. The energy of decomposers, including fungi and bacteria, is 5,060.">
            <a:extLst>
              <a:ext uri="{FF2B5EF4-FFF2-40B4-BE49-F238E27FC236}">
                <a16:creationId xmlns:a16="http://schemas.microsoft.com/office/drawing/2014/main" id="{94628488-F59A-ADB5-B74A-D6C292A14FE5}"/>
              </a:ext>
            </a:extLst>
          </p:cNvPr>
          <p:cNvPicPr>
            <a:picLocks noGrp="1" noChangeAspect="1"/>
          </p:cNvPicPr>
          <p:nvPr>
            <p:ph idx="1"/>
          </p:nvPr>
        </p:nvPicPr>
        <p:blipFill>
          <a:blip r:embed="rId3"/>
          <a:srcRect l="33333" t="53667" r="33333" b="3000"/>
          <a:stretch/>
        </p:blipFill>
        <p:spPr>
          <a:xfrm>
            <a:off x="1624441" y="1247670"/>
            <a:ext cx="6172200" cy="4457700"/>
          </a:xfrm>
        </p:spPr>
      </p:pic>
    </p:spTree>
    <p:extLst>
      <p:ext uri="{BB962C8B-B14F-4D97-AF65-F5344CB8AC3E}">
        <p14:creationId xmlns:p14="http://schemas.microsoft.com/office/powerpoint/2010/main" val="184271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normAutofit/>
          </a:bodyPr>
          <a:lstStyle/>
          <a:p>
            <a:r>
              <a:rPr lang="en-US" dirty="0"/>
              <a:t>Pyramids depicting the number of organisms or biomass may be inverted, upright, or even diamond shaped. Energy pyramids, however, are always upright. Why?</a:t>
            </a:r>
          </a:p>
        </p:txBody>
      </p:sp>
    </p:spTree>
    <p:extLst>
      <p:ext uri="{BB962C8B-B14F-4D97-AF65-F5344CB8AC3E}">
        <p14:creationId xmlns:p14="http://schemas.microsoft.com/office/powerpoint/2010/main" val="240548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0" y="182880"/>
            <a:ext cx="9144000" cy="914400"/>
          </a:xfrm>
          <a:prstGeom prst="rect">
            <a:avLst/>
          </a:prstGeom>
        </p:spPr>
        <p:txBody>
          <a:bodyPr/>
          <a:lstStyle/>
          <a:p>
            <a:r>
              <a:rPr lang="en-US" dirty="0"/>
              <a:t>Consequences of Food Webs: Biological Magnification</a:t>
            </a:r>
            <a:r>
              <a:rPr lang="en-US" sz="1400" baseline="-25000" dirty="0"/>
              <a:t>1</a:t>
            </a:r>
            <a:endParaRPr lang="en-US" sz="1400" baseline="-25000" dirty="0">
              <a:solidFill>
                <a:schemeClr val="accent1"/>
              </a:solidFill>
            </a:endParaRPr>
          </a:p>
        </p:txBody>
      </p:sp>
      <p:sp>
        <p:nvSpPr>
          <p:cNvPr id="13315" name="Rectangle 3"/>
          <p:cNvSpPr>
            <a:spLocks noGrp="1"/>
          </p:cNvSpPr>
          <p:nvPr>
            <p:ph idx="1"/>
          </p:nvPr>
        </p:nvSpPr>
        <p:spPr>
          <a:xfrm>
            <a:off x="304800" y="1295400"/>
            <a:ext cx="5562600" cy="4572000"/>
          </a:xfrm>
          <a:prstGeom prst="rect">
            <a:avLst/>
          </a:prstGeom>
        </p:spPr>
        <p:txBody>
          <a:bodyPr>
            <a:normAutofit fontScale="85000" lnSpcReduction="10000"/>
          </a:bodyPr>
          <a:lstStyle/>
          <a:p>
            <a:pPr marL="0" indent="0">
              <a:buNone/>
              <a:tabLst>
                <a:tab pos="461963" algn="l"/>
              </a:tabLst>
            </a:pPr>
            <a:r>
              <a:rPr lang="en-US" b="1" i="0" dirty="0">
                <a:solidFill>
                  <a:schemeClr val="tx1"/>
                </a:solidFill>
              </a:rPr>
              <a:t>Biomagnification</a:t>
            </a:r>
            <a:r>
              <a:rPr lang="en-US" i="0" dirty="0">
                <a:solidFill>
                  <a:schemeClr val="tx1"/>
                </a:solidFill>
              </a:rPr>
              <a:t> is the increasing concentration of persistent, toxic substances in organisms at each trophic level, from the primary producers to the apex consumers.</a:t>
            </a:r>
          </a:p>
          <a:p>
            <a:pPr>
              <a:tabLst>
                <a:tab pos="461963" algn="l"/>
              </a:tabLst>
            </a:pPr>
            <a:r>
              <a:rPr lang="en-US" dirty="0">
                <a:solidFill>
                  <a:schemeClr val="tx1"/>
                </a:solidFill>
              </a:rPr>
              <a:t>Many substances bioaccumulate including d</a:t>
            </a:r>
            <a:r>
              <a:rPr lang="en-US" i="0" dirty="0">
                <a:solidFill>
                  <a:schemeClr val="tx1"/>
                </a:solidFill>
              </a:rPr>
              <a:t>ichlorodiphenyltrichloroethane (DDT), a pesticide.</a:t>
            </a:r>
          </a:p>
          <a:p>
            <a:pPr lvl="1">
              <a:tabLst>
                <a:tab pos="461963" algn="l"/>
              </a:tabLst>
            </a:pPr>
            <a:r>
              <a:rPr lang="en-US" dirty="0">
                <a:solidFill>
                  <a:schemeClr val="tx1"/>
                </a:solidFill>
              </a:rPr>
              <a:t>Bioaccumulation resulted in fragile bird eggshells that increased egg breakage and negatively affected he bird population.</a:t>
            </a:r>
            <a:endParaRPr lang="en-US" i="0" dirty="0">
              <a:solidFill>
                <a:schemeClr val="tx1"/>
              </a:solidFill>
            </a:endParaRPr>
          </a:p>
          <a:p>
            <a:pPr marL="0" indent="0">
              <a:buNone/>
              <a:tabLst>
                <a:tab pos="461963" algn="l"/>
              </a:tabLst>
            </a:pPr>
            <a:endParaRPr lang="en-US" i="0" dirty="0">
              <a:solidFill>
                <a:schemeClr val="tx1"/>
              </a:solidFill>
            </a:endParaRPr>
          </a:p>
        </p:txBody>
      </p:sp>
      <p:pic>
        <p:nvPicPr>
          <p:cNvPr id="3" name="Content Placeholder 6" descr="A photograph of a plane spreading DDT">
            <a:extLst>
              <a:ext uri="{FF2B5EF4-FFF2-40B4-BE49-F238E27FC236}">
                <a16:creationId xmlns:a16="http://schemas.microsoft.com/office/drawing/2014/main" id="{376FC101-326D-75F8-AA57-159EEC438D4B}"/>
              </a:ext>
            </a:extLst>
          </p:cNvPr>
          <p:cNvPicPr>
            <a:picLocks noChangeAspect="1"/>
          </p:cNvPicPr>
          <p:nvPr/>
        </p:nvPicPr>
        <p:blipFill>
          <a:blip r:embed="rId2"/>
          <a:srcRect l="15741" t="3667" r="15742" b="3000"/>
          <a:stretch/>
        </p:blipFill>
        <p:spPr>
          <a:xfrm>
            <a:off x="5704567" y="1301262"/>
            <a:ext cx="3322864" cy="2514600"/>
          </a:xfrm>
          <a:prstGeom prst="rect">
            <a:avLst/>
          </a:prstGeom>
        </p:spPr>
      </p:pic>
      <p:sp>
        <p:nvSpPr>
          <p:cNvPr id="4" name="TextBox 3">
            <a:extLst>
              <a:ext uri="{FF2B5EF4-FFF2-40B4-BE49-F238E27FC236}">
                <a16:creationId xmlns:a16="http://schemas.microsoft.com/office/drawing/2014/main" id="{A4AD4CCA-E05C-726B-F5EE-E49EB8A885B1}"/>
              </a:ext>
            </a:extLst>
          </p:cNvPr>
          <p:cNvSpPr txBox="1"/>
          <p:nvPr/>
        </p:nvSpPr>
        <p:spPr>
          <a:xfrm>
            <a:off x="6040455" y="3886200"/>
            <a:ext cx="2651090" cy="738664"/>
          </a:xfrm>
          <a:prstGeom prst="rect">
            <a:avLst/>
          </a:prstGeom>
          <a:noFill/>
        </p:spPr>
        <p:txBody>
          <a:bodyPr wrap="square">
            <a:spAutoFit/>
          </a:bodyPr>
          <a:lstStyle/>
          <a:p>
            <a:pPr algn="ctr"/>
            <a:r>
              <a:rPr lang="en-US" sz="1400" b="1" dirty="0"/>
              <a:t>46.2 Figure 4: </a:t>
            </a:r>
            <a:r>
              <a:rPr lang="en-US" sz="1400" dirty="0"/>
              <a:t>This picture from 1955 shows a plane spreading DDT across a vast forest area.</a:t>
            </a:r>
          </a:p>
        </p:txBody>
      </p:sp>
      <p:sp>
        <p:nvSpPr>
          <p:cNvPr id="6" name="TextBox 5">
            <a:extLst>
              <a:ext uri="{FF2B5EF4-FFF2-40B4-BE49-F238E27FC236}">
                <a16:creationId xmlns:a16="http://schemas.microsoft.com/office/drawing/2014/main" id="{6F3B06CF-2468-61B1-4EAE-12067F0A80F8}"/>
              </a:ext>
            </a:extLst>
          </p:cNvPr>
          <p:cNvSpPr txBox="1"/>
          <p:nvPr/>
        </p:nvSpPr>
        <p:spPr>
          <a:xfrm>
            <a:off x="6117143" y="4760098"/>
            <a:ext cx="2497713" cy="338554"/>
          </a:xfrm>
          <a:prstGeom prst="rect">
            <a:avLst/>
          </a:prstGeom>
          <a:noFill/>
        </p:spPr>
        <p:txBody>
          <a:bodyPr wrap="square">
            <a:spAutoFit/>
          </a:bodyPr>
          <a:lstStyle/>
          <a:p>
            <a:pPr algn="ctr"/>
            <a:r>
              <a:rPr lang="en-US" sz="800" dirty="0"/>
              <a:t>R6, State &amp; Private Forestry, Forest Health Protection on Wikimedia Commons. "DDT spraying."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CFB8-A0E3-177D-C0F6-95235FF18F73}"/>
              </a:ext>
            </a:extLst>
          </p:cNvPr>
          <p:cNvSpPr>
            <a:spLocks noGrp="1"/>
          </p:cNvSpPr>
          <p:nvPr>
            <p:ph type="title"/>
          </p:nvPr>
        </p:nvSpPr>
        <p:spPr>
          <a:xfrm>
            <a:off x="0" y="182880"/>
            <a:ext cx="9144000" cy="914400"/>
          </a:xfrm>
        </p:spPr>
        <p:txBody>
          <a:bodyPr/>
          <a:lstStyle/>
          <a:p>
            <a:r>
              <a:rPr lang="en-US" dirty="0"/>
              <a:t>Consequences of Food Webs: Biological Magnification</a:t>
            </a:r>
            <a:r>
              <a:rPr lang="en-US" sz="1400" baseline="-25000" dirty="0"/>
              <a:t>2</a:t>
            </a:r>
            <a:endParaRPr lang="en-US" dirty="0"/>
          </a:p>
        </p:txBody>
      </p:sp>
      <p:sp>
        <p:nvSpPr>
          <p:cNvPr id="3" name="Content Placeholder 2">
            <a:extLst>
              <a:ext uri="{FF2B5EF4-FFF2-40B4-BE49-F238E27FC236}">
                <a16:creationId xmlns:a16="http://schemas.microsoft.com/office/drawing/2014/main" id="{7F9534AF-196C-7483-63B7-6D64F0186A16}"/>
              </a:ext>
            </a:extLst>
          </p:cNvPr>
          <p:cNvSpPr>
            <a:spLocks noGrp="1"/>
          </p:cNvSpPr>
          <p:nvPr>
            <p:ph idx="1"/>
          </p:nvPr>
        </p:nvSpPr>
        <p:spPr>
          <a:xfrm>
            <a:off x="457200" y="1280160"/>
            <a:ext cx="4572000" cy="4572000"/>
          </a:xfrm>
        </p:spPr>
        <p:txBody>
          <a:bodyPr>
            <a:normAutofit fontScale="85000" lnSpcReduction="20000"/>
          </a:bodyPr>
          <a:lstStyle/>
          <a:p>
            <a:r>
              <a:rPr lang="en-US" dirty="0"/>
              <a:t>Other substances that biomagnify:</a:t>
            </a:r>
          </a:p>
          <a:p>
            <a:pPr marL="457200" indent="-457200">
              <a:buFont typeface="Arial" panose="020B0604020202020204" pitchFamily="34" charset="0"/>
              <a:buChar char="•"/>
            </a:pPr>
            <a:r>
              <a:rPr lang="en-US" dirty="0"/>
              <a:t>Polychlorinated biphenyls (PCBs) used in coolant liquids</a:t>
            </a:r>
          </a:p>
          <a:p>
            <a:pPr marL="1200150" lvl="1" indent="-457200">
              <a:buFont typeface="Arial" panose="020B0604020202020204" pitchFamily="34" charset="0"/>
              <a:buChar char="•"/>
            </a:pPr>
            <a:r>
              <a:rPr lang="en-US" dirty="0"/>
              <a:t>Bioaccumulated in fish until the apex consumer (walleye) had more than 4x the amount of PCBs than phytoplankton.</a:t>
            </a:r>
          </a:p>
          <a:p>
            <a:pPr marL="457200" indent="-457200">
              <a:buFont typeface="Arial" panose="020B0604020202020204" pitchFamily="34" charset="0"/>
              <a:buChar char="•"/>
            </a:pPr>
            <a:r>
              <a:rPr lang="en-US" dirty="0"/>
              <a:t>Heavy metals: mercury (Hg), lead (Pb), and cadmium (Cd)</a:t>
            </a:r>
          </a:p>
          <a:p>
            <a:pPr marL="1200150" lvl="1" indent="-457200">
              <a:buFont typeface="Arial" panose="020B0604020202020204" pitchFamily="34" charset="0"/>
              <a:buChar char="•"/>
            </a:pPr>
            <a:r>
              <a:rPr lang="en-US" dirty="0"/>
              <a:t>Often bioaccumulate in fish, causing the EPA to put out consumption warnings.</a:t>
            </a:r>
          </a:p>
        </p:txBody>
      </p:sp>
      <p:pic>
        <p:nvPicPr>
          <p:cNvPr id="5" name="Content Placeholder 6" descr="The illustration is a graph that plots total P C Bs in micrograms per gram of dry weight versus nitrogen 15 enrichment. It shows that P C Bs become increasingly concentrated at higher trophic levels. The slope of the graph becomes increasingly steep from phytoplankton, the primary consumer, to walleye, the tertiary consumer.">
            <a:extLst>
              <a:ext uri="{FF2B5EF4-FFF2-40B4-BE49-F238E27FC236}">
                <a16:creationId xmlns:a16="http://schemas.microsoft.com/office/drawing/2014/main" id="{6BEA4BA6-F138-897C-FF4B-4C2C53BE679A}"/>
              </a:ext>
            </a:extLst>
          </p:cNvPr>
          <p:cNvPicPr>
            <a:picLocks noChangeAspect="1"/>
          </p:cNvPicPr>
          <p:nvPr/>
        </p:nvPicPr>
        <p:blipFill>
          <a:blip r:embed="rId2"/>
          <a:srcRect l="22222" t="3667" r="22222" b="3798"/>
          <a:stretch/>
        </p:blipFill>
        <p:spPr>
          <a:xfrm>
            <a:off x="5193890" y="1524000"/>
            <a:ext cx="3458578" cy="3200400"/>
          </a:xfrm>
          <a:prstGeom prst="rect">
            <a:avLst/>
          </a:prstGeom>
        </p:spPr>
      </p:pic>
      <p:sp>
        <p:nvSpPr>
          <p:cNvPr id="6" name="TextBox 5">
            <a:extLst>
              <a:ext uri="{FF2B5EF4-FFF2-40B4-BE49-F238E27FC236}">
                <a16:creationId xmlns:a16="http://schemas.microsoft.com/office/drawing/2014/main" id="{F14FC48E-90AF-75C3-757A-8821471D2E66}"/>
              </a:ext>
            </a:extLst>
          </p:cNvPr>
          <p:cNvSpPr txBox="1"/>
          <p:nvPr/>
        </p:nvSpPr>
        <p:spPr>
          <a:xfrm>
            <a:off x="4572000" y="4724400"/>
            <a:ext cx="4702628" cy="954107"/>
          </a:xfrm>
          <a:prstGeom prst="rect">
            <a:avLst/>
          </a:prstGeom>
          <a:noFill/>
        </p:spPr>
        <p:txBody>
          <a:bodyPr wrap="square">
            <a:spAutoFit/>
          </a:bodyPr>
          <a:lstStyle/>
          <a:p>
            <a:pPr algn="ctr"/>
            <a:r>
              <a:rPr lang="en-US" sz="1400" dirty="0"/>
              <a:t>Figure 5: This chart shows the PCB concentrations found at the various trophic levels in the Saginaw Bay ecosystem of Lake Huron. Notice that the fish in the higher trophic levels accumulate more PCBs than those in lower trophic levels.</a:t>
            </a:r>
          </a:p>
        </p:txBody>
      </p:sp>
      <p:sp>
        <p:nvSpPr>
          <p:cNvPr id="8" name="TextBox 7">
            <a:extLst>
              <a:ext uri="{FF2B5EF4-FFF2-40B4-BE49-F238E27FC236}">
                <a16:creationId xmlns:a16="http://schemas.microsoft.com/office/drawing/2014/main" id="{433EF9EB-BDA5-2A55-BBB7-11C1C3A1AAEC}"/>
              </a:ext>
            </a:extLst>
          </p:cNvPr>
          <p:cNvSpPr txBox="1"/>
          <p:nvPr/>
        </p:nvSpPr>
        <p:spPr>
          <a:xfrm>
            <a:off x="4544368" y="5667494"/>
            <a:ext cx="4717700" cy="369332"/>
          </a:xfrm>
          <a:prstGeom prst="rect">
            <a:avLst/>
          </a:prstGeom>
          <a:noFill/>
        </p:spPr>
        <p:txBody>
          <a:bodyPr wrap="square">
            <a:spAutoFit/>
          </a:bodyPr>
          <a:lstStyle/>
          <a:p>
            <a:pPr algn="ctr"/>
            <a:r>
              <a:rPr lang="en-US" sz="800" dirty="0"/>
              <a:t>Patricia Van Hoof, NOAA, GLERL on Wikimedia Commons. "PCB concentrations</a:t>
            </a:r>
            <a:r>
              <a:rPr lang="en-US" dirty="0"/>
              <a:t>."</a:t>
            </a:r>
          </a:p>
        </p:txBody>
      </p:sp>
    </p:spTree>
    <p:extLst>
      <p:ext uri="{BB962C8B-B14F-4D97-AF65-F5344CB8AC3E}">
        <p14:creationId xmlns:p14="http://schemas.microsoft.com/office/powerpoint/2010/main" val="404494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EA92-E88A-0534-4E50-58EA78174D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FC30D40-2129-830F-7E6C-99374FF762EE}"/>
              </a:ext>
            </a:extLst>
          </p:cNvPr>
          <p:cNvSpPr>
            <a:spLocks noGrp="1"/>
          </p:cNvSpPr>
          <p:nvPr>
            <p:ph idx="1"/>
          </p:nvPr>
        </p:nvSpPr>
        <p:spPr/>
        <p:txBody>
          <a:bodyPr>
            <a:normAutofit lnSpcReduction="10000"/>
          </a:bodyPr>
          <a:lstStyle/>
          <a:p>
            <a:r>
              <a:rPr lang="en-US" dirty="0"/>
              <a:t>Organisms in an ecosystem acquire energy in a variety of ways, which is transferred between trophic levels as the energy flows from the bottom to the top of the food web, with energy lost at each transfer. </a:t>
            </a:r>
          </a:p>
          <a:p>
            <a:pPr marL="457200" indent="-457200">
              <a:buFont typeface="Arial" panose="020B0604020202020204" pitchFamily="34" charset="0"/>
              <a:buChar char="•"/>
            </a:pPr>
            <a:r>
              <a:rPr lang="en-US" dirty="0"/>
              <a:t>The efficiency of these transfers is important for understanding the different behaviors and eating habits of endothermic versus ectothermic animals. </a:t>
            </a:r>
          </a:p>
          <a:p>
            <a:pPr marL="457200" indent="-457200">
              <a:buFont typeface="Arial" panose="020B0604020202020204" pitchFamily="34" charset="0"/>
              <a:buChar char="•"/>
            </a:pPr>
            <a:r>
              <a:rPr lang="en-US" dirty="0"/>
              <a:t>Modeling of ecosystem energy is best done with ecological pyramids of energy although other ecological pyramids provide other vital information about ecosystem structure.</a:t>
            </a:r>
          </a:p>
        </p:txBody>
      </p:sp>
    </p:spTree>
    <p:extLst>
      <p:ext uri="{BB962C8B-B14F-4D97-AF65-F5344CB8AC3E}">
        <p14:creationId xmlns:p14="http://schemas.microsoft.com/office/powerpoint/2010/main" val="272718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79796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organisms acquire energy in a food web and in associated food chains.</a:t>
            </a:r>
          </a:p>
          <a:p>
            <a:pPr marL="457200" indent="-457200">
              <a:buFont typeface="Arial" panose="020B0604020202020204" pitchFamily="34" charset="0"/>
              <a:buChar char="•"/>
              <a:tabLst>
                <a:tab pos="457200" algn="l"/>
              </a:tabLst>
            </a:pPr>
            <a:r>
              <a:rPr lang="en-US" b="1" dirty="0"/>
              <a:t>Explain</a:t>
            </a:r>
            <a:r>
              <a:rPr lang="en-US" dirty="0"/>
              <a:t> how the efficiency of energy transfers between trophic levels affects ecosystem structure and dynamics.</a:t>
            </a:r>
          </a:p>
          <a:p>
            <a:pPr marL="457200" indent="-457200">
              <a:buFont typeface="Arial" panose="020B0604020202020204" pitchFamily="34" charset="0"/>
              <a:buChar char="•"/>
              <a:tabLst>
                <a:tab pos="457200" algn="l"/>
              </a:tabLst>
            </a:pPr>
            <a:r>
              <a:rPr lang="en-US" b="1" dirty="0"/>
              <a:t>Discuss</a:t>
            </a:r>
            <a:r>
              <a:rPr lang="en-US" dirty="0"/>
              <a:t> trophic levels and how ecological pyramids are used to model them</a:t>
            </a:r>
          </a:p>
          <a:p>
            <a:pPr marL="457200" indent="-457200">
              <a:buFont typeface="Arial" panose="020B0604020202020204" pitchFamily="34" charset="0"/>
              <a:buChar char="•"/>
              <a:tabLst>
                <a:tab pos="457200" algn="l"/>
              </a:tabLst>
            </a:pPr>
            <a:r>
              <a:rPr lang="en-US" b="1" dirty="0"/>
              <a:t>Discuss</a:t>
            </a:r>
            <a:r>
              <a:rPr lang="en-US" dirty="0"/>
              <a:t> biomagnification and its consequences.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Energy Flow through Ecosystems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dirty="0">
                <a:solidFill>
                  <a:schemeClr val="tx1"/>
                </a:solidFill>
              </a:rPr>
              <a:t>All living things require energy in one form or another. </a:t>
            </a:r>
          </a:p>
          <a:p>
            <a:pPr>
              <a:tabLst>
                <a:tab pos="461963" algn="l"/>
              </a:tabLst>
            </a:pPr>
            <a:r>
              <a:rPr lang="en-US" i="0" dirty="0">
                <a:solidFill>
                  <a:schemeClr val="tx1"/>
                </a:solidFill>
              </a:rPr>
              <a:t>Energy is required for many processes including:</a:t>
            </a:r>
          </a:p>
          <a:p>
            <a:pPr lvl="1">
              <a:tabLst>
                <a:tab pos="461963" algn="l"/>
              </a:tabLst>
            </a:pPr>
            <a:r>
              <a:rPr lang="en-US" dirty="0">
                <a:solidFill>
                  <a:schemeClr val="tx1"/>
                </a:solidFill>
              </a:rPr>
              <a:t>Metabolic pathways</a:t>
            </a:r>
          </a:p>
          <a:p>
            <a:pPr lvl="1">
              <a:tabLst>
                <a:tab pos="461963" algn="l"/>
              </a:tabLst>
            </a:pPr>
            <a:r>
              <a:rPr lang="en-US" i="0" dirty="0">
                <a:solidFill>
                  <a:schemeClr val="tx1"/>
                </a:solidFill>
              </a:rPr>
              <a:t>Assemble macromolecules</a:t>
            </a:r>
          </a:p>
          <a:p>
            <a:pPr marL="0" indent="0">
              <a:buNone/>
              <a:tabLst>
                <a:tab pos="461963" algn="l"/>
              </a:tabLst>
            </a:pPr>
            <a:endParaRPr lang="en-US" i="0" dirty="0">
              <a:solidFill>
                <a:schemeClr val="tx1"/>
              </a:solidFill>
            </a:endParaRPr>
          </a:p>
          <a:p>
            <a:pPr marL="0" indent="0">
              <a:buNone/>
              <a:tabLst>
                <a:tab pos="461963" algn="l"/>
              </a:tabLst>
            </a:pPr>
            <a:r>
              <a:rPr lang="en-US" dirty="0">
                <a:solidFill>
                  <a:schemeClr val="tx1"/>
                </a:solidFill>
              </a:rPr>
              <a:t>Food webs illustrate how energy flows directionally through ecosystems, including how efficiently organisms acquire it, use it, and how much remains for use by other organisms</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How Organisms Acquire Energy in a Food Web</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5638800" cy="4815840"/>
          </a:xfrm>
        </p:spPr>
        <p:txBody>
          <a:bodyPr>
            <a:normAutofit fontScale="77500" lnSpcReduction="20000"/>
          </a:bodyPr>
          <a:lstStyle/>
          <a:p>
            <a:r>
              <a:rPr lang="en-US" dirty="0"/>
              <a:t>Energy is acquired by living things in three ways: photosynthesis, chemosynthesis, and the consumption of other organisms.</a:t>
            </a:r>
          </a:p>
          <a:p>
            <a:pPr marL="457200" indent="-457200">
              <a:buFont typeface="Arial" panose="020B0604020202020204" pitchFamily="34" charset="0"/>
              <a:buChar char="•"/>
            </a:pPr>
            <a:r>
              <a:rPr lang="en-US" i="1" dirty="0"/>
              <a:t>Autotrophs </a:t>
            </a:r>
            <a:r>
              <a:rPr lang="en-US" dirty="0"/>
              <a:t>are organisms capable of synthesizing their own food.</a:t>
            </a:r>
          </a:p>
          <a:p>
            <a:pPr marL="1200150" lvl="1" indent="-457200">
              <a:buFont typeface="Arial" panose="020B0604020202020204" pitchFamily="34" charset="0"/>
              <a:buChar char="•"/>
            </a:pPr>
            <a:r>
              <a:rPr lang="en-US" b="1" dirty="0"/>
              <a:t>Photoautotrophs</a:t>
            </a:r>
            <a:r>
              <a:rPr lang="en-US" dirty="0"/>
              <a:t> (photosynthetic autotroph) serve as the energy source for most of the world's ecosystems.</a:t>
            </a:r>
          </a:p>
          <a:p>
            <a:pPr marL="1200150" lvl="1" indent="-457200">
              <a:buFont typeface="Arial" panose="020B0604020202020204" pitchFamily="34" charset="0"/>
              <a:buChar char="•"/>
            </a:pPr>
            <a:r>
              <a:rPr lang="en-US" b="1" dirty="0"/>
              <a:t>Chemoautotrophs</a:t>
            </a:r>
            <a:r>
              <a:rPr lang="en-US" dirty="0"/>
              <a:t> (chemosynthetic autotrophs) are primarily bacteria found where sunlight is not available, such as dark caves or hydrothermal vents at the bottom of the ocean.</a:t>
            </a:r>
          </a:p>
          <a:p>
            <a:pPr marL="1600200" lvl="2" indent="-457200"/>
            <a:r>
              <a:rPr lang="en-US" dirty="0"/>
              <a:t>Many near hydrothermal vents use hydrogen sulfide as a chemical energy source.</a:t>
            </a:r>
          </a:p>
        </p:txBody>
      </p:sp>
      <p:pic>
        <p:nvPicPr>
          <p:cNvPr id="4" name="Content Placeholder 6" descr="A photograph of some swimming shrimp, lobsters, and vent mussels">
            <a:extLst>
              <a:ext uri="{FF2B5EF4-FFF2-40B4-BE49-F238E27FC236}">
                <a16:creationId xmlns:a16="http://schemas.microsoft.com/office/drawing/2014/main" id="{E650BF91-DC59-B38A-6D5E-790835B1A233}"/>
              </a:ext>
            </a:extLst>
          </p:cNvPr>
          <p:cNvPicPr>
            <a:picLocks noChangeAspect="1"/>
          </p:cNvPicPr>
          <p:nvPr/>
        </p:nvPicPr>
        <p:blipFill>
          <a:blip r:embed="rId2"/>
          <a:srcRect l="15741" t="4753" r="15742" b="3347"/>
          <a:stretch/>
        </p:blipFill>
        <p:spPr>
          <a:xfrm>
            <a:off x="6096000" y="1905000"/>
            <a:ext cx="2796751" cy="2083952"/>
          </a:xfrm>
          <a:prstGeom prst="rect">
            <a:avLst/>
          </a:prstGeom>
        </p:spPr>
      </p:pic>
      <p:sp>
        <p:nvSpPr>
          <p:cNvPr id="9" name="TextBox 8">
            <a:extLst>
              <a:ext uri="{FF2B5EF4-FFF2-40B4-BE49-F238E27FC236}">
                <a16:creationId xmlns:a16="http://schemas.microsoft.com/office/drawing/2014/main" id="{0E5A1E84-4EC7-845E-B763-8E08C914913E}"/>
              </a:ext>
            </a:extLst>
          </p:cNvPr>
          <p:cNvSpPr txBox="1"/>
          <p:nvPr/>
        </p:nvSpPr>
        <p:spPr>
          <a:xfrm>
            <a:off x="6179254" y="4191000"/>
            <a:ext cx="2743200" cy="1169551"/>
          </a:xfrm>
          <a:prstGeom prst="rect">
            <a:avLst/>
          </a:prstGeom>
          <a:noFill/>
        </p:spPr>
        <p:txBody>
          <a:bodyPr wrap="square">
            <a:spAutoFit/>
          </a:bodyPr>
          <a:lstStyle/>
          <a:p>
            <a:pPr algn="ctr"/>
            <a:r>
              <a:rPr lang="en-US" sz="1400" b="1" dirty="0"/>
              <a:t>46.2 Figure 2: </a:t>
            </a:r>
            <a:r>
              <a:rPr lang="en-US" sz="1400" dirty="0"/>
              <a:t>Swimming shrimp, a few squat lobsters, and hundreds of vent mussels are seen here at a hydrothermal vent at the bottom of the ocean. </a:t>
            </a:r>
          </a:p>
        </p:txBody>
      </p:sp>
      <p:sp>
        <p:nvSpPr>
          <p:cNvPr id="7" name="TextBox 6">
            <a:extLst>
              <a:ext uri="{FF2B5EF4-FFF2-40B4-BE49-F238E27FC236}">
                <a16:creationId xmlns:a16="http://schemas.microsoft.com/office/drawing/2014/main" id="{CAB2632F-47F0-E9B7-EB2A-912EA05D5239}"/>
              </a:ext>
            </a:extLst>
          </p:cNvPr>
          <p:cNvSpPr txBox="1"/>
          <p:nvPr/>
        </p:nvSpPr>
        <p:spPr>
          <a:xfrm>
            <a:off x="6584958" y="5360551"/>
            <a:ext cx="2092631" cy="338554"/>
          </a:xfrm>
          <a:prstGeom prst="rect">
            <a:avLst/>
          </a:prstGeom>
          <a:noFill/>
        </p:spPr>
        <p:txBody>
          <a:bodyPr wrap="square">
            <a:spAutoFit/>
          </a:bodyPr>
          <a:lstStyle/>
          <a:p>
            <a:pPr algn="ctr"/>
            <a:r>
              <a:rPr lang="en-US" sz="800" dirty="0"/>
              <a:t>NOAA Photo Library on Wikimedia Commons. "Fauna on hydrothermal vents."</a:t>
            </a:r>
          </a:p>
        </p:txBody>
      </p:sp>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46.2 Figure 1</a:t>
            </a:r>
          </a:p>
        </p:txBody>
      </p:sp>
      <p:sp>
        <p:nvSpPr>
          <p:cNvPr id="7" name="TextBox 6">
            <a:extLst>
              <a:ext uri="{FF2B5EF4-FFF2-40B4-BE49-F238E27FC236}">
                <a16:creationId xmlns:a16="http://schemas.microsoft.com/office/drawing/2014/main" id="{4B5E4E1A-72DA-952B-FCD1-30ED71D33140}"/>
              </a:ext>
            </a:extLst>
          </p:cNvPr>
          <p:cNvSpPr txBox="1"/>
          <p:nvPr/>
        </p:nvSpPr>
        <p:spPr>
          <a:xfrm>
            <a:off x="2286000" y="5760719"/>
            <a:ext cx="4572000" cy="215444"/>
          </a:xfrm>
          <a:prstGeom prst="rect">
            <a:avLst/>
          </a:prstGeom>
          <a:noFill/>
        </p:spPr>
        <p:txBody>
          <a:bodyPr wrap="square">
            <a:spAutoFit/>
          </a:bodyPr>
          <a:lstStyle/>
          <a:p>
            <a:pPr algn="ctr"/>
            <a:r>
              <a:rPr lang="en-US" sz="800" dirty="0"/>
              <a:t>Cburnett on Wikimedia Commons. "Trophic flow chart."</a:t>
            </a:r>
          </a:p>
        </p:txBody>
      </p:sp>
      <p:pic>
        <p:nvPicPr>
          <p:cNvPr id="6" name="Content Placeholder 5" descr="The flow chart starts with &quot;obtain carbon elsewhere?&quot; If the answer is yes, the question is &quot;energy from light?&quot; if the answer is yes, it is a photoheterotroph. If the answer is no, the next question is &quot;energy from inorganic oxidation?&quot; if the answer is yes, it is a chemoheterotroph. If the answer is no, it is a heterotroph. Going back to the beginning of the flow chart, we start back with &quot;obtain carbon elsewhere?&quot; If the answer is no, the next question is &quot;energy from light?&quot; If the answer is yes, it is a photoautotroph. If the answer is no, the next question is &quot;energy from inorganic oxidation?&quot; If the answer is yes, it is a chemoautotroph. If the answer is no, it is an autotroph.">
            <a:extLst>
              <a:ext uri="{FF2B5EF4-FFF2-40B4-BE49-F238E27FC236}">
                <a16:creationId xmlns:a16="http://schemas.microsoft.com/office/drawing/2014/main" id="{14EEFBC2-9801-C849-AA8A-CE32B5830C56}"/>
              </a:ext>
            </a:extLst>
          </p:cNvPr>
          <p:cNvPicPr>
            <a:picLocks noGrp="1" noChangeAspect="1"/>
          </p:cNvPicPr>
          <p:nvPr>
            <p:ph idx="1"/>
          </p:nvPr>
        </p:nvPicPr>
        <p:blipFill>
          <a:blip r:embed="rId2"/>
          <a:srcRect l="13888" t="3666" r="13890" b="2000"/>
          <a:stretch/>
        </p:blipFill>
        <p:spPr>
          <a:xfrm>
            <a:off x="1447799" y="1097280"/>
            <a:ext cx="6426649" cy="4663439"/>
          </a:xfrm>
        </p:spPr>
      </p:pic>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44D8-0468-2C8B-2D5E-D6C15739ECF6}"/>
              </a:ext>
            </a:extLst>
          </p:cNvPr>
          <p:cNvSpPr>
            <a:spLocks noGrp="1"/>
          </p:cNvSpPr>
          <p:nvPr>
            <p:ph type="title"/>
          </p:nvPr>
        </p:nvSpPr>
        <p:spPr/>
        <p:txBody>
          <a:bodyPr/>
          <a:lstStyle/>
          <a:p>
            <a:r>
              <a:rPr lang="en-US" dirty="0"/>
              <a:t>Productivity within Trophic Levels</a:t>
            </a:r>
          </a:p>
        </p:txBody>
      </p:sp>
      <p:sp>
        <p:nvSpPr>
          <p:cNvPr id="3" name="Content Placeholder 2">
            <a:extLst>
              <a:ext uri="{FF2B5EF4-FFF2-40B4-BE49-F238E27FC236}">
                <a16:creationId xmlns:a16="http://schemas.microsoft.com/office/drawing/2014/main" id="{309ECF7A-3A68-5AF9-3EB9-F91573004AA1}"/>
              </a:ext>
            </a:extLst>
          </p:cNvPr>
          <p:cNvSpPr>
            <a:spLocks noGrp="1"/>
          </p:cNvSpPr>
          <p:nvPr>
            <p:ph idx="1"/>
          </p:nvPr>
        </p:nvSpPr>
        <p:spPr/>
        <p:txBody>
          <a:bodyPr>
            <a:normAutofit lnSpcReduction="10000"/>
          </a:bodyPr>
          <a:lstStyle/>
          <a:p>
            <a:r>
              <a:rPr lang="en-US" dirty="0"/>
              <a:t>Productivity within an ecosystem can be defined as the percentage of energy entering the ecosystem incorporated into biomass in a particular trophic level.</a:t>
            </a:r>
          </a:p>
          <a:p>
            <a:pPr marL="457200" indent="-457200">
              <a:buFont typeface="Arial" panose="020B0604020202020204" pitchFamily="34" charset="0"/>
              <a:buChar char="•"/>
            </a:pPr>
            <a:r>
              <a:rPr lang="en-US" b="1" dirty="0"/>
              <a:t>Biomass</a:t>
            </a:r>
            <a:r>
              <a:rPr lang="en-US" dirty="0"/>
              <a:t> is the total mass of living or previously living organisms within a trophic level.</a:t>
            </a:r>
          </a:p>
          <a:p>
            <a:pPr marL="457200" indent="-457200">
              <a:buFont typeface="Arial" panose="020B0604020202020204" pitchFamily="34" charset="0"/>
              <a:buChar char="•"/>
            </a:pPr>
            <a:r>
              <a:rPr lang="en-US" dirty="0"/>
              <a:t>The rate at which photosynthetic primary producers incorporate energy from the sun is called </a:t>
            </a:r>
            <a:r>
              <a:rPr lang="en-US" b="1" dirty="0"/>
              <a:t>gross primary productivity</a:t>
            </a:r>
            <a:r>
              <a:rPr lang="en-US" dirty="0"/>
              <a:t>.</a:t>
            </a:r>
          </a:p>
          <a:p>
            <a:pPr marL="457200" indent="-457200">
              <a:buFont typeface="Arial" panose="020B0604020202020204" pitchFamily="34" charset="0"/>
              <a:buChar char="•"/>
            </a:pPr>
            <a:r>
              <a:rPr lang="en-US" b="1" dirty="0"/>
              <a:t>Net primary productivity </a:t>
            </a:r>
            <a:r>
              <a:rPr lang="en-US" dirty="0"/>
              <a:t>is the energy that remains in the primary producers after accounting for the organisms' respiration and heat loss. </a:t>
            </a:r>
          </a:p>
        </p:txBody>
      </p:sp>
    </p:spTree>
    <p:extLst>
      <p:ext uri="{BB962C8B-B14F-4D97-AF65-F5344CB8AC3E}">
        <p14:creationId xmlns:p14="http://schemas.microsoft.com/office/powerpoint/2010/main" val="2671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4B1A-8C86-92F3-6124-41CBB6B1A465}"/>
              </a:ext>
            </a:extLst>
          </p:cNvPr>
          <p:cNvSpPr>
            <a:spLocks noGrp="1"/>
          </p:cNvSpPr>
          <p:nvPr>
            <p:ph type="title"/>
          </p:nvPr>
        </p:nvSpPr>
        <p:spPr/>
        <p:txBody>
          <a:bodyPr/>
          <a:lstStyle/>
          <a:p>
            <a:r>
              <a:rPr lang="en-US" dirty="0"/>
              <a:t>Ecological Efficiency:</a:t>
            </a:r>
            <a:br>
              <a:rPr lang="en-US" dirty="0"/>
            </a:br>
            <a:r>
              <a:rPr lang="en-US" dirty="0"/>
              <a:t>The Transfer of Energy between Trophic Levels</a:t>
            </a:r>
            <a:r>
              <a:rPr lang="en-US" sz="1400" baseline="-25000" dirty="0"/>
              <a:t>1</a:t>
            </a:r>
          </a:p>
        </p:txBody>
      </p:sp>
      <p:sp>
        <p:nvSpPr>
          <p:cNvPr id="3" name="Content Placeholder 2">
            <a:extLst>
              <a:ext uri="{FF2B5EF4-FFF2-40B4-BE49-F238E27FC236}">
                <a16:creationId xmlns:a16="http://schemas.microsoft.com/office/drawing/2014/main" id="{C8E0BD45-9665-DFDA-5385-537DE5E30779}"/>
              </a:ext>
            </a:extLst>
          </p:cNvPr>
          <p:cNvSpPr>
            <a:spLocks noGrp="1"/>
          </p:cNvSpPr>
          <p:nvPr>
            <p:ph idx="1"/>
          </p:nvPr>
        </p:nvSpPr>
        <p:spPr/>
        <p:txBody>
          <a:bodyPr/>
          <a:lstStyle/>
          <a:p>
            <a:r>
              <a:rPr lang="en-US" dirty="0"/>
              <a:t>As energy flows from primary producers through the various trophic levels, the ecosystem loses large amounts of energy (second law of thermodynamics).</a:t>
            </a:r>
          </a:p>
          <a:p>
            <a:pPr marL="457200" indent="-457200">
              <a:buFont typeface="Arial" panose="020B0604020202020204" pitchFamily="34" charset="0"/>
              <a:buChar char="•"/>
            </a:pPr>
            <a:r>
              <a:rPr lang="en-US" dirty="0"/>
              <a:t>The measurement of energy transfer efficiency between two successive trophic levels is termed the </a:t>
            </a:r>
            <a:r>
              <a:rPr lang="en-US" b="1" dirty="0"/>
              <a:t>trophic level transfer efficiency (TLTE)</a:t>
            </a:r>
            <a:r>
              <a:rPr lang="en-US" dirty="0"/>
              <a:t>.</a:t>
            </a:r>
          </a:p>
          <a:p>
            <a:endParaRPr lang="en-US" dirty="0"/>
          </a:p>
        </p:txBody>
      </p:sp>
      <p:graphicFrame>
        <p:nvGraphicFramePr>
          <p:cNvPr id="5" name="Object 4" descr="Trophic level transfer efficiency is equal to the production at the present trophic level divided by the production at the previous trophic level multiplied by 100.">
            <a:extLst>
              <a:ext uri="{FF2B5EF4-FFF2-40B4-BE49-F238E27FC236}">
                <a16:creationId xmlns:a16="http://schemas.microsoft.com/office/drawing/2014/main" id="{B9504FF2-8F6E-1DFC-F7A4-25F09526F9C4}"/>
              </a:ext>
            </a:extLst>
          </p:cNvPr>
          <p:cNvGraphicFramePr>
            <a:graphicFrameLocks noChangeAspect="1"/>
          </p:cNvGraphicFramePr>
          <p:nvPr>
            <p:extLst>
              <p:ext uri="{D42A27DB-BD31-4B8C-83A1-F6EECF244321}">
                <p14:modId xmlns:p14="http://schemas.microsoft.com/office/powerpoint/2010/main" val="1985720363"/>
              </p:ext>
            </p:extLst>
          </p:nvPr>
        </p:nvGraphicFramePr>
        <p:xfrm>
          <a:off x="887506" y="4419600"/>
          <a:ext cx="7368988" cy="914400"/>
        </p:xfrm>
        <a:graphic>
          <a:graphicData uri="http://schemas.openxmlformats.org/presentationml/2006/ole">
            <mc:AlternateContent xmlns:mc="http://schemas.openxmlformats.org/markup-compatibility/2006">
              <mc:Choice xmlns:v="urn:schemas-microsoft-com:vml" Requires="v">
                <p:oleObj name="Equation" r:id="rId2" imgW="3479760" imgH="431640" progId="Equation.DSMT4">
                  <p:embed/>
                </p:oleObj>
              </mc:Choice>
              <mc:Fallback>
                <p:oleObj name="Equation" r:id="rId2" imgW="3479760" imgH="431640" progId="Equation.DSMT4">
                  <p:embed/>
                  <p:pic>
                    <p:nvPicPr>
                      <p:cNvPr id="0" name=""/>
                      <p:cNvPicPr/>
                      <p:nvPr/>
                    </p:nvPicPr>
                    <p:blipFill>
                      <a:blip r:embed="rId3"/>
                      <a:stretch>
                        <a:fillRect/>
                      </a:stretch>
                    </p:blipFill>
                    <p:spPr>
                      <a:xfrm>
                        <a:off x="887506" y="4419600"/>
                        <a:ext cx="7368988" cy="914400"/>
                      </a:xfrm>
                      <a:prstGeom prst="rect">
                        <a:avLst/>
                      </a:prstGeom>
                    </p:spPr>
                  </p:pic>
                </p:oleObj>
              </mc:Fallback>
            </mc:AlternateContent>
          </a:graphicData>
        </a:graphic>
      </p:graphicFrame>
    </p:spTree>
    <p:extLst>
      <p:ext uri="{BB962C8B-B14F-4D97-AF65-F5344CB8AC3E}">
        <p14:creationId xmlns:p14="http://schemas.microsoft.com/office/powerpoint/2010/main" val="189720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4B1A-8C86-92F3-6124-41CBB6B1A465}"/>
              </a:ext>
            </a:extLst>
          </p:cNvPr>
          <p:cNvSpPr>
            <a:spLocks noGrp="1"/>
          </p:cNvSpPr>
          <p:nvPr>
            <p:ph type="title"/>
          </p:nvPr>
        </p:nvSpPr>
        <p:spPr/>
        <p:txBody>
          <a:bodyPr/>
          <a:lstStyle/>
          <a:p>
            <a:r>
              <a:rPr lang="en-US" dirty="0"/>
              <a:t>Ecological Efficiency:</a:t>
            </a:r>
            <a:br>
              <a:rPr lang="en-US" dirty="0"/>
            </a:br>
            <a:r>
              <a:rPr lang="en-US" dirty="0"/>
              <a:t>The Transfer of Energy between Trophic Levels</a:t>
            </a:r>
            <a:r>
              <a:rPr lang="en-US" sz="1400" baseline="-25000" dirty="0"/>
              <a:t>2</a:t>
            </a:r>
          </a:p>
        </p:txBody>
      </p:sp>
      <p:sp>
        <p:nvSpPr>
          <p:cNvPr id="3" name="Content Placeholder 2">
            <a:extLst>
              <a:ext uri="{FF2B5EF4-FFF2-40B4-BE49-F238E27FC236}">
                <a16:creationId xmlns:a16="http://schemas.microsoft.com/office/drawing/2014/main" id="{C8E0BD45-9665-DFDA-5385-537DE5E30779}"/>
              </a:ext>
            </a:extLst>
          </p:cNvPr>
          <p:cNvSpPr>
            <a:spLocks noGrp="1"/>
          </p:cNvSpPr>
          <p:nvPr>
            <p:ph idx="1"/>
          </p:nvPr>
        </p:nvSpPr>
        <p:spPr/>
        <p:txBody>
          <a:bodyPr>
            <a:normAutofit fontScale="85000" lnSpcReduction="10000"/>
          </a:bodyPr>
          <a:lstStyle/>
          <a:p>
            <a:r>
              <a:rPr lang="en-US" b="1" dirty="0"/>
              <a:t>Net production efficiency (NPE) </a:t>
            </a:r>
            <a:r>
              <a:rPr lang="en-US" dirty="0"/>
              <a:t>allows ecologists to quantify how efficiently organisms of a particular trophic level incorporate the energy they receive into biomass.</a:t>
            </a:r>
          </a:p>
          <a:p>
            <a:endParaRPr lang="en-US" dirty="0"/>
          </a:p>
          <a:p>
            <a:endParaRPr lang="en-US" dirty="0"/>
          </a:p>
          <a:p>
            <a:endParaRPr lang="en-US" dirty="0"/>
          </a:p>
          <a:p>
            <a:pPr marL="457200" indent="-457200">
              <a:buFont typeface="Arial" panose="020B0604020202020204" pitchFamily="34" charset="0"/>
              <a:buChar char="•"/>
            </a:pPr>
            <a:r>
              <a:rPr lang="en-US" b="1" dirty="0"/>
              <a:t>Net consumer productivity </a:t>
            </a:r>
            <a:r>
              <a:rPr lang="en-US" dirty="0"/>
              <a:t>is the energy content available to the organisms of the next trophic level. </a:t>
            </a:r>
          </a:p>
          <a:p>
            <a:pPr marL="457200" indent="-457200">
              <a:buFont typeface="Arial" panose="020B0604020202020204" pitchFamily="34" charset="0"/>
              <a:buChar char="•"/>
            </a:pPr>
            <a:r>
              <a:rPr lang="en-US" b="1" dirty="0"/>
              <a:t>Assimilation</a:t>
            </a:r>
            <a:r>
              <a:rPr lang="en-US" dirty="0"/>
              <a:t> is the biomass (energy content generated per unit area) of the present trophic level after accounting for the energy lost due to incomplete ingestion of food, energy used for respiration, and energy lost as waste. </a:t>
            </a:r>
          </a:p>
        </p:txBody>
      </p:sp>
      <p:graphicFrame>
        <p:nvGraphicFramePr>
          <p:cNvPr id="5" name="Object 4" descr="Net production efficiency is equal to the net consumer productivity divided by assimilation multiplied by 100.">
            <a:extLst>
              <a:ext uri="{FF2B5EF4-FFF2-40B4-BE49-F238E27FC236}">
                <a16:creationId xmlns:a16="http://schemas.microsoft.com/office/drawing/2014/main" id="{B9504FF2-8F6E-1DFC-F7A4-25F09526F9C4}"/>
              </a:ext>
            </a:extLst>
          </p:cNvPr>
          <p:cNvGraphicFramePr>
            <a:graphicFrameLocks noChangeAspect="1"/>
          </p:cNvGraphicFramePr>
          <p:nvPr>
            <p:extLst>
              <p:ext uri="{D42A27DB-BD31-4B8C-83A1-F6EECF244321}">
                <p14:modId xmlns:p14="http://schemas.microsoft.com/office/powerpoint/2010/main" val="3039344478"/>
              </p:ext>
            </p:extLst>
          </p:nvPr>
        </p:nvGraphicFramePr>
        <p:xfrm>
          <a:off x="1640681" y="2448719"/>
          <a:ext cx="5862637" cy="833437"/>
        </p:xfrm>
        <a:graphic>
          <a:graphicData uri="http://schemas.openxmlformats.org/presentationml/2006/ole">
            <mc:AlternateContent xmlns:mc="http://schemas.openxmlformats.org/markup-compatibility/2006">
              <mc:Choice xmlns:v="urn:schemas-microsoft-com:vml" Requires="v">
                <p:oleObj name="Equation" r:id="rId2" imgW="2768400" imgH="393480" progId="Equation.DSMT4">
                  <p:embed/>
                </p:oleObj>
              </mc:Choice>
              <mc:Fallback>
                <p:oleObj name="Equation" r:id="rId2" imgW="2768400" imgH="393480" progId="Equation.DSMT4">
                  <p:embed/>
                  <p:pic>
                    <p:nvPicPr>
                      <p:cNvPr id="5" name="Object 4" descr="Trophic level transfer efficiency is equal to the production at the present trophic level divided by the production at the previous trophic level multiplied by 100.">
                        <a:extLst>
                          <a:ext uri="{FF2B5EF4-FFF2-40B4-BE49-F238E27FC236}">
                            <a16:creationId xmlns:a16="http://schemas.microsoft.com/office/drawing/2014/main" id="{B9504FF2-8F6E-1DFC-F7A4-25F09526F9C4}"/>
                          </a:ext>
                        </a:extLst>
                      </p:cNvPr>
                      <p:cNvPicPr/>
                      <p:nvPr/>
                    </p:nvPicPr>
                    <p:blipFill>
                      <a:blip r:embed="rId3"/>
                      <a:stretch>
                        <a:fillRect/>
                      </a:stretch>
                    </p:blipFill>
                    <p:spPr>
                      <a:xfrm>
                        <a:off x="1640681" y="2448719"/>
                        <a:ext cx="5862637" cy="833437"/>
                      </a:xfrm>
                      <a:prstGeom prst="rect">
                        <a:avLst/>
                      </a:prstGeom>
                    </p:spPr>
                  </p:pic>
                </p:oleObj>
              </mc:Fallback>
            </mc:AlternateContent>
          </a:graphicData>
        </a:graphic>
      </p:graphicFrame>
    </p:spTree>
    <p:extLst>
      <p:ext uri="{BB962C8B-B14F-4D97-AF65-F5344CB8AC3E}">
        <p14:creationId xmlns:p14="http://schemas.microsoft.com/office/powerpoint/2010/main" val="287737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4B1A-8C86-92F3-6124-41CBB6B1A465}"/>
              </a:ext>
            </a:extLst>
          </p:cNvPr>
          <p:cNvSpPr>
            <a:spLocks noGrp="1"/>
          </p:cNvSpPr>
          <p:nvPr>
            <p:ph type="title"/>
          </p:nvPr>
        </p:nvSpPr>
        <p:spPr/>
        <p:txBody>
          <a:bodyPr/>
          <a:lstStyle/>
          <a:p>
            <a:r>
              <a:rPr lang="en-US" dirty="0"/>
              <a:t>Ecological Efficiency:</a:t>
            </a:r>
            <a:br>
              <a:rPr lang="en-US" dirty="0"/>
            </a:br>
            <a:r>
              <a:rPr lang="en-US" dirty="0"/>
              <a:t>The Transfer of Energy between Trophic Levels</a:t>
            </a:r>
            <a:r>
              <a:rPr lang="en-US" sz="1400" baseline="-25000" dirty="0"/>
              <a:t>3</a:t>
            </a:r>
          </a:p>
        </p:txBody>
      </p:sp>
      <p:sp>
        <p:nvSpPr>
          <p:cNvPr id="3" name="Content Placeholder 2">
            <a:extLst>
              <a:ext uri="{FF2B5EF4-FFF2-40B4-BE49-F238E27FC236}">
                <a16:creationId xmlns:a16="http://schemas.microsoft.com/office/drawing/2014/main" id="{C8E0BD45-9665-DFDA-5385-537DE5E30779}"/>
              </a:ext>
            </a:extLst>
          </p:cNvPr>
          <p:cNvSpPr>
            <a:spLocks noGrp="1"/>
          </p:cNvSpPr>
          <p:nvPr>
            <p:ph idx="1"/>
          </p:nvPr>
        </p:nvSpPr>
        <p:spPr/>
        <p:txBody>
          <a:bodyPr>
            <a:normAutofit/>
          </a:bodyPr>
          <a:lstStyle/>
          <a:p>
            <a:r>
              <a:rPr lang="en-US" dirty="0"/>
              <a:t>NPE measures how efficiently each trophic level uses and incorporates the energy from its food into biomass to fuel the next trophic level. </a:t>
            </a:r>
          </a:p>
          <a:p>
            <a:pPr marL="457200" indent="-457200">
              <a:buFont typeface="Arial" panose="020B0604020202020204" pitchFamily="34" charset="0"/>
              <a:buChar char="•"/>
            </a:pPr>
            <a:r>
              <a:rPr lang="en-US" dirty="0"/>
              <a:t>Ectotherms (organisms that are dependent on external sources of heat) use less energy than endotherms (organisms that produce their own body heat).</a:t>
            </a:r>
          </a:p>
          <a:p>
            <a:pPr marL="1200150" lvl="1" indent="-457200">
              <a:buFont typeface="Arial" panose="020B0604020202020204" pitchFamily="34" charset="0"/>
              <a:buChar char="•"/>
            </a:pPr>
            <a:r>
              <a:rPr lang="en-US" dirty="0"/>
              <a:t>Endotherms generally need more calories.</a:t>
            </a:r>
          </a:p>
          <a:p>
            <a:endParaRPr lang="en-US" dirty="0"/>
          </a:p>
        </p:txBody>
      </p:sp>
    </p:spTree>
    <p:extLst>
      <p:ext uri="{BB962C8B-B14F-4D97-AF65-F5344CB8AC3E}">
        <p14:creationId xmlns:p14="http://schemas.microsoft.com/office/powerpoint/2010/main" val="9149631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1205</Words>
  <Application>Microsoft Office PowerPoint</Application>
  <PresentationFormat>On-screen Show (4:3)</PresentationFormat>
  <Paragraphs>89</Paragraphs>
  <Slides>18</Slides>
  <Notes>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4" baseType="lpstr">
      <vt:lpstr>Calibri</vt:lpstr>
      <vt:lpstr>Arial</vt:lpstr>
      <vt:lpstr>Courier New</vt:lpstr>
      <vt:lpstr>Office Theme</vt:lpstr>
      <vt:lpstr>1_Office Theme</vt:lpstr>
      <vt:lpstr>Equation</vt:lpstr>
      <vt:lpstr>Lesson 46.2</vt:lpstr>
      <vt:lpstr>Objectives</vt:lpstr>
      <vt:lpstr>Energy Flow through Ecosystems</vt:lpstr>
      <vt:lpstr>How Organisms Acquire Energy in a Food Web</vt:lpstr>
      <vt:lpstr>46.2 Figure 1</vt:lpstr>
      <vt:lpstr>Productivity within Trophic Levels</vt:lpstr>
      <vt:lpstr>Ecological Efficiency: The Transfer of Energy between Trophic Levels1</vt:lpstr>
      <vt:lpstr>Ecological Efficiency: The Transfer of Energy between Trophic Levels2</vt:lpstr>
      <vt:lpstr>Ecological Efficiency: The Transfer of Energy between Trophic Levels3</vt:lpstr>
      <vt:lpstr>Think It Through1</vt:lpstr>
      <vt:lpstr>Modeling Ecosystems Energy Flow:  Ecological Pyramids</vt:lpstr>
      <vt:lpstr>46.2 Figure 3A</vt:lpstr>
      <vt:lpstr>46.2 Figure 3B</vt:lpstr>
      <vt:lpstr>Think It Through2</vt:lpstr>
      <vt:lpstr>Consequences of Food Webs: Biological Magnification1</vt:lpstr>
      <vt:lpstr>Consequences of Food Webs: Biological Magnification2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182</cp:revision>
  <dcterms:created xsi:type="dcterms:W3CDTF">2013-04-26T14:43:13Z</dcterms:created>
  <dcterms:modified xsi:type="dcterms:W3CDTF">2024-10-15T16:16:54Z</dcterms:modified>
</cp:coreProperties>
</file>