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41"/>
  </p:notesMasterIdLst>
  <p:handoutMasterIdLst>
    <p:handoutMasterId r:id="rId42"/>
  </p:handoutMasterIdLst>
  <p:sldIdLst>
    <p:sldId id="272" r:id="rId3"/>
    <p:sldId id="264" r:id="rId4"/>
    <p:sldId id="265" r:id="rId5"/>
    <p:sldId id="289" r:id="rId6"/>
    <p:sldId id="290" r:id="rId7"/>
    <p:sldId id="281" r:id="rId8"/>
    <p:sldId id="267" r:id="rId9"/>
    <p:sldId id="291" r:id="rId10"/>
    <p:sldId id="292" r:id="rId11"/>
    <p:sldId id="305" r:id="rId12"/>
    <p:sldId id="282" r:id="rId13"/>
    <p:sldId id="307" r:id="rId14"/>
    <p:sldId id="283" r:id="rId15"/>
    <p:sldId id="293" r:id="rId16"/>
    <p:sldId id="284" r:id="rId17"/>
    <p:sldId id="308" r:id="rId18"/>
    <p:sldId id="295" r:id="rId19"/>
    <p:sldId id="296" r:id="rId20"/>
    <p:sldId id="297" r:id="rId21"/>
    <p:sldId id="285" r:id="rId22"/>
    <p:sldId id="298" r:id="rId23"/>
    <p:sldId id="309" r:id="rId24"/>
    <p:sldId id="299" r:id="rId25"/>
    <p:sldId id="300" r:id="rId26"/>
    <p:sldId id="286" r:id="rId27"/>
    <p:sldId id="310" r:id="rId28"/>
    <p:sldId id="270" r:id="rId29"/>
    <p:sldId id="301" r:id="rId30"/>
    <p:sldId id="311" r:id="rId31"/>
    <p:sldId id="276" r:id="rId32"/>
    <p:sldId id="287" r:id="rId33"/>
    <p:sldId id="312" r:id="rId34"/>
    <p:sldId id="288" r:id="rId35"/>
    <p:sldId id="313" r:id="rId36"/>
    <p:sldId id="302" r:id="rId37"/>
    <p:sldId id="303" r:id="rId38"/>
    <p:sldId id="304" r:id="rId39"/>
    <p:sldId id="28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10" autoAdjust="0"/>
  </p:normalViewPr>
  <p:slideViewPr>
    <p:cSldViewPr>
      <p:cViewPr varScale="1">
        <p:scale>
          <a:sx n="68" d="100"/>
          <a:sy n="68" d="100"/>
        </p:scale>
        <p:origin x="882" y="72"/>
      </p:cViewPr>
      <p:guideLst>
        <p:guide orient="horz" pos="2160"/>
        <p:guide pos="2880"/>
      </p:guideLst>
    </p:cSldViewPr>
  </p:slideViewPr>
  <p:outlineViewPr>
    <p:cViewPr>
      <p:scale>
        <a:sx n="33" d="100"/>
        <a:sy n="33" d="100"/>
      </p:scale>
      <p:origin x="0" y="-558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10/15/2024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2.5% of water on Earth is fresh water, and less than 1% of fresh water is easily accessible to living things.</a:t>
            </a:r>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2572515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32</a:t>
            </a:fld>
            <a:endParaRPr lang="en-US" dirty="0"/>
          </a:p>
        </p:txBody>
      </p:sp>
    </p:spTree>
    <p:extLst>
      <p:ext uri="{BB962C8B-B14F-4D97-AF65-F5344CB8AC3E}">
        <p14:creationId xmlns:p14="http://schemas.microsoft.com/office/powerpoint/2010/main" val="589284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Sulfur dioxide from the atmosphere becomes available to terrestrial and marine ecosystems when it is dissolved in precipitation as weak sulfurous acid or when it falls directly to the Earth as fallout. Weathering of rocks also makes sulfates available to terrestrial ecosystems. Decomposition of living organisms returns sulfates to the ocean, soil, and atmosphere.</a:t>
            </a:r>
          </a:p>
        </p:txBody>
      </p:sp>
      <p:sp>
        <p:nvSpPr>
          <p:cNvPr id="4" name="Slide Number Placeholder 3"/>
          <p:cNvSpPr>
            <a:spLocks noGrp="1"/>
          </p:cNvSpPr>
          <p:nvPr>
            <p:ph type="sldNum" sz="quarter" idx="5"/>
          </p:nvPr>
        </p:nvSpPr>
        <p:spPr/>
        <p:txBody>
          <a:bodyPr/>
          <a:lstStyle/>
          <a:p>
            <a:fld id="{7115ED13-301A-4C0A-8C7F-A4982DED9D67}" type="slidenum">
              <a:rPr lang="en-US" smtClean="0"/>
              <a:pPr/>
              <a:t>34</a:t>
            </a:fld>
            <a:endParaRPr lang="en-US" dirty="0"/>
          </a:p>
        </p:txBody>
      </p:sp>
    </p:spTree>
    <p:extLst>
      <p:ext uri="{BB962C8B-B14F-4D97-AF65-F5344CB8AC3E}">
        <p14:creationId xmlns:p14="http://schemas.microsoft.com/office/powerpoint/2010/main" val="3466572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from the land and oceans enters the atmosphere by evaporation or sublimation, where it condenses into clouds and falls as rain or snow. Precipitated water may enter freshwater bodies or infiltrate the soil. The cycle is complete when surface or groundwater reenters the ocean.</a:t>
            </a:r>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1504380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 dioxide gas (CO</a:t>
            </a:r>
            <a:r>
              <a:rPr lang="en-US" baseline="-25000" dirty="0"/>
              <a:t>2</a:t>
            </a:r>
            <a:r>
              <a:rPr lang="en-US" dirty="0"/>
              <a:t>) exists in the atmosphere and is dissolved in water. Photosynthesis converts carbon dioxide gas to organic carbon, and respiration cycles the organic carbon back into carbon dioxide gas. Long-term storage of organic carbon occurs when matter from living organisms is buried deep underground and becomes fossilized. Volcanic activity and, more recently, human emissions, bring this stored carbon back into the carbon cycle.</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1922128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Nitrogen enters the living world from the atmosphere via nitrogen-fixing bacteria. Nitrogen and nitrogenous waste from animals are then processed back into gaseous nitrogen by soil bacteria, which also supply terrestrial food webs with the organic nitrogen they need.</a:t>
            </a:r>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368261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nature, phosphorus exists as the phosphate ion (PO</a:t>
            </a:r>
            <a:r>
              <a:rPr lang="en-US" baseline="-25000" dirty="0"/>
              <a:t>4</a:t>
            </a:r>
            <a:r>
              <a:rPr lang="en-US" baseline="30000" dirty="0"/>
              <a:t>3−</a:t>
            </a:r>
            <a:r>
              <a:rPr lang="en-US" dirty="0"/>
              <a:t>). Weathering of rocks and volcanic activity releases phosphate into the soil, water, and air, where it becomes available to terrestrial food webs. Phosphate enters the oceans via surface runoff, groundwater flow, and river flow. Phosphate dissolved in ocean water cycles into marine food webs. Some phosphate from the marine food webs falls to the ocean floor, where it forms sediment.</a:t>
            </a:r>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679951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27</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Dead zones occur when phosphorus and nitrogen from fertilizers cause excessive growth of microorganisms, which depletes oxygen and kills fauna. Worldwide, large dead zones are found in coastal areas of high population density.</a:t>
            </a:r>
          </a:p>
        </p:txBody>
      </p:sp>
      <p:sp>
        <p:nvSpPr>
          <p:cNvPr id="4" name="Slide Number Placeholder 3"/>
          <p:cNvSpPr>
            <a:spLocks noGrp="1"/>
          </p:cNvSpPr>
          <p:nvPr>
            <p:ph type="sldNum" sz="quarter" idx="5"/>
          </p:nvPr>
        </p:nvSpPr>
        <p:spPr/>
        <p:txBody>
          <a:bodyPr/>
          <a:lstStyle/>
          <a:p>
            <a:fld id="{7115ED13-301A-4C0A-8C7F-A4982DED9D67}" type="slidenum">
              <a:rPr lang="en-US" smtClean="0"/>
              <a:pPr/>
              <a:t>29</a:t>
            </a:fld>
            <a:endParaRPr lang="en-US" dirty="0"/>
          </a:p>
        </p:txBody>
      </p:sp>
    </p:spTree>
    <p:extLst>
      <p:ext uri="{BB962C8B-B14F-4D97-AF65-F5344CB8AC3E}">
        <p14:creationId xmlns:p14="http://schemas.microsoft.com/office/powerpoint/2010/main" val="962989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30</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31</a:t>
            </a:fld>
            <a:endParaRPr lang="en-US" dirty="0"/>
          </a:p>
        </p:txBody>
      </p:sp>
    </p:spTree>
    <p:extLst>
      <p:ext uri="{BB962C8B-B14F-4D97-AF65-F5344CB8AC3E}">
        <p14:creationId xmlns:p14="http://schemas.microsoft.com/office/powerpoint/2010/main" val="3739971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67F171A4-72F1-6DB7-D065-180643F2CB3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pic>
        <p:nvPicPr>
          <p:cNvPr id="6" name="Picture 5">
            <a:extLst>
              <a:ext uri="{FF2B5EF4-FFF2-40B4-BE49-F238E27FC236}">
                <a16:creationId xmlns:a16="http://schemas.microsoft.com/office/drawing/2014/main" id="{B8B82624-0299-1702-69E4-842AC0B87A7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410E3A6-E0F0-4A74-2BC3-190598DA352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9D15CF8-1134-E756-D567-7229628E404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F1D328-7C7A-E0DA-774B-16F680F47ED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4B028972-CDCF-8035-44A7-BD5BA6A2902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DBBE6A4-D3A0-7250-2EAE-5F16E5CF891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5532E3-549A-217B-0F29-E72E25455F8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F1693F1-3293-76C5-69B5-A59BB91E67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449CB81-E05D-B0C6-B4E9-AA9137744A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46.3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Biogeochemical Cycles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46.3 Figure 3</a:t>
            </a:r>
            <a:endParaRPr lang="en-US" sz="3200" dirty="0">
              <a:solidFill>
                <a:schemeClr val="accent1"/>
              </a:solidFill>
            </a:endParaRPr>
          </a:p>
        </p:txBody>
      </p:sp>
      <p:sp>
        <p:nvSpPr>
          <p:cNvPr id="5" name="TextBox 4">
            <a:extLst>
              <a:ext uri="{FF2B5EF4-FFF2-40B4-BE49-F238E27FC236}">
                <a16:creationId xmlns:a16="http://schemas.microsoft.com/office/drawing/2014/main" id="{AE66E328-CC69-4A1D-DD71-7E49BA225B84}"/>
              </a:ext>
            </a:extLst>
          </p:cNvPr>
          <p:cNvSpPr txBox="1"/>
          <p:nvPr/>
        </p:nvSpPr>
        <p:spPr>
          <a:xfrm>
            <a:off x="3238499" y="5760720"/>
            <a:ext cx="2667000" cy="215444"/>
          </a:xfrm>
          <a:prstGeom prst="rect">
            <a:avLst/>
          </a:prstGeom>
          <a:noFill/>
        </p:spPr>
        <p:txBody>
          <a:bodyPr wrap="square" rtlCol="0">
            <a:spAutoFit/>
          </a:bodyPr>
          <a:lstStyle/>
          <a:p>
            <a:pPr algn="ctr"/>
            <a:r>
              <a:rPr lang="en-US" sz="800" dirty="0"/>
              <a:t>John M. Evans and Howard Perlman, USGS. "Water cycle."</a:t>
            </a:r>
          </a:p>
        </p:txBody>
      </p:sp>
      <p:pic>
        <p:nvPicPr>
          <p:cNvPr id="6" name="Content Placeholder 5" descr="Water enters the atmosphere through evaporation, evapotranspiration, sublimation, and volcanic steam. Condensation in the atmosphere turns water vapor into clouds. Water from the atmosphere returns to the Earth via precipitation or desublimation. Some of this water infiltrates the ground to become groundwater. Seepage, freshwater springs, and plant uptake return some of this water to the surface. The remaining water seeps into the oceans. The remaining surface water enters streams and freshwater lakes, where it eventually enters the ocean via surface runoff. Some water also enters the ocean via underwater vents or volcanoes.">
            <a:extLst>
              <a:ext uri="{FF2B5EF4-FFF2-40B4-BE49-F238E27FC236}">
                <a16:creationId xmlns:a16="http://schemas.microsoft.com/office/drawing/2014/main" id="{36334324-FA53-D4B6-DA67-D1F74F7E32D5}"/>
              </a:ext>
            </a:extLst>
          </p:cNvPr>
          <p:cNvPicPr>
            <a:picLocks noChangeAspect="1"/>
          </p:cNvPicPr>
          <p:nvPr/>
        </p:nvPicPr>
        <p:blipFill>
          <a:blip r:embed="rId3"/>
          <a:srcRect l="12037" t="3666" r="12037" b="2000"/>
          <a:stretch/>
        </p:blipFill>
        <p:spPr>
          <a:xfrm>
            <a:off x="1295400" y="1027027"/>
            <a:ext cx="6858000" cy="4733693"/>
          </a:xfrm>
          <a:prstGeom prst="rect">
            <a:avLst/>
          </a:prstGeom>
        </p:spPr>
      </p:pic>
    </p:spTree>
    <p:extLst>
      <p:ext uri="{BB962C8B-B14F-4D97-AF65-F5344CB8AC3E}">
        <p14:creationId xmlns:p14="http://schemas.microsoft.com/office/powerpoint/2010/main" val="407188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Carbon Cycle</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dirty="0">
                <a:solidFill>
                  <a:schemeClr val="tx1"/>
                </a:solidFill>
              </a:rPr>
              <a:t>Carbon is the second most abundant element in living organisms.</a:t>
            </a:r>
          </a:p>
          <a:p>
            <a:pPr lvl="1">
              <a:tabLst>
                <a:tab pos="461963" algn="l"/>
              </a:tabLst>
            </a:pPr>
            <a:r>
              <a:rPr lang="en-US" dirty="0">
                <a:solidFill>
                  <a:schemeClr val="tx1"/>
                </a:solidFill>
              </a:rPr>
              <a:t>Present in all organic molecules</a:t>
            </a:r>
          </a:p>
          <a:p>
            <a:pPr lvl="1">
              <a:tabLst>
                <a:tab pos="461963" algn="l"/>
              </a:tabLst>
            </a:pPr>
            <a:r>
              <a:rPr lang="en-US" dirty="0"/>
              <a:t>Has an important role in the structure of macromolecules</a:t>
            </a:r>
            <a:endParaRPr lang="en-US" dirty="0">
              <a:solidFill>
                <a:schemeClr val="tx1"/>
              </a:solidFill>
            </a:endParaRPr>
          </a:p>
          <a:p>
            <a:pPr>
              <a:tabLst>
                <a:tab pos="461963" algn="l"/>
              </a:tabLst>
            </a:pPr>
            <a:r>
              <a:rPr lang="en-US" dirty="0">
                <a:solidFill>
                  <a:schemeClr val="tx1"/>
                </a:solidFill>
              </a:rPr>
              <a:t>The carbon cycle is comprised of two interconnected sub-cycles:</a:t>
            </a:r>
          </a:p>
          <a:p>
            <a:pPr lvl="1">
              <a:tabLst>
                <a:tab pos="461963" algn="l"/>
              </a:tabLst>
            </a:pPr>
            <a:r>
              <a:rPr lang="en-US" dirty="0">
                <a:solidFill>
                  <a:schemeClr val="tx1"/>
                </a:solidFill>
              </a:rPr>
              <a:t>Rapid carbon exchange among living organisms</a:t>
            </a:r>
          </a:p>
          <a:p>
            <a:pPr lvl="1">
              <a:tabLst>
                <a:tab pos="461963" algn="l"/>
              </a:tabLst>
            </a:pPr>
            <a:r>
              <a:rPr lang="en-US" dirty="0"/>
              <a:t>Long-term cycling of carbon through geologic processes</a:t>
            </a:r>
            <a:endParaRPr lang="en-US" dirty="0">
              <a:solidFill>
                <a:schemeClr val="tx1"/>
              </a:solidFill>
            </a:endParaRPr>
          </a:p>
        </p:txBody>
      </p:sp>
    </p:spTree>
    <p:extLst>
      <p:ext uri="{BB962C8B-B14F-4D97-AF65-F5344CB8AC3E}">
        <p14:creationId xmlns:p14="http://schemas.microsoft.com/office/powerpoint/2010/main" val="123965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46.3 Figure 4</a:t>
            </a:r>
            <a:endParaRPr lang="en-US" sz="3200" dirty="0">
              <a:solidFill>
                <a:schemeClr val="accent1"/>
              </a:solidFill>
            </a:endParaRPr>
          </a:p>
        </p:txBody>
      </p:sp>
      <p:sp>
        <p:nvSpPr>
          <p:cNvPr id="7" name="TextBox 6">
            <a:extLst>
              <a:ext uri="{FF2B5EF4-FFF2-40B4-BE49-F238E27FC236}">
                <a16:creationId xmlns:a16="http://schemas.microsoft.com/office/drawing/2014/main" id="{E08EBA41-CC32-DEFA-5F38-FABF99EB4EF0}"/>
              </a:ext>
            </a:extLst>
          </p:cNvPr>
          <p:cNvSpPr txBox="1"/>
          <p:nvPr/>
        </p:nvSpPr>
        <p:spPr>
          <a:xfrm>
            <a:off x="2971800" y="5760720"/>
            <a:ext cx="3200400" cy="215444"/>
          </a:xfrm>
          <a:prstGeom prst="rect">
            <a:avLst/>
          </a:prstGeom>
          <a:noFill/>
        </p:spPr>
        <p:txBody>
          <a:bodyPr wrap="square" rtlCol="0">
            <a:spAutoFit/>
          </a:bodyPr>
          <a:lstStyle/>
          <a:p>
            <a:pPr algn="ctr"/>
            <a:r>
              <a:rPr lang="en-US" sz="800" dirty="0"/>
              <a:t>John M. Evans and Howard Perlman, USGS. "Carbon cycle." Modified.</a:t>
            </a:r>
          </a:p>
        </p:txBody>
      </p:sp>
      <p:pic>
        <p:nvPicPr>
          <p:cNvPr id="4" name="Content Placeholder 5" descr="Carbon enters the atmosphere as carbon dioxide gas that is released from human emissions, respiration and decomposition, and volcanic emissions. Carbon dioxide is removed from the atmosphere by marine and terrestrial photosynthesis. Carbon from the weathering of rocks becomes soil carbon, which over time can become fossil carbon. Carbon enters the ocean from land via leaching and runoff. Uplifting of ocean sediments can return carbon to land.">
            <a:extLst>
              <a:ext uri="{FF2B5EF4-FFF2-40B4-BE49-F238E27FC236}">
                <a16:creationId xmlns:a16="http://schemas.microsoft.com/office/drawing/2014/main" id="{0C270B52-296A-99FD-4CCF-7329C02ED156}"/>
              </a:ext>
            </a:extLst>
          </p:cNvPr>
          <p:cNvPicPr>
            <a:picLocks noGrp="1" noChangeAspect="1"/>
          </p:cNvPicPr>
          <p:nvPr>
            <p:ph idx="1"/>
          </p:nvPr>
        </p:nvPicPr>
        <p:blipFill>
          <a:blip r:embed="rId3"/>
          <a:srcRect l="12037" t="3666" r="12037" b="2000"/>
          <a:stretch/>
        </p:blipFill>
        <p:spPr>
          <a:xfrm>
            <a:off x="1142999" y="1097279"/>
            <a:ext cx="6781801" cy="4681097"/>
          </a:xfrm>
        </p:spPr>
      </p:pic>
    </p:spTree>
    <p:extLst>
      <p:ext uri="{BB962C8B-B14F-4D97-AF65-F5344CB8AC3E}">
        <p14:creationId xmlns:p14="http://schemas.microsoft.com/office/powerpoint/2010/main" val="3344154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Biological Carbon Cycle</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pPr marL="0" indent="0">
              <a:buNone/>
              <a:tabLst>
                <a:tab pos="461963" algn="l"/>
              </a:tabLst>
            </a:pPr>
            <a:r>
              <a:rPr lang="en-US" dirty="0">
                <a:solidFill>
                  <a:schemeClr val="tx1"/>
                </a:solidFill>
              </a:rPr>
              <a:t>There is a continuous exchange of carbon between autotrophs and heterotrophs by way of atmospheric carbon dioxide.</a:t>
            </a:r>
          </a:p>
          <a:p>
            <a:pPr>
              <a:tabLst>
                <a:tab pos="461963" algn="l"/>
              </a:tabLst>
            </a:pPr>
            <a:r>
              <a:rPr lang="en-US" dirty="0"/>
              <a:t>Most a</a:t>
            </a:r>
            <a:r>
              <a:rPr lang="en-US" dirty="0">
                <a:solidFill>
                  <a:schemeClr val="tx1"/>
                </a:solidFill>
              </a:rPr>
              <a:t>utotrophs use carbon dioxide to build compounds like gl</a:t>
            </a:r>
            <a:r>
              <a:rPr lang="en-US" dirty="0"/>
              <a:t>ucose</a:t>
            </a:r>
            <a:r>
              <a:rPr lang="en-US" dirty="0">
                <a:solidFill>
                  <a:schemeClr val="tx1"/>
                </a:solidFill>
              </a:rPr>
              <a:t>.</a:t>
            </a:r>
          </a:p>
          <a:p>
            <a:pPr>
              <a:tabLst>
                <a:tab pos="461963" algn="l"/>
              </a:tabLst>
            </a:pPr>
            <a:r>
              <a:rPr lang="en-US" dirty="0"/>
              <a:t>They use energy from the sun to form covalent bonds to link carbon atoms together.</a:t>
            </a:r>
          </a:p>
          <a:p>
            <a:pPr>
              <a:tabLst>
                <a:tab pos="461963" algn="l"/>
              </a:tabLst>
            </a:pPr>
            <a:r>
              <a:rPr lang="en-US" dirty="0">
                <a:solidFill>
                  <a:schemeClr val="tx1"/>
                </a:solidFill>
              </a:rPr>
              <a:t>These bonds store energy for later through respiration.</a:t>
            </a:r>
          </a:p>
          <a:p>
            <a:pPr>
              <a:tabLst>
                <a:tab pos="461963" algn="l"/>
              </a:tabLst>
            </a:pPr>
            <a:r>
              <a:rPr lang="en-US" dirty="0">
                <a:solidFill>
                  <a:schemeClr val="tx1"/>
                </a:solidFill>
              </a:rPr>
              <a:t>Terrestrial autotrophs obtain carbon dioxide from the atmosphere, while marine autotrophs obtain it </a:t>
            </a:r>
            <a:r>
              <a:rPr lang="en-US" dirty="0"/>
              <a:t>as carbonic acid (H</a:t>
            </a:r>
            <a:r>
              <a:rPr lang="en-US" baseline="-25000" dirty="0"/>
              <a:t>2</a:t>
            </a:r>
            <a:r>
              <a:rPr lang="en-US" dirty="0"/>
              <a:t>CO</a:t>
            </a:r>
            <a:r>
              <a:rPr lang="en-US" baseline="-25000" dirty="0"/>
              <a:t>3</a:t>
            </a:r>
            <a:r>
              <a:rPr lang="en-US" baseline="30000" dirty="0"/>
              <a:t>−</a:t>
            </a:r>
            <a:r>
              <a:rPr lang="en-US" dirty="0"/>
              <a:t>).</a:t>
            </a:r>
          </a:p>
          <a:p>
            <a:pPr>
              <a:tabLst>
                <a:tab pos="461963" algn="l"/>
              </a:tabLst>
            </a:pPr>
            <a:r>
              <a:rPr lang="en-US" dirty="0">
                <a:solidFill>
                  <a:schemeClr val="tx1"/>
                </a:solidFill>
              </a:rPr>
              <a:t>Regardless of method, oxygen is a byproduct for autotrophs.</a:t>
            </a:r>
          </a:p>
        </p:txBody>
      </p:sp>
    </p:spTree>
    <p:extLst>
      <p:ext uri="{BB962C8B-B14F-4D97-AF65-F5344CB8AC3E}">
        <p14:creationId xmlns:p14="http://schemas.microsoft.com/office/powerpoint/2010/main" val="207452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Biological Carbon Cycle</a:t>
            </a:r>
            <a:r>
              <a:rPr lang="en-US" sz="1400" baseline="-25000" dirty="0"/>
              <a:t>2</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Heterotrophs obtain carbon by consuming autotrophs and breaking them down via respiration.</a:t>
            </a:r>
          </a:p>
          <a:p>
            <a:pPr>
              <a:tabLst>
                <a:tab pos="461963" algn="l"/>
              </a:tabLst>
            </a:pPr>
            <a:r>
              <a:rPr lang="en-US" dirty="0"/>
              <a:t>They obtain cellular energy (ATP) through this process.</a:t>
            </a:r>
          </a:p>
          <a:p>
            <a:pPr>
              <a:tabLst>
                <a:tab pos="461963" algn="l"/>
              </a:tabLst>
            </a:pPr>
            <a:r>
              <a:rPr lang="en-US" dirty="0">
                <a:solidFill>
                  <a:schemeClr val="tx1"/>
                </a:solidFill>
              </a:rPr>
              <a:t>Aerobic respiration requires oxygen, which is why there is this constant exchange of oxygen and carbon dioxide.</a:t>
            </a:r>
          </a:p>
          <a:p>
            <a:pPr lvl="1">
              <a:tabLst>
                <a:tab pos="461963" algn="l"/>
              </a:tabLst>
            </a:pPr>
            <a:r>
              <a:rPr lang="en-US" u="sng" dirty="0"/>
              <a:t>Autotrophs</a:t>
            </a:r>
            <a:r>
              <a:rPr lang="en-US" dirty="0"/>
              <a:t>: need carbon</a:t>
            </a:r>
          </a:p>
          <a:p>
            <a:pPr lvl="1">
              <a:tabLst>
                <a:tab pos="461963" algn="l"/>
              </a:tabLst>
            </a:pPr>
            <a:r>
              <a:rPr lang="en-US" u="sng" dirty="0">
                <a:solidFill>
                  <a:schemeClr val="tx1"/>
                </a:solidFill>
              </a:rPr>
              <a:t>Heterotrophs</a:t>
            </a:r>
            <a:r>
              <a:rPr lang="en-US" dirty="0">
                <a:solidFill>
                  <a:schemeClr val="tx1"/>
                </a:solidFill>
              </a:rPr>
              <a:t>: need oxygen</a:t>
            </a:r>
          </a:p>
        </p:txBody>
      </p:sp>
    </p:spTree>
    <p:extLst>
      <p:ext uri="{BB962C8B-B14F-4D97-AF65-F5344CB8AC3E}">
        <p14:creationId xmlns:p14="http://schemas.microsoft.com/office/powerpoint/2010/main" val="4633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Biogeochemical Carbon Cycle</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Carbon moves through land, water, and air much more slowly geologically than between living organisms.</a:t>
            </a:r>
          </a:p>
          <a:p>
            <a:pPr>
              <a:tabLst>
                <a:tab pos="461963" algn="l"/>
              </a:tabLst>
            </a:pPr>
            <a:r>
              <a:rPr lang="en-US" u="sng" dirty="0">
                <a:solidFill>
                  <a:schemeClr val="tx1"/>
                </a:solidFill>
              </a:rPr>
              <a:t>Stored in various reservoirs</a:t>
            </a:r>
            <a:r>
              <a:rPr lang="en-US" dirty="0">
                <a:solidFill>
                  <a:schemeClr val="tx1"/>
                </a:solidFill>
              </a:rPr>
              <a:t>: atmosphere, bodies of water (mostly oceans), ocean sediment, soil, land sediments (fossil fuels), and Earth's interior</a:t>
            </a:r>
          </a:p>
          <a:p>
            <a:pPr>
              <a:tabLst>
                <a:tab pos="461963" algn="l"/>
              </a:tabLst>
            </a:pPr>
            <a:r>
              <a:rPr lang="en-US" u="sng" dirty="0">
                <a:solidFill>
                  <a:schemeClr val="tx1"/>
                </a:solidFill>
              </a:rPr>
              <a:t>Atmosphere</a:t>
            </a:r>
            <a:r>
              <a:rPr lang="en-US" dirty="0">
                <a:solidFill>
                  <a:schemeClr val="tx1"/>
                </a:solidFill>
              </a:rPr>
              <a:t>: major reservoir of carbon dioxide; essential to photosynthesis</a:t>
            </a:r>
          </a:p>
          <a:p>
            <a:pPr lvl="1">
              <a:tabLst>
                <a:tab pos="461963" algn="l"/>
              </a:tabLst>
            </a:pPr>
            <a:r>
              <a:rPr lang="en-US" dirty="0">
                <a:solidFill>
                  <a:schemeClr val="tx1"/>
                </a:solidFill>
              </a:rPr>
              <a:t>Greatly influenced by carbon reservoir in the oceans</a:t>
            </a:r>
          </a:p>
        </p:txBody>
      </p:sp>
    </p:spTree>
    <p:extLst>
      <p:ext uri="{BB962C8B-B14F-4D97-AF65-F5344CB8AC3E}">
        <p14:creationId xmlns:p14="http://schemas.microsoft.com/office/powerpoint/2010/main" val="82543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Biogeochemical Carbon Cycle</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xfrm>
            <a:off x="457200" y="1280160"/>
            <a:ext cx="8229600" cy="2225040"/>
          </a:xfrm>
          <a:prstGeom prst="rect">
            <a:avLst/>
          </a:prstGeom>
        </p:spPr>
        <p:txBody>
          <a:bodyPr>
            <a:normAutofit fontScale="85000" lnSpcReduction="10000"/>
          </a:bodyPr>
          <a:lstStyle/>
          <a:p>
            <a:pPr marL="0" indent="0">
              <a:buNone/>
              <a:tabLst>
                <a:tab pos="461963" algn="l"/>
              </a:tabLst>
            </a:pPr>
            <a:r>
              <a:rPr lang="en-US" dirty="0"/>
              <a:t>Levels in the atmosphere are reciprocally influenced by how much carbon is found in water reservoirs, and vice versa.</a:t>
            </a:r>
          </a:p>
          <a:p>
            <a:pPr marL="457200" indent="-457200">
              <a:buFont typeface="Arial" panose="020B0604020202020204" pitchFamily="34" charset="0"/>
              <a:buChar char="•"/>
              <a:tabLst>
                <a:tab pos="461963" algn="l"/>
              </a:tabLst>
            </a:pPr>
            <a:r>
              <a:rPr lang="en-US" dirty="0"/>
              <a:t>Formation of carbonic acid when atmospheric carbon dioxide dissolves in water and combines with water molecules</a:t>
            </a:r>
          </a:p>
          <a:p>
            <a:pPr marL="1200150" lvl="1" indent="-457200">
              <a:buFont typeface="Arial" panose="020B0604020202020204" pitchFamily="34" charset="0"/>
              <a:buChar char="•"/>
              <a:tabLst>
                <a:tab pos="461963" algn="l"/>
              </a:tabLst>
            </a:pPr>
            <a:r>
              <a:rPr lang="en-US" dirty="0">
                <a:solidFill>
                  <a:schemeClr val="tx1"/>
                </a:solidFill>
              </a:rPr>
              <a:t>Ionizes to carbonate (CO</a:t>
            </a:r>
            <a:r>
              <a:rPr lang="en-US" baseline="-25000" dirty="0">
                <a:solidFill>
                  <a:schemeClr val="tx1"/>
                </a:solidFill>
              </a:rPr>
              <a:t>3</a:t>
            </a:r>
            <a:r>
              <a:rPr lang="en-US" baseline="30000" dirty="0">
                <a:solidFill>
                  <a:schemeClr val="tx1"/>
                </a:solidFill>
              </a:rPr>
              <a:t>2−</a:t>
            </a:r>
            <a:r>
              <a:rPr lang="en-US" dirty="0">
                <a:solidFill>
                  <a:schemeClr val="tx1"/>
                </a:solidFill>
              </a:rPr>
              <a:t>) and bicarbonate (HCO</a:t>
            </a:r>
            <a:r>
              <a:rPr lang="en-US" baseline="-25000" dirty="0">
                <a:solidFill>
                  <a:schemeClr val="tx1"/>
                </a:solidFill>
              </a:rPr>
              <a:t>3</a:t>
            </a:r>
            <a:r>
              <a:rPr lang="en-US" baseline="30000" dirty="0">
                <a:solidFill>
                  <a:schemeClr val="tx1"/>
                </a:solidFill>
              </a:rPr>
              <a:t>−</a:t>
            </a:r>
            <a:r>
              <a:rPr lang="en-US" dirty="0">
                <a:solidFill>
                  <a:schemeClr val="tx1"/>
                </a:solidFill>
              </a:rPr>
              <a:t>) ions</a:t>
            </a:r>
          </a:p>
        </p:txBody>
      </p:sp>
      <p:sp>
        <p:nvSpPr>
          <p:cNvPr id="3" name="TextBox 2">
            <a:extLst>
              <a:ext uri="{FF2B5EF4-FFF2-40B4-BE49-F238E27FC236}">
                <a16:creationId xmlns:a16="http://schemas.microsoft.com/office/drawing/2014/main" id="{257ABD3B-3D4D-D842-D803-B600136A1F4D}"/>
              </a:ext>
            </a:extLst>
          </p:cNvPr>
          <p:cNvSpPr txBox="1"/>
          <p:nvPr/>
        </p:nvSpPr>
        <p:spPr>
          <a:xfrm>
            <a:off x="619648" y="4551571"/>
            <a:ext cx="1437752" cy="1384995"/>
          </a:xfrm>
          <a:prstGeom prst="rect">
            <a:avLst/>
          </a:prstGeom>
          <a:noFill/>
        </p:spPr>
        <p:txBody>
          <a:bodyPr wrap="square" rtlCol="0">
            <a:spAutoFit/>
          </a:bodyPr>
          <a:lstStyle/>
          <a:p>
            <a:r>
              <a:rPr lang="en-US" sz="1400" b="1" dirty="0"/>
              <a:t>46.3 Figure 5: </a:t>
            </a:r>
            <a:r>
              <a:rPr lang="en-US" sz="1400" dirty="0"/>
              <a:t>Carbon dioxide reacts with water to form bicarbonate and carbonate ions.</a:t>
            </a:r>
          </a:p>
        </p:txBody>
      </p:sp>
      <p:sp>
        <p:nvSpPr>
          <p:cNvPr id="4" name="TextBox 3">
            <a:extLst>
              <a:ext uri="{FF2B5EF4-FFF2-40B4-BE49-F238E27FC236}">
                <a16:creationId xmlns:a16="http://schemas.microsoft.com/office/drawing/2014/main" id="{0F346FB2-8B63-A4AA-79D6-2A747E946645}"/>
              </a:ext>
            </a:extLst>
          </p:cNvPr>
          <p:cNvSpPr txBox="1"/>
          <p:nvPr/>
        </p:nvSpPr>
        <p:spPr>
          <a:xfrm>
            <a:off x="3847930" y="5732845"/>
            <a:ext cx="3276600" cy="215444"/>
          </a:xfrm>
          <a:prstGeom prst="rect">
            <a:avLst/>
          </a:prstGeom>
          <a:noFill/>
        </p:spPr>
        <p:txBody>
          <a:bodyPr wrap="square" rtlCol="0">
            <a:spAutoFit/>
          </a:bodyPr>
          <a:lstStyle/>
          <a:p>
            <a:pPr algn="ctr"/>
            <a:r>
              <a:rPr lang="en-US" sz="800" dirty="0"/>
              <a:t>CNX OpenStax on Wikimedia Commons. "Carbon dioxide and water."</a:t>
            </a:r>
          </a:p>
        </p:txBody>
      </p:sp>
      <p:pic>
        <p:nvPicPr>
          <p:cNvPr id="5" name="Content Placeholder 5" descr="In step 1, atmospheric carbon dioxide dissolves in water. In step 2 dissolved carbon dioxide, which is written as upper case C upper case O subscript 2 baseline, reacts with water, written as upper case H subscript 2 baseline upper case O, to form carbonic acid, which is upper case H subscript 2 baseline upper case C upper case O subscript 3 baseline. In step 3, carbonic acid dissociates into a proton, shown as upper case H plus sign, and a bicarbonate ion, shown as upper case H upper case C upper case O subscript 3 negative. In step 4, the bicarbonate ion dissociates into another proton and a carbonate ion, shown as upper case C upper case O subscript 3 baseline superscript two negative.">
            <a:extLst>
              <a:ext uri="{FF2B5EF4-FFF2-40B4-BE49-F238E27FC236}">
                <a16:creationId xmlns:a16="http://schemas.microsoft.com/office/drawing/2014/main" id="{C154FEA2-C24C-B5AB-F1D8-CA5227D3EB0B}"/>
              </a:ext>
            </a:extLst>
          </p:cNvPr>
          <p:cNvPicPr>
            <a:picLocks noChangeAspect="1"/>
          </p:cNvPicPr>
          <p:nvPr/>
        </p:nvPicPr>
        <p:blipFill>
          <a:blip r:embed="rId2"/>
          <a:srcRect t="5334" b="38000"/>
          <a:stretch/>
        </p:blipFill>
        <p:spPr>
          <a:xfrm>
            <a:off x="2398542" y="3691596"/>
            <a:ext cx="6295292" cy="1981851"/>
          </a:xfrm>
          <a:prstGeom prst="rect">
            <a:avLst/>
          </a:prstGeom>
        </p:spPr>
      </p:pic>
    </p:spTree>
    <p:extLst>
      <p:ext uri="{BB962C8B-B14F-4D97-AF65-F5344CB8AC3E}">
        <p14:creationId xmlns:p14="http://schemas.microsoft.com/office/powerpoint/2010/main" val="254351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Equilibrium Positions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dirty="0">
                <a:solidFill>
                  <a:schemeClr val="tx1"/>
                </a:solidFill>
              </a:rPr>
              <a:t>More than 90% of carbon in the ocean is found as bicarbonate ions due to equilibrium positions.</a:t>
            </a:r>
          </a:p>
          <a:p>
            <a:pPr>
              <a:tabLst>
                <a:tab pos="461963" algn="l"/>
              </a:tabLst>
            </a:pPr>
            <a:r>
              <a:rPr lang="en-US" u="sng" dirty="0">
                <a:solidFill>
                  <a:schemeClr val="tx1"/>
                </a:solidFill>
              </a:rPr>
              <a:t>Equilibrium positions</a:t>
            </a:r>
            <a:r>
              <a:rPr lang="en-US" dirty="0">
                <a:solidFill>
                  <a:schemeClr val="tx1"/>
                </a:solidFill>
              </a:rPr>
              <a:t>: concentrations at which the rate of conversion of reactants to products equals the rate of conversion of products to reactants</a:t>
            </a:r>
          </a:p>
          <a:p>
            <a:pPr>
              <a:tabLst>
                <a:tab pos="461963" algn="l"/>
              </a:tabLst>
            </a:pPr>
            <a:r>
              <a:rPr lang="en-US" dirty="0">
                <a:solidFill>
                  <a:schemeClr val="tx1"/>
                </a:solidFill>
              </a:rPr>
              <a:t>Combine with seawater calcium (Ca) to form calcium carbonate (CaCO</a:t>
            </a:r>
            <a:r>
              <a:rPr lang="en-US" baseline="-25000" dirty="0"/>
              <a:t>3</a:t>
            </a:r>
            <a:r>
              <a:rPr lang="en-US" dirty="0"/>
              <a:t>)</a:t>
            </a:r>
          </a:p>
          <a:p>
            <a:pPr lvl="1">
              <a:tabLst>
                <a:tab pos="461963" algn="l"/>
              </a:tabLst>
            </a:pPr>
            <a:r>
              <a:rPr lang="en-US" dirty="0"/>
              <a:t>Major component of marine organisms' shells</a:t>
            </a:r>
          </a:p>
          <a:p>
            <a:pPr lvl="2">
              <a:tabLst>
                <a:tab pos="461963" algn="l"/>
              </a:tabLst>
            </a:pPr>
            <a:r>
              <a:rPr lang="en-US" sz="2800" dirty="0">
                <a:solidFill>
                  <a:schemeClr val="tx1"/>
                </a:solidFill>
              </a:rPr>
              <a:t>Form sediments on ocean floor, which forms limestone over time</a:t>
            </a:r>
          </a:p>
          <a:p>
            <a:pPr lvl="2">
              <a:tabLst>
                <a:tab pos="461963" algn="l"/>
              </a:tabLst>
            </a:pPr>
            <a:r>
              <a:rPr lang="en-US" sz="2800" u="sng" dirty="0"/>
              <a:t>Limestone</a:t>
            </a:r>
            <a:r>
              <a:rPr lang="en-US" sz="2800" dirty="0"/>
              <a:t>: comprises the largest carbon reservoir on Earth</a:t>
            </a:r>
            <a:endParaRPr lang="en-US" sz="2800" dirty="0">
              <a:solidFill>
                <a:schemeClr val="tx1"/>
              </a:solidFill>
            </a:endParaRPr>
          </a:p>
        </p:txBody>
      </p:sp>
    </p:spTree>
    <p:extLst>
      <p:ext uri="{BB962C8B-B14F-4D97-AF65-F5344CB8AC3E}">
        <p14:creationId xmlns:p14="http://schemas.microsoft.com/office/powerpoint/2010/main" val="80221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Carbon on Land</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tabLst>
                <a:tab pos="461963" algn="l"/>
              </a:tabLst>
            </a:pPr>
            <a:r>
              <a:rPr lang="en-US" dirty="0">
                <a:solidFill>
                  <a:schemeClr val="tx1"/>
                </a:solidFill>
              </a:rPr>
              <a:t>Carbon is stored in soil due to decomposition and weathering.</a:t>
            </a:r>
          </a:p>
          <a:p>
            <a:pPr>
              <a:tabLst>
                <a:tab pos="461963" algn="l"/>
              </a:tabLst>
            </a:pPr>
            <a:r>
              <a:rPr lang="en-US" dirty="0"/>
              <a:t>Leached into water reservoirs by surface runoff</a:t>
            </a:r>
          </a:p>
          <a:p>
            <a:pPr>
              <a:tabLst>
                <a:tab pos="461963" algn="l"/>
              </a:tabLst>
            </a:pPr>
            <a:r>
              <a:rPr lang="en-US" u="sng" dirty="0">
                <a:solidFill>
                  <a:schemeClr val="tx1"/>
                </a:solidFill>
              </a:rPr>
              <a:t>Fossil fuels</a:t>
            </a:r>
            <a:r>
              <a:rPr lang="en-US" dirty="0">
                <a:solidFill>
                  <a:schemeClr val="tx1"/>
                </a:solidFill>
              </a:rPr>
              <a:t>: deeper in the ground and at sea; anaerobically decomposed remains of plants that take millions of years to form</a:t>
            </a:r>
          </a:p>
          <a:p>
            <a:pPr lvl="1">
              <a:tabLst>
                <a:tab pos="461963" algn="l"/>
              </a:tabLst>
            </a:pPr>
            <a:r>
              <a:rPr lang="en-US" dirty="0">
                <a:solidFill>
                  <a:schemeClr val="tx1"/>
                </a:solidFill>
              </a:rPr>
              <a:t>Considered a </a:t>
            </a:r>
            <a:r>
              <a:rPr lang="en-US" b="1" dirty="0">
                <a:solidFill>
                  <a:schemeClr val="tx1"/>
                </a:solidFill>
              </a:rPr>
              <a:t>nonrenewable resource</a:t>
            </a:r>
            <a:r>
              <a:rPr lang="en-US" dirty="0">
                <a:solidFill>
                  <a:schemeClr val="tx1"/>
                </a:solidFill>
              </a:rPr>
              <a:t> (regenerated very slowly or not at all) since use exceeds rate of formation</a:t>
            </a:r>
          </a:p>
          <a:p>
            <a:pPr marL="0" indent="0">
              <a:buNone/>
              <a:tabLst>
                <a:tab pos="461963" algn="l"/>
              </a:tabLst>
            </a:pPr>
            <a:r>
              <a:rPr lang="en-US" dirty="0">
                <a:solidFill>
                  <a:schemeClr val="tx1"/>
                </a:solidFill>
              </a:rPr>
              <a:t>Carbon can enter the atmosphere from land by eruption of volcanoes and other geothermal systems.</a:t>
            </a:r>
          </a:p>
          <a:p>
            <a:pPr>
              <a:tabLst>
                <a:tab pos="461963" algn="l"/>
              </a:tabLst>
            </a:pPr>
            <a:r>
              <a:rPr lang="en-US" dirty="0">
                <a:solidFill>
                  <a:schemeClr val="tx1"/>
                </a:solidFill>
              </a:rPr>
              <a:t>Taken from ocean floor deep into the Earth by </a:t>
            </a:r>
            <a:r>
              <a:rPr lang="en-US" b="1" dirty="0">
                <a:solidFill>
                  <a:schemeClr val="tx1"/>
                </a:solidFill>
              </a:rPr>
              <a:t>subduction</a:t>
            </a:r>
            <a:r>
              <a:rPr lang="en-US" dirty="0">
                <a:solidFill>
                  <a:schemeClr val="tx1"/>
                </a:solidFill>
              </a:rPr>
              <a:t>: movement of one tectonic plate beneath another</a:t>
            </a:r>
          </a:p>
          <a:p>
            <a:pPr>
              <a:tabLst>
                <a:tab pos="461963" algn="l"/>
              </a:tabLst>
            </a:pPr>
            <a:r>
              <a:rPr lang="en-US" dirty="0">
                <a:solidFill>
                  <a:schemeClr val="tx1"/>
                </a:solidFill>
              </a:rPr>
              <a:t>Released as carbon dioxide when volcano erupts or from hydrothermal vents</a:t>
            </a:r>
          </a:p>
        </p:txBody>
      </p:sp>
    </p:spTree>
    <p:extLst>
      <p:ext uri="{BB962C8B-B14F-4D97-AF65-F5344CB8AC3E}">
        <p14:creationId xmlns:p14="http://schemas.microsoft.com/office/powerpoint/2010/main" val="141322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Human Contributions to Atmospheric Carbon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Human burning of fossil fuels significantly increases atmospheric carbon.</a:t>
            </a:r>
          </a:p>
          <a:p>
            <a:pPr>
              <a:tabLst>
                <a:tab pos="461963" algn="l"/>
              </a:tabLst>
            </a:pPr>
            <a:r>
              <a:rPr lang="en-US" dirty="0">
                <a:solidFill>
                  <a:schemeClr val="tx1"/>
                </a:solidFill>
              </a:rPr>
              <a:t>Animal husbandry by humans also contributes.</a:t>
            </a:r>
          </a:p>
          <a:p>
            <a:pPr lvl="1">
              <a:tabLst>
                <a:tab pos="461963" algn="l"/>
              </a:tabLst>
            </a:pPr>
            <a:r>
              <a:rPr lang="en-US" dirty="0"/>
              <a:t>Effect of farming practices, respiration, and methane production on increased carbon dioxide levels</a:t>
            </a:r>
            <a:endParaRPr lang="en-US" dirty="0">
              <a:solidFill>
                <a:schemeClr val="tx1"/>
              </a:solidFill>
            </a:endParaRPr>
          </a:p>
          <a:p>
            <a:pPr>
              <a:tabLst>
                <a:tab pos="461963" algn="l"/>
              </a:tabLst>
            </a:pPr>
            <a:r>
              <a:rPr lang="en-US" dirty="0">
                <a:solidFill>
                  <a:schemeClr val="tx1"/>
                </a:solidFill>
              </a:rPr>
              <a:t>Human activities impact climate change through carbon cycle alteration.</a:t>
            </a:r>
            <a:endParaRPr lang="en-US" dirty="0">
              <a:solidFill>
                <a:srgbClr val="0000FF"/>
              </a:solidFill>
            </a:endParaRPr>
          </a:p>
        </p:txBody>
      </p:sp>
    </p:spTree>
    <p:extLst>
      <p:ext uri="{BB962C8B-B14F-4D97-AF65-F5344CB8AC3E}">
        <p14:creationId xmlns:p14="http://schemas.microsoft.com/office/powerpoint/2010/main" val="315637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1902059"/>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Discuss</a:t>
            </a:r>
            <a:r>
              <a:rPr lang="en-US" dirty="0"/>
              <a:t> the biogeochemical cycles of water, carbon, nitrogen, phosphorus, and sulfur.</a:t>
            </a:r>
          </a:p>
          <a:p>
            <a:pPr marL="457200" indent="-457200">
              <a:buFont typeface="Arial" panose="020B0604020202020204" pitchFamily="34" charset="0"/>
              <a:buChar char="•"/>
              <a:tabLst>
                <a:tab pos="457200" algn="l"/>
              </a:tabLst>
            </a:pPr>
            <a:r>
              <a:rPr lang="en-US" b="1" dirty="0"/>
              <a:t>Explain</a:t>
            </a:r>
            <a:r>
              <a:rPr lang="en-US" dirty="0"/>
              <a:t> how human activities have impacted these cycles and the potential consequences for Earth.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Nitrogen Cycle</a:t>
            </a:r>
            <a:endParaRPr lang="en-US" sz="3200" dirty="0">
              <a:solidFill>
                <a:schemeClr val="accent1"/>
              </a:solidFill>
            </a:endParaRPr>
          </a:p>
        </p:txBody>
      </p:sp>
      <p:sp>
        <p:nvSpPr>
          <p:cNvPr id="11267" name="Rectangle 3"/>
          <p:cNvSpPr>
            <a:spLocks noGrp="1"/>
          </p:cNvSpPr>
          <p:nvPr>
            <p:ph idx="1"/>
          </p:nvPr>
        </p:nvSpPr>
        <p:spPr>
          <a:xfrm>
            <a:off x="457199" y="1280160"/>
            <a:ext cx="4343401" cy="4739640"/>
          </a:xfrm>
          <a:prstGeom prst="rect">
            <a:avLst/>
          </a:prstGeom>
        </p:spPr>
        <p:txBody>
          <a:bodyPr>
            <a:normAutofit fontScale="62500" lnSpcReduction="20000"/>
          </a:bodyPr>
          <a:lstStyle/>
          <a:p>
            <a:pPr marL="0" indent="0">
              <a:buNone/>
              <a:tabLst>
                <a:tab pos="461963" algn="l"/>
              </a:tabLst>
            </a:pPr>
            <a:r>
              <a:rPr lang="en-US" dirty="0">
                <a:solidFill>
                  <a:schemeClr val="tx1"/>
                </a:solidFill>
              </a:rPr>
              <a:t>Nitrogen is difficult to get in the living world.</a:t>
            </a:r>
          </a:p>
          <a:p>
            <a:pPr marL="457200" indent="-457200">
              <a:buFont typeface="Arial" panose="020B0604020202020204" pitchFamily="34" charset="0"/>
              <a:buChar char="•"/>
              <a:tabLst>
                <a:tab pos="461963" algn="l"/>
              </a:tabLst>
            </a:pPr>
            <a:r>
              <a:rPr lang="en-US" dirty="0"/>
              <a:t>Even though it comprises ~78% of the atmosphere, plants and phytoplankton are not equipped to incorporate it.</a:t>
            </a:r>
          </a:p>
          <a:p>
            <a:pPr marL="457200" indent="-457200">
              <a:buFont typeface="Arial" panose="020B0604020202020204" pitchFamily="34" charset="0"/>
              <a:buChar char="•"/>
              <a:tabLst>
                <a:tab pos="461963" algn="l"/>
              </a:tabLst>
            </a:pPr>
            <a:r>
              <a:rPr lang="en-US" dirty="0">
                <a:solidFill>
                  <a:schemeClr val="tx1"/>
                </a:solidFill>
              </a:rPr>
              <a:t>It enters via free-living and symbiotic bacteria, which can incorporate via nitrogen fixation.</a:t>
            </a:r>
          </a:p>
          <a:p>
            <a:pPr marL="1200150" lvl="1" indent="-457200">
              <a:buFont typeface="Arial" panose="020B0604020202020204" pitchFamily="34" charset="0"/>
              <a:buChar char="•"/>
              <a:tabLst>
                <a:tab pos="461963" algn="l"/>
              </a:tabLst>
            </a:pPr>
            <a:r>
              <a:rPr lang="en-US" u="sng" dirty="0">
                <a:solidFill>
                  <a:schemeClr val="tx1"/>
                </a:solidFill>
              </a:rPr>
              <a:t>Nitrogen fixation</a:t>
            </a:r>
            <a:r>
              <a:rPr lang="en-US" dirty="0">
                <a:solidFill>
                  <a:schemeClr val="tx1"/>
                </a:solidFill>
              </a:rPr>
              <a:t>: conversion of N</a:t>
            </a:r>
            <a:r>
              <a:rPr lang="en-US" baseline="-25000" dirty="0">
                <a:solidFill>
                  <a:schemeClr val="tx1"/>
                </a:solidFill>
              </a:rPr>
              <a:t>2</a:t>
            </a:r>
            <a:r>
              <a:rPr lang="en-US" dirty="0">
                <a:solidFill>
                  <a:schemeClr val="tx1"/>
                </a:solidFill>
              </a:rPr>
              <a:t> to nitrogenous compounds</a:t>
            </a:r>
          </a:p>
          <a:p>
            <a:pPr marL="0" indent="0">
              <a:buNone/>
              <a:tabLst>
                <a:tab pos="461963" algn="l"/>
              </a:tabLst>
            </a:pPr>
            <a:r>
              <a:rPr lang="en-US" dirty="0">
                <a:solidFill>
                  <a:schemeClr val="tx1"/>
                </a:solidFill>
              </a:rPr>
              <a:t>Cyanobacteria play a key role in nitrogen fixation.</a:t>
            </a:r>
          </a:p>
          <a:p>
            <a:pPr marL="457200" indent="-457200">
              <a:buFont typeface="Arial" panose="020B0604020202020204" pitchFamily="34" charset="0"/>
              <a:buChar char="•"/>
              <a:tabLst>
                <a:tab pos="461963" algn="l"/>
              </a:tabLst>
            </a:pPr>
            <a:r>
              <a:rPr lang="en-US" dirty="0">
                <a:solidFill>
                  <a:schemeClr val="tx1"/>
                </a:solidFill>
              </a:rPr>
              <a:t>They use inorganic sources of nitrogen to "fix" it.</a:t>
            </a:r>
          </a:p>
          <a:p>
            <a:pPr marL="457200"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a:t>
            </a:r>
            <a:r>
              <a:rPr lang="en-US" i="1" dirty="0">
                <a:solidFill>
                  <a:schemeClr val="tx1"/>
                </a:solidFill>
              </a:rPr>
              <a:t>Rhizobium</a:t>
            </a:r>
            <a:r>
              <a:rPr lang="en-US" dirty="0">
                <a:solidFill>
                  <a:schemeClr val="tx1"/>
                </a:solidFill>
              </a:rPr>
              <a:t> bacteria living in root nodules of legumes, providing needed organic nitrogen</a:t>
            </a:r>
            <a:endParaRPr lang="en-US" u="sng" dirty="0">
              <a:solidFill>
                <a:schemeClr val="tx1"/>
              </a:solidFill>
            </a:endParaRPr>
          </a:p>
        </p:txBody>
      </p:sp>
      <p:pic>
        <p:nvPicPr>
          <p:cNvPr id="2" name="Content Placeholder 6" descr="A photograph of nodules on legume roots">
            <a:extLst>
              <a:ext uri="{FF2B5EF4-FFF2-40B4-BE49-F238E27FC236}">
                <a16:creationId xmlns:a16="http://schemas.microsoft.com/office/drawing/2014/main" id="{03BC37EA-605B-75BA-3294-EC390ACD8622}"/>
              </a:ext>
            </a:extLst>
          </p:cNvPr>
          <p:cNvPicPr>
            <a:picLocks noChangeAspect="1"/>
          </p:cNvPicPr>
          <p:nvPr/>
        </p:nvPicPr>
        <p:blipFill>
          <a:blip r:embed="rId2"/>
          <a:srcRect l="11111" t="5393" r="11111" b="3000"/>
          <a:stretch/>
        </p:blipFill>
        <p:spPr>
          <a:xfrm>
            <a:off x="5116864" y="1732746"/>
            <a:ext cx="3321402" cy="2173307"/>
          </a:xfrm>
          <a:prstGeom prst="rect">
            <a:avLst/>
          </a:prstGeom>
        </p:spPr>
      </p:pic>
      <p:sp>
        <p:nvSpPr>
          <p:cNvPr id="4" name="TextBox 3">
            <a:extLst>
              <a:ext uri="{FF2B5EF4-FFF2-40B4-BE49-F238E27FC236}">
                <a16:creationId xmlns:a16="http://schemas.microsoft.com/office/drawing/2014/main" id="{D84CC9AD-241C-78A1-AD06-B71E062D417A}"/>
              </a:ext>
            </a:extLst>
          </p:cNvPr>
          <p:cNvSpPr txBox="1"/>
          <p:nvPr/>
        </p:nvSpPr>
        <p:spPr>
          <a:xfrm>
            <a:off x="4868332" y="4038600"/>
            <a:ext cx="3818467" cy="954107"/>
          </a:xfrm>
          <a:prstGeom prst="rect">
            <a:avLst/>
          </a:prstGeom>
          <a:noFill/>
        </p:spPr>
        <p:txBody>
          <a:bodyPr wrap="square" rtlCol="0">
            <a:spAutoFit/>
          </a:bodyPr>
          <a:lstStyle/>
          <a:p>
            <a:pPr algn="ctr"/>
            <a:r>
              <a:rPr lang="en-US" sz="1400" b="1" dirty="0"/>
              <a:t>46.3 Figure 6: </a:t>
            </a:r>
            <a:r>
              <a:rPr lang="en-US" sz="1400" dirty="0"/>
              <a:t>These legumes contain specialized nodules that harbor nitrogen-fixing bacteria. These bacteria convert atmospheric nitrogen into ammonia (NH</a:t>
            </a:r>
            <a:r>
              <a:rPr lang="en-US" sz="1400" baseline="-25000" dirty="0"/>
              <a:t>3</a:t>
            </a:r>
            <a:r>
              <a:rPr lang="en-US" sz="1400" dirty="0"/>
              <a:t>) that can be used by the plant.</a:t>
            </a:r>
          </a:p>
        </p:txBody>
      </p:sp>
      <p:sp>
        <p:nvSpPr>
          <p:cNvPr id="5" name="TextBox 4">
            <a:extLst>
              <a:ext uri="{FF2B5EF4-FFF2-40B4-BE49-F238E27FC236}">
                <a16:creationId xmlns:a16="http://schemas.microsoft.com/office/drawing/2014/main" id="{C6E6BBAC-9768-191F-D15B-8F71892F6548}"/>
              </a:ext>
            </a:extLst>
          </p:cNvPr>
          <p:cNvSpPr txBox="1"/>
          <p:nvPr/>
        </p:nvSpPr>
        <p:spPr>
          <a:xfrm>
            <a:off x="5939365" y="4992707"/>
            <a:ext cx="1676400" cy="338554"/>
          </a:xfrm>
          <a:prstGeom prst="rect">
            <a:avLst/>
          </a:prstGeom>
          <a:noFill/>
        </p:spPr>
        <p:txBody>
          <a:bodyPr wrap="square" rtlCol="0">
            <a:spAutoFit/>
          </a:bodyPr>
          <a:lstStyle/>
          <a:p>
            <a:pPr algn="ctr"/>
            <a:r>
              <a:rPr lang="en-US" sz="800" dirty="0"/>
              <a:t>Terraprima on Wikimedia Commons. "Root nodules."</a:t>
            </a:r>
          </a:p>
        </p:txBody>
      </p:sp>
    </p:spTree>
    <p:extLst>
      <p:ext uri="{BB962C8B-B14F-4D97-AF65-F5344CB8AC3E}">
        <p14:creationId xmlns:p14="http://schemas.microsoft.com/office/powerpoint/2010/main" val="20678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Organic Nitrogen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dirty="0">
                <a:solidFill>
                  <a:schemeClr val="tx1"/>
                </a:solidFill>
              </a:rPr>
              <a:t>Organic nitrogen is important to ecosystem dynamics.</a:t>
            </a:r>
          </a:p>
          <a:p>
            <a:pPr>
              <a:tabLst>
                <a:tab pos="461963" algn="l"/>
              </a:tabLst>
            </a:pPr>
            <a:r>
              <a:rPr lang="en-US" dirty="0">
                <a:solidFill>
                  <a:schemeClr val="tx1"/>
                </a:solidFill>
              </a:rPr>
              <a:t>Many processes (primary production, decomposition) are limited by the available supply of nitrogen.</a:t>
            </a:r>
          </a:p>
          <a:p>
            <a:pPr marL="0" indent="0">
              <a:buNone/>
              <a:tabLst>
                <a:tab pos="461963" algn="l"/>
              </a:tabLst>
            </a:pPr>
            <a:r>
              <a:rPr lang="en-US" i="0" dirty="0">
                <a:solidFill>
                  <a:schemeClr val="tx1"/>
                </a:solidFill>
              </a:rPr>
              <a:t>Nitrogen from fixation is converted from organic nitrogen back to nitrogen gas by bacteria.</a:t>
            </a:r>
            <a:endParaRPr lang="en-US" dirty="0">
              <a:solidFill>
                <a:srgbClr val="0000FF"/>
              </a:solidFill>
            </a:endParaRPr>
          </a:p>
          <a:p>
            <a:pPr>
              <a:tabLst>
                <a:tab pos="461963" algn="l"/>
              </a:tabLst>
            </a:pPr>
            <a:r>
              <a:rPr lang="en-US" i="0" dirty="0">
                <a:solidFill>
                  <a:schemeClr val="tx1"/>
                </a:solidFill>
              </a:rPr>
              <a:t>There are three steps:</a:t>
            </a:r>
          </a:p>
          <a:p>
            <a:pPr lvl="1">
              <a:tabLst>
                <a:tab pos="461963" algn="l"/>
              </a:tabLst>
            </a:pPr>
            <a:r>
              <a:rPr lang="en-US" i="0" u="sng" dirty="0">
                <a:solidFill>
                  <a:schemeClr val="tx1"/>
                </a:solidFill>
              </a:rPr>
              <a:t>Ammonification</a:t>
            </a:r>
            <a:r>
              <a:rPr lang="en-US" i="0" dirty="0">
                <a:solidFill>
                  <a:schemeClr val="tx1"/>
                </a:solidFill>
              </a:rPr>
              <a:t>: converts nitrogenous waste into ammonium (NH</a:t>
            </a:r>
            <a:r>
              <a:rPr lang="en-US" i="0" baseline="-25000" dirty="0">
                <a:solidFill>
                  <a:schemeClr val="tx1"/>
                </a:solidFill>
              </a:rPr>
              <a:t>4</a:t>
            </a:r>
            <a:r>
              <a:rPr lang="en-US" i="0" baseline="30000" dirty="0">
                <a:solidFill>
                  <a:schemeClr val="tx1"/>
                </a:solidFill>
              </a:rPr>
              <a:t>+</a:t>
            </a:r>
            <a:r>
              <a:rPr lang="en-US" i="0" dirty="0">
                <a:solidFill>
                  <a:schemeClr val="tx1"/>
                </a:solidFill>
              </a:rPr>
              <a:t>) by certain bacteria and fungi</a:t>
            </a:r>
          </a:p>
          <a:p>
            <a:pPr lvl="1">
              <a:tabLst>
                <a:tab pos="461963" algn="l"/>
              </a:tabLst>
            </a:pPr>
            <a:r>
              <a:rPr lang="en-US" u="sng" dirty="0"/>
              <a:t>Nitrification</a:t>
            </a:r>
            <a:r>
              <a:rPr lang="en-US" dirty="0"/>
              <a:t>: converts ammonium to nitrites (NO</a:t>
            </a:r>
            <a:r>
              <a:rPr lang="en-US" baseline="-25000" dirty="0"/>
              <a:t>2</a:t>
            </a:r>
            <a:r>
              <a:rPr lang="en-US" baseline="30000" dirty="0"/>
              <a:t>−</a:t>
            </a:r>
            <a:r>
              <a:rPr lang="en-US" dirty="0"/>
              <a:t>) by nitrifying bacteria</a:t>
            </a:r>
          </a:p>
          <a:p>
            <a:pPr lvl="1">
              <a:tabLst>
                <a:tab pos="461963" algn="l"/>
              </a:tabLst>
            </a:pPr>
            <a:r>
              <a:rPr lang="en-US" i="0" u="sng" dirty="0">
                <a:solidFill>
                  <a:schemeClr val="tx1"/>
                </a:solidFill>
              </a:rPr>
              <a:t>Denitrification</a:t>
            </a:r>
            <a:r>
              <a:rPr lang="en-US" i="0" dirty="0">
                <a:solidFill>
                  <a:schemeClr val="tx1"/>
                </a:solidFill>
              </a:rPr>
              <a:t>: converts nitrites to nitrates (NO</a:t>
            </a:r>
            <a:r>
              <a:rPr lang="en-US" i="0" baseline="-25000" dirty="0">
                <a:solidFill>
                  <a:schemeClr val="tx1"/>
                </a:solidFill>
              </a:rPr>
              <a:t>3</a:t>
            </a:r>
            <a:r>
              <a:rPr lang="en-US" baseline="30000" dirty="0"/>
              <a:t>−</a:t>
            </a:r>
            <a:r>
              <a:rPr lang="en-US" i="0" dirty="0">
                <a:solidFill>
                  <a:schemeClr val="tx1"/>
                </a:solidFill>
              </a:rPr>
              <a:t>) by similar organisms</a:t>
            </a:r>
          </a:p>
        </p:txBody>
      </p:sp>
    </p:spTree>
    <p:extLst>
      <p:ext uri="{BB962C8B-B14F-4D97-AF65-F5344CB8AC3E}">
        <p14:creationId xmlns:p14="http://schemas.microsoft.com/office/powerpoint/2010/main" val="412862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46.3 Figure 7</a:t>
            </a:r>
            <a:endParaRPr lang="en-US" sz="3200" dirty="0">
              <a:solidFill>
                <a:schemeClr val="accent1"/>
              </a:solidFill>
            </a:endParaRPr>
          </a:p>
        </p:txBody>
      </p:sp>
      <p:sp>
        <p:nvSpPr>
          <p:cNvPr id="5" name="TextBox 4">
            <a:extLst>
              <a:ext uri="{FF2B5EF4-FFF2-40B4-BE49-F238E27FC236}">
                <a16:creationId xmlns:a16="http://schemas.microsoft.com/office/drawing/2014/main" id="{99FD37AC-5AF9-672A-5683-3B23E468E7C1}"/>
              </a:ext>
            </a:extLst>
          </p:cNvPr>
          <p:cNvSpPr txBox="1"/>
          <p:nvPr/>
        </p:nvSpPr>
        <p:spPr>
          <a:xfrm>
            <a:off x="2628899" y="5769094"/>
            <a:ext cx="3886200" cy="215444"/>
          </a:xfrm>
          <a:prstGeom prst="rect">
            <a:avLst/>
          </a:prstGeom>
          <a:noFill/>
        </p:spPr>
        <p:txBody>
          <a:bodyPr wrap="square" rtlCol="0">
            <a:spAutoFit/>
          </a:bodyPr>
          <a:lstStyle/>
          <a:p>
            <a:pPr algn="ctr"/>
            <a:r>
              <a:rPr lang="en-US" sz="800" dirty="0"/>
              <a:t>John M. Evans and Howard Perlman, USGS on Wikimedia Commons. "Nitrogen cycle."</a:t>
            </a:r>
          </a:p>
        </p:txBody>
      </p:sp>
      <p:pic>
        <p:nvPicPr>
          <p:cNvPr id="6" name="Content Placeholder 5" descr="Nitrogen gas from the atmosphere is fixed into organic nitrogen by nitrogen-fixing bacteria. This organic nitrogen enters terrestrial food webs, and it leaves the food webs as nitrogenous wastes in the soil. Ammonification of this nitrogenous waste by bacteria and fungi in the soil converts the organic nitrogen to ammonium ion, or upper case N upper case H 4 positive. Ammonium is converted to nitrite, or upper case N upper case O 2 negative, then to nitrate, or upper case N upper case O 3 negative by nitrifying bacteria. Denitrifying bacteria convert the nitrate back into nitrogen gas, which re-enters the atmosphere. Nitrogen from runoff and fertilizers enters the ocean, where it enters marine food webs. Some organic nitrogen falls to the ocean floor as sediment. Other organic nitrogen in the ocean is converted to nitrite and nitrate ions, which is then converted to nitrogen gas in a process analogous to the one that occurs on land.">
            <a:extLst>
              <a:ext uri="{FF2B5EF4-FFF2-40B4-BE49-F238E27FC236}">
                <a16:creationId xmlns:a16="http://schemas.microsoft.com/office/drawing/2014/main" id="{456EBB5F-A849-4661-0B95-7EAE7914F235}"/>
              </a:ext>
            </a:extLst>
          </p:cNvPr>
          <p:cNvPicPr>
            <a:picLocks noGrp="1" noChangeAspect="1"/>
          </p:cNvPicPr>
          <p:nvPr>
            <p:ph idx="1"/>
          </p:nvPr>
        </p:nvPicPr>
        <p:blipFill>
          <a:blip r:embed="rId3"/>
          <a:srcRect l="12037" t="5334" r="12037" b="1817"/>
          <a:stretch/>
        </p:blipFill>
        <p:spPr>
          <a:xfrm>
            <a:off x="1371600" y="1202788"/>
            <a:ext cx="6697038" cy="4549894"/>
          </a:xfrm>
        </p:spPr>
      </p:pic>
    </p:spTree>
    <p:extLst>
      <p:ext uri="{BB962C8B-B14F-4D97-AF65-F5344CB8AC3E}">
        <p14:creationId xmlns:p14="http://schemas.microsoft.com/office/powerpoint/2010/main" val="3855750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Human Activity and Nitrogen Release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pPr>
              <a:tabLst>
                <a:tab pos="461963" algn="l"/>
              </a:tabLst>
            </a:pPr>
            <a:r>
              <a:rPr lang="en-US" dirty="0">
                <a:solidFill>
                  <a:schemeClr val="tx1"/>
                </a:solidFill>
              </a:rPr>
              <a:t>Human activity releases nitrogen into environment through:</a:t>
            </a:r>
          </a:p>
          <a:p>
            <a:pPr lvl="1">
              <a:tabLst>
                <a:tab pos="461963" algn="l"/>
              </a:tabLst>
            </a:pPr>
            <a:r>
              <a:rPr lang="en-US" dirty="0"/>
              <a:t>Combustion of fossil fuels (releases nitrogen oxides)</a:t>
            </a:r>
          </a:p>
          <a:p>
            <a:pPr lvl="1">
              <a:tabLst>
                <a:tab pos="461963" algn="l"/>
              </a:tabLst>
            </a:pPr>
            <a:r>
              <a:rPr lang="en-US" dirty="0">
                <a:solidFill>
                  <a:schemeClr val="tx1"/>
                </a:solidFill>
              </a:rPr>
              <a:t>Use of artificial fertilizers in agriculture (washed into bodies of water by surface runoff)</a:t>
            </a:r>
          </a:p>
          <a:p>
            <a:pPr>
              <a:tabLst>
                <a:tab pos="461963" algn="l"/>
              </a:tabLst>
            </a:pPr>
            <a:r>
              <a:rPr lang="en-US" dirty="0">
                <a:solidFill>
                  <a:schemeClr val="tx1"/>
                </a:solidFill>
              </a:rPr>
              <a:t>Atmospheric nitrogen contributes to:</a:t>
            </a:r>
          </a:p>
          <a:p>
            <a:pPr lvl="1">
              <a:tabLst>
                <a:tab pos="461963" algn="l"/>
              </a:tabLst>
            </a:pPr>
            <a:r>
              <a:rPr lang="en-US" dirty="0">
                <a:solidFill>
                  <a:schemeClr val="tx1"/>
                </a:solidFill>
              </a:rPr>
              <a:t>Acid rain (nitric acid, HNO</a:t>
            </a:r>
            <a:r>
              <a:rPr lang="en-US" baseline="-25000" dirty="0">
                <a:solidFill>
                  <a:schemeClr val="tx1"/>
                </a:solidFill>
              </a:rPr>
              <a:t>3</a:t>
            </a:r>
            <a:r>
              <a:rPr lang="en-US" dirty="0">
                <a:solidFill>
                  <a:schemeClr val="tx1"/>
                </a:solidFill>
              </a:rPr>
              <a:t>)</a:t>
            </a:r>
          </a:p>
          <a:p>
            <a:pPr lvl="1">
              <a:tabLst>
                <a:tab pos="461963" algn="l"/>
              </a:tabLst>
            </a:pPr>
            <a:r>
              <a:rPr lang="en-US" dirty="0">
                <a:solidFill>
                  <a:schemeClr val="tx1"/>
                </a:solidFill>
              </a:rPr>
              <a:t>Greenhouse gases (nitrous oxide, N</a:t>
            </a:r>
            <a:r>
              <a:rPr lang="en-US" baseline="-25000" dirty="0">
                <a:solidFill>
                  <a:schemeClr val="tx1"/>
                </a:solidFill>
              </a:rPr>
              <a:t>2</a:t>
            </a:r>
            <a:r>
              <a:rPr lang="en-US" dirty="0">
                <a:solidFill>
                  <a:schemeClr val="tx1"/>
                </a:solidFill>
              </a:rPr>
              <a:t>O)</a:t>
            </a:r>
          </a:p>
          <a:p>
            <a:pPr>
              <a:tabLst>
                <a:tab pos="461963" algn="l"/>
              </a:tabLst>
            </a:pPr>
            <a:r>
              <a:rPr lang="en-US" dirty="0">
                <a:solidFill>
                  <a:schemeClr val="tx1"/>
                </a:solidFill>
              </a:rPr>
              <a:t>Fertilizer runoff causes eutrophication in aquatic ecosystems.</a:t>
            </a:r>
          </a:p>
          <a:p>
            <a:pPr lvl="1">
              <a:tabLst>
                <a:tab pos="461963" algn="l"/>
              </a:tabLst>
            </a:pPr>
            <a:r>
              <a:rPr lang="en-US" b="1" dirty="0">
                <a:solidFill>
                  <a:schemeClr val="tx1"/>
                </a:solidFill>
              </a:rPr>
              <a:t>Eutrophication</a:t>
            </a:r>
            <a:r>
              <a:rPr lang="en-US" dirty="0">
                <a:solidFill>
                  <a:schemeClr val="tx1"/>
                </a:solidFill>
              </a:rPr>
              <a:t>: when nutrient runoff causes the excess growth of microorganisms, depleting oxygen levels and killing ecosystem fauna</a:t>
            </a:r>
            <a:endParaRPr lang="en-US" b="1" dirty="0">
              <a:solidFill>
                <a:schemeClr val="tx1"/>
              </a:solidFill>
            </a:endParaRPr>
          </a:p>
        </p:txBody>
      </p:sp>
    </p:spTree>
    <p:extLst>
      <p:ext uri="{BB962C8B-B14F-4D97-AF65-F5344CB8AC3E}">
        <p14:creationId xmlns:p14="http://schemas.microsoft.com/office/powerpoint/2010/main" val="54871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Marine Nitrogen Cycle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spcBef>
                <a:spcPts val="1200"/>
              </a:spcBef>
              <a:tabLst>
                <a:tab pos="457200" algn="l"/>
              </a:tabLst>
            </a:pPr>
            <a:r>
              <a:rPr lang="en-US" dirty="0">
                <a:solidFill>
                  <a:schemeClr val="tx1"/>
                </a:solidFill>
              </a:rPr>
              <a:t>Follows a similar process including ammonification, nitrification, and denitrification, but with marine bacteria</a:t>
            </a:r>
          </a:p>
          <a:p>
            <a:pPr>
              <a:spcBef>
                <a:spcPts val="1200"/>
              </a:spcBef>
              <a:tabLst>
                <a:tab pos="457200" algn="l"/>
              </a:tabLst>
            </a:pPr>
            <a:r>
              <a:rPr lang="en-US" i="0" dirty="0">
                <a:solidFill>
                  <a:schemeClr val="tx1"/>
                </a:solidFill>
              </a:rPr>
              <a:t>Falling of nitrogen to the ocean floor as sediment, which then moves to land by uplift of the Earth's surface</a:t>
            </a:r>
          </a:p>
          <a:p>
            <a:pPr lvl="1">
              <a:spcBef>
                <a:spcPts val="1200"/>
              </a:spcBef>
              <a:tabLst>
                <a:tab pos="457200" algn="l"/>
              </a:tabLst>
            </a:pPr>
            <a:r>
              <a:rPr lang="en-US" dirty="0"/>
              <a:t>Incorporated into terrestrial rock</a:t>
            </a:r>
          </a:p>
          <a:p>
            <a:pPr>
              <a:spcBef>
                <a:spcPts val="1200"/>
              </a:spcBef>
              <a:tabLst>
                <a:tab pos="457200" algn="l"/>
              </a:tabLst>
            </a:pPr>
            <a:r>
              <a:rPr lang="en-US" dirty="0">
                <a:solidFill>
                  <a:schemeClr val="tx1"/>
                </a:solidFill>
              </a:rPr>
              <a:t>Moving from rock to living systems insignificant compared to nitrogen from the atmosphere</a:t>
            </a:r>
          </a:p>
          <a:p>
            <a:pPr lvl="1">
              <a:spcBef>
                <a:spcPts val="1200"/>
              </a:spcBef>
              <a:tabLst>
                <a:tab pos="457200" algn="l"/>
              </a:tabLst>
            </a:pPr>
            <a:r>
              <a:rPr lang="en-US" dirty="0"/>
              <a:t>Debated by a recent study (Morford et al., 2011)</a:t>
            </a:r>
            <a:endParaRPr lang="en-US" dirty="0">
              <a:solidFill>
                <a:srgbClr val="0000FF"/>
              </a:solidFill>
            </a:endParaRPr>
          </a:p>
        </p:txBody>
      </p:sp>
    </p:spTree>
    <p:extLst>
      <p:ext uri="{BB962C8B-B14F-4D97-AF65-F5344CB8AC3E}">
        <p14:creationId xmlns:p14="http://schemas.microsoft.com/office/powerpoint/2010/main" val="269035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Phosphorus Cycle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marL="0" indent="0">
              <a:buNone/>
              <a:tabLst>
                <a:tab pos="461963" algn="l"/>
              </a:tabLst>
            </a:pPr>
            <a:r>
              <a:rPr lang="en-US" dirty="0">
                <a:solidFill>
                  <a:schemeClr val="tx1"/>
                </a:solidFill>
              </a:rPr>
              <a:t>Phosphorus is essential for living processes.</a:t>
            </a:r>
          </a:p>
          <a:p>
            <a:pPr>
              <a:tabLst>
                <a:tab pos="461963" algn="l"/>
              </a:tabLst>
            </a:pPr>
            <a:r>
              <a:rPr lang="en-US" dirty="0"/>
              <a:t>Major component of nucleic acid and phospholipids</a:t>
            </a:r>
          </a:p>
          <a:p>
            <a:pPr>
              <a:tabLst>
                <a:tab pos="461963" algn="l"/>
              </a:tabLst>
            </a:pPr>
            <a:r>
              <a:rPr lang="en-US" dirty="0">
                <a:solidFill>
                  <a:schemeClr val="tx1"/>
                </a:solidFill>
              </a:rPr>
              <a:t>As calcium phosphate, makes up supportive components of bones</a:t>
            </a:r>
          </a:p>
          <a:p>
            <a:pPr>
              <a:tabLst>
                <a:tab pos="461963" algn="l"/>
              </a:tabLst>
            </a:pPr>
            <a:r>
              <a:rPr lang="en-US" dirty="0">
                <a:solidFill>
                  <a:schemeClr val="tx1"/>
                </a:solidFill>
              </a:rPr>
              <a:t>Often a limiting nutrient (essential for growth) in aquatic ecosystems</a:t>
            </a:r>
          </a:p>
          <a:p>
            <a:pPr marL="0" indent="0">
              <a:buNone/>
              <a:tabLst>
                <a:tab pos="461963" algn="l"/>
              </a:tabLst>
            </a:pPr>
            <a:r>
              <a:rPr lang="en-US" dirty="0">
                <a:solidFill>
                  <a:schemeClr val="tx1"/>
                </a:solidFill>
              </a:rPr>
              <a:t>Phosphorus occurs in nature as the phosphate ion (PO</a:t>
            </a:r>
            <a:r>
              <a:rPr lang="en-US" baseline="-25000" dirty="0">
                <a:solidFill>
                  <a:schemeClr val="tx1"/>
                </a:solidFill>
              </a:rPr>
              <a:t>4</a:t>
            </a:r>
            <a:r>
              <a:rPr lang="en-US" baseline="30000" dirty="0">
                <a:solidFill>
                  <a:schemeClr val="tx1"/>
                </a:solidFill>
              </a:rPr>
              <a:t>3</a:t>
            </a:r>
            <a:r>
              <a:rPr lang="en-US" baseline="30000" dirty="0"/>
              <a:t>−</a:t>
            </a:r>
            <a:r>
              <a:rPr lang="en-US" dirty="0">
                <a:solidFill>
                  <a:schemeClr val="tx1"/>
                </a:solidFill>
              </a:rPr>
              <a:t>).</a:t>
            </a:r>
          </a:p>
          <a:p>
            <a:pPr>
              <a:tabLst>
                <a:tab pos="461963" algn="l"/>
              </a:tabLst>
            </a:pPr>
            <a:r>
              <a:rPr lang="en-US" dirty="0">
                <a:solidFill>
                  <a:schemeClr val="tx1"/>
                </a:solidFill>
              </a:rPr>
              <a:t>Sent to bodies of water via natural surface runoff leached from phosphate-containing rock due to weathering</a:t>
            </a:r>
          </a:p>
          <a:p>
            <a:pPr>
              <a:tabLst>
                <a:tab pos="461963" algn="l"/>
              </a:tabLst>
            </a:pPr>
            <a:r>
              <a:rPr lang="en-US" dirty="0">
                <a:solidFill>
                  <a:schemeClr val="tx1"/>
                </a:solidFill>
              </a:rPr>
              <a:t>Forms in ocean sediments from ocean organisms and their excretions</a:t>
            </a:r>
          </a:p>
          <a:p>
            <a:pPr>
              <a:tabLst>
                <a:tab pos="461963" algn="l"/>
              </a:tabLst>
            </a:pPr>
            <a:r>
              <a:rPr lang="en-US" dirty="0">
                <a:solidFill>
                  <a:schemeClr val="tx1"/>
                </a:solidFill>
              </a:rPr>
              <a:t>Can also be sourced from volcanic ash, aerosols, and mineral dust in remote regions</a:t>
            </a:r>
          </a:p>
          <a:p>
            <a:pPr>
              <a:tabLst>
                <a:tab pos="461963" algn="l"/>
              </a:tabLst>
            </a:pPr>
            <a:r>
              <a:rPr lang="en-US" dirty="0">
                <a:solidFill>
                  <a:schemeClr val="tx1"/>
                </a:solidFill>
              </a:rPr>
              <a:t>Reciprocally exchanged between phosphate in the ocean and marine ecosystems</a:t>
            </a:r>
            <a:endParaRPr lang="en-US" dirty="0">
              <a:solidFill>
                <a:srgbClr val="0000FF"/>
              </a:solidFill>
            </a:endParaRPr>
          </a:p>
        </p:txBody>
      </p:sp>
    </p:spTree>
    <p:extLst>
      <p:ext uri="{BB962C8B-B14F-4D97-AF65-F5344CB8AC3E}">
        <p14:creationId xmlns:p14="http://schemas.microsoft.com/office/powerpoint/2010/main" val="118866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46.3 Figure 8</a:t>
            </a:r>
            <a:endParaRPr lang="en-US" sz="3200" dirty="0">
              <a:solidFill>
                <a:schemeClr val="accent1"/>
              </a:solidFill>
            </a:endParaRPr>
          </a:p>
        </p:txBody>
      </p:sp>
      <p:sp>
        <p:nvSpPr>
          <p:cNvPr id="7" name="TextBox 6">
            <a:extLst>
              <a:ext uri="{FF2B5EF4-FFF2-40B4-BE49-F238E27FC236}">
                <a16:creationId xmlns:a16="http://schemas.microsoft.com/office/drawing/2014/main" id="{46982BE5-7AA8-EB0D-29D1-4D809D3CB42F}"/>
              </a:ext>
            </a:extLst>
          </p:cNvPr>
          <p:cNvSpPr txBox="1"/>
          <p:nvPr/>
        </p:nvSpPr>
        <p:spPr>
          <a:xfrm>
            <a:off x="3124199" y="5760720"/>
            <a:ext cx="2895600" cy="215444"/>
          </a:xfrm>
          <a:prstGeom prst="rect">
            <a:avLst/>
          </a:prstGeom>
          <a:noFill/>
        </p:spPr>
        <p:txBody>
          <a:bodyPr wrap="square" rtlCol="0">
            <a:spAutoFit/>
          </a:bodyPr>
          <a:lstStyle/>
          <a:p>
            <a:pPr algn="ctr"/>
            <a:r>
              <a:rPr lang="en-US" sz="800" dirty="0"/>
              <a:t>John M. Evans and Howard Perlman, USGS. "Phosphorus cycle."</a:t>
            </a:r>
          </a:p>
        </p:txBody>
      </p:sp>
      <p:pic>
        <p:nvPicPr>
          <p:cNvPr id="4" name="Content Placeholder 5" descr="Phosphate enters the atmosphere from volcanic aerosols. As this aerosol precipitates to Earth, it enters terrestrial food webs. Some of the phosphate from terrestrial food webs dissolves in streams and lakes, and the remainder enters the soil. Another source of phosphate is fertilizers. Phosphate enters the ocean via leaching and runoff, where it becomes dissolved in ocean water or enters marine food webs. Some phosphate falls to the ocean floor where it becomes sediment. If uplifting occurs, this sediment can return to land.">
            <a:extLst>
              <a:ext uri="{FF2B5EF4-FFF2-40B4-BE49-F238E27FC236}">
                <a16:creationId xmlns:a16="http://schemas.microsoft.com/office/drawing/2014/main" id="{94AB928F-7A39-7A57-5061-06EDAAE32B0B}"/>
              </a:ext>
            </a:extLst>
          </p:cNvPr>
          <p:cNvPicPr>
            <a:picLocks noGrp="1" noChangeAspect="1"/>
          </p:cNvPicPr>
          <p:nvPr>
            <p:ph idx="1"/>
          </p:nvPr>
        </p:nvPicPr>
        <p:blipFill>
          <a:blip r:embed="rId3"/>
          <a:srcRect l="10185" t="3666" r="11111" b="2000"/>
          <a:stretch/>
        </p:blipFill>
        <p:spPr>
          <a:xfrm>
            <a:off x="1143000" y="1097280"/>
            <a:ext cx="7086600" cy="4718842"/>
          </a:xfrm>
        </p:spPr>
      </p:pic>
    </p:spTree>
    <p:extLst>
      <p:ext uri="{BB962C8B-B14F-4D97-AF65-F5344CB8AC3E}">
        <p14:creationId xmlns:p14="http://schemas.microsoft.com/office/powerpoint/2010/main" val="92329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463041"/>
          </a:xfrm>
        </p:spPr>
        <p:txBody>
          <a:bodyPr/>
          <a:lstStyle/>
          <a:p>
            <a:r>
              <a:rPr lang="en-US" dirty="0"/>
              <a:t>Humans, like all animals, are a part of the phosphorus and nitrogen cycles. Can you think of ways phosphorus and nitrogen would be important to human biology?</a:t>
            </a:r>
          </a:p>
        </p:txBody>
      </p:sp>
    </p:spTree>
    <p:extLst>
      <p:ext uri="{BB962C8B-B14F-4D97-AF65-F5344CB8AC3E}">
        <p14:creationId xmlns:p14="http://schemas.microsoft.com/office/powerpoint/2010/main" val="3029162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Dead Zones</a:t>
            </a: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tabLst>
                <a:tab pos="461963" algn="l"/>
              </a:tabLst>
            </a:pPr>
            <a:r>
              <a:rPr lang="en-US" dirty="0">
                <a:solidFill>
                  <a:schemeClr val="tx1"/>
                </a:solidFill>
              </a:rPr>
              <a:t>Excess phosphorus and nitrogen enter marine ecosystems from fertilizer runoff.</a:t>
            </a:r>
          </a:p>
          <a:p>
            <a:pPr>
              <a:tabLst>
                <a:tab pos="461963" algn="l"/>
              </a:tabLst>
            </a:pPr>
            <a:r>
              <a:rPr lang="en-US" dirty="0"/>
              <a:t>Causes excessive growth of microorganisms and depletes dissolved oxygen</a:t>
            </a:r>
          </a:p>
          <a:p>
            <a:pPr>
              <a:tabLst>
                <a:tab pos="461963" algn="l"/>
              </a:tabLst>
            </a:pPr>
            <a:r>
              <a:rPr lang="en-US" dirty="0">
                <a:solidFill>
                  <a:schemeClr val="tx1"/>
                </a:solidFill>
              </a:rPr>
              <a:t>Leads to the death of many ecosystem fauna (shellfish and finfish)</a:t>
            </a:r>
          </a:p>
          <a:p>
            <a:pPr>
              <a:tabLst>
                <a:tab pos="461963" algn="l"/>
              </a:tabLst>
            </a:pPr>
            <a:r>
              <a:rPr lang="en-US" dirty="0">
                <a:solidFill>
                  <a:schemeClr val="tx1"/>
                </a:solidFill>
              </a:rPr>
              <a:t>Responsible for dead zones in lakes and river mouths</a:t>
            </a:r>
          </a:p>
          <a:p>
            <a:pPr marL="0" indent="0">
              <a:buNone/>
              <a:tabLst>
                <a:tab pos="461963" algn="l"/>
              </a:tabLst>
            </a:pPr>
            <a:r>
              <a:rPr lang="en-US" dirty="0">
                <a:solidFill>
                  <a:schemeClr val="tx1"/>
                </a:solidFill>
              </a:rPr>
              <a:t>A </a:t>
            </a:r>
            <a:r>
              <a:rPr lang="en-US" b="1" dirty="0">
                <a:solidFill>
                  <a:schemeClr val="tx1"/>
                </a:solidFill>
              </a:rPr>
              <a:t>dead zone</a:t>
            </a:r>
            <a:r>
              <a:rPr lang="en-US" dirty="0">
                <a:solidFill>
                  <a:schemeClr val="tx1"/>
                </a:solidFill>
              </a:rPr>
              <a:t> is an area depleted of normal flora and fauna due to eutrophication, oil spills, toxic chemicals, or other human activity.</a:t>
            </a:r>
          </a:p>
          <a:p>
            <a:pPr>
              <a:tabLst>
                <a:tab pos="461963" algn="l"/>
              </a:tabLst>
            </a:pPr>
            <a:r>
              <a:rPr lang="en-US" dirty="0">
                <a:solidFill>
                  <a:schemeClr val="tx1"/>
                </a:solidFill>
              </a:rPr>
              <a:t>More than 400 present as of 2008</a:t>
            </a:r>
          </a:p>
          <a:p>
            <a:pPr>
              <a:tabLst>
                <a:tab pos="461963" algn="l"/>
              </a:tabLst>
            </a:pPr>
            <a:r>
              <a:rPr lang="en-US" u="sng" dirty="0">
                <a:solidFill>
                  <a:schemeClr val="tx1"/>
                </a:solidFill>
              </a:rPr>
              <a:t>Example</a:t>
            </a:r>
            <a:r>
              <a:rPr lang="en-US" dirty="0">
                <a:solidFill>
                  <a:schemeClr val="tx1"/>
                </a:solidFill>
              </a:rPr>
              <a:t>: fertilizer runoff from Mississippi River basin creating a dead zone of over 8,463 square miles</a:t>
            </a:r>
          </a:p>
        </p:txBody>
      </p:sp>
    </p:spTree>
    <p:extLst>
      <p:ext uri="{BB962C8B-B14F-4D97-AF65-F5344CB8AC3E}">
        <p14:creationId xmlns:p14="http://schemas.microsoft.com/office/powerpoint/2010/main" val="293683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46.3 Figure 9</a:t>
            </a:r>
            <a:endParaRPr lang="en-US" sz="3200" dirty="0">
              <a:solidFill>
                <a:schemeClr val="accent1"/>
              </a:solidFill>
            </a:endParaRPr>
          </a:p>
        </p:txBody>
      </p:sp>
      <p:sp>
        <p:nvSpPr>
          <p:cNvPr id="5" name="TextBox 4">
            <a:extLst>
              <a:ext uri="{FF2B5EF4-FFF2-40B4-BE49-F238E27FC236}">
                <a16:creationId xmlns:a16="http://schemas.microsoft.com/office/drawing/2014/main" id="{95920D8F-E80B-3069-23D5-CFE1CED3541A}"/>
              </a:ext>
            </a:extLst>
          </p:cNvPr>
          <p:cNvSpPr txBox="1"/>
          <p:nvPr/>
        </p:nvSpPr>
        <p:spPr>
          <a:xfrm>
            <a:off x="3657600" y="5760720"/>
            <a:ext cx="1828800" cy="215444"/>
          </a:xfrm>
          <a:prstGeom prst="rect">
            <a:avLst/>
          </a:prstGeom>
          <a:noFill/>
        </p:spPr>
        <p:txBody>
          <a:bodyPr wrap="square" rtlCol="0">
            <a:spAutoFit/>
          </a:bodyPr>
          <a:lstStyle/>
          <a:p>
            <a:pPr algn="ctr"/>
            <a:r>
              <a:rPr lang="en-US" sz="800" dirty="0"/>
              <a:t>NASA Earth Observatory. "Dead zones."</a:t>
            </a:r>
          </a:p>
        </p:txBody>
      </p:sp>
      <p:pic>
        <p:nvPicPr>
          <p:cNvPr id="6" name="Content Placeholder 5" descr="Dead zones are present along the eastern and western shore of the United States, in the North and Mediterranean Seas and off the east coast of Asia.">
            <a:extLst>
              <a:ext uri="{FF2B5EF4-FFF2-40B4-BE49-F238E27FC236}">
                <a16:creationId xmlns:a16="http://schemas.microsoft.com/office/drawing/2014/main" id="{ACA39DA9-5EF1-3369-4741-45FB3C4BD8A3}"/>
              </a:ext>
            </a:extLst>
          </p:cNvPr>
          <p:cNvPicPr>
            <a:picLocks noGrp="1" noChangeAspect="1"/>
          </p:cNvPicPr>
          <p:nvPr>
            <p:ph idx="1"/>
          </p:nvPr>
        </p:nvPicPr>
        <p:blipFill>
          <a:blip r:embed="rId3"/>
          <a:srcRect l="9259" t="3666" r="9259" b="4667"/>
          <a:stretch/>
        </p:blipFill>
        <p:spPr>
          <a:xfrm>
            <a:off x="1066800" y="1097280"/>
            <a:ext cx="7266432" cy="4541520"/>
          </a:xfrm>
        </p:spPr>
      </p:pic>
    </p:spTree>
    <p:extLst>
      <p:ext uri="{BB962C8B-B14F-4D97-AF65-F5344CB8AC3E}">
        <p14:creationId xmlns:p14="http://schemas.microsoft.com/office/powerpoint/2010/main" val="3870359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Biogeochemical Cycles</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pPr>
              <a:tabLst>
                <a:tab pos="461963" algn="l"/>
              </a:tabLst>
            </a:pPr>
            <a:r>
              <a:rPr lang="en-US" dirty="0">
                <a:solidFill>
                  <a:schemeClr val="tx1"/>
                </a:solidFill>
              </a:rPr>
              <a:t>Energy flows directionally through ecosystems.</a:t>
            </a:r>
          </a:p>
          <a:p>
            <a:pPr lvl="1">
              <a:tabLst>
                <a:tab pos="461963" algn="l"/>
              </a:tabLst>
            </a:pPr>
            <a:r>
              <a:rPr lang="en-US" dirty="0"/>
              <a:t>Enters as sunlight, leaves as heat</a:t>
            </a:r>
            <a:endParaRPr lang="en-US" dirty="0">
              <a:solidFill>
                <a:schemeClr val="tx1"/>
              </a:solidFill>
            </a:endParaRPr>
          </a:p>
          <a:p>
            <a:pPr>
              <a:tabLst>
                <a:tab pos="461963" algn="l"/>
              </a:tabLst>
            </a:pPr>
            <a:r>
              <a:rPr lang="en-US" dirty="0">
                <a:solidFill>
                  <a:schemeClr val="tx1"/>
                </a:solidFill>
              </a:rPr>
              <a:t>Matter that makes up organisms is conserved and recycled, existing in the atmosphere, on land, or beneath the surface.</a:t>
            </a:r>
          </a:p>
          <a:p>
            <a:pPr lvl="1">
              <a:tabLst>
                <a:tab pos="461963" algn="l"/>
              </a:tabLst>
            </a:pPr>
            <a:r>
              <a:rPr lang="en-US" dirty="0">
                <a:solidFill>
                  <a:schemeClr val="tx1"/>
                </a:solidFill>
              </a:rPr>
              <a:t>Includes six elements associated with organic molecules: carbon (C), nitrogen (N), hydrogen (H), oxygen (O), phosphorus (P), and sulfur (S)</a:t>
            </a:r>
          </a:p>
          <a:p>
            <a:pPr>
              <a:tabLst>
                <a:tab pos="461963" algn="l"/>
              </a:tabLst>
            </a:pPr>
            <a:r>
              <a:rPr lang="en-US" dirty="0">
                <a:solidFill>
                  <a:schemeClr val="tx1"/>
                </a:solidFill>
              </a:rPr>
              <a:t>Geologic processes (weathering, erosion, water drainage, subduction of continental plates) help to recycle these materials.</a:t>
            </a:r>
          </a:p>
          <a:p>
            <a:pPr lvl="1">
              <a:tabLst>
                <a:tab pos="461963" algn="l"/>
              </a:tabLst>
            </a:pPr>
            <a:r>
              <a:rPr lang="en-US" b="1" dirty="0">
                <a:solidFill>
                  <a:schemeClr val="tx1"/>
                </a:solidFill>
              </a:rPr>
              <a:t>Biogeochemical cycle</a:t>
            </a:r>
            <a:r>
              <a:rPr lang="en-US" dirty="0">
                <a:solidFill>
                  <a:schemeClr val="tx1"/>
                </a:solidFill>
              </a:rPr>
              <a:t>: recycling of inorganic matter between living organisms and their environment</a:t>
            </a:r>
            <a:endParaRPr lang="en-US"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numCol="2">
            <a:normAutofit/>
          </a:bodyPr>
          <a:lstStyle/>
          <a:p>
            <a:r>
              <a:rPr lang="en-US" b="1" dirty="0"/>
              <a:t>The Chesapeake Bay</a:t>
            </a:r>
          </a:p>
          <a:p>
            <a:pPr marL="457200" indent="-457200">
              <a:buFont typeface="Arial" panose="020B0604020202020204" pitchFamily="34" charset="0"/>
              <a:buChar char="•"/>
            </a:pPr>
            <a:r>
              <a:rPr lang="en-US" sz="2000" dirty="0"/>
              <a:t>Ecosystem in decline after being valued as one of the most scenic areas</a:t>
            </a:r>
          </a:p>
          <a:p>
            <a:pPr marL="457200" indent="-457200">
              <a:buFont typeface="Arial" panose="020B0604020202020204" pitchFamily="34" charset="0"/>
              <a:buChar char="•"/>
            </a:pPr>
            <a:r>
              <a:rPr lang="en-US" sz="2000" dirty="0"/>
              <a:t>One of the first ecosystems to have dead zones</a:t>
            </a:r>
          </a:p>
          <a:p>
            <a:pPr marL="457200" indent="-457200">
              <a:buFont typeface="Arial" panose="020B0604020202020204" pitchFamily="34" charset="0"/>
              <a:buChar char="•"/>
            </a:pPr>
            <a:r>
              <a:rPr lang="en-US" sz="2000" dirty="0"/>
              <a:t>Fertilizer runoff not restricted to agriculture practices</a:t>
            </a:r>
          </a:p>
          <a:p>
            <a:pPr marL="1200150" lvl="1" indent="-457200">
              <a:buFont typeface="Arial" panose="020B0604020202020204" pitchFamily="34" charset="0"/>
              <a:buChar char="•"/>
            </a:pPr>
            <a:r>
              <a:rPr lang="en-US" sz="2000" dirty="0">
                <a:solidFill>
                  <a:schemeClr val="bg1"/>
                </a:solidFill>
              </a:rPr>
              <a:t>Also due to urban runoff from lawns and gardens</a:t>
            </a:r>
          </a:p>
          <a:p>
            <a:pPr marL="457200" indent="-457200">
              <a:buFont typeface="Arial" panose="020B0604020202020204" pitchFamily="34" charset="0"/>
              <a:buChar char="•"/>
            </a:pPr>
            <a:r>
              <a:rPr lang="en-US" sz="2000" dirty="0"/>
              <a:t>Requires cooperation of industry, agriculture, and homeowners to fix</a:t>
            </a:r>
          </a:p>
        </p:txBody>
      </p:sp>
      <p:pic>
        <p:nvPicPr>
          <p:cNvPr id="7" name="Content Placeholder 5" descr="First of two images: (a) is a satellite image shows the Chesapeake Bay. ">
            <a:extLst>
              <a:ext uri="{FF2B5EF4-FFF2-40B4-BE49-F238E27FC236}">
                <a16:creationId xmlns:a16="http://schemas.microsoft.com/office/drawing/2014/main" id="{01DE8919-0DF3-5667-1FBE-68E266D39816}"/>
              </a:ext>
            </a:extLst>
          </p:cNvPr>
          <p:cNvPicPr>
            <a:picLocks noChangeAspect="1"/>
          </p:cNvPicPr>
          <p:nvPr/>
        </p:nvPicPr>
        <p:blipFill>
          <a:blip r:embed="rId3"/>
          <a:srcRect l="20370" t="5334" r="51331" b="3000"/>
          <a:stretch/>
        </p:blipFill>
        <p:spPr>
          <a:xfrm>
            <a:off x="5858878" y="1530447"/>
            <a:ext cx="1706336" cy="3070752"/>
          </a:xfrm>
          <a:prstGeom prst="rect">
            <a:avLst/>
          </a:prstGeom>
          <a:solidFill>
            <a:schemeClr val="accent1"/>
          </a:solidFill>
        </p:spPr>
      </p:pic>
      <p:sp>
        <p:nvSpPr>
          <p:cNvPr id="5" name="TextBox 4">
            <a:extLst>
              <a:ext uri="{FF2B5EF4-FFF2-40B4-BE49-F238E27FC236}">
                <a16:creationId xmlns:a16="http://schemas.microsoft.com/office/drawing/2014/main" id="{BB8D8246-87FF-723C-F3F3-55042AD3B889}"/>
              </a:ext>
            </a:extLst>
          </p:cNvPr>
          <p:cNvSpPr txBox="1"/>
          <p:nvPr/>
        </p:nvSpPr>
        <p:spPr>
          <a:xfrm>
            <a:off x="5148228" y="4729305"/>
            <a:ext cx="2852772" cy="523220"/>
          </a:xfrm>
          <a:prstGeom prst="rect">
            <a:avLst/>
          </a:prstGeom>
          <a:noFill/>
        </p:spPr>
        <p:txBody>
          <a:bodyPr wrap="square" rtlCol="0">
            <a:spAutoFit/>
          </a:bodyPr>
          <a:lstStyle/>
          <a:p>
            <a:pPr algn="ctr"/>
            <a:r>
              <a:rPr lang="en-US" sz="1400" b="1" dirty="0">
                <a:solidFill>
                  <a:schemeClr val="bg1"/>
                </a:solidFill>
              </a:rPr>
              <a:t>46.3 Figure 10: </a:t>
            </a:r>
            <a:r>
              <a:rPr lang="en-US" sz="1400" dirty="0">
                <a:solidFill>
                  <a:schemeClr val="bg1"/>
                </a:solidFill>
              </a:rPr>
              <a:t>(a) This satellite image shows the Chesapeake Bay. </a:t>
            </a:r>
          </a:p>
        </p:txBody>
      </p:sp>
      <p:sp>
        <p:nvSpPr>
          <p:cNvPr id="6" name="TextBox 5">
            <a:extLst>
              <a:ext uri="{FF2B5EF4-FFF2-40B4-BE49-F238E27FC236}">
                <a16:creationId xmlns:a16="http://schemas.microsoft.com/office/drawing/2014/main" id="{6CCB692B-6B7C-8121-D09B-AE55ECCB77CE}"/>
              </a:ext>
            </a:extLst>
          </p:cNvPr>
          <p:cNvSpPr txBox="1"/>
          <p:nvPr/>
        </p:nvSpPr>
        <p:spPr>
          <a:xfrm>
            <a:off x="5584014" y="5224046"/>
            <a:ext cx="1981200" cy="338554"/>
          </a:xfrm>
          <a:prstGeom prst="rect">
            <a:avLst/>
          </a:prstGeom>
          <a:noFill/>
        </p:spPr>
        <p:txBody>
          <a:bodyPr wrap="square" rtlCol="0">
            <a:spAutoFit/>
          </a:bodyPr>
          <a:lstStyle/>
          <a:p>
            <a:pPr algn="ctr"/>
            <a:r>
              <a:rPr lang="en-US" sz="800" dirty="0">
                <a:solidFill>
                  <a:schemeClr val="bg1"/>
                </a:solidFill>
              </a:rPr>
              <a:t>NASA Goddard Space Flight Center on Wikimedia Commons. "Chesapeake Bay."</a:t>
            </a:r>
          </a:p>
        </p:txBody>
      </p:sp>
    </p:spTree>
    <p:extLst>
      <p:ext uri="{BB962C8B-B14F-4D97-AF65-F5344CB8AC3E}">
        <p14:creationId xmlns:p14="http://schemas.microsoft.com/office/powerpoint/2010/main" val="1146028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lnSpcReduction="10000"/>
          </a:bodyPr>
          <a:lstStyle/>
          <a:p>
            <a:r>
              <a:rPr lang="en-US" b="1" dirty="0"/>
              <a:t>The Chesapeake Bay</a:t>
            </a:r>
          </a:p>
          <a:p>
            <a:pPr marL="457200" indent="-457200">
              <a:buFont typeface="Arial" panose="020B0604020202020204" pitchFamily="34" charset="0"/>
              <a:buChar char="•"/>
            </a:pPr>
            <a:r>
              <a:rPr lang="en-US" dirty="0"/>
              <a:t>Oyster population significantly reduced due to nutrient runoff and overharvesting</a:t>
            </a:r>
          </a:p>
          <a:p>
            <a:pPr marL="1200150" lvl="1" indent="-457200">
              <a:buFont typeface="Arial" panose="020B0604020202020204" pitchFamily="34" charset="0"/>
              <a:buChar char="•"/>
            </a:pPr>
            <a:r>
              <a:rPr lang="en-US" dirty="0">
                <a:solidFill>
                  <a:schemeClr val="bg1"/>
                </a:solidFill>
              </a:rPr>
              <a:t>Require a minimum population density, but humans have altered their populations and locations</a:t>
            </a:r>
          </a:p>
          <a:p>
            <a:pPr marL="1200150" lvl="1" indent="-457200">
              <a:buFont typeface="Arial" panose="020B0604020202020204" pitchFamily="34" charset="0"/>
              <a:buChar char="•"/>
            </a:pPr>
            <a:r>
              <a:rPr lang="en-US" dirty="0">
                <a:solidFill>
                  <a:schemeClr val="bg1"/>
                </a:solidFill>
              </a:rPr>
              <a:t>Important because oysters are filter feeders, water filters, and bay cleaners</a:t>
            </a:r>
          </a:p>
          <a:p>
            <a:pPr marL="1200150" lvl="1" indent="-457200">
              <a:buFont typeface="Arial" panose="020B0604020202020204" pitchFamily="34" charset="0"/>
              <a:buChar char="•"/>
            </a:pPr>
            <a:r>
              <a:rPr lang="en-US" dirty="0">
                <a:solidFill>
                  <a:schemeClr val="bg1"/>
                </a:solidFill>
              </a:rPr>
              <a:t>In the 1700s, filtered the entire bay in a few days, but now it would take a whole year</a:t>
            </a:r>
          </a:p>
          <a:p>
            <a:pPr marL="457200" indent="-457200">
              <a:buFont typeface="Arial" panose="020B0604020202020204" pitchFamily="34" charset="0"/>
              <a:buChar char="•"/>
            </a:pPr>
            <a:endParaRPr lang="en-US" b="1" dirty="0"/>
          </a:p>
        </p:txBody>
      </p:sp>
    </p:spTree>
    <p:extLst>
      <p:ext uri="{BB962C8B-B14F-4D97-AF65-F5344CB8AC3E}">
        <p14:creationId xmlns:p14="http://schemas.microsoft.com/office/powerpoint/2010/main" val="575436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3</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numCol="2">
            <a:normAutofit/>
          </a:bodyPr>
          <a:lstStyle/>
          <a:p>
            <a:r>
              <a:rPr lang="en-US" b="1" dirty="0"/>
              <a:t>The Chesapeake Bay</a:t>
            </a:r>
          </a:p>
          <a:p>
            <a:pPr marL="457200" indent="-457200">
              <a:buFont typeface="Arial" panose="020B0604020202020204" pitchFamily="34" charset="0"/>
              <a:buChar char="•"/>
            </a:pPr>
            <a:r>
              <a:rPr lang="en-US" sz="1800" dirty="0"/>
              <a:t>Restoration efforts by nonprofit organizations, like the Chesapeake Bay Foundation</a:t>
            </a:r>
          </a:p>
          <a:p>
            <a:pPr marL="1200150" lvl="1" indent="-457200">
              <a:buFont typeface="Arial" panose="020B0604020202020204" pitchFamily="34" charset="0"/>
              <a:buChar char="•"/>
            </a:pPr>
            <a:r>
              <a:rPr lang="en-US" sz="1800" dirty="0">
                <a:solidFill>
                  <a:schemeClr val="bg1"/>
                </a:solidFill>
              </a:rPr>
              <a:t>Increasing oyster population density</a:t>
            </a:r>
          </a:p>
          <a:p>
            <a:pPr marL="1200150" lvl="1" indent="-457200">
              <a:buFont typeface="Arial" panose="020B0604020202020204" pitchFamily="34" charset="0"/>
              <a:buChar char="•"/>
            </a:pPr>
            <a:r>
              <a:rPr lang="en-US" sz="1800" dirty="0">
                <a:solidFill>
                  <a:schemeClr val="bg1"/>
                </a:solidFill>
              </a:rPr>
              <a:t>New oyster strains to make experimental oyster reefs</a:t>
            </a:r>
          </a:p>
          <a:p>
            <a:pPr marL="1200150" lvl="1" indent="-457200">
              <a:buFont typeface="Arial" panose="020B0604020202020204" pitchFamily="34" charset="0"/>
              <a:buChar char="•"/>
            </a:pPr>
            <a:r>
              <a:rPr lang="en-US" sz="1800" dirty="0">
                <a:solidFill>
                  <a:schemeClr val="bg1"/>
                </a:solidFill>
              </a:rPr>
              <a:t>Attempts to clean the bay, but hampered by pollution from other states</a:t>
            </a:r>
          </a:p>
          <a:p>
            <a:pPr marL="457200" indent="-457200">
              <a:buFont typeface="Arial" panose="020B0604020202020204" pitchFamily="34" charset="0"/>
              <a:buChar char="•"/>
            </a:pPr>
            <a:r>
              <a:rPr lang="en-US" sz="1800" u="sng" dirty="0"/>
              <a:t>Oyster aquaculture</a:t>
            </a:r>
            <a:r>
              <a:rPr lang="en-US" sz="1800" dirty="0"/>
              <a:t>: new industry that supplies oysters for food and profit but also cleans the bay</a:t>
            </a:r>
          </a:p>
        </p:txBody>
      </p:sp>
      <p:pic>
        <p:nvPicPr>
          <p:cNvPr id="7" name="Content Placeholder 5" descr="Second of two images: (b) is a photo of a man holding a clump of oysters.">
            <a:extLst>
              <a:ext uri="{FF2B5EF4-FFF2-40B4-BE49-F238E27FC236}">
                <a16:creationId xmlns:a16="http://schemas.microsoft.com/office/drawing/2014/main" id="{A4FC8398-767F-2634-64E4-F3448A542D1A}"/>
              </a:ext>
            </a:extLst>
          </p:cNvPr>
          <p:cNvPicPr>
            <a:picLocks noChangeAspect="1"/>
          </p:cNvPicPr>
          <p:nvPr/>
        </p:nvPicPr>
        <p:blipFill>
          <a:blip r:embed="rId3"/>
          <a:srcRect l="50000" t="7000" r="19443" b="2631"/>
          <a:stretch/>
        </p:blipFill>
        <p:spPr>
          <a:xfrm>
            <a:off x="5715000" y="1479917"/>
            <a:ext cx="1905000" cy="3130059"/>
          </a:xfrm>
          <a:prstGeom prst="rect">
            <a:avLst/>
          </a:prstGeom>
          <a:solidFill>
            <a:schemeClr val="accent1"/>
          </a:solidFill>
        </p:spPr>
      </p:pic>
      <p:sp>
        <p:nvSpPr>
          <p:cNvPr id="5" name="TextBox 4">
            <a:extLst>
              <a:ext uri="{FF2B5EF4-FFF2-40B4-BE49-F238E27FC236}">
                <a16:creationId xmlns:a16="http://schemas.microsoft.com/office/drawing/2014/main" id="{B5732A86-6F72-E40F-C918-32F7266DF5E4}"/>
              </a:ext>
            </a:extLst>
          </p:cNvPr>
          <p:cNvSpPr txBox="1"/>
          <p:nvPr/>
        </p:nvSpPr>
        <p:spPr>
          <a:xfrm>
            <a:off x="4800600" y="4666789"/>
            <a:ext cx="3886200" cy="738664"/>
          </a:xfrm>
          <a:prstGeom prst="rect">
            <a:avLst/>
          </a:prstGeom>
          <a:noFill/>
        </p:spPr>
        <p:txBody>
          <a:bodyPr wrap="square" rtlCol="0">
            <a:spAutoFit/>
          </a:bodyPr>
          <a:lstStyle/>
          <a:p>
            <a:pPr algn="ctr"/>
            <a:r>
              <a:rPr lang="en-US" sz="1400" b="1" dirty="0">
                <a:solidFill>
                  <a:schemeClr val="bg1"/>
                </a:solidFill>
              </a:rPr>
              <a:t>46.3 Figure 10: </a:t>
            </a:r>
            <a:r>
              <a:rPr lang="en-US" sz="1400" dirty="0">
                <a:solidFill>
                  <a:schemeClr val="bg1"/>
                </a:solidFill>
              </a:rPr>
              <a:t>(b) A member of the Army Corps of Engineers holds a clump of oysters being used as a part of the oyster restoration effort in the bay. </a:t>
            </a:r>
          </a:p>
        </p:txBody>
      </p:sp>
      <p:sp>
        <p:nvSpPr>
          <p:cNvPr id="6" name="TextBox 5">
            <a:extLst>
              <a:ext uri="{FF2B5EF4-FFF2-40B4-BE49-F238E27FC236}">
                <a16:creationId xmlns:a16="http://schemas.microsoft.com/office/drawing/2014/main" id="{BFF9059E-BA51-41A7-A66A-F0AC86A0CAEB}"/>
              </a:ext>
            </a:extLst>
          </p:cNvPr>
          <p:cNvSpPr txBox="1"/>
          <p:nvPr/>
        </p:nvSpPr>
        <p:spPr>
          <a:xfrm>
            <a:off x="5372100" y="5393323"/>
            <a:ext cx="2743200" cy="338554"/>
          </a:xfrm>
          <a:prstGeom prst="rect">
            <a:avLst/>
          </a:prstGeom>
          <a:noFill/>
        </p:spPr>
        <p:txBody>
          <a:bodyPr wrap="square" rtlCol="0">
            <a:spAutoFit/>
          </a:bodyPr>
          <a:lstStyle/>
          <a:p>
            <a:pPr algn="ctr"/>
            <a:r>
              <a:rPr lang="en-US" sz="800" dirty="0">
                <a:solidFill>
                  <a:schemeClr val="bg1"/>
                </a:solidFill>
              </a:rPr>
              <a:t>U.S. Army Corps of Engineers Norfolk District on Wikimedia Commons. "Oysters."</a:t>
            </a:r>
          </a:p>
        </p:txBody>
      </p:sp>
    </p:spTree>
    <p:extLst>
      <p:ext uri="{BB962C8B-B14F-4D97-AF65-F5344CB8AC3E}">
        <p14:creationId xmlns:p14="http://schemas.microsoft.com/office/powerpoint/2010/main" val="4234388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Sulfur Cycle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Autofit/>
          </a:bodyPr>
          <a:lstStyle/>
          <a:p>
            <a:pPr marL="0" indent="0">
              <a:buNone/>
              <a:tabLst>
                <a:tab pos="461963" algn="l"/>
              </a:tabLst>
            </a:pPr>
            <a:r>
              <a:rPr lang="en-US" sz="2700" dirty="0">
                <a:solidFill>
                  <a:schemeClr val="tx1"/>
                </a:solidFill>
              </a:rPr>
              <a:t>Sulfur is essential for the macromolecules of living things.</a:t>
            </a:r>
          </a:p>
          <a:p>
            <a:pPr>
              <a:tabLst>
                <a:tab pos="461963" algn="l"/>
              </a:tabLst>
            </a:pPr>
            <a:r>
              <a:rPr lang="en-US" sz="2700" dirty="0"/>
              <a:t>Involved in formation of disulfide bonds in proteins, which determines folding patterns and functions</a:t>
            </a:r>
            <a:endParaRPr lang="en-US" sz="2700" dirty="0">
              <a:solidFill>
                <a:schemeClr val="tx1"/>
              </a:solidFill>
            </a:endParaRPr>
          </a:p>
          <a:p>
            <a:pPr>
              <a:tabLst>
                <a:tab pos="461963" algn="l"/>
              </a:tabLst>
            </a:pPr>
            <a:r>
              <a:rPr lang="en-US" sz="2700" dirty="0">
                <a:solidFill>
                  <a:schemeClr val="tx1"/>
                </a:solidFill>
              </a:rPr>
              <a:t>Cycles between atmosphere, land, and oceans</a:t>
            </a:r>
          </a:p>
          <a:p>
            <a:pPr>
              <a:tabLst>
                <a:tab pos="461963" algn="l"/>
              </a:tabLst>
            </a:pPr>
            <a:r>
              <a:rPr lang="en-US" sz="2700" dirty="0">
                <a:solidFill>
                  <a:schemeClr val="tx1"/>
                </a:solidFill>
              </a:rPr>
              <a:t>Enters atmosphere as sulfur dioxide (SO</a:t>
            </a:r>
            <a:r>
              <a:rPr lang="en-US" sz="2700" baseline="-25000" dirty="0">
                <a:solidFill>
                  <a:schemeClr val="tx1"/>
                </a:solidFill>
              </a:rPr>
              <a:t>2</a:t>
            </a:r>
            <a:r>
              <a:rPr lang="en-US" sz="2700" dirty="0">
                <a:solidFill>
                  <a:schemeClr val="tx1"/>
                </a:solidFill>
              </a:rPr>
              <a:t>) in three ways:</a:t>
            </a:r>
          </a:p>
          <a:p>
            <a:pPr lvl="1">
              <a:tabLst>
                <a:tab pos="461963" algn="l"/>
              </a:tabLst>
            </a:pPr>
            <a:r>
              <a:rPr lang="en-US" sz="2700" dirty="0">
                <a:solidFill>
                  <a:schemeClr val="tx1"/>
                </a:solidFill>
              </a:rPr>
              <a:t>Decomposition</a:t>
            </a:r>
          </a:p>
          <a:p>
            <a:pPr lvl="1">
              <a:tabLst>
                <a:tab pos="461963" algn="l"/>
              </a:tabLst>
            </a:pPr>
            <a:r>
              <a:rPr lang="en-US" sz="2700" dirty="0">
                <a:solidFill>
                  <a:schemeClr val="tx1"/>
                </a:solidFill>
              </a:rPr>
              <a:t>Volcanic activity</a:t>
            </a:r>
          </a:p>
          <a:p>
            <a:pPr lvl="1">
              <a:tabLst>
                <a:tab pos="461963" algn="l"/>
              </a:tabLst>
            </a:pPr>
            <a:r>
              <a:rPr lang="en-US" sz="2700" dirty="0">
                <a:solidFill>
                  <a:schemeClr val="tx1"/>
                </a:solidFill>
              </a:rPr>
              <a:t>Fossil fuel burning</a:t>
            </a:r>
            <a:endParaRPr lang="en-US" sz="2700" dirty="0">
              <a:solidFill>
                <a:srgbClr val="0000FF"/>
              </a:solidFill>
            </a:endParaRPr>
          </a:p>
        </p:txBody>
      </p:sp>
    </p:spTree>
    <p:extLst>
      <p:ext uri="{BB962C8B-B14F-4D97-AF65-F5344CB8AC3E}">
        <p14:creationId xmlns:p14="http://schemas.microsoft.com/office/powerpoint/2010/main" val="377078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46.3 Figure 11</a:t>
            </a:r>
            <a:endParaRPr lang="en-US" sz="3200" dirty="0">
              <a:solidFill>
                <a:schemeClr val="accent1"/>
              </a:solidFill>
            </a:endParaRPr>
          </a:p>
        </p:txBody>
      </p:sp>
      <p:sp>
        <p:nvSpPr>
          <p:cNvPr id="7" name="TextBox 6">
            <a:extLst>
              <a:ext uri="{FF2B5EF4-FFF2-40B4-BE49-F238E27FC236}">
                <a16:creationId xmlns:a16="http://schemas.microsoft.com/office/drawing/2014/main" id="{716126BC-B24D-C10D-0C35-D67FC547B8D9}"/>
              </a:ext>
            </a:extLst>
          </p:cNvPr>
          <p:cNvSpPr txBox="1"/>
          <p:nvPr/>
        </p:nvSpPr>
        <p:spPr>
          <a:xfrm>
            <a:off x="3124200" y="5760720"/>
            <a:ext cx="2895600" cy="215444"/>
          </a:xfrm>
          <a:prstGeom prst="rect">
            <a:avLst/>
          </a:prstGeom>
          <a:noFill/>
        </p:spPr>
        <p:txBody>
          <a:bodyPr wrap="square" rtlCol="0">
            <a:spAutoFit/>
          </a:bodyPr>
          <a:lstStyle/>
          <a:p>
            <a:pPr algn="ctr"/>
            <a:r>
              <a:rPr lang="en-US" sz="800" dirty="0"/>
              <a:t>John M. Evans and Howard Perlman, USGS. "Sulfur cycle."</a:t>
            </a:r>
          </a:p>
        </p:txBody>
      </p:sp>
      <p:pic>
        <p:nvPicPr>
          <p:cNvPr id="4" name="Content Placeholder 6" descr="Sulfur enters the atmosphere as sulfur dioxide, or upper case S upper case O 2, via human emissions, decomposition of upper case H 2 upper case S, and volcanic eruptions. Precipitation and fallout from the atmosphere return sulfur to the Earth, where it enters terrestrial ecosystems. Sulfur enters the oceans via runoff, where it becomes incorporated in marine ecosystems. Some marine sulfur becomes pyrite, which is trapped in sediment. If upwelling occurs, the pyrite enters the soil and is converted to soil sulfates.">
            <a:extLst>
              <a:ext uri="{FF2B5EF4-FFF2-40B4-BE49-F238E27FC236}">
                <a16:creationId xmlns:a16="http://schemas.microsoft.com/office/drawing/2014/main" id="{9B9C5B9C-1877-A82B-76D1-EAC229A268C4}"/>
              </a:ext>
            </a:extLst>
          </p:cNvPr>
          <p:cNvPicPr>
            <a:picLocks noChangeAspect="1"/>
          </p:cNvPicPr>
          <p:nvPr/>
        </p:nvPicPr>
        <p:blipFill>
          <a:blip r:embed="rId3"/>
          <a:srcRect l="10185" t="3666" r="10185" b="2000"/>
          <a:stretch/>
        </p:blipFill>
        <p:spPr>
          <a:xfrm>
            <a:off x="1029104" y="1097280"/>
            <a:ext cx="7085792" cy="4663440"/>
          </a:xfrm>
          <a:prstGeom prst="rect">
            <a:avLst/>
          </a:prstGeom>
        </p:spPr>
      </p:pic>
    </p:spTree>
    <p:extLst>
      <p:ext uri="{BB962C8B-B14F-4D97-AF65-F5344CB8AC3E}">
        <p14:creationId xmlns:p14="http://schemas.microsoft.com/office/powerpoint/2010/main" val="1310959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Sulfur Deposits</a:t>
            </a:r>
            <a:endParaRPr lang="en-US" sz="3200" dirty="0">
              <a:solidFill>
                <a:schemeClr val="accent1"/>
              </a:solidFill>
            </a:endParaRPr>
          </a:p>
        </p:txBody>
      </p:sp>
      <p:sp>
        <p:nvSpPr>
          <p:cNvPr id="11267" name="Rectangle 3"/>
          <p:cNvSpPr>
            <a:spLocks noGrp="1"/>
          </p:cNvSpPr>
          <p:nvPr>
            <p:ph idx="1"/>
          </p:nvPr>
        </p:nvSpPr>
        <p:spPr>
          <a:xfrm>
            <a:off x="457200" y="1280160"/>
            <a:ext cx="4495800" cy="4739640"/>
          </a:xfrm>
          <a:prstGeom prst="rect">
            <a:avLst/>
          </a:prstGeom>
        </p:spPr>
        <p:txBody>
          <a:bodyPr>
            <a:normAutofit fontScale="62500" lnSpcReduction="20000"/>
          </a:bodyPr>
          <a:lstStyle/>
          <a:p>
            <a:pPr marL="0" indent="0">
              <a:buNone/>
              <a:tabLst>
                <a:tab pos="461963" algn="l"/>
              </a:tabLst>
            </a:pPr>
            <a:r>
              <a:rPr lang="en-US" sz="3000" dirty="0">
                <a:solidFill>
                  <a:schemeClr val="tx1"/>
                </a:solidFill>
              </a:rPr>
              <a:t>On land, sulfur is deposited in four ways:</a:t>
            </a:r>
          </a:p>
          <a:p>
            <a:pPr marL="457200" indent="-457200">
              <a:buFont typeface="Arial" panose="020B0604020202020204" pitchFamily="34" charset="0"/>
              <a:buChar char="•"/>
              <a:tabLst>
                <a:tab pos="461963" algn="l"/>
              </a:tabLst>
            </a:pPr>
            <a:r>
              <a:rPr lang="en-US" sz="3000" u="sng" dirty="0">
                <a:solidFill>
                  <a:schemeClr val="tx1"/>
                </a:solidFill>
              </a:rPr>
              <a:t>Precipitation</a:t>
            </a:r>
            <a:r>
              <a:rPr lang="en-US" sz="3000" dirty="0">
                <a:solidFill>
                  <a:schemeClr val="tx1"/>
                </a:solidFill>
              </a:rPr>
              <a:t>: when sulfur dissolves from SO</a:t>
            </a:r>
            <a:r>
              <a:rPr lang="en-US" sz="3000" baseline="-25000" dirty="0">
                <a:solidFill>
                  <a:schemeClr val="tx1"/>
                </a:solidFill>
              </a:rPr>
              <a:t>2</a:t>
            </a:r>
            <a:r>
              <a:rPr lang="en-US" sz="3000" dirty="0">
                <a:solidFill>
                  <a:schemeClr val="tx1"/>
                </a:solidFill>
              </a:rPr>
              <a:t> to weak sulfurous acid (H</a:t>
            </a:r>
            <a:r>
              <a:rPr lang="en-US" sz="3000" baseline="-25000" dirty="0">
                <a:solidFill>
                  <a:schemeClr val="tx1"/>
                </a:solidFill>
              </a:rPr>
              <a:t>2</a:t>
            </a:r>
            <a:r>
              <a:rPr lang="en-US" sz="3000" dirty="0">
                <a:solidFill>
                  <a:schemeClr val="tx1"/>
                </a:solidFill>
              </a:rPr>
              <a:t>SO</a:t>
            </a:r>
            <a:r>
              <a:rPr lang="en-US" sz="3000" baseline="-25000" dirty="0">
                <a:solidFill>
                  <a:schemeClr val="tx1"/>
                </a:solidFill>
              </a:rPr>
              <a:t>3</a:t>
            </a:r>
            <a:r>
              <a:rPr lang="en-US" sz="3000" dirty="0">
                <a:solidFill>
                  <a:schemeClr val="tx1"/>
                </a:solidFill>
              </a:rPr>
              <a:t>)</a:t>
            </a:r>
          </a:p>
          <a:p>
            <a:pPr marL="457200" indent="-457200">
              <a:buFont typeface="Arial" panose="020B0604020202020204" pitchFamily="34" charset="0"/>
              <a:buChar char="•"/>
              <a:tabLst>
                <a:tab pos="461963" algn="l"/>
              </a:tabLst>
            </a:pPr>
            <a:r>
              <a:rPr lang="en-US" sz="3000" b="1" dirty="0">
                <a:solidFill>
                  <a:schemeClr val="tx1"/>
                </a:solidFill>
              </a:rPr>
              <a:t>Fallout</a:t>
            </a:r>
            <a:r>
              <a:rPr lang="en-US" sz="3000" dirty="0">
                <a:solidFill>
                  <a:schemeClr val="tx1"/>
                </a:solidFill>
              </a:rPr>
              <a:t>: when sulfur falls directly from the atmosphere</a:t>
            </a:r>
          </a:p>
          <a:p>
            <a:pPr marL="457200" indent="-457200">
              <a:buFont typeface="Arial" panose="020B0604020202020204" pitchFamily="34" charset="0"/>
              <a:buChar char="•"/>
              <a:tabLst>
                <a:tab pos="461963" algn="l"/>
              </a:tabLst>
            </a:pPr>
            <a:r>
              <a:rPr lang="en-US" sz="3000" u="sng" dirty="0">
                <a:solidFill>
                  <a:schemeClr val="tx1"/>
                </a:solidFill>
              </a:rPr>
              <a:t>Rock weathering</a:t>
            </a:r>
            <a:r>
              <a:rPr lang="en-US" sz="3000" dirty="0">
                <a:solidFill>
                  <a:schemeClr val="tx1"/>
                </a:solidFill>
              </a:rPr>
              <a:t>: when weathering of sulfur-containing rocks releases sulfur into the soil</a:t>
            </a:r>
          </a:p>
          <a:p>
            <a:pPr marL="1200150" lvl="1" indent="-457200">
              <a:buFont typeface="Arial" panose="020B0604020202020204" pitchFamily="34" charset="0"/>
              <a:buChar char="•"/>
              <a:tabLst>
                <a:tab pos="461963" algn="l"/>
              </a:tabLst>
            </a:pPr>
            <a:r>
              <a:rPr lang="en-US" sz="3000" dirty="0"/>
              <a:t>Origination of rocks from ocean sediments moved to land by geologic uplifting</a:t>
            </a:r>
            <a:endParaRPr lang="en-US" sz="3000" dirty="0">
              <a:solidFill>
                <a:schemeClr val="tx1"/>
              </a:solidFill>
            </a:endParaRPr>
          </a:p>
          <a:p>
            <a:pPr marL="457200" indent="-457200">
              <a:buFont typeface="Arial" panose="020B0604020202020204" pitchFamily="34" charset="0"/>
              <a:buChar char="•"/>
              <a:tabLst>
                <a:tab pos="461963" algn="l"/>
              </a:tabLst>
            </a:pPr>
            <a:r>
              <a:rPr lang="en-US" sz="3000" u="sng" dirty="0">
                <a:solidFill>
                  <a:schemeClr val="tx1"/>
                </a:solidFill>
              </a:rPr>
              <a:t>Geothermal vents</a:t>
            </a:r>
            <a:r>
              <a:rPr lang="en-US" sz="3000" dirty="0">
                <a:solidFill>
                  <a:schemeClr val="tx1"/>
                </a:solidFill>
              </a:rPr>
              <a:t>: when terrestrial ecosystems use soil sulfates (SO</a:t>
            </a:r>
            <a:r>
              <a:rPr lang="en-US" sz="3000" baseline="-25000" dirty="0">
                <a:solidFill>
                  <a:schemeClr val="tx1"/>
                </a:solidFill>
              </a:rPr>
              <a:t>4</a:t>
            </a:r>
            <a:r>
              <a:rPr lang="en-US" sz="3000" baseline="30000" dirty="0">
                <a:solidFill>
                  <a:schemeClr val="tx1"/>
                </a:solidFill>
              </a:rPr>
              <a:t>−</a:t>
            </a:r>
            <a:r>
              <a:rPr lang="en-US" sz="3000" dirty="0">
                <a:solidFill>
                  <a:schemeClr val="tx1"/>
                </a:solidFill>
              </a:rPr>
              <a:t>) and release sulfur into the atmosphere as hydrogen sulfide (H</a:t>
            </a:r>
            <a:r>
              <a:rPr lang="en-US" sz="3000" baseline="-25000" dirty="0">
                <a:solidFill>
                  <a:schemeClr val="tx1"/>
                </a:solidFill>
              </a:rPr>
              <a:t>2</a:t>
            </a:r>
            <a:r>
              <a:rPr lang="en-US" sz="3000" dirty="0">
                <a:solidFill>
                  <a:schemeClr val="tx1"/>
                </a:solidFill>
              </a:rPr>
              <a:t>S) gas upon the decomposition of terrestrial organisms</a:t>
            </a:r>
          </a:p>
        </p:txBody>
      </p:sp>
      <p:pic>
        <p:nvPicPr>
          <p:cNvPr id="6" name="Content Placeholder 5" descr="A photograph of a sulfur vent in Lassen Volcanic National Park">
            <a:extLst>
              <a:ext uri="{FF2B5EF4-FFF2-40B4-BE49-F238E27FC236}">
                <a16:creationId xmlns:a16="http://schemas.microsoft.com/office/drawing/2014/main" id="{5BCE54F7-0E15-DD86-FCBA-10FF809E87DD}"/>
              </a:ext>
            </a:extLst>
          </p:cNvPr>
          <p:cNvPicPr>
            <a:picLocks noChangeAspect="1"/>
          </p:cNvPicPr>
          <p:nvPr/>
        </p:nvPicPr>
        <p:blipFill>
          <a:blip r:embed="rId2"/>
          <a:srcRect l="16667" t="5334" r="16667" b="3000"/>
          <a:stretch/>
        </p:blipFill>
        <p:spPr>
          <a:xfrm>
            <a:off x="4950320" y="1311231"/>
            <a:ext cx="3873218" cy="2958708"/>
          </a:xfrm>
          <a:prstGeom prst="rect">
            <a:avLst/>
          </a:prstGeom>
        </p:spPr>
      </p:pic>
      <p:sp>
        <p:nvSpPr>
          <p:cNvPr id="4" name="TextBox 3">
            <a:extLst>
              <a:ext uri="{FF2B5EF4-FFF2-40B4-BE49-F238E27FC236}">
                <a16:creationId xmlns:a16="http://schemas.microsoft.com/office/drawing/2014/main" id="{F155AB17-7BE1-3046-AEB3-56D666BF81B4}"/>
              </a:ext>
            </a:extLst>
          </p:cNvPr>
          <p:cNvSpPr txBox="1"/>
          <p:nvPr/>
        </p:nvSpPr>
        <p:spPr>
          <a:xfrm>
            <a:off x="5065206" y="4269939"/>
            <a:ext cx="3624943" cy="954107"/>
          </a:xfrm>
          <a:prstGeom prst="rect">
            <a:avLst/>
          </a:prstGeom>
          <a:noFill/>
        </p:spPr>
        <p:txBody>
          <a:bodyPr wrap="square" rtlCol="0">
            <a:spAutoFit/>
          </a:bodyPr>
          <a:lstStyle/>
          <a:p>
            <a:pPr algn="ctr"/>
            <a:r>
              <a:rPr lang="en-US" sz="1400" b="1" dirty="0"/>
              <a:t>46.3 Figure 12: </a:t>
            </a:r>
            <a:r>
              <a:rPr lang="en-US" sz="1400" dirty="0"/>
              <a:t>At this sulfur vent in Lassen Volcanic National Park in northeastern California, yellowish sulfur deposits are visible near the mouth of the vent.</a:t>
            </a:r>
          </a:p>
        </p:txBody>
      </p:sp>
      <p:sp>
        <p:nvSpPr>
          <p:cNvPr id="5" name="TextBox 4">
            <a:extLst>
              <a:ext uri="{FF2B5EF4-FFF2-40B4-BE49-F238E27FC236}">
                <a16:creationId xmlns:a16="http://schemas.microsoft.com/office/drawing/2014/main" id="{D9D9744B-FD24-CA46-5877-96CEE64EA086}"/>
              </a:ext>
            </a:extLst>
          </p:cNvPr>
          <p:cNvSpPr txBox="1"/>
          <p:nvPr/>
        </p:nvSpPr>
        <p:spPr>
          <a:xfrm>
            <a:off x="6074228" y="5224046"/>
            <a:ext cx="1600200" cy="338554"/>
          </a:xfrm>
          <a:prstGeom prst="rect">
            <a:avLst/>
          </a:prstGeom>
          <a:noFill/>
        </p:spPr>
        <p:txBody>
          <a:bodyPr wrap="square" rtlCol="0">
            <a:spAutoFit/>
          </a:bodyPr>
          <a:lstStyle/>
          <a:p>
            <a:pPr algn="ctr"/>
            <a:r>
              <a:rPr lang="en-US" sz="800" dirty="0"/>
              <a:t>Frank Schulenburg on Wikimedia Commons. "Sulfur vent."</a:t>
            </a:r>
          </a:p>
        </p:txBody>
      </p:sp>
    </p:spTree>
    <p:extLst>
      <p:ext uri="{BB962C8B-B14F-4D97-AF65-F5344CB8AC3E}">
        <p14:creationId xmlns:p14="http://schemas.microsoft.com/office/powerpoint/2010/main" val="149864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Human Activity and Sulfur </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solidFill>
                  <a:schemeClr val="tx1"/>
                </a:solidFill>
              </a:rPr>
              <a:t>Alters the balance of the global sulfur cycle</a:t>
            </a:r>
            <a:endParaRPr lang="en-US" dirty="0">
              <a:solidFill>
                <a:srgbClr val="0000FF"/>
              </a:solidFill>
            </a:endParaRPr>
          </a:p>
          <a:p>
            <a:pPr>
              <a:tabLst>
                <a:tab pos="461963" algn="l"/>
              </a:tabLst>
            </a:pPr>
            <a:r>
              <a:rPr lang="en-US" dirty="0">
                <a:solidFill>
                  <a:schemeClr val="tx1"/>
                </a:solidFill>
              </a:rPr>
              <a:t>Contributes to the release of increased amounts of hydrogen sulfide gas into the atmosphere by burning fossil fuels</a:t>
            </a:r>
          </a:p>
          <a:p>
            <a:pPr>
              <a:tabLst>
                <a:tab pos="461963" algn="l"/>
              </a:tabLst>
            </a:pPr>
            <a:r>
              <a:rPr lang="en-US" dirty="0">
                <a:solidFill>
                  <a:schemeClr val="tx1"/>
                </a:solidFill>
              </a:rPr>
              <a:t>Contributes to formation of </a:t>
            </a:r>
            <a:r>
              <a:rPr lang="en-US" b="1" dirty="0">
                <a:solidFill>
                  <a:schemeClr val="tx1"/>
                </a:solidFill>
              </a:rPr>
              <a:t>a</a:t>
            </a:r>
            <a:r>
              <a:rPr lang="en-US" b="1" dirty="0"/>
              <a:t>cid rain</a:t>
            </a:r>
            <a:r>
              <a:rPr lang="en-US" dirty="0"/>
              <a:t>: caused by rainwater falling to the ground through sulfur dioxide gas, turning it into weak sulfurous acid</a:t>
            </a:r>
          </a:p>
          <a:p>
            <a:pPr lvl="1">
              <a:tabLst>
                <a:tab pos="461963" algn="l"/>
              </a:tabLst>
            </a:pPr>
            <a:r>
              <a:rPr lang="en-US" dirty="0"/>
              <a:t>Damages the natural environment by lowering pH of lakes</a:t>
            </a:r>
          </a:p>
          <a:p>
            <a:pPr lvl="1">
              <a:tabLst>
                <a:tab pos="461963" algn="l"/>
              </a:tabLst>
            </a:pPr>
            <a:r>
              <a:rPr lang="en-US" dirty="0">
                <a:solidFill>
                  <a:schemeClr val="tx1"/>
                </a:solidFill>
              </a:rPr>
              <a:t>Affects man-made environment through chemical degradation of buildings</a:t>
            </a:r>
          </a:p>
        </p:txBody>
      </p:sp>
    </p:spTree>
    <p:extLst>
      <p:ext uri="{BB962C8B-B14F-4D97-AF65-F5344CB8AC3E}">
        <p14:creationId xmlns:p14="http://schemas.microsoft.com/office/powerpoint/2010/main" val="59631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Mineral nutrients cycle through ecosystems and their environment.</a:t>
            </a:r>
          </a:p>
          <a:p>
            <a:pPr lvl="1">
              <a:tabLst>
                <a:tab pos="461963" algn="l"/>
              </a:tabLst>
            </a:pPr>
            <a:r>
              <a:rPr lang="en-US" dirty="0"/>
              <a:t>Particularly water, carbon, nitrogen, phosphorus, and sulfur</a:t>
            </a:r>
            <a:endParaRPr lang="en-US" dirty="0">
              <a:solidFill>
                <a:schemeClr val="tx1"/>
              </a:solidFill>
            </a:endParaRPr>
          </a:p>
          <a:p>
            <a:pPr>
              <a:tabLst>
                <a:tab pos="461963" algn="l"/>
              </a:tabLst>
            </a:pPr>
            <a:r>
              <a:rPr lang="en-US" dirty="0">
                <a:solidFill>
                  <a:schemeClr val="tx1"/>
                </a:solidFill>
              </a:rPr>
              <a:t>Human activities significantly impact these cycles.</a:t>
            </a:r>
          </a:p>
          <a:p>
            <a:pPr>
              <a:tabLst>
                <a:tab pos="461963" algn="l"/>
              </a:tabLst>
            </a:pPr>
            <a:r>
              <a:rPr lang="en-US" dirty="0">
                <a:solidFill>
                  <a:schemeClr val="tx1"/>
                </a:solidFill>
              </a:rPr>
              <a:t>Understanding and protecting these cycles is crucial for Earth's health.</a:t>
            </a:r>
            <a:endParaRPr lang="en-US" dirty="0">
              <a:solidFill>
                <a:srgbClr val="0000FF"/>
              </a:solidFill>
            </a:endParaRPr>
          </a:p>
        </p:txBody>
      </p:sp>
    </p:spTree>
    <p:extLst>
      <p:ext uri="{BB962C8B-B14F-4D97-AF65-F5344CB8AC3E}">
        <p14:creationId xmlns:p14="http://schemas.microsoft.com/office/powerpoint/2010/main" val="49744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Biogeochemical Cycles</a:t>
            </a:r>
            <a:r>
              <a:rPr lang="en-US" sz="1400" baseline="-25000" dirty="0"/>
              <a:t>2</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a:tabLst>
                <a:tab pos="461963" algn="l"/>
              </a:tabLst>
            </a:pPr>
            <a:r>
              <a:rPr lang="en-US" dirty="0">
                <a:solidFill>
                  <a:schemeClr val="tx1"/>
                </a:solidFill>
              </a:rPr>
              <a:t>Water is essential to all living processes, containing</a:t>
            </a:r>
            <a:r>
              <a:rPr lang="en-US" dirty="0"/>
              <a:t> both hydrogen and oxygen.</a:t>
            </a:r>
          </a:p>
          <a:p>
            <a:pPr lvl="1">
              <a:tabLst>
                <a:tab pos="461963" algn="l"/>
              </a:tabLst>
            </a:pPr>
            <a:r>
              <a:rPr lang="en-US" b="1" dirty="0">
                <a:solidFill>
                  <a:schemeClr val="tx1"/>
                </a:solidFill>
              </a:rPr>
              <a:t>Hydrosphere</a:t>
            </a:r>
            <a:r>
              <a:rPr lang="en-US" dirty="0">
                <a:solidFill>
                  <a:schemeClr val="tx1"/>
                </a:solidFill>
              </a:rPr>
              <a:t>: area of the Earth where water movement and storage occur</a:t>
            </a:r>
            <a:endParaRPr lang="en-US" b="1" dirty="0">
              <a:solidFill>
                <a:schemeClr val="tx1"/>
              </a:solidFill>
            </a:endParaRPr>
          </a:p>
          <a:p>
            <a:pPr>
              <a:tabLst>
                <a:tab pos="461963" algn="l"/>
              </a:tabLst>
            </a:pPr>
            <a:r>
              <a:rPr lang="en-US" dirty="0">
                <a:solidFill>
                  <a:schemeClr val="tx1"/>
                </a:solidFill>
              </a:rPr>
              <a:t>Organic molecules can be found in a variety of places.</a:t>
            </a:r>
          </a:p>
          <a:p>
            <a:pPr lvl="1">
              <a:tabLst>
                <a:tab pos="461963" algn="l"/>
              </a:tabLst>
            </a:pPr>
            <a:r>
              <a:rPr lang="en-US" u="sng" dirty="0"/>
              <a:t>Water</a:t>
            </a:r>
            <a:r>
              <a:rPr lang="en-US" dirty="0"/>
              <a:t>: liquid or solid form in bodies of water, groundwater, polar ice caps, glaciers; </a:t>
            </a:r>
            <a:r>
              <a:rPr lang="en-US" dirty="0">
                <a:solidFill>
                  <a:schemeClr val="tx1"/>
                </a:solidFill>
              </a:rPr>
              <a:t>vapor in the atmosphere</a:t>
            </a:r>
          </a:p>
          <a:p>
            <a:pPr lvl="1">
              <a:tabLst>
                <a:tab pos="461963" algn="l"/>
              </a:tabLst>
            </a:pPr>
            <a:r>
              <a:rPr lang="en-US" u="sng" dirty="0">
                <a:solidFill>
                  <a:schemeClr val="tx1"/>
                </a:solidFill>
              </a:rPr>
              <a:t>Carbon</a:t>
            </a:r>
            <a:r>
              <a:rPr lang="en-US" dirty="0">
                <a:solidFill>
                  <a:schemeClr val="tx1"/>
                </a:solidFill>
              </a:rPr>
              <a:t>: macromolecules and fossil fuels</a:t>
            </a:r>
          </a:p>
          <a:p>
            <a:pPr lvl="1">
              <a:tabLst>
                <a:tab pos="461963" algn="l"/>
              </a:tabLst>
            </a:pPr>
            <a:r>
              <a:rPr lang="en-US" u="sng" dirty="0"/>
              <a:t>Nitrogen</a:t>
            </a:r>
            <a:r>
              <a:rPr lang="en-US" dirty="0"/>
              <a:t>: nucleic acids and proteins</a:t>
            </a:r>
          </a:p>
          <a:p>
            <a:pPr lvl="1">
              <a:tabLst>
                <a:tab pos="461963" algn="l"/>
              </a:tabLst>
            </a:pPr>
            <a:r>
              <a:rPr lang="en-US" u="sng" dirty="0">
                <a:solidFill>
                  <a:schemeClr val="tx1"/>
                </a:solidFill>
              </a:rPr>
              <a:t>Phosphorus</a:t>
            </a:r>
            <a:r>
              <a:rPr lang="en-US" dirty="0">
                <a:solidFill>
                  <a:schemeClr val="tx1"/>
                </a:solidFill>
              </a:rPr>
              <a:t>: nucleic acids and artificial fertilizers</a:t>
            </a:r>
          </a:p>
          <a:p>
            <a:pPr lvl="1">
              <a:tabLst>
                <a:tab pos="461963" algn="l"/>
              </a:tabLst>
            </a:pPr>
            <a:r>
              <a:rPr lang="en-US" u="sng" dirty="0"/>
              <a:t>Sulfur</a:t>
            </a:r>
            <a:r>
              <a:rPr lang="en-US" dirty="0"/>
              <a:t>: 3-D folding of proteins</a:t>
            </a:r>
            <a:endParaRPr lang="en-US" dirty="0">
              <a:solidFill>
                <a:schemeClr val="tx1"/>
              </a:solidFill>
            </a:endParaRPr>
          </a:p>
        </p:txBody>
      </p:sp>
    </p:spTree>
    <p:extLst>
      <p:ext uri="{BB962C8B-B14F-4D97-AF65-F5344CB8AC3E}">
        <p14:creationId xmlns:p14="http://schemas.microsoft.com/office/powerpoint/2010/main" val="61620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Biogeochemical Cycles</a:t>
            </a:r>
            <a:r>
              <a:rPr lang="en-US" sz="1400" baseline="-25000" dirty="0"/>
              <a:t>3</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The cycling of elements like carbon, nitrogen, phosphorus, and sulfur is interconnected.</a:t>
            </a:r>
          </a:p>
          <a:p>
            <a:pPr lvl="1">
              <a:tabLst>
                <a:tab pos="461963" algn="l"/>
              </a:tabLst>
            </a:pPr>
            <a:r>
              <a:rPr lang="en-US" u="sng" dirty="0">
                <a:solidFill>
                  <a:schemeClr val="tx1"/>
                </a:solidFill>
              </a:rPr>
              <a:t>Example</a:t>
            </a:r>
            <a:r>
              <a:rPr lang="en-US" dirty="0">
                <a:solidFill>
                  <a:schemeClr val="tx1"/>
                </a:solidFill>
              </a:rPr>
              <a:t>: Water is key in the movement of nitrogen and phosphate into rivers, lakes, and oceans.</a:t>
            </a:r>
          </a:p>
          <a:p>
            <a:pPr>
              <a:tabLst>
                <a:tab pos="461963" algn="l"/>
              </a:tabLst>
            </a:pPr>
            <a:r>
              <a:rPr lang="en-US" dirty="0">
                <a:solidFill>
                  <a:schemeClr val="tx1"/>
                </a:solidFill>
              </a:rPr>
              <a:t>These nutrients cycle between the biotic and abiotic components of ecosystems, influencing ecosystem dynamics.</a:t>
            </a:r>
          </a:p>
        </p:txBody>
      </p:sp>
    </p:spTree>
    <p:extLst>
      <p:ext uri="{BB962C8B-B14F-4D97-AF65-F5344CB8AC3E}">
        <p14:creationId xmlns:p14="http://schemas.microsoft.com/office/powerpoint/2010/main" val="17500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Water (Hydrologic) Cycle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tabLst>
                <a:tab pos="461963" algn="l"/>
              </a:tabLst>
            </a:pPr>
            <a:r>
              <a:rPr lang="en-US" dirty="0">
                <a:solidFill>
                  <a:schemeClr val="tx1"/>
                </a:solidFill>
              </a:rPr>
              <a:t>Water is the foundation of all living processes.</a:t>
            </a:r>
          </a:p>
          <a:p>
            <a:pPr>
              <a:tabLst>
                <a:tab pos="461963" algn="l"/>
              </a:tabLst>
            </a:pPr>
            <a:r>
              <a:rPr lang="en-US" dirty="0">
                <a:solidFill>
                  <a:schemeClr val="tx1"/>
                </a:solidFill>
              </a:rPr>
              <a:t>97.5% of Earth's water is non-potable (not fit for human consumption) salt water</a:t>
            </a:r>
            <a:r>
              <a:rPr lang="en-US" dirty="0"/>
              <a:t>.</a:t>
            </a:r>
          </a:p>
          <a:p>
            <a:pPr>
              <a:tabLst>
                <a:tab pos="461963" algn="l"/>
              </a:tabLst>
            </a:pPr>
            <a:r>
              <a:rPr lang="en-US" dirty="0">
                <a:solidFill>
                  <a:schemeClr val="tx1"/>
                </a:solidFill>
              </a:rPr>
              <a:t>99% of remaining water is underground as water or ice.</a:t>
            </a:r>
          </a:p>
          <a:p>
            <a:pPr>
              <a:tabLst>
                <a:tab pos="461963" algn="l"/>
              </a:tabLst>
            </a:pPr>
            <a:r>
              <a:rPr lang="en-US" dirty="0">
                <a:solidFill>
                  <a:schemeClr val="tx1"/>
                </a:solidFill>
              </a:rPr>
              <a:t>Less than 1% of fresh water is easily accessible from lakes or rivers.</a:t>
            </a:r>
          </a:p>
          <a:p>
            <a:pPr lvl="1">
              <a:tabLst>
                <a:tab pos="461963" algn="l"/>
              </a:tabLst>
            </a:pPr>
            <a:r>
              <a:rPr lang="en-US" dirty="0"/>
              <a:t>Living things rely on this fresh water; they must adapt if it is in short supply.</a:t>
            </a:r>
          </a:p>
          <a:p>
            <a:pPr lvl="1">
              <a:tabLst>
                <a:tab pos="461963" algn="l"/>
              </a:tabLst>
            </a:pPr>
            <a:r>
              <a:rPr lang="en-US" dirty="0">
                <a:solidFill>
                  <a:schemeClr val="tx1"/>
                </a:solidFill>
              </a:rPr>
              <a:t>Humans dig wells, store rainwater, and desalinate ocean water to increase water availability.</a:t>
            </a:r>
          </a:p>
        </p:txBody>
      </p:sp>
    </p:spTree>
    <p:extLst>
      <p:ext uri="{BB962C8B-B14F-4D97-AF65-F5344CB8AC3E}">
        <p14:creationId xmlns:p14="http://schemas.microsoft.com/office/powerpoint/2010/main" val="142473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46.3 Figure 1</a:t>
            </a:r>
            <a:endParaRPr lang="en-US" sz="3200" dirty="0">
              <a:solidFill>
                <a:schemeClr val="accent1"/>
              </a:solidFill>
            </a:endParaRPr>
          </a:p>
        </p:txBody>
      </p:sp>
      <p:sp>
        <p:nvSpPr>
          <p:cNvPr id="3" name="TextBox 2">
            <a:extLst>
              <a:ext uri="{FF2B5EF4-FFF2-40B4-BE49-F238E27FC236}">
                <a16:creationId xmlns:a16="http://schemas.microsoft.com/office/drawing/2014/main" id="{40195228-5AA3-A8D9-0CCA-C292EFE87D38}"/>
              </a:ext>
            </a:extLst>
          </p:cNvPr>
          <p:cNvSpPr txBox="1"/>
          <p:nvPr/>
        </p:nvSpPr>
        <p:spPr>
          <a:xfrm>
            <a:off x="3048000" y="5455920"/>
            <a:ext cx="3048000" cy="215444"/>
          </a:xfrm>
          <a:prstGeom prst="rect">
            <a:avLst/>
          </a:prstGeom>
          <a:noFill/>
        </p:spPr>
        <p:txBody>
          <a:bodyPr wrap="square" rtlCol="0">
            <a:spAutoFit/>
          </a:bodyPr>
          <a:lstStyle/>
          <a:p>
            <a:pPr algn="ctr"/>
            <a:r>
              <a:rPr lang="en-US" sz="800" dirty="0"/>
              <a:t>CNX OpenStax on Wikimedia Commons. "Water on Earth." </a:t>
            </a:r>
          </a:p>
        </p:txBody>
      </p:sp>
      <p:pic>
        <p:nvPicPr>
          <p:cNvPr id="4" name="Content Placeholder 5" descr="The pie chart shows that 97.5 percent of water on Earth, or 1,365,000,000 kilometers cubed, is salt water. The remaining 2.5 percent, or 35,000,000 kilometers cubed, is fresh water. Of the fresh water, 68.9 percent is frozen in glaciers or permanent snow cover. 30.8 percent is groundwater, which is soil moisture, swamp water, and permafrost. The remaining 0.3 percent is in lakes and rivers.">
            <a:extLst>
              <a:ext uri="{FF2B5EF4-FFF2-40B4-BE49-F238E27FC236}">
                <a16:creationId xmlns:a16="http://schemas.microsoft.com/office/drawing/2014/main" id="{0E64A71F-36C6-699D-E226-21032D61ADEC}"/>
              </a:ext>
            </a:extLst>
          </p:cNvPr>
          <p:cNvPicPr>
            <a:picLocks noGrp="1" noChangeAspect="1"/>
          </p:cNvPicPr>
          <p:nvPr>
            <p:ph idx="1"/>
          </p:nvPr>
        </p:nvPicPr>
        <p:blipFill>
          <a:blip r:embed="rId3"/>
          <a:srcRect t="3667" b="11334"/>
          <a:stretch/>
        </p:blipFill>
        <p:spPr>
          <a:xfrm>
            <a:off x="99991" y="1186636"/>
            <a:ext cx="8944018" cy="4223564"/>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Residence Time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solidFill>
                  <a:schemeClr val="tx1"/>
                </a:solidFill>
              </a:rPr>
              <a:t>Water cycling influences climate, weather patterns, and the availability of fresh water, all of which affect ecosystem dynamics.</a:t>
            </a:r>
          </a:p>
          <a:p>
            <a:pPr marL="457200" indent="-457200">
              <a:buFont typeface="Arial" panose="020B0604020202020204" pitchFamily="34" charset="0"/>
              <a:buChar char="•"/>
              <a:tabLst>
                <a:tab pos="461963" algn="l"/>
              </a:tabLst>
            </a:pPr>
            <a:r>
              <a:rPr lang="en-US" dirty="0"/>
              <a:t>Stored in oceans, underground, or as ice</a:t>
            </a:r>
          </a:p>
          <a:p>
            <a:pPr marL="457200" indent="-457200">
              <a:buFont typeface="Arial" panose="020B0604020202020204" pitchFamily="34" charset="0"/>
              <a:buChar char="•"/>
              <a:tabLst>
                <a:tab pos="461963" algn="l"/>
              </a:tabLst>
            </a:pPr>
            <a:r>
              <a:rPr lang="en-US" b="1" dirty="0"/>
              <a:t>Residence time</a:t>
            </a:r>
            <a:r>
              <a:rPr lang="en-US" dirty="0"/>
              <a:t>: measure of the average time an individual water molecule stays in a particular reservoir</a:t>
            </a:r>
            <a:endParaRPr lang="en-US" b="1" dirty="0"/>
          </a:p>
          <a:p>
            <a:pPr>
              <a:tabLst>
                <a:tab pos="461963" algn="l"/>
              </a:tabLst>
            </a:pPr>
            <a:endParaRPr lang="en-US" dirty="0">
              <a:solidFill>
                <a:srgbClr val="0000FF"/>
              </a:solidFill>
            </a:endParaRPr>
          </a:p>
        </p:txBody>
      </p:sp>
      <p:pic>
        <p:nvPicPr>
          <p:cNvPr id="2" name="Content Placeholder 5" descr="The residence time for glaciers and permafrost is 1,000 to 10,000 years. The residence time for groundwater is 2 weeks to 10,000 years. The residence time for oceans and seas is 4,000 years. The residence time for lakes and reservoirs is 10 years. The residence time for swamps is 1 to ten years. The residence time for soil moisture is 2 weeks to 1 year. The residence time for rivers is 2 weeks. The atmospheric residence time is 1.5 weeks. The biospheric residence time, or residence time in living organisms, is 1 week.">
            <a:extLst>
              <a:ext uri="{FF2B5EF4-FFF2-40B4-BE49-F238E27FC236}">
                <a16:creationId xmlns:a16="http://schemas.microsoft.com/office/drawing/2014/main" id="{2E187040-112C-6B2A-CE4E-5592661160D8}"/>
              </a:ext>
            </a:extLst>
          </p:cNvPr>
          <p:cNvPicPr>
            <a:picLocks noChangeAspect="1"/>
          </p:cNvPicPr>
          <p:nvPr/>
        </p:nvPicPr>
        <p:blipFill>
          <a:blip r:embed="rId2"/>
          <a:srcRect l="23148" t="5334" r="22222" b="3000"/>
          <a:stretch/>
        </p:blipFill>
        <p:spPr>
          <a:xfrm>
            <a:off x="4800600" y="1209385"/>
            <a:ext cx="3886200" cy="3622729"/>
          </a:xfrm>
          <a:prstGeom prst="rect">
            <a:avLst/>
          </a:prstGeom>
        </p:spPr>
      </p:pic>
      <p:sp>
        <p:nvSpPr>
          <p:cNvPr id="4" name="TextBox 3">
            <a:extLst>
              <a:ext uri="{FF2B5EF4-FFF2-40B4-BE49-F238E27FC236}">
                <a16:creationId xmlns:a16="http://schemas.microsoft.com/office/drawing/2014/main" id="{D61113FD-7EBF-4E0D-DCDC-07F7D5A41C89}"/>
              </a:ext>
            </a:extLst>
          </p:cNvPr>
          <p:cNvSpPr txBox="1"/>
          <p:nvPr/>
        </p:nvSpPr>
        <p:spPr>
          <a:xfrm>
            <a:off x="4495800" y="4944219"/>
            <a:ext cx="4267200" cy="523220"/>
          </a:xfrm>
          <a:prstGeom prst="rect">
            <a:avLst/>
          </a:prstGeom>
          <a:noFill/>
        </p:spPr>
        <p:txBody>
          <a:bodyPr wrap="square" rtlCol="0">
            <a:spAutoFit/>
          </a:bodyPr>
          <a:lstStyle/>
          <a:p>
            <a:pPr algn="ctr"/>
            <a:r>
              <a:rPr lang="en-US" sz="1400" b="1" dirty="0"/>
              <a:t>46.3 Figure 2: </a:t>
            </a:r>
            <a:r>
              <a:rPr lang="en-US" sz="1400" dirty="0"/>
              <a:t>This graph shows the average residence time for water molecules in the Earth's water reservoirs.</a:t>
            </a:r>
          </a:p>
        </p:txBody>
      </p:sp>
      <p:sp>
        <p:nvSpPr>
          <p:cNvPr id="5" name="TextBox 4">
            <a:extLst>
              <a:ext uri="{FF2B5EF4-FFF2-40B4-BE49-F238E27FC236}">
                <a16:creationId xmlns:a16="http://schemas.microsoft.com/office/drawing/2014/main" id="{49536AC9-45E7-A5AB-37B7-5332A6A75352}"/>
              </a:ext>
            </a:extLst>
          </p:cNvPr>
          <p:cNvSpPr txBox="1"/>
          <p:nvPr/>
        </p:nvSpPr>
        <p:spPr>
          <a:xfrm>
            <a:off x="5753101" y="5479162"/>
            <a:ext cx="1752598" cy="338554"/>
          </a:xfrm>
          <a:prstGeom prst="rect">
            <a:avLst/>
          </a:prstGeom>
          <a:noFill/>
        </p:spPr>
        <p:txBody>
          <a:bodyPr wrap="square" rtlCol="0">
            <a:spAutoFit/>
          </a:bodyPr>
          <a:lstStyle/>
          <a:p>
            <a:pPr algn="ctr"/>
            <a:r>
              <a:rPr lang="en-US" sz="800" dirty="0"/>
              <a:t>CNX OpenStax on Wikimedia Commons. "Water residence time."</a:t>
            </a:r>
          </a:p>
        </p:txBody>
      </p:sp>
    </p:spTree>
    <p:extLst>
      <p:ext uri="{BB962C8B-B14F-4D97-AF65-F5344CB8AC3E}">
        <p14:creationId xmlns:p14="http://schemas.microsoft.com/office/powerpoint/2010/main" val="259475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Wa</a:t>
            </a:r>
            <a:r>
              <a:rPr lang="en-US" dirty="0">
                <a:solidFill>
                  <a:schemeClr val="accent1"/>
                </a:solidFill>
              </a:rPr>
              <a:t>ter Cycle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a:tabLst>
                <a:tab pos="461963" algn="l"/>
              </a:tabLst>
            </a:pPr>
            <a:r>
              <a:rPr lang="en-US" u="sng" dirty="0">
                <a:solidFill>
                  <a:schemeClr val="tx1"/>
                </a:solidFill>
              </a:rPr>
              <a:t>Evaporation/sublimation</a:t>
            </a:r>
            <a:r>
              <a:rPr lang="en-US" dirty="0">
                <a:solidFill>
                  <a:schemeClr val="tx1"/>
                </a:solidFill>
              </a:rPr>
              <a:t>: Water transforms into vapor from liquid surfaces and sublimation from ice, contributing to atmospheric moisture.</a:t>
            </a:r>
          </a:p>
          <a:p>
            <a:pPr>
              <a:tabLst>
                <a:tab pos="461963" algn="l"/>
              </a:tabLst>
            </a:pPr>
            <a:r>
              <a:rPr lang="en-US" u="sng" dirty="0">
                <a:solidFill>
                  <a:schemeClr val="tx1"/>
                </a:solidFill>
              </a:rPr>
              <a:t>Condensation/precipitation</a:t>
            </a:r>
            <a:r>
              <a:rPr lang="en-US" dirty="0">
                <a:solidFill>
                  <a:schemeClr val="tx1"/>
                </a:solidFill>
              </a:rPr>
              <a:t>: Water vapor condenses into clouds and eventually falls as precipitation, returning to Earth's surface.</a:t>
            </a:r>
          </a:p>
          <a:p>
            <a:pPr>
              <a:tabLst>
                <a:tab pos="461963" algn="l"/>
              </a:tabLst>
            </a:pPr>
            <a:r>
              <a:rPr lang="en-US" u="sng" dirty="0">
                <a:solidFill>
                  <a:schemeClr val="tx1"/>
                </a:solidFill>
              </a:rPr>
              <a:t>Subsurface water flow</a:t>
            </a:r>
            <a:r>
              <a:rPr lang="en-US" dirty="0">
                <a:solidFill>
                  <a:schemeClr val="tx1"/>
                </a:solidFill>
              </a:rPr>
              <a:t>: Rain permeates the ground, where it can evaporate, flow beneath the surface, or be stored.</a:t>
            </a:r>
          </a:p>
          <a:p>
            <a:pPr>
              <a:tabLst>
                <a:tab pos="461963" algn="l"/>
              </a:tabLst>
            </a:pPr>
            <a:r>
              <a:rPr lang="en-US" u="sng" dirty="0">
                <a:solidFill>
                  <a:schemeClr val="tx1"/>
                </a:solidFill>
              </a:rPr>
              <a:t>Surface runoff/snowmelt</a:t>
            </a:r>
            <a:r>
              <a:rPr lang="en-US" dirty="0">
                <a:solidFill>
                  <a:schemeClr val="tx1"/>
                </a:solidFill>
              </a:rPr>
              <a:t>: Fresh water flows from rain or melting ice.</a:t>
            </a:r>
          </a:p>
          <a:p>
            <a:pPr>
              <a:tabLst>
                <a:tab pos="461963" algn="l"/>
              </a:tabLst>
            </a:pPr>
            <a:r>
              <a:rPr lang="en-US" u="sng" dirty="0">
                <a:solidFill>
                  <a:schemeClr val="tx1"/>
                </a:solidFill>
              </a:rPr>
              <a:t>Streamflow</a:t>
            </a:r>
            <a:r>
              <a:rPr lang="en-US" dirty="0">
                <a:solidFill>
                  <a:schemeClr val="tx1"/>
                </a:solidFill>
              </a:rPr>
              <a:t>: Runoff makes its way through streams and lakes to the oceans.</a:t>
            </a:r>
          </a:p>
          <a:p>
            <a:pPr lvl="1">
              <a:tabLst>
                <a:tab pos="461963" algn="l"/>
              </a:tabLst>
            </a:pPr>
            <a:r>
              <a:rPr lang="en-US" dirty="0"/>
              <a:t>Major way that minerals are cycled from land to water</a:t>
            </a:r>
          </a:p>
        </p:txBody>
      </p:sp>
    </p:spTree>
    <p:extLst>
      <p:ext uri="{BB962C8B-B14F-4D97-AF65-F5344CB8AC3E}">
        <p14:creationId xmlns:p14="http://schemas.microsoft.com/office/powerpoint/2010/main" val="153154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2055</TotalTime>
  <Words>2866</Words>
  <Application>Microsoft Office PowerPoint</Application>
  <PresentationFormat>On-screen Show (4:3)</PresentationFormat>
  <Paragraphs>238</Paragraphs>
  <Slides>38</Slides>
  <Notes>11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38</vt:i4>
      </vt:variant>
    </vt:vector>
  </HeadingPairs>
  <TitlesOfParts>
    <vt:vector size="43" baseType="lpstr">
      <vt:lpstr>Calibri</vt:lpstr>
      <vt:lpstr>Aptos</vt:lpstr>
      <vt:lpstr>Arial</vt:lpstr>
      <vt:lpstr>Office Theme</vt:lpstr>
      <vt:lpstr>1_Office Theme</vt:lpstr>
      <vt:lpstr>Lesson 46.3</vt:lpstr>
      <vt:lpstr>Objectives</vt:lpstr>
      <vt:lpstr>Biogeochemical Cycles1</vt:lpstr>
      <vt:lpstr>Biogeochemical Cycles2</vt:lpstr>
      <vt:lpstr>Biogeochemical Cycles3</vt:lpstr>
      <vt:lpstr>The Water (Hydrologic) Cycle</vt:lpstr>
      <vt:lpstr>46.3 Figure 1</vt:lpstr>
      <vt:lpstr>Residence Time</vt:lpstr>
      <vt:lpstr>The Water Cycle</vt:lpstr>
      <vt:lpstr>46.3 Figure 3</vt:lpstr>
      <vt:lpstr>The Carbon Cycle</vt:lpstr>
      <vt:lpstr>46.3 Figure 4</vt:lpstr>
      <vt:lpstr>The Biological Carbon Cycle1</vt:lpstr>
      <vt:lpstr>The Biological Carbon Cycle2</vt:lpstr>
      <vt:lpstr>The Biogeochemical Carbon Cycle1</vt:lpstr>
      <vt:lpstr>The Biogeochemical Carbon Cycle2</vt:lpstr>
      <vt:lpstr>Equilibrium Positions</vt:lpstr>
      <vt:lpstr>Carbon on Land</vt:lpstr>
      <vt:lpstr>Human Contributions to Atmospheric Carbon</vt:lpstr>
      <vt:lpstr>The Nitrogen Cycle</vt:lpstr>
      <vt:lpstr>Organic Nitrogen</vt:lpstr>
      <vt:lpstr>46.3 Figure 7</vt:lpstr>
      <vt:lpstr>Human Activity and Nitrogen Release</vt:lpstr>
      <vt:lpstr>The Marine Nitrogen Cycle</vt:lpstr>
      <vt:lpstr>The Phosphorus Cycle</vt:lpstr>
      <vt:lpstr>46.3 Figure 8</vt:lpstr>
      <vt:lpstr>Reflection Question</vt:lpstr>
      <vt:lpstr>Dead Zones</vt:lpstr>
      <vt:lpstr>46.3 Figure 9</vt:lpstr>
      <vt:lpstr>Science and You1</vt:lpstr>
      <vt:lpstr>Science and You2</vt:lpstr>
      <vt:lpstr>Science and You3</vt:lpstr>
      <vt:lpstr>The Sulfur Cycle</vt:lpstr>
      <vt:lpstr>46.3 Figure 11</vt:lpstr>
      <vt:lpstr>Sulfur Deposits</vt:lpstr>
      <vt:lpstr>Human Activity and Sulfur </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211</cp:revision>
  <dcterms:created xsi:type="dcterms:W3CDTF">2013-04-26T14:43:13Z</dcterms:created>
  <dcterms:modified xsi:type="dcterms:W3CDTF">2024-10-15T16:31:22Z</dcterms:modified>
</cp:coreProperties>
</file>