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1" r:id="rId2"/>
  </p:sldMasterIdLst>
  <p:notesMasterIdLst>
    <p:notesMasterId r:id="rId48"/>
  </p:notesMasterIdLst>
  <p:handoutMasterIdLst>
    <p:handoutMasterId r:id="rId49"/>
  </p:handoutMasterIdLst>
  <p:sldIdLst>
    <p:sldId id="272" r:id="rId3"/>
    <p:sldId id="264" r:id="rId4"/>
    <p:sldId id="265" r:id="rId5"/>
    <p:sldId id="281" r:id="rId6"/>
    <p:sldId id="296" r:id="rId7"/>
    <p:sldId id="297" r:id="rId8"/>
    <p:sldId id="298" r:id="rId9"/>
    <p:sldId id="282" r:id="rId10"/>
    <p:sldId id="299" r:id="rId11"/>
    <p:sldId id="300" r:id="rId12"/>
    <p:sldId id="301" r:id="rId13"/>
    <p:sldId id="302" r:id="rId14"/>
    <p:sldId id="283" r:id="rId15"/>
    <p:sldId id="275" r:id="rId16"/>
    <p:sldId id="303" r:id="rId17"/>
    <p:sldId id="271" r:id="rId18"/>
    <p:sldId id="284" r:id="rId19"/>
    <p:sldId id="276" r:id="rId20"/>
    <p:sldId id="305" r:id="rId21"/>
    <p:sldId id="306" r:id="rId22"/>
    <p:sldId id="321" r:id="rId23"/>
    <p:sldId id="285" r:id="rId24"/>
    <p:sldId id="267" r:id="rId25"/>
    <p:sldId id="286" r:id="rId26"/>
    <p:sldId id="287" r:id="rId27"/>
    <p:sldId id="307" r:id="rId28"/>
    <p:sldId id="322" r:id="rId29"/>
    <p:sldId id="289" r:id="rId30"/>
    <p:sldId id="308" r:id="rId31"/>
    <p:sldId id="309" r:id="rId32"/>
    <p:sldId id="310" r:id="rId33"/>
    <p:sldId id="311" r:id="rId34"/>
    <p:sldId id="312" r:id="rId35"/>
    <p:sldId id="313" r:id="rId36"/>
    <p:sldId id="290" r:id="rId37"/>
    <p:sldId id="291" r:id="rId38"/>
    <p:sldId id="314" r:id="rId39"/>
    <p:sldId id="315" r:id="rId40"/>
    <p:sldId id="320" r:id="rId41"/>
    <p:sldId id="317" r:id="rId42"/>
    <p:sldId id="294" r:id="rId43"/>
    <p:sldId id="318" r:id="rId44"/>
    <p:sldId id="323" r:id="rId45"/>
    <p:sldId id="295" r:id="rId46"/>
    <p:sldId id="280"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8" autoAdjust="0"/>
    <p:restoredTop sz="86410" autoAdjust="0"/>
  </p:normalViewPr>
  <p:slideViewPr>
    <p:cSldViewPr>
      <p:cViewPr varScale="1">
        <p:scale>
          <a:sx n="95" d="100"/>
          <a:sy n="95" d="100"/>
        </p:scale>
        <p:origin x="1662" y="114"/>
      </p:cViewPr>
      <p:guideLst>
        <p:guide orient="horz" pos="2160"/>
        <p:guide pos="2880"/>
      </p:guideLst>
    </p:cSldViewPr>
  </p:slideViewPr>
  <p:outlineViewPr>
    <p:cViewPr>
      <p:scale>
        <a:sx n="33" d="100"/>
        <a:sy n="33" d="100"/>
      </p:scale>
      <p:origin x="0" y="-16542"/>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10/15/2024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10/15/2024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16</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18</a:t>
            </a:fld>
            <a:endParaRPr lang="en-US" dirty="0"/>
          </a:p>
        </p:txBody>
      </p:sp>
    </p:spTree>
    <p:extLst>
      <p:ext uri="{BB962C8B-B14F-4D97-AF65-F5344CB8AC3E}">
        <p14:creationId xmlns:p14="http://schemas.microsoft.com/office/powerpoint/2010/main" val="2104564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Conservation International has identified 35 biodiversity hotspots, which cover only 2.3% of the Earth's surface but have 42% of the terrestrial vertebrate species and 50% of the world's plants endemic to them.</a:t>
            </a:r>
          </a:p>
        </p:txBody>
      </p:sp>
      <p:sp>
        <p:nvSpPr>
          <p:cNvPr id="4" name="Slide Number Placeholder 3"/>
          <p:cNvSpPr>
            <a:spLocks noGrp="1"/>
          </p:cNvSpPr>
          <p:nvPr>
            <p:ph type="sldNum" sz="quarter" idx="5"/>
          </p:nvPr>
        </p:nvSpPr>
        <p:spPr/>
        <p:txBody>
          <a:bodyPr/>
          <a:lstStyle/>
          <a:p>
            <a:fld id="{7115ED13-301A-4C0A-8C7F-A4982DED9D67}" type="slidenum">
              <a:rPr lang="en-US" smtClean="0"/>
              <a:pPr/>
              <a:t>23</a:t>
            </a:fld>
            <a:endParaRPr lang="en-US" dirty="0"/>
          </a:p>
        </p:txBody>
      </p:sp>
    </p:spTree>
    <p:extLst>
      <p:ext uri="{BB962C8B-B14F-4D97-AF65-F5344CB8AC3E}">
        <p14:creationId xmlns:p14="http://schemas.microsoft.com/office/powerpoint/2010/main" val="2805449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24</a:t>
            </a:fld>
            <a:endParaRPr lang="en-US" dirty="0"/>
          </a:p>
        </p:txBody>
      </p:sp>
    </p:spTree>
    <p:extLst>
      <p:ext uri="{BB962C8B-B14F-4D97-AF65-F5344CB8AC3E}">
        <p14:creationId xmlns:p14="http://schemas.microsoft.com/office/powerpoint/2010/main" val="1174777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Studies have shown that the number of species present increases with the size of the habitat.</a:t>
            </a:r>
          </a:p>
        </p:txBody>
      </p:sp>
      <p:sp>
        <p:nvSpPr>
          <p:cNvPr id="4" name="Slide Number Placeholder 3"/>
          <p:cNvSpPr>
            <a:spLocks noGrp="1"/>
          </p:cNvSpPr>
          <p:nvPr>
            <p:ph type="sldNum" sz="quarter" idx="5"/>
          </p:nvPr>
        </p:nvSpPr>
        <p:spPr/>
        <p:txBody>
          <a:bodyPr/>
          <a:lstStyle/>
          <a:p>
            <a:fld id="{7115ED13-301A-4C0A-8C7F-A4982DED9D67}" type="slidenum">
              <a:rPr lang="en-US" smtClean="0"/>
              <a:pPr/>
              <a:t>43</a:t>
            </a:fld>
            <a:endParaRPr lang="en-US" dirty="0"/>
          </a:p>
        </p:txBody>
      </p:sp>
    </p:spTree>
    <p:extLst>
      <p:ext uri="{BB962C8B-B14F-4D97-AF65-F5344CB8AC3E}">
        <p14:creationId xmlns:p14="http://schemas.microsoft.com/office/powerpoint/2010/main" val="13230409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pic>
        <p:nvPicPr>
          <p:cNvPr id="6" name="Picture 5">
            <a:extLst>
              <a:ext uri="{FF2B5EF4-FFF2-40B4-BE49-F238E27FC236}">
                <a16:creationId xmlns:a16="http://schemas.microsoft.com/office/drawing/2014/main" id="{281E2327-D443-FEBD-6AFC-A33E1136C8D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7" name="Picture 6">
            <a:extLst>
              <a:ext uri="{FF2B5EF4-FFF2-40B4-BE49-F238E27FC236}">
                <a16:creationId xmlns:a16="http://schemas.microsoft.com/office/drawing/2014/main" id="{83626CDD-3EF5-18C0-FF02-A92D096BFC6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1207262-7AE5-60DD-970F-9B8726E2904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461285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2008607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80669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17058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774761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159067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33510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238224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29873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E67A492-EBE7-B9FB-11A1-78D9969F9B2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245277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4866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pic>
        <p:nvPicPr>
          <p:cNvPr id="10" name="Picture 9">
            <a:extLst>
              <a:ext uri="{FF2B5EF4-FFF2-40B4-BE49-F238E27FC236}">
                <a16:creationId xmlns:a16="http://schemas.microsoft.com/office/drawing/2014/main" id="{92A2A385-C830-7252-BABF-EBB5A35343F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374768" y="1658652"/>
            <a:ext cx="8437595" cy="1481456"/>
          </a:xfrm>
          <a:prstGeom prst="rect">
            <a:avLst/>
          </a:prstGeom>
        </p:spPr>
      </p:pic>
      <p:pic>
        <p:nvPicPr>
          <p:cNvPr id="11" name="Picture 10">
            <a:extLst>
              <a:ext uri="{FF2B5EF4-FFF2-40B4-BE49-F238E27FC236}">
                <a16:creationId xmlns:a16="http://schemas.microsoft.com/office/drawing/2014/main" id="{D40D1570-057F-206B-8EA3-43AE8491A184}"/>
              </a:ext>
            </a:extLst>
          </p:cNvPr>
          <p:cNvPicPr>
            <a:picLocks noChangeAspect="1"/>
          </p:cNvPicPr>
          <p:nvPr userDrawn="1"/>
        </p:nvPicPr>
        <p:blipFill>
          <a:blip r:embed="rId4"/>
          <a:stretch>
            <a:fillRect/>
          </a:stretch>
        </p:blipFill>
        <p:spPr>
          <a:xfrm>
            <a:off x="0" y="0"/>
            <a:ext cx="9144000" cy="6857999"/>
          </a:xfrm>
          <a:prstGeom prst="rect">
            <a:avLst/>
          </a:prstGeom>
        </p:spPr>
      </p:pic>
    </p:spTree>
    <p:extLst>
      <p:ext uri="{BB962C8B-B14F-4D97-AF65-F5344CB8AC3E}">
        <p14:creationId xmlns:p14="http://schemas.microsoft.com/office/powerpoint/2010/main" val="493955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E64CD43-131C-579F-12F4-85AADC3A584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3295561-4382-96D4-F216-6DCD78E4EAE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3" name="Picture 2">
            <a:extLst>
              <a:ext uri="{FF2B5EF4-FFF2-40B4-BE49-F238E27FC236}">
                <a16:creationId xmlns:a16="http://schemas.microsoft.com/office/drawing/2014/main" id="{34038BAE-AB95-06EA-B706-72B1E55F7AE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1DB0A25-92E7-9394-36D2-D85AD6AB6B5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DE6E1E3-A6A5-BAC7-6319-FCFC7F2FF08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A9B2147-179E-F778-F726-425EC54B826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15CDB37-780E-5948-1307-69407763F61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3790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47.1</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The Biodiversity Crisis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Chemical Diversity</a:t>
            </a: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dirty="0">
                <a:solidFill>
                  <a:schemeClr val="tx1"/>
                </a:solidFill>
              </a:rPr>
              <a:t>Genetic diversity can be measured as </a:t>
            </a:r>
            <a:r>
              <a:rPr lang="en-US" b="1" dirty="0">
                <a:solidFill>
                  <a:schemeClr val="tx1"/>
                </a:solidFill>
              </a:rPr>
              <a:t>chemical diversity</a:t>
            </a:r>
            <a:r>
              <a:rPr lang="en-US" dirty="0">
                <a:solidFill>
                  <a:schemeClr val="tx1"/>
                </a:solidFill>
              </a:rPr>
              <a:t>, which</a:t>
            </a:r>
            <a:r>
              <a:rPr lang="en-US" b="1" dirty="0">
                <a:solidFill>
                  <a:schemeClr val="tx1"/>
                </a:solidFill>
              </a:rPr>
              <a:t> </a:t>
            </a:r>
            <a:r>
              <a:rPr lang="en-US" dirty="0">
                <a:solidFill>
                  <a:schemeClr val="tx1"/>
                </a:solidFill>
              </a:rPr>
              <a:t>refers to the variety of chemicals produced by living organisms.</a:t>
            </a:r>
          </a:p>
          <a:p>
            <a:pPr>
              <a:tabLst>
                <a:tab pos="461963" algn="l"/>
              </a:tabLst>
            </a:pPr>
            <a:r>
              <a:rPr lang="en-US" dirty="0">
                <a:solidFill>
                  <a:schemeClr val="tx1"/>
                </a:solidFill>
              </a:rPr>
              <a:t>Includes proteins, metabolites, and other biological compounds</a:t>
            </a:r>
          </a:p>
          <a:p>
            <a:pPr>
              <a:tabLst>
                <a:tab pos="461963" algn="l"/>
              </a:tabLst>
            </a:pPr>
            <a:r>
              <a:rPr lang="en-US" dirty="0">
                <a:solidFill>
                  <a:schemeClr val="tx1"/>
                </a:solidFill>
              </a:rPr>
              <a:t>Important source of pharmaceuticals and other beneficial substances</a:t>
            </a:r>
          </a:p>
          <a:p>
            <a:pPr lvl="1">
              <a:tabLst>
                <a:tab pos="461963" algn="l"/>
              </a:tabLst>
            </a:pPr>
            <a:r>
              <a:rPr lang="en-US" dirty="0">
                <a:solidFill>
                  <a:schemeClr val="tx1"/>
                </a:solidFill>
              </a:rPr>
              <a:t>One way to measure diversity important to human health and welfare</a:t>
            </a:r>
          </a:p>
        </p:txBody>
      </p:sp>
    </p:spTree>
    <p:extLst>
      <p:ext uri="{BB962C8B-B14F-4D97-AF65-F5344CB8AC3E}">
        <p14:creationId xmlns:p14="http://schemas.microsoft.com/office/powerpoint/2010/main" val="143160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Human-Generated Diversity</a:t>
            </a: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dirty="0">
                <a:solidFill>
                  <a:schemeClr val="tx1"/>
                </a:solidFill>
              </a:rPr>
              <a:t>Humans have generated diversity in domestic animals, plants, and fungi.</a:t>
            </a:r>
          </a:p>
          <a:p>
            <a:pPr>
              <a:tabLst>
                <a:tab pos="461963" algn="l"/>
              </a:tabLst>
            </a:pPr>
            <a:r>
              <a:rPr lang="en-US" dirty="0">
                <a:solidFill>
                  <a:schemeClr val="tx1"/>
                </a:solidFill>
              </a:rPr>
              <a:t>	Suffering losses due to migration, market forces, and increasing agricultural globalism</a:t>
            </a:r>
          </a:p>
          <a:p>
            <a:pPr>
              <a:tabLst>
                <a:tab pos="461963" algn="l"/>
              </a:tabLst>
            </a:pPr>
            <a:r>
              <a:rPr lang="en-US" dirty="0">
                <a:solidFill>
                  <a:schemeClr val="tx1"/>
                </a:solidFill>
              </a:rPr>
              <a:t>Important for food security and agricultural productivity</a:t>
            </a:r>
          </a:p>
          <a:p>
            <a:pPr>
              <a:tabLst>
                <a:tab pos="461963" algn="l"/>
              </a:tabLst>
            </a:pPr>
            <a:r>
              <a:rPr lang="en-US" dirty="0">
                <a:solidFill>
                  <a:schemeClr val="tx1"/>
                </a:solidFill>
              </a:rPr>
              <a:t>Preservation of agricultural biodiversity crucial for sustainable food systems</a:t>
            </a:r>
            <a:endParaRPr lang="en-US" dirty="0">
              <a:solidFill>
                <a:srgbClr val="0000FF"/>
              </a:solidFill>
            </a:endParaRPr>
          </a:p>
        </p:txBody>
      </p:sp>
    </p:spTree>
    <p:extLst>
      <p:ext uri="{BB962C8B-B14F-4D97-AF65-F5344CB8AC3E}">
        <p14:creationId xmlns:p14="http://schemas.microsoft.com/office/powerpoint/2010/main" val="248212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Ecosystem Diversity</a:t>
            </a:r>
          </a:p>
        </p:txBody>
      </p:sp>
      <p:sp>
        <p:nvSpPr>
          <p:cNvPr id="11267" name="Rectangle 3"/>
          <p:cNvSpPr>
            <a:spLocks noGrp="1"/>
          </p:cNvSpPr>
          <p:nvPr>
            <p:ph idx="1"/>
          </p:nvPr>
        </p:nvSpPr>
        <p:spPr>
          <a:prstGeom prst="rect">
            <a:avLst/>
          </a:prstGeom>
        </p:spPr>
        <p:txBody>
          <a:bodyPr>
            <a:normAutofit fontScale="77500" lnSpcReduction="20000"/>
          </a:bodyPr>
          <a:lstStyle/>
          <a:p>
            <a:pPr marL="0" indent="0">
              <a:buNone/>
              <a:tabLst>
                <a:tab pos="461963" algn="l"/>
              </a:tabLst>
            </a:pPr>
            <a:r>
              <a:rPr lang="en-US" b="1" dirty="0">
                <a:solidFill>
                  <a:schemeClr val="tx1"/>
                </a:solidFill>
              </a:rPr>
              <a:t>Ecosystem diversity </a:t>
            </a:r>
            <a:r>
              <a:rPr lang="en-US" dirty="0">
                <a:solidFill>
                  <a:schemeClr val="tx1"/>
                </a:solidFill>
              </a:rPr>
              <a:t>refers to the variety of ecosystems in a given area or on Earth.</a:t>
            </a:r>
          </a:p>
          <a:p>
            <a:pPr marL="457200" indent="-457200">
              <a:buFont typeface="Arial" panose="020B0604020202020204" pitchFamily="34" charset="0"/>
              <a:buChar char="•"/>
              <a:tabLst>
                <a:tab pos="461963" algn="l"/>
              </a:tabLst>
            </a:pPr>
            <a:r>
              <a:rPr lang="en-US" dirty="0">
                <a:solidFill>
                  <a:schemeClr val="tx1"/>
                </a:solidFill>
              </a:rPr>
              <a:t>Includes terrestrial, aquatic, and marine ecosystems</a:t>
            </a:r>
          </a:p>
          <a:p>
            <a:pPr marL="457200" indent="-457200">
              <a:buFont typeface="Arial" panose="020B0604020202020204" pitchFamily="34" charset="0"/>
              <a:buChar char="•"/>
              <a:tabLst>
                <a:tab pos="461963" algn="l"/>
              </a:tabLst>
            </a:pPr>
            <a:r>
              <a:rPr lang="en-US" dirty="0">
                <a:solidFill>
                  <a:schemeClr val="tx1"/>
                </a:solidFill>
              </a:rPr>
              <a:t>Can lead to loss of species interactions and adaptations if also suffering a loss</a:t>
            </a:r>
          </a:p>
          <a:p>
            <a:pPr marL="1200150" lvl="1" indent="-457200">
              <a:buFont typeface="Arial" panose="020B0604020202020204" pitchFamily="34" charset="0"/>
              <a:buChar char="•"/>
              <a:tabLst>
                <a:tab pos="461963" algn="l"/>
              </a:tabLst>
            </a:pPr>
            <a:r>
              <a:rPr lang="en-US" u="sng" dirty="0">
                <a:solidFill>
                  <a:schemeClr val="tx1"/>
                </a:solidFill>
              </a:rPr>
              <a:t>Example</a:t>
            </a:r>
            <a:r>
              <a:rPr lang="en-US" dirty="0">
                <a:solidFill>
                  <a:schemeClr val="tx1"/>
                </a:solidFill>
              </a:rPr>
              <a:t>: North American prairie ecosystem being largely extinct</a:t>
            </a:r>
          </a:p>
          <a:p>
            <a:pPr marL="457200" indent="-457200">
              <a:buFont typeface="Arial" panose="020B0604020202020204" pitchFamily="34" charset="0"/>
              <a:buChar char="•"/>
              <a:tabLst>
                <a:tab pos="461963" algn="l"/>
              </a:tabLst>
            </a:pPr>
            <a:r>
              <a:rPr lang="en-US" dirty="0">
                <a:solidFill>
                  <a:schemeClr val="tx1"/>
                </a:solidFill>
              </a:rPr>
              <a:t>Crucial for maintaining global ecological balance</a:t>
            </a:r>
            <a:endParaRPr lang="en-US" dirty="0">
              <a:solidFill>
                <a:srgbClr val="0000FF"/>
              </a:solidFill>
            </a:endParaRPr>
          </a:p>
        </p:txBody>
      </p:sp>
      <p:sp>
        <p:nvSpPr>
          <p:cNvPr id="4" name="TextBox 3">
            <a:extLst>
              <a:ext uri="{FF2B5EF4-FFF2-40B4-BE49-F238E27FC236}">
                <a16:creationId xmlns:a16="http://schemas.microsoft.com/office/drawing/2014/main" id="{C5E74377-3E1A-388D-EF30-6330AA2F3F8A}"/>
              </a:ext>
            </a:extLst>
          </p:cNvPr>
          <p:cNvSpPr txBox="1"/>
          <p:nvPr/>
        </p:nvSpPr>
        <p:spPr>
          <a:xfrm>
            <a:off x="672402" y="3815311"/>
            <a:ext cx="2209800" cy="1169551"/>
          </a:xfrm>
          <a:prstGeom prst="rect">
            <a:avLst/>
          </a:prstGeom>
          <a:noFill/>
        </p:spPr>
        <p:txBody>
          <a:bodyPr wrap="square" rtlCol="0">
            <a:spAutoFit/>
          </a:bodyPr>
          <a:lstStyle/>
          <a:p>
            <a:r>
              <a:rPr lang="en-US" sz="1400" b="1" dirty="0"/>
              <a:t>47.1 Figure 3: </a:t>
            </a:r>
            <a:r>
              <a:rPr lang="en-US" sz="1400" dirty="0"/>
              <a:t>The variety of ecosystems on Earth—from (a) coral reefs to (b) prairies—enables a great diversity of species to exist.</a:t>
            </a:r>
          </a:p>
        </p:txBody>
      </p:sp>
      <p:pic>
        <p:nvPicPr>
          <p:cNvPr id="2" name="Content Placeholder 5" descr="(a) is a photograph of a coral reef.">
            <a:extLst>
              <a:ext uri="{FF2B5EF4-FFF2-40B4-BE49-F238E27FC236}">
                <a16:creationId xmlns:a16="http://schemas.microsoft.com/office/drawing/2014/main" id="{EF329342-B267-EB51-7800-6E798819F95A}"/>
              </a:ext>
            </a:extLst>
          </p:cNvPr>
          <p:cNvPicPr>
            <a:picLocks noChangeAspect="1"/>
          </p:cNvPicPr>
          <p:nvPr/>
        </p:nvPicPr>
        <p:blipFill>
          <a:blip r:embed="rId2"/>
          <a:srcRect l="35184" t="5334" r="34260" b="49667"/>
          <a:stretch/>
        </p:blipFill>
        <p:spPr>
          <a:xfrm>
            <a:off x="2781300" y="3728484"/>
            <a:ext cx="2514600" cy="2057400"/>
          </a:xfrm>
          <a:prstGeom prst="rect">
            <a:avLst/>
          </a:prstGeom>
        </p:spPr>
      </p:pic>
      <p:pic>
        <p:nvPicPr>
          <p:cNvPr id="7" name="Content Placeholder 5" descr="(b) is a photograph of a prairie.">
            <a:extLst>
              <a:ext uri="{FF2B5EF4-FFF2-40B4-BE49-F238E27FC236}">
                <a16:creationId xmlns:a16="http://schemas.microsoft.com/office/drawing/2014/main" id="{080504AD-E11F-6843-BEDB-8DC667EF7A6A}"/>
              </a:ext>
            </a:extLst>
          </p:cNvPr>
          <p:cNvPicPr>
            <a:picLocks noChangeAspect="1"/>
          </p:cNvPicPr>
          <p:nvPr/>
        </p:nvPicPr>
        <p:blipFill>
          <a:blip r:embed="rId2"/>
          <a:srcRect l="26891" t="51782" r="26597" b="3218"/>
          <a:stretch/>
        </p:blipFill>
        <p:spPr>
          <a:xfrm>
            <a:off x="5307204" y="3728484"/>
            <a:ext cx="3827585" cy="2057400"/>
          </a:xfrm>
          <a:prstGeom prst="rect">
            <a:avLst/>
          </a:prstGeom>
        </p:spPr>
      </p:pic>
      <p:sp>
        <p:nvSpPr>
          <p:cNvPr id="5" name="TextBox 4">
            <a:extLst>
              <a:ext uri="{FF2B5EF4-FFF2-40B4-BE49-F238E27FC236}">
                <a16:creationId xmlns:a16="http://schemas.microsoft.com/office/drawing/2014/main" id="{3FF22172-898B-B3E1-5A4B-57EF124D65CB}"/>
              </a:ext>
            </a:extLst>
          </p:cNvPr>
          <p:cNvSpPr txBox="1"/>
          <p:nvPr/>
        </p:nvSpPr>
        <p:spPr>
          <a:xfrm>
            <a:off x="2743200" y="5785884"/>
            <a:ext cx="2590800" cy="215444"/>
          </a:xfrm>
          <a:prstGeom prst="rect">
            <a:avLst/>
          </a:prstGeom>
          <a:noFill/>
        </p:spPr>
        <p:txBody>
          <a:bodyPr wrap="square" rtlCol="0">
            <a:spAutoFit/>
          </a:bodyPr>
          <a:lstStyle/>
          <a:p>
            <a:pPr algn="ctr"/>
            <a:r>
              <a:rPr lang="en-US" sz="800" dirty="0"/>
              <a:t>Toby Hudson on Wikimedia Commons. "Coral outcrop."</a:t>
            </a:r>
          </a:p>
        </p:txBody>
      </p:sp>
      <p:sp>
        <p:nvSpPr>
          <p:cNvPr id="6" name="TextBox 5">
            <a:extLst>
              <a:ext uri="{FF2B5EF4-FFF2-40B4-BE49-F238E27FC236}">
                <a16:creationId xmlns:a16="http://schemas.microsoft.com/office/drawing/2014/main" id="{AE8AA452-DD2E-5E4C-CFBE-36F71C257866}"/>
              </a:ext>
            </a:extLst>
          </p:cNvPr>
          <p:cNvSpPr txBox="1"/>
          <p:nvPr/>
        </p:nvSpPr>
        <p:spPr>
          <a:xfrm>
            <a:off x="5697415" y="5785884"/>
            <a:ext cx="2971800" cy="215444"/>
          </a:xfrm>
          <a:prstGeom prst="rect">
            <a:avLst/>
          </a:prstGeom>
          <a:noFill/>
        </p:spPr>
        <p:txBody>
          <a:bodyPr wrap="square" rtlCol="0">
            <a:spAutoFit/>
          </a:bodyPr>
          <a:lstStyle/>
          <a:p>
            <a:pPr algn="ctr"/>
            <a:r>
              <a:rPr lang="en-US" sz="800" dirty="0"/>
              <a:t>USFWS Mountain-Prairie on Wikimedia Commons. "Prairie."</a:t>
            </a:r>
          </a:p>
        </p:txBody>
      </p:sp>
    </p:spTree>
    <p:extLst>
      <p:ext uri="{BB962C8B-B14F-4D97-AF65-F5344CB8AC3E}">
        <p14:creationId xmlns:p14="http://schemas.microsoft.com/office/powerpoint/2010/main" val="80887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Current Species Diversity</a:t>
            </a: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Limited knowledge of species diversity due to lack of financial resources and political willpower</a:t>
            </a:r>
          </a:p>
          <a:p>
            <a:pPr>
              <a:tabLst>
                <a:tab pos="461963" algn="l"/>
              </a:tabLst>
            </a:pPr>
            <a:r>
              <a:rPr lang="en-US" dirty="0">
                <a:solidFill>
                  <a:schemeClr val="tx1"/>
                </a:solidFill>
              </a:rPr>
              <a:t>Recently estimated 1.5 million described eukaryotic species</a:t>
            </a:r>
          </a:p>
          <a:p>
            <a:pPr lvl="1">
              <a:tabLst>
                <a:tab pos="461963" algn="l"/>
              </a:tabLst>
            </a:pPr>
            <a:r>
              <a:rPr lang="en-US" dirty="0">
                <a:solidFill>
                  <a:schemeClr val="tx1"/>
                </a:solidFill>
              </a:rPr>
              <a:t>Likely represents less than 20% of total eukaryotic species on Earth (estimated 8.7 million)</a:t>
            </a:r>
          </a:p>
          <a:p>
            <a:pPr>
              <a:tabLst>
                <a:tab pos="461963" algn="l"/>
              </a:tabLst>
            </a:pPr>
            <a:r>
              <a:rPr lang="en-US" dirty="0">
                <a:solidFill>
                  <a:schemeClr val="tx1"/>
                </a:solidFill>
              </a:rPr>
              <a:t>Prokaryotic diversity largely unknown and difficult to estimate</a:t>
            </a:r>
          </a:p>
        </p:txBody>
      </p:sp>
    </p:spTree>
    <p:extLst>
      <p:ext uri="{BB962C8B-B14F-4D97-AF65-F5344CB8AC3E}">
        <p14:creationId xmlns:p14="http://schemas.microsoft.com/office/powerpoint/2010/main" val="4093164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B2976-ED80-2EF3-C761-DCF2590A1859}"/>
              </a:ext>
            </a:extLst>
          </p:cNvPr>
          <p:cNvSpPr>
            <a:spLocks noGrp="1"/>
          </p:cNvSpPr>
          <p:nvPr>
            <p:ph type="title"/>
          </p:nvPr>
        </p:nvSpPr>
        <p:spPr/>
        <p:txBody>
          <a:bodyPr/>
          <a:lstStyle/>
          <a:p>
            <a:r>
              <a:rPr lang="en-US" dirty="0"/>
              <a:t>Table 1: Estimates of the Numbers of Described and Predicted Species by Taxonomic Group</a:t>
            </a:r>
          </a:p>
        </p:txBody>
      </p:sp>
      <p:graphicFrame>
        <p:nvGraphicFramePr>
          <p:cNvPr id="4" name="Content Placeholder 3" descr="This table provides estimates of the numbers of described and precited species by taxonomic groups according to three studies: Mora et al., 2011, Chapman, 2009, and Groombridge &amp; Jenkins, 2002. Mora et al., 2011 described 1,124,516 for group Animalia but predicted 9,920,000. For group Chromista, they described 17,892 but predicted 34,900. For group Fungi, they described 44,368 and predicted 616,320. For group Plantae, they described 224,244 and predicted 314,600. For group Protozoa, they described 16,236 and predicted 72,800. For group Prokaryotes, they didn't describe or predict any species. In total, they described 1,427,256 species and predicted 10,958,620. Chapman, 2009 described 1,424,153 for group Animalia and predicted 6,836,330. For group Chromista, they described 25,044 and predicted 200,500. For group Fungi, they described 98,998 and predicted 1,500,000. For group Plantae, they described 310,129 and predicted 390,800. For group Prokaryotes, they described 10,307 and predicted 1,000,000. In total, they described 1,897,502 species and predicted 10,927,630. Groombridge &amp; Jenkins, 2002 described 1,225,500 for group Animalia and predicted 10,820,000. For group Chromista, they did not describe or predict any species. For group Fungi, they described 72,000 and predicted 1,500,000. For group Plantae, they described 270,000 and predicted 320,000. For group Protozoa, they described 80,000 and predicted 600,000. For group Prokaryotes, they described 10,175 but did not predict any species. In total, they described 1,657,675 species and predicted 13,240,000.">
            <a:extLst>
              <a:ext uri="{FF2B5EF4-FFF2-40B4-BE49-F238E27FC236}">
                <a16:creationId xmlns:a16="http://schemas.microsoft.com/office/drawing/2014/main" id="{7752BC44-D9D7-973A-D839-65E26F7F18B2}"/>
              </a:ext>
            </a:extLst>
          </p:cNvPr>
          <p:cNvGraphicFramePr>
            <a:graphicFrameLocks noGrp="1"/>
          </p:cNvGraphicFramePr>
          <p:nvPr>
            <p:ph idx="1"/>
            <p:extLst>
              <p:ext uri="{D42A27DB-BD31-4B8C-83A1-F6EECF244321}">
                <p14:modId xmlns:p14="http://schemas.microsoft.com/office/powerpoint/2010/main" val="3033594803"/>
              </p:ext>
            </p:extLst>
          </p:nvPr>
        </p:nvGraphicFramePr>
        <p:xfrm>
          <a:off x="38100" y="1097280"/>
          <a:ext cx="9067799" cy="4860640"/>
        </p:xfrm>
        <a:graphic>
          <a:graphicData uri="http://schemas.openxmlformats.org/drawingml/2006/table">
            <a:tbl>
              <a:tblPr firstRow="1" bandRow="1">
                <a:tableStyleId>{5C22544A-7EE6-4342-B048-85BDC9FD1C3A}</a:tableStyleId>
              </a:tblPr>
              <a:tblGrid>
                <a:gridCol w="1284605">
                  <a:extLst>
                    <a:ext uri="{9D8B030D-6E8A-4147-A177-3AD203B41FA5}">
                      <a16:colId xmlns:a16="http://schemas.microsoft.com/office/drawing/2014/main" val="1522627793"/>
                    </a:ext>
                  </a:extLst>
                </a:gridCol>
                <a:gridCol w="1262671">
                  <a:extLst>
                    <a:ext uri="{9D8B030D-6E8A-4147-A177-3AD203B41FA5}">
                      <a16:colId xmlns:a16="http://schemas.microsoft.com/office/drawing/2014/main" val="4293862904"/>
                    </a:ext>
                  </a:extLst>
                </a:gridCol>
                <a:gridCol w="1273637">
                  <a:extLst>
                    <a:ext uri="{9D8B030D-6E8A-4147-A177-3AD203B41FA5}">
                      <a16:colId xmlns:a16="http://schemas.microsoft.com/office/drawing/2014/main" val="2005896466"/>
                    </a:ext>
                  </a:extLst>
                </a:gridCol>
                <a:gridCol w="1273637">
                  <a:extLst>
                    <a:ext uri="{9D8B030D-6E8A-4147-A177-3AD203B41FA5}">
                      <a16:colId xmlns:a16="http://schemas.microsoft.com/office/drawing/2014/main" val="1570581887"/>
                    </a:ext>
                  </a:extLst>
                </a:gridCol>
                <a:gridCol w="1273637">
                  <a:extLst>
                    <a:ext uri="{9D8B030D-6E8A-4147-A177-3AD203B41FA5}">
                      <a16:colId xmlns:a16="http://schemas.microsoft.com/office/drawing/2014/main" val="4188178893"/>
                    </a:ext>
                  </a:extLst>
                </a:gridCol>
                <a:gridCol w="1349806">
                  <a:extLst>
                    <a:ext uri="{9D8B030D-6E8A-4147-A177-3AD203B41FA5}">
                      <a16:colId xmlns:a16="http://schemas.microsoft.com/office/drawing/2014/main" val="435066104"/>
                    </a:ext>
                  </a:extLst>
                </a:gridCol>
                <a:gridCol w="1349806">
                  <a:extLst>
                    <a:ext uri="{9D8B030D-6E8A-4147-A177-3AD203B41FA5}">
                      <a16:colId xmlns:a16="http://schemas.microsoft.com/office/drawing/2014/main" val="2719534357"/>
                    </a:ext>
                  </a:extLst>
                </a:gridCol>
              </a:tblGrid>
              <a:tr h="625762">
                <a:tc>
                  <a:txBody>
                    <a:bodyPr/>
                    <a:lstStyle/>
                    <a:p>
                      <a:pPr algn="l"/>
                      <a:endParaRPr lang="en-IN" b="0" dirty="0">
                        <a:solidFill>
                          <a:schemeClr val="bg1"/>
                        </a:solidFill>
                        <a:effectLst/>
                        <a:latin typeface="+mn-lt"/>
                      </a:endParaRPr>
                    </a:p>
                  </a:txBody>
                  <a:tcPr anchor="ctr"/>
                </a:tc>
                <a:tc gridSpan="2">
                  <a:txBody>
                    <a:bodyPr/>
                    <a:lstStyle/>
                    <a:p>
                      <a:pPr algn="l"/>
                      <a:r>
                        <a:rPr lang="en-IN" b="0" dirty="0">
                          <a:solidFill>
                            <a:schemeClr val="bg1"/>
                          </a:solidFill>
                          <a:effectLst/>
                          <a:latin typeface="+mn-lt"/>
                        </a:rPr>
                        <a:t>Mora et al., 2011</a:t>
                      </a:r>
                    </a:p>
                  </a:txBody>
                  <a:tcPr anchor="ctr"/>
                </a:tc>
                <a:tc hMerge="1">
                  <a:txBody>
                    <a:bodyPr/>
                    <a:lstStyle/>
                    <a:p>
                      <a:endParaRPr lang="en-US"/>
                    </a:p>
                  </a:txBody>
                  <a:tcPr/>
                </a:tc>
                <a:tc gridSpan="2">
                  <a:txBody>
                    <a:bodyPr/>
                    <a:lstStyle/>
                    <a:p>
                      <a:pPr algn="l"/>
                      <a:r>
                        <a:rPr lang="en-IN" b="0" dirty="0">
                          <a:solidFill>
                            <a:schemeClr val="bg1"/>
                          </a:solidFill>
                          <a:effectLst/>
                          <a:latin typeface="+mn-lt"/>
                        </a:rPr>
                        <a:t>Chapman, 2009</a:t>
                      </a:r>
                    </a:p>
                  </a:txBody>
                  <a:tcPr anchor="ctr"/>
                </a:tc>
                <a:tc hMerge="1">
                  <a:txBody>
                    <a:bodyPr/>
                    <a:lstStyle/>
                    <a:p>
                      <a:endParaRPr lang="en-US"/>
                    </a:p>
                  </a:txBody>
                  <a:tcPr/>
                </a:tc>
                <a:tc gridSpan="2">
                  <a:txBody>
                    <a:bodyPr/>
                    <a:lstStyle/>
                    <a:p>
                      <a:pPr algn="l"/>
                      <a:r>
                        <a:rPr lang="en-IN" b="0" dirty="0">
                          <a:solidFill>
                            <a:schemeClr val="bg1"/>
                          </a:solidFill>
                          <a:effectLst/>
                          <a:latin typeface="+mn-lt"/>
                        </a:rPr>
                        <a:t>Groombridge &amp; Jenkins, 2002</a:t>
                      </a:r>
                    </a:p>
                  </a:txBody>
                  <a:tcPr anchor="ctr"/>
                </a:tc>
                <a:tc hMerge="1">
                  <a:txBody>
                    <a:bodyPr/>
                    <a:lstStyle/>
                    <a:p>
                      <a:endParaRPr lang="en-US"/>
                    </a:p>
                  </a:txBody>
                  <a:tcPr/>
                </a:tc>
                <a:extLst>
                  <a:ext uri="{0D108BD9-81ED-4DB2-BD59-A6C34878D82A}">
                    <a16:rowId xmlns:a16="http://schemas.microsoft.com/office/drawing/2014/main" val="1420373151"/>
                  </a:ext>
                </a:extLst>
              </a:tr>
              <a:tr h="527570">
                <a:tc>
                  <a:txBody>
                    <a:bodyPr/>
                    <a:lstStyle/>
                    <a:p>
                      <a:pPr algn="l"/>
                      <a:endParaRPr lang="en-IN" b="0" dirty="0">
                        <a:solidFill>
                          <a:srgbClr val="1F497D"/>
                        </a:solidFill>
                        <a:effectLst/>
                        <a:latin typeface="+mn-lt"/>
                      </a:endParaRPr>
                    </a:p>
                  </a:txBody>
                  <a:tcPr anchor="ctr"/>
                </a:tc>
                <a:tc>
                  <a:txBody>
                    <a:bodyPr/>
                    <a:lstStyle/>
                    <a:p>
                      <a:pPr algn="l"/>
                      <a:r>
                        <a:rPr lang="en-IN" b="0" dirty="0">
                          <a:solidFill>
                            <a:srgbClr val="1F497D"/>
                          </a:solidFill>
                          <a:effectLst/>
                          <a:latin typeface="+mn-lt"/>
                        </a:rPr>
                        <a:t>Described</a:t>
                      </a:r>
                    </a:p>
                  </a:txBody>
                  <a:tcPr anchor="ctr"/>
                </a:tc>
                <a:tc>
                  <a:txBody>
                    <a:bodyPr/>
                    <a:lstStyle/>
                    <a:p>
                      <a:pPr algn="l"/>
                      <a:r>
                        <a:rPr lang="en-IN" b="0" dirty="0">
                          <a:solidFill>
                            <a:srgbClr val="1F497D"/>
                          </a:solidFill>
                          <a:effectLst/>
                          <a:latin typeface="+mn-lt"/>
                        </a:rPr>
                        <a:t>Predicted</a:t>
                      </a:r>
                    </a:p>
                  </a:txBody>
                  <a:tcPr anchor="ctr"/>
                </a:tc>
                <a:tc>
                  <a:txBody>
                    <a:bodyPr/>
                    <a:lstStyle/>
                    <a:p>
                      <a:pPr algn="l"/>
                      <a:r>
                        <a:rPr lang="en-IN" b="0" dirty="0">
                          <a:solidFill>
                            <a:srgbClr val="1F497D"/>
                          </a:solidFill>
                          <a:effectLst/>
                          <a:latin typeface="+mn-lt"/>
                        </a:rPr>
                        <a:t>Described</a:t>
                      </a:r>
                    </a:p>
                  </a:txBody>
                  <a:tcPr anchor="ctr"/>
                </a:tc>
                <a:tc>
                  <a:txBody>
                    <a:bodyPr/>
                    <a:lstStyle/>
                    <a:p>
                      <a:pPr algn="l"/>
                      <a:r>
                        <a:rPr lang="en-IN" b="0" dirty="0">
                          <a:solidFill>
                            <a:srgbClr val="1F497D"/>
                          </a:solidFill>
                          <a:effectLst/>
                          <a:latin typeface="+mn-lt"/>
                        </a:rPr>
                        <a:t>Predicted</a:t>
                      </a:r>
                    </a:p>
                  </a:txBody>
                  <a:tcPr anchor="ctr"/>
                </a:tc>
                <a:tc>
                  <a:txBody>
                    <a:bodyPr/>
                    <a:lstStyle/>
                    <a:p>
                      <a:pPr algn="l"/>
                      <a:r>
                        <a:rPr lang="en-IN" b="0" dirty="0">
                          <a:solidFill>
                            <a:srgbClr val="1F497D"/>
                          </a:solidFill>
                          <a:effectLst/>
                          <a:latin typeface="+mn-lt"/>
                        </a:rPr>
                        <a:t>Described</a:t>
                      </a:r>
                    </a:p>
                  </a:txBody>
                  <a:tcPr anchor="ctr"/>
                </a:tc>
                <a:tc>
                  <a:txBody>
                    <a:bodyPr/>
                    <a:lstStyle/>
                    <a:p>
                      <a:pPr algn="l"/>
                      <a:r>
                        <a:rPr lang="en-IN" b="0" dirty="0">
                          <a:solidFill>
                            <a:srgbClr val="1F497D"/>
                          </a:solidFill>
                          <a:effectLst/>
                          <a:latin typeface="+mn-lt"/>
                        </a:rPr>
                        <a:t>Predicted</a:t>
                      </a:r>
                    </a:p>
                  </a:txBody>
                  <a:tcPr anchor="ctr"/>
                </a:tc>
                <a:extLst>
                  <a:ext uri="{0D108BD9-81ED-4DB2-BD59-A6C34878D82A}">
                    <a16:rowId xmlns:a16="http://schemas.microsoft.com/office/drawing/2014/main" val="3064983095"/>
                  </a:ext>
                </a:extLst>
              </a:tr>
              <a:tr h="527570">
                <a:tc>
                  <a:txBody>
                    <a:bodyPr/>
                    <a:lstStyle/>
                    <a:p>
                      <a:pPr algn="l"/>
                      <a:r>
                        <a:rPr lang="en-IN" b="0" dirty="0">
                          <a:solidFill>
                            <a:srgbClr val="1F497D"/>
                          </a:solidFill>
                          <a:effectLst/>
                          <a:latin typeface="+mn-lt"/>
                        </a:rPr>
                        <a:t>Animalia</a:t>
                      </a:r>
                    </a:p>
                  </a:txBody>
                  <a:tcPr anchor="ctr"/>
                </a:tc>
                <a:tc>
                  <a:txBody>
                    <a:bodyPr/>
                    <a:lstStyle/>
                    <a:p>
                      <a:pPr algn="l"/>
                      <a:r>
                        <a:rPr lang="en-IN" b="0" dirty="0">
                          <a:solidFill>
                            <a:srgbClr val="1F497D"/>
                          </a:solidFill>
                          <a:effectLst/>
                          <a:latin typeface="+mn-lt"/>
                        </a:rPr>
                        <a:t>1,124,516</a:t>
                      </a:r>
                    </a:p>
                  </a:txBody>
                  <a:tcPr anchor="ctr"/>
                </a:tc>
                <a:tc>
                  <a:txBody>
                    <a:bodyPr/>
                    <a:lstStyle/>
                    <a:p>
                      <a:pPr algn="l"/>
                      <a:r>
                        <a:rPr lang="en-IN" b="0" dirty="0">
                          <a:solidFill>
                            <a:srgbClr val="1F497D"/>
                          </a:solidFill>
                          <a:effectLst/>
                          <a:latin typeface="+mn-lt"/>
                        </a:rPr>
                        <a:t>9,920,000</a:t>
                      </a:r>
                    </a:p>
                  </a:txBody>
                  <a:tcPr anchor="ctr"/>
                </a:tc>
                <a:tc>
                  <a:txBody>
                    <a:bodyPr/>
                    <a:lstStyle/>
                    <a:p>
                      <a:pPr algn="l"/>
                      <a:r>
                        <a:rPr lang="en-IN" b="0" dirty="0">
                          <a:solidFill>
                            <a:srgbClr val="1F497D"/>
                          </a:solidFill>
                          <a:effectLst/>
                          <a:latin typeface="+mn-lt"/>
                        </a:rPr>
                        <a:t>1,424,153</a:t>
                      </a:r>
                    </a:p>
                  </a:txBody>
                  <a:tcPr anchor="ctr"/>
                </a:tc>
                <a:tc>
                  <a:txBody>
                    <a:bodyPr/>
                    <a:lstStyle/>
                    <a:p>
                      <a:pPr algn="l"/>
                      <a:r>
                        <a:rPr lang="en-IN" b="0" dirty="0">
                          <a:solidFill>
                            <a:srgbClr val="1F497D"/>
                          </a:solidFill>
                          <a:effectLst/>
                          <a:latin typeface="+mn-lt"/>
                        </a:rPr>
                        <a:t>6,836,330</a:t>
                      </a:r>
                    </a:p>
                  </a:txBody>
                  <a:tcPr anchor="ctr"/>
                </a:tc>
                <a:tc>
                  <a:txBody>
                    <a:bodyPr/>
                    <a:lstStyle/>
                    <a:p>
                      <a:pPr algn="l"/>
                      <a:r>
                        <a:rPr lang="en-IN" b="0" dirty="0">
                          <a:solidFill>
                            <a:srgbClr val="1F497D"/>
                          </a:solidFill>
                          <a:effectLst/>
                          <a:latin typeface="+mn-lt"/>
                        </a:rPr>
                        <a:t>1,225,500</a:t>
                      </a:r>
                    </a:p>
                  </a:txBody>
                  <a:tcPr anchor="ctr"/>
                </a:tc>
                <a:tc>
                  <a:txBody>
                    <a:bodyPr/>
                    <a:lstStyle/>
                    <a:p>
                      <a:pPr algn="l"/>
                      <a:r>
                        <a:rPr lang="en-IN" b="0" dirty="0">
                          <a:solidFill>
                            <a:srgbClr val="1F497D"/>
                          </a:solidFill>
                          <a:effectLst/>
                          <a:latin typeface="+mn-lt"/>
                        </a:rPr>
                        <a:t>10,820,000</a:t>
                      </a:r>
                    </a:p>
                  </a:txBody>
                  <a:tcPr anchor="ctr"/>
                </a:tc>
                <a:extLst>
                  <a:ext uri="{0D108BD9-81ED-4DB2-BD59-A6C34878D82A}">
                    <a16:rowId xmlns:a16="http://schemas.microsoft.com/office/drawing/2014/main" val="1855236446"/>
                  </a:ext>
                </a:extLst>
              </a:tr>
              <a:tr h="527570">
                <a:tc>
                  <a:txBody>
                    <a:bodyPr/>
                    <a:lstStyle/>
                    <a:p>
                      <a:pPr algn="l"/>
                      <a:r>
                        <a:rPr lang="en-IN" b="0" dirty="0">
                          <a:solidFill>
                            <a:srgbClr val="1F497D"/>
                          </a:solidFill>
                          <a:effectLst/>
                          <a:latin typeface="+mn-lt"/>
                        </a:rPr>
                        <a:t>Chromista</a:t>
                      </a:r>
                    </a:p>
                  </a:txBody>
                  <a:tcPr anchor="ctr"/>
                </a:tc>
                <a:tc>
                  <a:txBody>
                    <a:bodyPr/>
                    <a:lstStyle/>
                    <a:p>
                      <a:pPr algn="l"/>
                      <a:r>
                        <a:rPr lang="en-IN" b="0" dirty="0">
                          <a:solidFill>
                            <a:srgbClr val="1F497D"/>
                          </a:solidFill>
                          <a:effectLst/>
                          <a:latin typeface="+mn-lt"/>
                        </a:rPr>
                        <a:t>17,892</a:t>
                      </a:r>
                    </a:p>
                  </a:txBody>
                  <a:tcPr anchor="ctr"/>
                </a:tc>
                <a:tc>
                  <a:txBody>
                    <a:bodyPr/>
                    <a:lstStyle/>
                    <a:p>
                      <a:pPr algn="l"/>
                      <a:r>
                        <a:rPr lang="en-IN" b="0" dirty="0">
                          <a:solidFill>
                            <a:srgbClr val="1F497D"/>
                          </a:solidFill>
                          <a:effectLst/>
                          <a:latin typeface="+mn-lt"/>
                        </a:rPr>
                        <a:t>34,900</a:t>
                      </a:r>
                    </a:p>
                  </a:txBody>
                  <a:tcPr anchor="ctr"/>
                </a:tc>
                <a:tc>
                  <a:txBody>
                    <a:bodyPr/>
                    <a:lstStyle/>
                    <a:p>
                      <a:pPr algn="l"/>
                      <a:r>
                        <a:rPr lang="en-IN" b="0" dirty="0">
                          <a:solidFill>
                            <a:srgbClr val="1F497D"/>
                          </a:solidFill>
                          <a:effectLst/>
                          <a:latin typeface="+mn-lt"/>
                        </a:rPr>
                        <a:t>25,044</a:t>
                      </a:r>
                    </a:p>
                  </a:txBody>
                  <a:tcPr anchor="ctr"/>
                </a:tc>
                <a:tc>
                  <a:txBody>
                    <a:bodyPr/>
                    <a:lstStyle/>
                    <a:p>
                      <a:pPr algn="l"/>
                      <a:r>
                        <a:rPr lang="en-IN" b="0" dirty="0">
                          <a:solidFill>
                            <a:srgbClr val="1F497D"/>
                          </a:solidFill>
                          <a:effectLst/>
                          <a:latin typeface="+mn-lt"/>
                        </a:rPr>
                        <a:t>200,500</a:t>
                      </a:r>
                    </a:p>
                  </a:txBody>
                  <a:tcPr anchor="ctr"/>
                </a:tc>
                <a:tc>
                  <a:txBody>
                    <a:bodyPr/>
                    <a:lstStyle/>
                    <a:p>
                      <a:pPr algn="l"/>
                      <a:r>
                        <a:rPr lang="en-IN" b="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a:t>
                      </a:r>
                      <a:endParaRPr lang="en-IN" b="0" dirty="0">
                        <a:solidFill>
                          <a:srgbClr val="1F497D"/>
                        </a:solidFill>
                        <a:effectLst/>
                        <a:latin typeface="+mn-lt"/>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b="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a:t>
                      </a:r>
                      <a:endParaRPr lang="en-IN" b="0" dirty="0">
                        <a:solidFill>
                          <a:srgbClr val="1F497D"/>
                        </a:solidFill>
                        <a:effectLst/>
                        <a:latin typeface="+mn-lt"/>
                      </a:endParaRPr>
                    </a:p>
                  </a:txBody>
                  <a:tcPr anchor="ctr"/>
                </a:tc>
                <a:extLst>
                  <a:ext uri="{0D108BD9-81ED-4DB2-BD59-A6C34878D82A}">
                    <a16:rowId xmlns:a16="http://schemas.microsoft.com/office/drawing/2014/main" val="574465553"/>
                  </a:ext>
                </a:extLst>
              </a:tr>
              <a:tr h="527570">
                <a:tc>
                  <a:txBody>
                    <a:bodyPr/>
                    <a:lstStyle/>
                    <a:p>
                      <a:pPr algn="l"/>
                      <a:r>
                        <a:rPr lang="en-IN" b="0" dirty="0">
                          <a:solidFill>
                            <a:srgbClr val="1F497D"/>
                          </a:solidFill>
                          <a:effectLst/>
                          <a:latin typeface="+mn-lt"/>
                        </a:rPr>
                        <a:t>Fungi</a:t>
                      </a:r>
                    </a:p>
                  </a:txBody>
                  <a:tcPr anchor="ctr"/>
                </a:tc>
                <a:tc>
                  <a:txBody>
                    <a:bodyPr/>
                    <a:lstStyle/>
                    <a:p>
                      <a:pPr algn="l"/>
                      <a:r>
                        <a:rPr lang="en-IN" b="0" dirty="0">
                          <a:solidFill>
                            <a:srgbClr val="1F497D"/>
                          </a:solidFill>
                          <a:effectLst/>
                          <a:latin typeface="+mn-lt"/>
                        </a:rPr>
                        <a:t>44,368</a:t>
                      </a:r>
                    </a:p>
                  </a:txBody>
                  <a:tcPr anchor="ctr"/>
                </a:tc>
                <a:tc>
                  <a:txBody>
                    <a:bodyPr/>
                    <a:lstStyle/>
                    <a:p>
                      <a:pPr algn="l"/>
                      <a:r>
                        <a:rPr lang="en-IN" b="0" dirty="0">
                          <a:solidFill>
                            <a:srgbClr val="1F497D"/>
                          </a:solidFill>
                          <a:effectLst/>
                          <a:latin typeface="+mn-lt"/>
                        </a:rPr>
                        <a:t>616,320</a:t>
                      </a:r>
                    </a:p>
                  </a:txBody>
                  <a:tcPr anchor="ctr"/>
                </a:tc>
                <a:tc>
                  <a:txBody>
                    <a:bodyPr/>
                    <a:lstStyle/>
                    <a:p>
                      <a:pPr algn="l"/>
                      <a:r>
                        <a:rPr lang="en-IN" b="0" dirty="0">
                          <a:solidFill>
                            <a:srgbClr val="1F497D"/>
                          </a:solidFill>
                          <a:effectLst/>
                          <a:latin typeface="+mn-lt"/>
                        </a:rPr>
                        <a:t>98,998</a:t>
                      </a:r>
                    </a:p>
                  </a:txBody>
                  <a:tcPr anchor="ctr"/>
                </a:tc>
                <a:tc>
                  <a:txBody>
                    <a:bodyPr/>
                    <a:lstStyle/>
                    <a:p>
                      <a:pPr algn="l"/>
                      <a:r>
                        <a:rPr lang="en-IN" b="0" dirty="0">
                          <a:solidFill>
                            <a:srgbClr val="1F497D"/>
                          </a:solidFill>
                          <a:effectLst/>
                          <a:latin typeface="+mn-lt"/>
                        </a:rPr>
                        <a:t>1,500,000</a:t>
                      </a:r>
                    </a:p>
                  </a:txBody>
                  <a:tcPr anchor="ctr"/>
                </a:tc>
                <a:tc>
                  <a:txBody>
                    <a:bodyPr/>
                    <a:lstStyle/>
                    <a:p>
                      <a:pPr algn="l"/>
                      <a:r>
                        <a:rPr lang="en-IN" b="0" dirty="0">
                          <a:solidFill>
                            <a:srgbClr val="1F497D"/>
                          </a:solidFill>
                          <a:effectLst/>
                          <a:latin typeface="+mn-lt"/>
                        </a:rPr>
                        <a:t>72,000</a:t>
                      </a:r>
                    </a:p>
                  </a:txBody>
                  <a:tcPr anchor="ctr"/>
                </a:tc>
                <a:tc>
                  <a:txBody>
                    <a:bodyPr/>
                    <a:lstStyle/>
                    <a:p>
                      <a:pPr algn="l"/>
                      <a:r>
                        <a:rPr lang="en-IN" b="0" dirty="0">
                          <a:solidFill>
                            <a:srgbClr val="1F497D"/>
                          </a:solidFill>
                          <a:effectLst/>
                          <a:latin typeface="+mn-lt"/>
                        </a:rPr>
                        <a:t>1,500,000</a:t>
                      </a:r>
                    </a:p>
                  </a:txBody>
                  <a:tcPr anchor="ctr"/>
                </a:tc>
                <a:extLst>
                  <a:ext uri="{0D108BD9-81ED-4DB2-BD59-A6C34878D82A}">
                    <a16:rowId xmlns:a16="http://schemas.microsoft.com/office/drawing/2014/main" val="1855022100"/>
                  </a:ext>
                </a:extLst>
              </a:tr>
              <a:tr h="527570">
                <a:tc>
                  <a:txBody>
                    <a:bodyPr/>
                    <a:lstStyle/>
                    <a:p>
                      <a:pPr algn="l"/>
                      <a:r>
                        <a:rPr lang="en-IN" b="0" dirty="0">
                          <a:solidFill>
                            <a:srgbClr val="1F497D"/>
                          </a:solidFill>
                          <a:effectLst/>
                          <a:latin typeface="+mn-lt"/>
                        </a:rPr>
                        <a:t>Plantae</a:t>
                      </a:r>
                    </a:p>
                  </a:txBody>
                  <a:tcPr anchor="ctr"/>
                </a:tc>
                <a:tc>
                  <a:txBody>
                    <a:bodyPr/>
                    <a:lstStyle/>
                    <a:p>
                      <a:pPr algn="l"/>
                      <a:r>
                        <a:rPr lang="en-IN" b="0" dirty="0">
                          <a:solidFill>
                            <a:srgbClr val="1F497D"/>
                          </a:solidFill>
                          <a:effectLst/>
                          <a:latin typeface="+mn-lt"/>
                        </a:rPr>
                        <a:t>224,244</a:t>
                      </a:r>
                    </a:p>
                  </a:txBody>
                  <a:tcPr anchor="ctr"/>
                </a:tc>
                <a:tc>
                  <a:txBody>
                    <a:bodyPr/>
                    <a:lstStyle/>
                    <a:p>
                      <a:pPr algn="l"/>
                      <a:r>
                        <a:rPr lang="en-IN" b="0" dirty="0">
                          <a:solidFill>
                            <a:srgbClr val="1F497D"/>
                          </a:solidFill>
                          <a:effectLst/>
                          <a:latin typeface="+mn-lt"/>
                        </a:rPr>
                        <a:t>314,600</a:t>
                      </a:r>
                    </a:p>
                  </a:txBody>
                  <a:tcPr anchor="ctr"/>
                </a:tc>
                <a:tc>
                  <a:txBody>
                    <a:bodyPr/>
                    <a:lstStyle/>
                    <a:p>
                      <a:pPr algn="l"/>
                      <a:r>
                        <a:rPr lang="en-IN" b="0" dirty="0">
                          <a:solidFill>
                            <a:srgbClr val="1F497D"/>
                          </a:solidFill>
                          <a:effectLst/>
                          <a:latin typeface="+mn-lt"/>
                        </a:rPr>
                        <a:t>310,129</a:t>
                      </a:r>
                    </a:p>
                  </a:txBody>
                  <a:tcPr anchor="ctr"/>
                </a:tc>
                <a:tc>
                  <a:txBody>
                    <a:bodyPr/>
                    <a:lstStyle/>
                    <a:p>
                      <a:pPr algn="l"/>
                      <a:r>
                        <a:rPr lang="en-IN" b="0" dirty="0">
                          <a:solidFill>
                            <a:srgbClr val="1F497D"/>
                          </a:solidFill>
                          <a:effectLst/>
                          <a:latin typeface="+mn-lt"/>
                        </a:rPr>
                        <a:t>390,800</a:t>
                      </a:r>
                    </a:p>
                  </a:txBody>
                  <a:tcPr anchor="ctr"/>
                </a:tc>
                <a:tc>
                  <a:txBody>
                    <a:bodyPr/>
                    <a:lstStyle/>
                    <a:p>
                      <a:pPr algn="l"/>
                      <a:r>
                        <a:rPr lang="en-IN" b="0" dirty="0">
                          <a:solidFill>
                            <a:srgbClr val="1F497D"/>
                          </a:solidFill>
                          <a:effectLst/>
                          <a:latin typeface="+mn-lt"/>
                        </a:rPr>
                        <a:t>270,000</a:t>
                      </a:r>
                    </a:p>
                  </a:txBody>
                  <a:tcPr anchor="ctr"/>
                </a:tc>
                <a:tc>
                  <a:txBody>
                    <a:bodyPr/>
                    <a:lstStyle/>
                    <a:p>
                      <a:pPr algn="l"/>
                      <a:r>
                        <a:rPr lang="en-IN" b="0" dirty="0">
                          <a:solidFill>
                            <a:srgbClr val="1F497D"/>
                          </a:solidFill>
                          <a:effectLst/>
                          <a:latin typeface="+mn-lt"/>
                        </a:rPr>
                        <a:t>320,000</a:t>
                      </a:r>
                    </a:p>
                  </a:txBody>
                  <a:tcPr anchor="ctr"/>
                </a:tc>
                <a:extLst>
                  <a:ext uri="{0D108BD9-81ED-4DB2-BD59-A6C34878D82A}">
                    <a16:rowId xmlns:a16="http://schemas.microsoft.com/office/drawing/2014/main" val="3047930597"/>
                  </a:ext>
                </a:extLst>
              </a:tr>
              <a:tr h="527570">
                <a:tc>
                  <a:txBody>
                    <a:bodyPr/>
                    <a:lstStyle/>
                    <a:p>
                      <a:pPr algn="l"/>
                      <a:r>
                        <a:rPr lang="en-IN" b="0" dirty="0">
                          <a:solidFill>
                            <a:srgbClr val="1F497D"/>
                          </a:solidFill>
                          <a:effectLst/>
                          <a:latin typeface="+mn-lt"/>
                        </a:rPr>
                        <a:t>Protozoa</a:t>
                      </a:r>
                    </a:p>
                  </a:txBody>
                  <a:tcPr anchor="ctr"/>
                </a:tc>
                <a:tc>
                  <a:txBody>
                    <a:bodyPr/>
                    <a:lstStyle/>
                    <a:p>
                      <a:pPr algn="l"/>
                      <a:r>
                        <a:rPr lang="en-IN" b="0" dirty="0">
                          <a:solidFill>
                            <a:srgbClr val="1F497D"/>
                          </a:solidFill>
                          <a:effectLst/>
                          <a:latin typeface="+mn-lt"/>
                        </a:rPr>
                        <a:t>16,236</a:t>
                      </a:r>
                    </a:p>
                  </a:txBody>
                  <a:tcPr anchor="ctr"/>
                </a:tc>
                <a:tc>
                  <a:txBody>
                    <a:bodyPr/>
                    <a:lstStyle/>
                    <a:p>
                      <a:pPr algn="l"/>
                      <a:r>
                        <a:rPr lang="en-IN" b="0" dirty="0">
                          <a:solidFill>
                            <a:srgbClr val="1F497D"/>
                          </a:solidFill>
                          <a:effectLst/>
                          <a:latin typeface="+mn-lt"/>
                        </a:rPr>
                        <a:t>72,800</a:t>
                      </a:r>
                    </a:p>
                  </a:txBody>
                  <a:tcPr anchor="ctr"/>
                </a:tc>
                <a:tc>
                  <a:txBody>
                    <a:bodyPr/>
                    <a:lstStyle/>
                    <a:p>
                      <a:pPr algn="l"/>
                      <a:r>
                        <a:rPr lang="en-IN" b="0" dirty="0">
                          <a:solidFill>
                            <a:srgbClr val="1F497D"/>
                          </a:solidFill>
                          <a:effectLst/>
                          <a:latin typeface="+mn-lt"/>
                        </a:rPr>
                        <a:t>28,871</a:t>
                      </a:r>
                    </a:p>
                  </a:txBody>
                  <a:tcPr anchor="ctr"/>
                </a:tc>
                <a:tc>
                  <a:txBody>
                    <a:bodyPr/>
                    <a:lstStyle/>
                    <a:p>
                      <a:pPr algn="l"/>
                      <a:r>
                        <a:rPr lang="en-IN" b="0" dirty="0">
                          <a:solidFill>
                            <a:srgbClr val="1F497D"/>
                          </a:solidFill>
                          <a:effectLst/>
                          <a:latin typeface="+mn-lt"/>
                        </a:rPr>
                        <a:t>1,000,000</a:t>
                      </a:r>
                    </a:p>
                  </a:txBody>
                  <a:tcPr anchor="ctr"/>
                </a:tc>
                <a:tc>
                  <a:txBody>
                    <a:bodyPr/>
                    <a:lstStyle/>
                    <a:p>
                      <a:pPr algn="l"/>
                      <a:r>
                        <a:rPr lang="en-IN" b="0" dirty="0">
                          <a:solidFill>
                            <a:srgbClr val="1F497D"/>
                          </a:solidFill>
                          <a:effectLst/>
                          <a:latin typeface="+mn-lt"/>
                        </a:rPr>
                        <a:t>80,000</a:t>
                      </a:r>
                    </a:p>
                  </a:txBody>
                  <a:tcPr anchor="ctr"/>
                </a:tc>
                <a:tc>
                  <a:txBody>
                    <a:bodyPr/>
                    <a:lstStyle/>
                    <a:p>
                      <a:pPr algn="l"/>
                      <a:r>
                        <a:rPr lang="en-IN" b="0" dirty="0">
                          <a:solidFill>
                            <a:srgbClr val="1F497D"/>
                          </a:solidFill>
                          <a:effectLst/>
                          <a:latin typeface="+mn-lt"/>
                        </a:rPr>
                        <a:t>600,000</a:t>
                      </a:r>
                    </a:p>
                  </a:txBody>
                  <a:tcPr anchor="ctr"/>
                </a:tc>
                <a:extLst>
                  <a:ext uri="{0D108BD9-81ED-4DB2-BD59-A6C34878D82A}">
                    <a16:rowId xmlns:a16="http://schemas.microsoft.com/office/drawing/2014/main" val="511961815"/>
                  </a:ext>
                </a:extLst>
              </a:tr>
              <a:tr h="527570">
                <a:tc>
                  <a:txBody>
                    <a:bodyPr/>
                    <a:lstStyle/>
                    <a:p>
                      <a:pPr algn="l"/>
                      <a:r>
                        <a:rPr lang="en-IN" b="0" dirty="0">
                          <a:solidFill>
                            <a:srgbClr val="1F497D"/>
                          </a:solidFill>
                          <a:effectLst/>
                          <a:latin typeface="+mn-lt"/>
                        </a:rPr>
                        <a:t>Prokaryotes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b="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a:t>
                      </a:r>
                      <a:endParaRPr lang="en-IN" b="0" dirty="0">
                        <a:solidFill>
                          <a:srgbClr val="1F497D"/>
                        </a:solidFill>
                        <a:effectLst/>
                        <a:latin typeface="+mn-lt"/>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b="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a:t>
                      </a:r>
                      <a:endParaRPr lang="en-IN" b="0" dirty="0">
                        <a:solidFill>
                          <a:srgbClr val="1F497D"/>
                        </a:solidFill>
                        <a:effectLst/>
                        <a:latin typeface="+mn-lt"/>
                      </a:endParaRPr>
                    </a:p>
                  </a:txBody>
                  <a:tcPr anchor="ctr"/>
                </a:tc>
                <a:tc>
                  <a:txBody>
                    <a:bodyPr/>
                    <a:lstStyle/>
                    <a:p>
                      <a:pPr algn="l"/>
                      <a:r>
                        <a:rPr lang="en-IN" b="0" dirty="0">
                          <a:solidFill>
                            <a:srgbClr val="1F497D"/>
                          </a:solidFill>
                          <a:effectLst/>
                          <a:latin typeface="+mn-lt"/>
                        </a:rPr>
                        <a:t>10,307</a:t>
                      </a:r>
                    </a:p>
                  </a:txBody>
                  <a:tcPr anchor="ctr"/>
                </a:tc>
                <a:tc>
                  <a:txBody>
                    <a:bodyPr/>
                    <a:lstStyle/>
                    <a:p>
                      <a:pPr algn="l"/>
                      <a:r>
                        <a:rPr lang="en-IN" b="0" dirty="0">
                          <a:solidFill>
                            <a:srgbClr val="1F497D"/>
                          </a:solidFill>
                          <a:effectLst/>
                          <a:latin typeface="+mn-lt"/>
                        </a:rPr>
                        <a:t>1,000,000</a:t>
                      </a:r>
                    </a:p>
                  </a:txBody>
                  <a:tcPr anchor="ctr"/>
                </a:tc>
                <a:tc>
                  <a:txBody>
                    <a:bodyPr/>
                    <a:lstStyle/>
                    <a:p>
                      <a:pPr algn="l"/>
                      <a:r>
                        <a:rPr lang="en-IN" b="0" dirty="0">
                          <a:solidFill>
                            <a:srgbClr val="1F497D"/>
                          </a:solidFill>
                          <a:effectLst/>
                          <a:latin typeface="+mn-lt"/>
                        </a:rPr>
                        <a:t>10,175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b="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a:t>
                      </a:r>
                      <a:endParaRPr lang="en-IN" b="0" dirty="0">
                        <a:solidFill>
                          <a:srgbClr val="1F497D"/>
                        </a:solidFill>
                        <a:effectLst/>
                        <a:latin typeface="+mn-lt"/>
                      </a:endParaRPr>
                    </a:p>
                  </a:txBody>
                  <a:tcPr anchor="ctr"/>
                </a:tc>
                <a:extLst>
                  <a:ext uri="{0D108BD9-81ED-4DB2-BD59-A6C34878D82A}">
                    <a16:rowId xmlns:a16="http://schemas.microsoft.com/office/drawing/2014/main" val="4254616993"/>
                  </a:ext>
                </a:extLst>
              </a:tr>
              <a:tr h="527570">
                <a:tc>
                  <a:txBody>
                    <a:bodyPr/>
                    <a:lstStyle/>
                    <a:p>
                      <a:pPr algn="l"/>
                      <a:r>
                        <a:rPr lang="en-IN" b="0" dirty="0">
                          <a:solidFill>
                            <a:srgbClr val="1F497D"/>
                          </a:solidFill>
                          <a:effectLst/>
                          <a:latin typeface="+mn-lt"/>
                        </a:rPr>
                        <a:t>Total</a:t>
                      </a:r>
                    </a:p>
                  </a:txBody>
                  <a:tcPr anchor="ctr"/>
                </a:tc>
                <a:tc>
                  <a:txBody>
                    <a:bodyPr/>
                    <a:lstStyle/>
                    <a:p>
                      <a:pPr algn="l"/>
                      <a:r>
                        <a:rPr lang="en-IN" b="0" dirty="0">
                          <a:solidFill>
                            <a:srgbClr val="1F497D"/>
                          </a:solidFill>
                          <a:effectLst/>
                          <a:latin typeface="+mn-lt"/>
                        </a:rPr>
                        <a:t>1,427,256</a:t>
                      </a:r>
                    </a:p>
                  </a:txBody>
                  <a:tcPr anchor="ctr"/>
                </a:tc>
                <a:tc>
                  <a:txBody>
                    <a:bodyPr/>
                    <a:lstStyle/>
                    <a:p>
                      <a:pPr algn="l"/>
                      <a:r>
                        <a:rPr lang="en-IN" b="0" dirty="0">
                          <a:solidFill>
                            <a:srgbClr val="1F497D"/>
                          </a:solidFill>
                          <a:effectLst/>
                          <a:latin typeface="+mn-lt"/>
                        </a:rPr>
                        <a:t>10,958,620</a:t>
                      </a:r>
                    </a:p>
                  </a:txBody>
                  <a:tcPr anchor="ctr"/>
                </a:tc>
                <a:tc>
                  <a:txBody>
                    <a:bodyPr/>
                    <a:lstStyle/>
                    <a:p>
                      <a:pPr algn="l"/>
                      <a:r>
                        <a:rPr lang="en-IN" b="0" dirty="0">
                          <a:solidFill>
                            <a:srgbClr val="1F497D"/>
                          </a:solidFill>
                          <a:effectLst/>
                          <a:latin typeface="+mn-lt"/>
                        </a:rPr>
                        <a:t>1,897,502</a:t>
                      </a:r>
                    </a:p>
                  </a:txBody>
                  <a:tcPr anchor="ctr"/>
                </a:tc>
                <a:tc>
                  <a:txBody>
                    <a:bodyPr/>
                    <a:lstStyle/>
                    <a:p>
                      <a:pPr algn="l"/>
                      <a:r>
                        <a:rPr lang="en-IN" b="0" dirty="0">
                          <a:solidFill>
                            <a:srgbClr val="1F497D"/>
                          </a:solidFill>
                          <a:effectLst/>
                          <a:latin typeface="+mn-lt"/>
                        </a:rPr>
                        <a:t>10,927,630</a:t>
                      </a:r>
                    </a:p>
                  </a:txBody>
                  <a:tcPr anchor="ctr"/>
                </a:tc>
                <a:tc>
                  <a:txBody>
                    <a:bodyPr/>
                    <a:lstStyle/>
                    <a:p>
                      <a:pPr algn="l"/>
                      <a:r>
                        <a:rPr lang="en-IN" b="0" dirty="0">
                          <a:solidFill>
                            <a:srgbClr val="1F497D"/>
                          </a:solidFill>
                          <a:effectLst/>
                          <a:latin typeface="+mn-lt"/>
                        </a:rPr>
                        <a:t>1,657,675</a:t>
                      </a:r>
                    </a:p>
                  </a:txBody>
                  <a:tcPr anchor="ctr"/>
                </a:tc>
                <a:tc>
                  <a:txBody>
                    <a:bodyPr/>
                    <a:lstStyle/>
                    <a:p>
                      <a:pPr algn="l"/>
                      <a:r>
                        <a:rPr lang="en-IN" b="0" dirty="0">
                          <a:solidFill>
                            <a:srgbClr val="1F497D"/>
                          </a:solidFill>
                          <a:effectLst/>
                          <a:latin typeface="+mn-lt"/>
                        </a:rPr>
                        <a:t>13,240,000</a:t>
                      </a:r>
                    </a:p>
                  </a:txBody>
                  <a:tcPr anchor="ctr"/>
                </a:tc>
                <a:extLst>
                  <a:ext uri="{0D108BD9-81ED-4DB2-BD59-A6C34878D82A}">
                    <a16:rowId xmlns:a16="http://schemas.microsoft.com/office/drawing/2014/main" val="3280794556"/>
                  </a:ext>
                </a:extLst>
              </a:tr>
            </a:tbl>
          </a:graphicData>
        </a:graphic>
      </p:graphicFrame>
    </p:spTree>
    <p:extLst>
      <p:ext uri="{BB962C8B-B14F-4D97-AF65-F5344CB8AC3E}">
        <p14:creationId xmlns:p14="http://schemas.microsoft.com/office/powerpoint/2010/main" val="619121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Describing Life on Earth</a:t>
            </a:r>
          </a:p>
        </p:txBody>
      </p:sp>
      <p:sp>
        <p:nvSpPr>
          <p:cNvPr id="11267" name="Rectangle 3"/>
          <p:cNvSpPr>
            <a:spLocks noGrp="1"/>
          </p:cNvSpPr>
          <p:nvPr>
            <p:ph idx="1"/>
          </p:nvPr>
        </p:nvSpPr>
        <p:spPr>
          <a:prstGeom prst="rect">
            <a:avLst/>
          </a:prstGeom>
        </p:spPr>
        <p:txBody>
          <a:bodyPr>
            <a:normAutofit fontScale="85000" lnSpcReduction="20000"/>
          </a:bodyPr>
          <a:lstStyle/>
          <a:p>
            <a:pPr marL="0" indent="0">
              <a:buNone/>
              <a:tabLst>
                <a:tab pos="461963" algn="l"/>
              </a:tabLst>
            </a:pPr>
            <a:r>
              <a:rPr lang="en-US" dirty="0">
                <a:solidFill>
                  <a:schemeClr val="tx1"/>
                </a:solidFill>
              </a:rPr>
              <a:t>There are ongoing efforts to catalog and describe new species.</a:t>
            </a:r>
          </a:p>
          <a:p>
            <a:pPr>
              <a:tabLst>
                <a:tab pos="461963" algn="l"/>
              </a:tabLst>
            </a:pPr>
            <a:r>
              <a:rPr lang="en-US" u="sng" dirty="0">
                <a:solidFill>
                  <a:schemeClr val="tx1"/>
                </a:solidFill>
              </a:rPr>
              <a:t>Current rate of species description</a:t>
            </a:r>
            <a:r>
              <a:rPr lang="en-US" dirty="0">
                <a:solidFill>
                  <a:schemeClr val="tx1"/>
                </a:solidFill>
              </a:rPr>
              <a:t>: 17,000</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n-US" dirty="0">
                <a:solidFill>
                  <a:schemeClr val="tx1"/>
                </a:solidFill>
              </a:rPr>
              <a:t>20,000 new species per year</a:t>
            </a:r>
            <a:endParaRPr lang="en-US" dirty="0">
              <a:solidFill>
                <a:srgbClr val="0000FF"/>
              </a:solidFill>
            </a:endParaRPr>
          </a:p>
          <a:p>
            <a:pPr>
              <a:tabLst>
                <a:tab pos="461963" algn="l"/>
              </a:tabLst>
            </a:pPr>
            <a:r>
              <a:rPr lang="en-US" dirty="0">
                <a:solidFill>
                  <a:schemeClr val="tx1"/>
                </a:solidFill>
              </a:rPr>
              <a:t>Gets easier as species go extinct, but not a total positive due to loss of biodiversity</a:t>
            </a:r>
          </a:p>
          <a:p>
            <a:pPr marL="0" indent="0">
              <a:buNone/>
              <a:tabLst>
                <a:tab pos="461963" algn="l"/>
              </a:tabLst>
            </a:pPr>
            <a:r>
              <a:rPr lang="en-US" dirty="0">
                <a:solidFill>
                  <a:schemeClr val="tx1"/>
                </a:solidFill>
              </a:rPr>
              <a:t>Describing species is a complex process to determine an organism's unique characteristics.</a:t>
            </a:r>
          </a:p>
          <a:p>
            <a:pPr>
              <a:tabLst>
                <a:tab pos="461963" algn="l"/>
              </a:tabLst>
            </a:pPr>
            <a:r>
              <a:rPr lang="en-US" dirty="0">
                <a:solidFill>
                  <a:schemeClr val="tx1"/>
                </a:solidFill>
              </a:rPr>
              <a:t>Involves comparing new specimens to known species and genera</a:t>
            </a:r>
          </a:p>
          <a:p>
            <a:pPr>
              <a:tabLst>
                <a:tab pos="461963" algn="l"/>
              </a:tabLst>
            </a:pPr>
            <a:r>
              <a:rPr lang="en-US" dirty="0">
                <a:solidFill>
                  <a:schemeClr val="tx1"/>
                </a:solidFill>
              </a:rPr>
              <a:t>Crucial for recognizing and studying species after initial discovery</a:t>
            </a:r>
          </a:p>
          <a:p>
            <a:pPr>
              <a:tabLst>
                <a:tab pos="461963" algn="l"/>
              </a:tabLst>
            </a:pPr>
            <a:r>
              <a:rPr lang="en-US" dirty="0">
                <a:solidFill>
                  <a:schemeClr val="tx1"/>
                </a:solidFill>
              </a:rPr>
              <a:t>Aids in understanding species' biology and potential value</a:t>
            </a:r>
          </a:p>
          <a:p>
            <a:pPr>
              <a:tabLst>
                <a:tab pos="461963" algn="l"/>
              </a:tabLst>
            </a:pPr>
            <a:r>
              <a:rPr lang="en-US" dirty="0">
                <a:solidFill>
                  <a:schemeClr val="tx1"/>
                </a:solidFill>
              </a:rPr>
              <a:t>Challenging due to vast number of undescribed species</a:t>
            </a:r>
            <a:endParaRPr lang="en-US" dirty="0">
              <a:solidFill>
                <a:srgbClr val="0000FF"/>
              </a:solidFill>
            </a:endParaRPr>
          </a:p>
        </p:txBody>
      </p:sp>
    </p:spTree>
    <p:extLst>
      <p:ext uri="{BB962C8B-B14F-4D97-AF65-F5344CB8AC3E}">
        <p14:creationId xmlns:p14="http://schemas.microsoft.com/office/powerpoint/2010/main" val="42005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1</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548640"/>
          </a:xfrm>
        </p:spPr>
        <p:txBody>
          <a:bodyPr/>
          <a:lstStyle/>
          <a:p>
            <a:r>
              <a:rPr lang="en-US" dirty="0"/>
              <a:t>In what ways does biodiversity impact our species?</a:t>
            </a:r>
          </a:p>
        </p:txBody>
      </p:sp>
    </p:spTree>
    <p:extLst>
      <p:ext uri="{BB962C8B-B14F-4D97-AF65-F5344CB8AC3E}">
        <p14:creationId xmlns:p14="http://schemas.microsoft.com/office/powerpoint/2010/main" val="1933572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Patterns of Biodiversity</a:t>
            </a: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dirty="0">
                <a:solidFill>
                  <a:schemeClr val="tx1"/>
                </a:solidFill>
              </a:rPr>
              <a:t>Biodiversity is not evenly distributed across the planet.</a:t>
            </a:r>
          </a:p>
          <a:p>
            <a:pPr>
              <a:tabLst>
                <a:tab pos="461963" algn="l"/>
              </a:tabLst>
            </a:pPr>
            <a:r>
              <a:rPr lang="en-US" b="1" dirty="0">
                <a:solidFill>
                  <a:schemeClr val="tx1"/>
                </a:solidFill>
              </a:rPr>
              <a:t>Endemic species</a:t>
            </a:r>
            <a:r>
              <a:rPr lang="en-US" dirty="0">
                <a:solidFill>
                  <a:schemeClr val="tx1"/>
                </a:solidFill>
              </a:rPr>
              <a:t>: species found only in one location</a:t>
            </a:r>
          </a:p>
          <a:p>
            <a:pPr lvl="1">
              <a:tabLst>
                <a:tab pos="461963" algn="l"/>
              </a:tabLst>
            </a:pPr>
            <a:r>
              <a:rPr lang="en-US" dirty="0">
                <a:solidFill>
                  <a:schemeClr val="tx1"/>
                </a:solidFill>
              </a:rPr>
              <a:t>Can be vulnerable to extinction</a:t>
            </a:r>
          </a:p>
          <a:p>
            <a:pPr lvl="1">
              <a:tabLst>
                <a:tab pos="461963" algn="l"/>
              </a:tabLst>
            </a:pPr>
            <a:r>
              <a:rPr lang="en-US" u="sng" dirty="0">
                <a:solidFill>
                  <a:schemeClr val="tx1"/>
                </a:solidFill>
              </a:rPr>
              <a:t>Example</a:t>
            </a:r>
            <a:r>
              <a:rPr lang="en-US" dirty="0">
                <a:solidFill>
                  <a:schemeClr val="tx1"/>
                </a:solidFill>
              </a:rPr>
              <a:t>: Lake Victoria cichlids</a:t>
            </a:r>
          </a:p>
          <a:p>
            <a:pPr lvl="1">
              <a:tabLst>
                <a:tab pos="461963" algn="l"/>
              </a:tabLst>
            </a:pPr>
            <a:r>
              <a:rPr lang="en-US" dirty="0"/>
              <a:t>Can also apply to higher taxonomic levels</a:t>
            </a:r>
            <a:endParaRPr lang="en-US" dirty="0">
              <a:solidFill>
                <a:schemeClr val="tx1"/>
              </a:solidFill>
            </a:endParaRPr>
          </a:p>
          <a:p>
            <a:pPr>
              <a:tabLst>
                <a:tab pos="461963" algn="l"/>
              </a:tabLst>
            </a:pPr>
            <a:r>
              <a:rPr lang="en-US" u="sng" dirty="0">
                <a:solidFill>
                  <a:schemeClr val="tx1"/>
                </a:solidFill>
              </a:rPr>
              <a:t>Factors</a:t>
            </a:r>
            <a:r>
              <a:rPr lang="en-US" dirty="0">
                <a:solidFill>
                  <a:schemeClr val="tx1"/>
                </a:solidFill>
              </a:rPr>
              <a:t>: latitude, ecosystem age, energy input</a:t>
            </a:r>
          </a:p>
        </p:txBody>
      </p:sp>
    </p:spTree>
    <p:extLst>
      <p:ext uri="{BB962C8B-B14F-4D97-AF65-F5344CB8AC3E}">
        <p14:creationId xmlns:p14="http://schemas.microsoft.com/office/powerpoint/2010/main" val="356563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endParaRPr lang="en-US" sz="1400" baseline="-25000" dirty="0"/>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p:txBody>
          <a:bodyPr>
            <a:normAutofit fontScale="77500" lnSpcReduction="20000"/>
          </a:bodyPr>
          <a:lstStyle/>
          <a:p>
            <a:r>
              <a:rPr lang="en-US" b="1" dirty="0"/>
              <a:t>Career: Biogeographer</a:t>
            </a:r>
          </a:p>
          <a:p>
            <a:r>
              <a:rPr lang="en-US" b="1" dirty="0"/>
              <a:t>Biogeography </a:t>
            </a:r>
            <a:r>
              <a:rPr lang="en-US" dirty="0"/>
              <a:t>is the study of species distribution across time and space.</a:t>
            </a:r>
          </a:p>
          <a:p>
            <a:pPr marL="457200" indent="-457200">
              <a:buFont typeface="Arial" panose="020B0604020202020204" pitchFamily="34" charset="0"/>
              <a:buChar char="•"/>
            </a:pPr>
            <a:r>
              <a:rPr lang="en-US" dirty="0"/>
              <a:t>Combines knowledge of biology, ecology, evolution, and soil science, and climatology</a:t>
            </a:r>
          </a:p>
          <a:p>
            <a:pPr marL="457200" indent="-457200">
              <a:buFont typeface="Arial" panose="020B0604020202020204" pitchFamily="34" charset="0"/>
              <a:buChar char="•"/>
            </a:pPr>
            <a:r>
              <a:rPr lang="en-US" dirty="0"/>
              <a:t>Three main fields:</a:t>
            </a:r>
          </a:p>
          <a:p>
            <a:pPr marL="1200150" lvl="1" indent="-457200">
              <a:buFont typeface="Arial" panose="020B0604020202020204" pitchFamily="34" charset="0"/>
              <a:buChar char="•"/>
            </a:pPr>
            <a:r>
              <a:rPr lang="en-US" u="sng" dirty="0">
                <a:solidFill>
                  <a:schemeClr val="bg1"/>
                </a:solidFill>
              </a:rPr>
              <a:t>Ecological</a:t>
            </a:r>
            <a:r>
              <a:rPr lang="en-US" dirty="0">
                <a:solidFill>
                  <a:schemeClr val="bg1"/>
                </a:solidFill>
              </a:rPr>
              <a:t>: current factors affecting the distribution of plants and animals</a:t>
            </a:r>
          </a:p>
          <a:p>
            <a:pPr marL="1200150" lvl="1" indent="-457200">
              <a:buFont typeface="Arial" panose="020B0604020202020204" pitchFamily="34" charset="0"/>
              <a:buChar char="•"/>
            </a:pPr>
            <a:r>
              <a:rPr lang="en-US" u="sng" dirty="0">
                <a:solidFill>
                  <a:schemeClr val="bg1"/>
                </a:solidFill>
              </a:rPr>
              <a:t>Historical</a:t>
            </a:r>
            <a:r>
              <a:rPr lang="en-US" dirty="0">
                <a:solidFill>
                  <a:schemeClr val="bg1"/>
                </a:solidFill>
              </a:rPr>
              <a:t>: past distribution of species</a:t>
            </a:r>
          </a:p>
          <a:p>
            <a:pPr marL="1200150" lvl="1" indent="-457200">
              <a:buFont typeface="Arial" panose="020B0604020202020204" pitchFamily="34" charset="0"/>
              <a:buChar char="•"/>
            </a:pPr>
            <a:r>
              <a:rPr lang="en-US" u="sng" dirty="0">
                <a:solidFill>
                  <a:schemeClr val="bg1"/>
                </a:solidFill>
              </a:rPr>
              <a:t>Conservation</a:t>
            </a:r>
            <a:r>
              <a:rPr lang="en-US" dirty="0">
                <a:solidFill>
                  <a:schemeClr val="bg1"/>
                </a:solidFill>
              </a:rPr>
              <a:t>: protection and restoration of species based upon known historical and current ecological information</a:t>
            </a:r>
          </a:p>
          <a:p>
            <a:pPr marL="457200" indent="-457200">
              <a:buFont typeface="Arial" panose="020B0604020202020204" pitchFamily="34" charset="0"/>
              <a:buChar char="•"/>
            </a:pPr>
            <a:r>
              <a:rPr lang="en-US" dirty="0"/>
              <a:t>Also involves studying both plant (phytogeography) and animal (zoogeography) distribution</a:t>
            </a:r>
          </a:p>
        </p:txBody>
      </p:sp>
    </p:spTree>
    <p:extLst>
      <p:ext uri="{BB962C8B-B14F-4D97-AF65-F5344CB8AC3E}">
        <p14:creationId xmlns:p14="http://schemas.microsoft.com/office/powerpoint/2010/main" val="11460285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Biodiversity and the Equator</a:t>
            </a:r>
          </a:p>
        </p:txBody>
      </p:sp>
      <p:sp>
        <p:nvSpPr>
          <p:cNvPr id="11267" name="Rectangle 3"/>
          <p:cNvSpPr>
            <a:spLocks noGrp="1"/>
          </p:cNvSpPr>
          <p:nvPr>
            <p:ph idx="1"/>
          </p:nvPr>
        </p:nvSpPr>
        <p:spPr>
          <a:xfrm>
            <a:off x="457200" y="1280160"/>
            <a:ext cx="8229600" cy="2072640"/>
          </a:xfrm>
          <a:prstGeom prst="rect">
            <a:avLst/>
          </a:prstGeom>
        </p:spPr>
        <p:txBody>
          <a:bodyPr>
            <a:normAutofit fontScale="62500" lnSpcReduction="20000"/>
          </a:bodyPr>
          <a:lstStyle/>
          <a:p>
            <a:pPr marL="0" indent="0">
              <a:buNone/>
              <a:tabLst>
                <a:tab pos="461963" algn="l"/>
              </a:tabLst>
            </a:pPr>
            <a:r>
              <a:rPr lang="en-US" dirty="0">
                <a:solidFill>
                  <a:schemeClr val="tx1"/>
                </a:solidFill>
              </a:rPr>
              <a:t>Biodiversity generally increases closer to the equator.</a:t>
            </a:r>
          </a:p>
          <a:p>
            <a:pPr marL="457200" indent="-457200">
              <a:buFont typeface="Arial" panose="020B0604020202020204" pitchFamily="34" charset="0"/>
              <a:buChar char="•"/>
              <a:tabLst>
                <a:tab pos="461963" algn="l"/>
              </a:tabLst>
            </a:pPr>
            <a:r>
              <a:rPr lang="en-US" dirty="0">
                <a:solidFill>
                  <a:schemeClr val="tx1"/>
                </a:solidFill>
              </a:rPr>
              <a:t>Possible explanations include:</a:t>
            </a:r>
          </a:p>
          <a:p>
            <a:pPr marL="1200150" lvl="1" indent="-457200">
              <a:buFont typeface="Arial" panose="020B0604020202020204" pitchFamily="34" charset="0"/>
              <a:buChar char="•"/>
              <a:tabLst>
                <a:tab pos="461963" algn="l"/>
              </a:tabLst>
            </a:pPr>
            <a:r>
              <a:rPr lang="en-US" u="sng" dirty="0">
                <a:solidFill>
                  <a:schemeClr val="tx1"/>
                </a:solidFill>
              </a:rPr>
              <a:t>Ecosystem age</a:t>
            </a:r>
            <a:r>
              <a:rPr lang="en-US" dirty="0">
                <a:solidFill>
                  <a:schemeClr val="tx1"/>
                </a:solidFill>
              </a:rPr>
              <a:t>: idea that tropical ecosystems have a greater age than temperate regions; greater age = more time for speciation</a:t>
            </a:r>
            <a:endParaRPr lang="en-US" dirty="0"/>
          </a:p>
          <a:p>
            <a:pPr marL="1200150" lvl="1" indent="-457200">
              <a:buFont typeface="Arial" panose="020B0604020202020204" pitchFamily="34" charset="0"/>
              <a:buChar char="•"/>
              <a:tabLst>
                <a:tab pos="461963" algn="l"/>
              </a:tabLst>
            </a:pPr>
            <a:r>
              <a:rPr lang="en-US" u="sng" dirty="0"/>
              <a:t>S</a:t>
            </a:r>
            <a:r>
              <a:rPr lang="en-US" u="sng" dirty="0">
                <a:solidFill>
                  <a:schemeClr val="tx1"/>
                </a:solidFill>
              </a:rPr>
              <a:t>olar energy input</a:t>
            </a:r>
            <a:r>
              <a:rPr lang="en-US" dirty="0">
                <a:solidFill>
                  <a:schemeClr val="tx1"/>
                </a:solidFill>
              </a:rPr>
              <a:t>: idea that tropics receive more sun than temperate and polar regions</a:t>
            </a:r>
          </a:p>
          <a:p>
            <a:pPr marL="1200150" lvl="1" indent="-457200">
              <a:buFont typeface="Arial" panose="020B0604020202020204" pitchFamily="34" charset="0"/>
              <a:buChar char="•"/>
              <a:tabLst>
                <a:tab pos="461963" algn="l"/>
              </a:tabLst>
            </a:pPr>
            <a:r>
              <a:rPr lang="en-US" u="sng" dirty="0">
                <a:solidFill>
                  <a:schemeClr val="tx1"/>
                </a:solidFill>
              </a:rPr>
              <a:t>Ecosystem complexity</a:t>
            </a:r>
            <a:r>
              <a:rPr lang="en-US" dirty="0">
                <a:solidFill>
                  <a:schemeClr val="tx1"/>
                </a:solidFill>
              </a:rPr>
              <a:t>: idea tha</a:t>
            </a:r>
            <a:r>
              <a:rPr lang="en-US" dirty="0"/>
              <a:t>t the tropics' complexity may promote speciation by increasing heterogeneity</a:t>
            </a:r>
            <a:endParaRPr lang="en-US" dirty="0">
              <a:solidFill>
                <a:schemeClr val="tx1"/>
              </a:solidFill>
            </a:endParaRPr>
          </a:p>
        </p:txBody>
      </p:sp>
      <p:sp>
        <p:nvSpPr>
          <p:cNvPr id="4" name="TextBox 3">
            <a:extLst>
              <a:ext uri="{FF2B5EF4-FFF2-40B4-BE49-F238E27FC236}">
                <a16:creationId xmlns:a16="http://schemas.microsoft.com/office/drawing/2014/main" id="{F3A84BC2-6EC0-CEC3-6DA0-FE463902AC9F}"/>
              </a:ext>
            </a:extLst>
          </p:cNvPr>
          <p:cNvSpPr txBox="1"/>
          <p:nvPr/>
        </p:nvSpPr>
        <p:spPr>
          <a:xfrm>
            <a:off x="505695" y="3352800"/>
            <a:ext cx="3124200" cy="1815882"/>
          </a:xfrm>
          <a:prstGeom prst="rect">
            <a:avLst/>
          </a:prstGeom>
          <a:noFill/>
        </p:spPr>
        <p:txBody>
          <a:bodyPr wrap="square" rtlCol="0">
            <a:spAutoFit/>
          </a:bodyPr>
          <a:lstStyle/>
          <a:p>
            <a:r>
              <a:rPr lang="en-US" sz="1400" b="1" dirty="0"/>
              <a:t>47.1 Figure 4: </a:t>
            </a:r>
            <a:r>
              <a:rPr lang="en-US" sz="1400" dirty="0"/>
              <a:t>This map illustrates the number of terrestrial vertebrate species across the globe and shows the trend toward higher biodiversity (red color, such as the top half of South America) at lower latitudes, and lower biodiversity (blue color, such as the top half of North America) at the poles.</a:t>
            </a:r>
          </a:p>
        </p:txBody>
      </p:sp>
      <p:sp>
        <p:nvSpPr>
          <p:cNvPr id="5" name="TextBox 4">
            <a:extLst>
              <a:ext uri="{FF2B5EF4-FFF2-40B4-BE49-F238E27FC236}">
                <a16:creationId xmlns:a16="http://schemas.microsoft.com/office/drawing/2014/main" id="{C3BB0948-F233-0E6C-CF98-8AA9995AF881}"/>
              </a:ext>
            </a:extLst>
          </p:cNvPr>
          <p:cNvSpPr txBox="1"/>
          <p:nvPr/>
        </p:nvSpPr>
        <p:spPr>
          <a:xfrm>
            <a:off x="3629895" y="6096000"/>
            <a:ext cx="2590800" cy="461665"/>
          </a:xfrm>
          <a:prstGeom prst="rect">
            <a:avLst/>
          </a:prstGeom>
          <a:noFill/>
        </p:spPr>
        <p:txBody>
          <a:bodyPr wrap="square" rtlCol="0">
            <a:spAutoFit/>
          </a:bodyPr>
          <a:lstStyle/>
          <a:p>
            <a:pPr algn="ctr"/>
            <a:r>
              <a:rPr lang="en-US" sz="800" dirty="0"/>
              <a:t>Mannion, P. D., Upchurch, P., Benson, R. B. J. &amp; Goswami, A., based on work by Clinton Jenkins on Wikimedia Commons. "Latitudinal gradient of biodiversity."</a:t>
            </a:r>
          </a:p>
        </p:txBody>
      </p:sp>
      <p:pic>
        <p:nvPicPr>
          <p:cNvPr id="2" name="Content Placeholder 6" descr="A map shows the number of terrestrial vertebrate species across the world.">
            <a:extLst>
              <a:ext uri="{FF2B5EF4-FFF2-40B4-BE49-F238E27FC236}">
                <a16:creationId xmlns:a16="http://schemas.microsoft.com/office/drawing/2014/main" id="{F4C777B1-8EDF-3F7A-20ED-D5BDF0B9E1BD}"/>
              </a:ext>
            </a:extLst>
          </p:cNvPr>
          <p:cNvPicPr>
            <a:picLocks noChangeAspect="1"/>
          </p:cNvPicPr>
          <p:nvPr/>
        </p:nvPicPr>
        <p:blipFill>
          <a:blip r:embed="rId2"/>
          <a:srcRect l="1854" t="5333" r="1852" b="4667"/>
          <a:stretch/>
        </p:blipFill>
        <p:spPr>
          <a:xfrm>
            <a:off x="3713559" y="3352800"/>
            <a:ext cx="5056905" cy="2625701"/>
          </a:xfrm>
          <a:prstGeom prst="rect">
            <a:avLst/>
          </a:prstGeom>
        </p:spPr>
      </p:pic>
    </p:spTree>
    <p:extLst>
      <p:ext uri="{BB962C8B-B14F-4D97-AF65-F5344CB8AC3E}">
        <p14:creationId xmlns:p14="http://schemas.microsoft.com/office/powerpoint/2010/main" val="120193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4315027"/>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Define</a:t>
            </a:r>
            <a:r>
              <a:rPr lang="en-US" dirty="0"/>
              <a:t> biodiversity in terms of species diversity and abundance.</a:t>
            </a:r>
          </a:p>
          <a:p>
            <a:pPr marL="457200" indent="-457200">
              <a:buFont typeface="Arial" panose="020B0604020202020204" pitchFamily="34" charset="0"/>
              <a:buChar char="•"/>
              <a:tabLst>
                <a:tab pos="457200" algn="l"/>
              </a:tabLst>
            </a:pPr>
            <a:r>
              <a:rPr lang="en-US" b="1" dirty="0"/>
              <a:t>Describe</a:t>
            </a:r>
            <a:r>
              <a:rPr lang="en-US" dirty="0"/>
              <a:t> biodiversity as the equilibrium of naturally fluctuating rates of extinction and speciation.</a:t>
            </a:r>
          </a:p>
          <a:p>
            <a:pPr marL="457200" indent="-457200">
              <a:buFont typeface="Arial" panose="020B0604020202020204" pitchFamily="34" charset="0"/>
              <a:buChar char="•"/>
              <a:tabLst>
                <a:tab pos="457200" algn="l"/>
              </a:tabLst>
            </a:pPr>
            <a:r>
              <a:rPr lang="en-US" b="1" dirty="0"/>
              <a:t>Identify</a:t>
            </a:r>
            <a:r>
              <a:rPr lang="en-US" dirty="0"/>
              <a:t> historical causes of high extinction rates in Earth's history.</a:t>
            </a:r>
          </a:p>
          <a:p>
            <a:pPr marL="457200" indent="-457200">
              <a:buFont typeface="Arial" panose="020B0604020202020204" pitchFamily="34" charset="0"/>
              <a:buChar char="•"/>
              <a:tabLst>
                <a:tab pos="457200" algn="l"/>
              </a:tabLst>
            </a:pPr>
            <a:r>
              <a:rPr lang="en-US" b="1" dirty="0"/>
              <a:t>Identify</a:t>
            </a:r>
            <a:r>
              <a:rPr lang="en-US" dirty="0"/>
              <a:t> biodiversity hotspots around the planet.</a:t>
            </a:r>
          </a:p>
          <a:p>
            <a:pPr marL="457200" indent="-457200">
              <a:buFont typeface="Arial" panose="020B0604020202020204" pitchFamily="34" charset="0"/>
              <a:buChar char="•"/>
              <a:tabLst>
                <a:tab pos="457200" algn="l"/>
              </a:tabLst>
            </a:pPr>
            <a:r>
              <a:rPr lang="en-US" b="1" dirty="0"/>
              <a:t>Understand</a:t>
            </a:r>
            <a:r>
              <a:rPr lang="en-US" dirty="0"/>
              <a:t> the numbers of organisms in each taxonomic group.</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Heterogeneity</a:t>
            </a:r>
          </a:p>
        </p:txBody>
      </p:sp>
      <p:sp>
        <p:nvSpPr>
          <p:cNvPr id="11267" name="Rectangle 3"/>
          <p:cNvSpPr>
            <a:spLocks noGrp="1"/>
          </p:cNvSpPr>
          <p:nvPr>
            <p:ph idx="1"/>
          </p:nvPr>
        </p:nvSpPr>
        <p:spPr>
          <a:prstGeom prst="rect">
            <a:avLst/>
          </a:prstGeom>
        </p:spPr>
        <p:txBody>
          <a:bodyPr>
            <a:normAutofit lnSpcReduction="10000"/>
          </a:bodyPr>
          <a:lstStyle/>
          <a:p>
            <a:pPr marL="0" indent="0">
              <a:buNone/>
              <a:tabLst>
                <a:tab pos="461963" algn="l"/>
              </a:tabLst>
            </a:pPr>
            <a:r>
              <a:rPr lang="en-US" b="1" dirty="0">
                <a:solidFill>
                  <a:schemeClr val="tx1"/>
                </a:solidFill>
              </a:rPr>
              <a:t>Heterogeneity</a:t>
            </a:r>
            <a:r>
              <a:rPr lang="en-US" dirty="0">
                <a:solidFill>
                  <a:schemeClr val="tx1"/>
                </a:solidFill>
              </a:rPr>
              <a:t> refers to the number of ecological niches.</a:t>
            </a:r>
          </a:p>
          <a:p>
            <a:pPr>
              <a:tabLst>
                <a:tab pos="461963" algn="l"/>
              </a:tabLst>
            </a:pPr>
            <a:r>
              <a:rPr lang="en-US" dirty="0">
                <a:solidFill>
                  <a:schemeClr val="tx1"/>
                </a:solidFill>
              </a:rPr>
              <a:t>An ecological niche is the role an organism fulfills in its environment.</a:t>
            </a:r>
          </a:p>
          <a:p>
            <a:pPr>
              <a:tabLst>
                <a:tab pos="461963" algn="l"/>
              </a:tabLst>
            </a:pPr>
            <a:r>
              <a:rPr lang="en-US" dirty="0">
                <a:solidFill>
                  <a:schemeClr val="tx1"/>
                </a:solidFill>
              </a:rPr>
              <a:t>Greater heterogeneity often correlates with higher biodiversity.</a:t>
            </a:r>
          </a:p>
          <a:p>
            <a:pPr lvl="1">
              <a:tabLst>
                <a:tab pos="461963" algn="l"/>
              </a:tabLst>
            </a:pPr>
            <a:r>
              <a:rPr lang="en-US" dirty="0">
                <a:solidFill>
                  <a:schemeClr val="tx1"/>
                </a:solidFill>
              </a:rPr>
              <a:t>Provides more ecological niches and opportunities for speciation</a:t>
            </a:r>
          </a:p>
          <a:p>
            <a:pPr lvl="1">
              <a:tabLst>
                <a:tab pos="461963" algn="l"/>
              </a:tabLst>
            </a:pPr>
            <a:r>
              <a:rPr lang="en-US" dirty="0">
                <a:solidFill>
                  <a:schemeClr val="tx1"/>
                </a:solidFill>
              </a:rPr>
              <a:t>Can promote coevolution and specialization among species</a:t>
            </a:r>
          </a:p>
          <a:p>
            <a:pPr>
              <a:tabLst>
                <a:tab pos="461963" algn="l"/>
              </a:tabLst>
            </a:pPr>
            <a:endParaRPr lang="en-US" dirty="0">
              <a:solidFill>
                <a:schemeClr val="tx1"/>
              </a:solidFill>
            </a:endParaRPr>
          </a:p>
        </p:txBody>
      </p:sp>
    </p:spTree>
    <p:extLst>
      <p:ext uri="{BB962C8B-B14F-4D97-AF65-F5344CB8AC3E}">
        <p14:creationId xmlns:p14="http://schemas.microsoft.com/office/powerpoint/2010/main" val="177190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Biodiversity in the Tropics</a:t>
            </a:r>
          </a:p>
        </p:txBody>
      </p:sp>
      <p:sp>
        <p:nvSpPr>
          <p:cNvPr id="11267" name="Rectangle 3"/>
          <p:cNvSpPr>
            <a:spLocks noGrp="1"/>
          </p:cNvSpPr>
          <p:nvPr>
            <p:ph idx="1"/>
          </p:nvPr>
        </p:nvSpPr>
        <p:spPr>
          <a:prstGeom prst="rect">
            <a:avLst/>
          </a:prstGeom>
        </p:spPr>
        <p:txBody>
          <a:bodyPr>
            <a:normAutofit fontScale="92500" lnSpcReduction="10000"/>
          </a:bodyPr>
          <a:lstStyle/>
          <a:p>
            <a:pPr>
              <a:tabLst>
                <a:tab pos="461963" algn="l"/>
              </a:tabLst>
            </a:pPr>
            <a:r>
              <a:rPr lang="en-US" dirty="0">
                <a:solidFill>
                  <a:schemeClr val="tx1"/>
                </a:solidFill>
              </a:rPr>
              <a:t>Have been perceived as more stable than temperate regions</a:t>
            </a:r>
          </a:p>
          <a:p>
            <a:pPr lvl="1">
              <a:tabLst>
                <a:tab pos="461963" algn="l"/>
              </a:tabLst>
            </a:pPr>
            <a:r>
              <a:rPr lang="en-US" dirty="0">
                <a:solidFill>
                  <a:schemeClr val="tx1"/>
                </a:solidFill>
              </a:rPr>
              <a:t>Have their own forms of seasonality, but generally more stable than climate and day/length seasonality of temperate regions</a:t>
            </a:r>
          </a:p>
          <a:p>
            <a:pPr lvl="1">
              <a:tabLst>
                <a:tab pos="461963" algn="l"/>
              </a:tabLst>
            </a:pPr>
            <a:r>
              <a:rPr lang="en-US" dirty="0"/>
              <a:t>May promote speciation into specialized niches</a:t>
            </a:r>
          </a:p>
          <a:p>
            <a:pPr>
              <a:tabLst>
                <a:tab pos="461963" algn="l"/>
              </a:tabLst>
            </a:pPr>
            <a:r>
              <a:rPr lang="en-US" dirty="0">
                <a:solidFill>
                  <a:schemeClr val="tx1"/>
                </a:solidFill>
              </a:rPr>
              <a:t>All levels of biodiversity greatest in the tropics</a:t>
            </a:r>
          </a:p>
          <a:p>
            <a:pPr lvl="1">
              <a:tabLst>
                <a:tab pos="461963" algn="l"/>
              </a:tabLst>
            </a:pPr>
            <a:r>
              <a:rPr lang="en-US" dirty="0"/>
              <a:t>Highest rate of endemism</a:t>
            </a:r>
          </a:p>
          <a:p>
            <a:pPr lvl="1">
              <a:tabLst>
                <a:tab pos="461963" algn="l"/>
              </a:tabLst>
            </a:pPr>
            <a:r>
              <a:rPr lang="en-US" dirty="0">
                <a:solidFill>
                  <a:schemeClr val="tx1"/>
                </a:solidFill>
              </a:rPr>
              <a:t>More biodiversity "hotspots"</a:t>
            </a:r>
          </a:p>
          <a:p>
            <a:pPr lvl="1">
              <a:tabLst>
                <a:tab pos="461963" algn="l"/>
              </a:tabLst>
            </a:pPr>
            <a:r>
              <a:rPr lang="en-US" dirty="0"/>
              <a:t>Minimal k</a:t>
            </a:r>
            <a:r>
              <a:rPr lang="en-US" dirty="0">
                <a:solidFill>
                  <a:schemeClr val="tx1"/>
                </a:solidFill>
              </a:rPr>
              <a:t>nowledge of species, so high potential for biodiversity loss</a:t>
            </a:r>
          </a:p>
        </p:txBody>
      </p:sp>
    </p:spTree>
    <p:extLst>
      <p:ext uri="{BB962C8B-B14F-4D97-AF65-F5344CB8AC3E}">
        <p14:creationId xmlns:p14="http://schemas.microsoft.com/office/powerpoint/2010/main" val="372407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Conservation of Biodiversity</a:t>
            </a:r>
          </a:p>
        </p:txBody>
      </p:sp>
      <p:sp>
        <p:nvSpPr>
          <p:cNvPr id="11267" name="Rectangle 3"/>
          <p:cNvSpPr>
            <a:spLocks noGrp="1"/>
          </p:cNvSpPr>
          <p:nvPr>
            <p:ph idx="1"/>
          </p:nvPr>
        </p:nvSpPr>
        <p:spPr>
          <a:prstGeom prst="rect">
            <a:avLst/>
          </a:prstGeom>
        </p:spPr>
        <p:txBody>
          <a:bodyPr>
            <a:normAutofit fontScale="92500" lnSpcReduction="10000"/>
          </a:bodyPr>
          <a:lstStyle/>
          <a:p>
            <a:pPr>
              <a:tabLst>
                <a:tab pos="461963" algn="l"/>
              </a:tabLst>
            </a:pPr>
            <a:r>
              <a:rPr lang="en-US" b="1" dirty="0">
                <a:solidFill>
                  <a:schemeClr val="tx1"/>
                </a:solidFill>
              </a:rPr>
              <a:t>Biodiversity hotspots</a:t>
            </a:r>
            <a:r>
              <a:rPr lang="en-US" dirty="0">
                <a:solidFill>
                  <a:schemeClr val="tx1"/>
                </a:solidFill>
              </a:rPr>
              <a:t>: areas with high endemic species</a:t>
            </a:r>
          </a:p>
          <a:p>
            <a:pPr lvl="1">
              <a:tabLst>
                <a:tab pos="461963" algn="l"/>
              </a:tabLst>
            </a:pPr>
            <a:r>
              <a:rPr lang="en-US" dirty="0">
                <a:solidFill>
                  <a:schemeClr val="tx1"/>
                </a:solidFill>
              </a:rPr>
              <a:t>Concept developed by British environmentalist Norman Myers in 1988</a:t>
            </a:r>
          </a:p>
          <a:p>
            <a:pPr lvl="1">
              <a:tabLst>
                <a:tab pos="461963" algn="l"/>
              </a:tabLst>
            </a:pPr>
            <a:r>
              <a:rPr lang="en-US" dirty="0">
                <a:solidFill>
                  <a:schemeClr val="tx1"/>
                </a:solidFill>
              </a:rPr>
              <a:t>Focus </a:t>
            </a:r>
            <a:r>
              <a:rPr lang="en-US" dirty="0"/>
              <a:t>on identifying important locations for conservation efforts</a:t>
            </a:r>
          </a:p>
          <a:p>
            <a:pPr lvl="1">
              <a:tabLst>
                <a:tab pos="461963" algn="l"/>
              </a:tabLst>
            </a:pPr>
            <a:r>
              <a:rPr lang="en-US" dirty="0">
                <a:solidFill>
                  <a:schemeClr val="tx1"/>
                </a:solidFill>
              </a:rPr>
              <a:t>Protection leads to protecting a larger number of species</a:t>
            </a:r>
          </a:p>
          <a:p>
            <a:pPr lvl="1">
              <a:tabLst>
                <a:tab pos="461963" algn="l"/>
              </a:tabLst>
            </a:pPr>
            <a:r>
              <a:rPr lang="en-US" u="sng" dirty="0">
                <a:solidFill>
                  <a:schemeClr val="tx1"/>
                </a:solidFill>
              </a:rPr>
              <a:t>Criteria</a:t>
            </a:r>
            <a:r>
              <a:rPr lang="en-US" dirty="0">
                <a:solidFill>
                  <a:schemeClr val="tx1"/>
                </a:solidFill>
              </a:rPr>
              <a:t>: 1,500+ endemic plant species, 70% of area disturbed by human activity</a:t>
            </a:r>
          </a:p>
          <a:p>
            <a:pPr lvl="1">
              <a:tabLst>
                <a:tab pos="461963" algn="l"/>
              </a:tabLst>
            </a:pPr>
            <a:r>
              <a:rPr lang="en-US" dirty="0">
                <a:solidFill>
                  <a:schemeClr val="tx1"/>
                </a:solidFill>
              </a:rPr>
              <a:t>Approximately 35 biodiversity hotspots identified globally</a:t>
            </a:r>
          </a:p>
        </p:txBody>
      </p:sp>
    </p:spTree>
    <p:extLst>
      <p:ext uri="{BB962C8B-B14F-4D97-AF65-F5344CB8AC3E}">
        <p14:creationId xmlns:p14="http://schemas.microsoft.com/office/powerpoint/2010/main" val="319113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47.1 Figure 5</a:t>
            </a:r>
            <a:endParaRPr lang="en-US" sz="3200" dirty="0">
              <a:solidFill>
                <a:schemeClr val="accent1"/>
              </a:solidFill>
            </a:endParaRPr>
          </a:p>
        </p:txBody>
      </p:sp>
      <p:sp>
        <p:nvSpPr>
          <p:cNvPr id="3" name="TextBox 2">
            <a:extLst>
              <a:ext uri="{FF2B5EF4-FFF2-40B4-BE49-F238E27FC236}">
                <a16:creationId xmlns:a16="http://schemas.microsoft.com/office/drawing/2014/main" id="{3ED415ED-B72B-2793-ED24-C606864D3286}"/>
              </a:ext>
            </a:extLst>
          </p:cNvPr>
          <p:cNvSpPr txBox="1"/>
          <p:nvPr/>
        </p:nvSpPr>
        <p:spPr>
          <a:xfrm>
            <a:off x="2743200" y="5759045"/>
            <a:ext cx="3657600" cy="215444"/>
          </a:xfrm>
          <a:prstGeom prst="rect">
            <a:avLst/>
          </a:prstGeom>
          <a:noFill/>
        </p:spPr>
        <p:txBody>
          <a:bodyPr wrap="square" rtlCol="0">
            <a:spAutoFit/>
          </a:bodyPr>
          <a:lstStyle/>
          <a:p>
            <a:pPr algn="ctr"/>
            <a:r>
              <a:rPr lang="en-US" sz="800" dirty="0"/>
              <a:t>Conservation International on Wikimedia Commons. "Biodiversity hotspots."</a:t>
            </a:r>
          </a:p>
        </p:txBody>
      </p:sp>
      <p:pic>
        <p:nvPicPr>
          <p:cNvPr id="6" name="Content Placeholder 6" descr="Most hotspots occur in coastal regions and on islands.  Some of the hotspots include New Zealand, Madagascar, Thailand, Vietnam, the west coast of Central America, and southwest Australia.  Some other areas indicated are the California cost, labeled as the California floristic province, the Mediterranean Basin, and the Caribbean islands.">
            <a:extLst>
              <a:ext uri="{FF2B5EF4-FFF2-40B4-BE49-F238E27FC236}">
                <a16:creationId xmlns:a16="http://schemas.microsoft.com/office/drawing/2014/main" id="{BFD699A3-4648-9B1C-B0B6-2F170F3A1EED}"/>
              </a:ext>
            </a:extLst>
          </p:cNvPr>
          <p:cNvPicPr>
            <a:picLocks noChangeAspect="1"/>
          </p:cNvPicPr>
          <p:nvPr/>
        </p:nvPicPr>
        <p:blipFill>
          <a:blip r:embed="rId3"/>
          <a:srcRect l="5556" t="3667" r="5556" b="3000"/>
          <a:stretch/>
        </p:blipFill>
        <p:spPr>
          <a:xfrm>
            <a:off x="609600" y="1085557"/>
            <a:ext cx="7924800" cy="46228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2</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1005840"/>
          </a:xfrm>
        </p:spPr>
        <p:txBody>
          <a:bodyPr/>
          <a:lstStyle/>
          <a:p>
            <a:r>
              <a:rPr lang="en-US" dirty="0"/>
              <a:t>What are some of the ways scientists can define a region as a biodiversity hotspot?</a:t>
            </a:r>
          </a:p>
        </p:txBody>
      </p:sp>
    </p:spTree>
    <p:extLst>
      <p:ext uri="{BB962C8B-B14F-4D97-AF65-F5344CB8AC3E}">
        <p14:creationId xmlns:p14="http://schemas.microsoft.com/office/powerpoint/2010/main" val="27212661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Biodiversi</a:t>
            </a:r>
            <a:r>
              <a:rPr lang="en-US" dirty="0">
                <a:solidFill>
                  <a:schemeClr val="accent1"/>
                </a:solidFill>
              </a:rPr>
              <a:t>ty Change through Geological Time</a:t>
            </a:r>
            <a:endParaRPr lang="en-US" sz="3200" dirty="0">
              <a:solidFill>
                <a:schemeClr val="accent1"/>
              </a:solidFill>
            </a:endParaRPr>
          </a:p>
        </p:txBody>
      </p:sp>
      <p:sp>
        <p:nvSpPr>
          <p:cNvPr id="11267" name="Rectangle 3"/>
          <p:cNvSpPr>
            <a:spLocks noGrp="1"/>
          </p:cNvSpPr>
          <p:nvPr>
            <p:ph idx="1"/>
          </p:nvPr>
        </p:nvSpPr>
        <p:spPr>
          <a:xfrm>
            <a:off x="457200" y="1280160"/>
            <a:ext cx="8229600" cy="2301240"/>
          </a:xfrm>
          <a:prstGeom prst="rect">
            <a:avLst/>
          </a:prstGeom>
        </p:spPr>
        <p:txBody>
          <a:bodyPr>
            <a:normAutofit fontScale="70000" lnSpcReduction="20000"/>
          </a:bodyPr>
          <a:lstStyle/>
          <a:p>
            <a:pPr marL="0" indent="0">
              <a:buNone/>
              <a:tabLst>
                <a:tab pos="461963" algn="l"/>
              </a:tabLst>
            </a:pPr>
            <a:r>
              <a:rPr lang="en-US" dirty="0">
                <a:solidFill>
                  <a:schemeClr val="tx1"/>
                </a:solidFill>
              </a:rPr>
              <a:t>Fluctuations of ongoing macroevolution processes of speciation ("birth") and extinction ("death") lead to changes in biodiversity over time.</a:t>
            </a:r>
          </a:p>
          <a:p>
            <a:pPr marL="457200" indent="-457200">
              <a:buFont typeface="Arial" panose="020B0604020202020204" pitchFamily="34" charset="0"/>
              <a:buChar char="•"/>
              <a:tabLst>
                <a:tab pos="461963" algn="l"/>
              </a:tabLst>
            </a:pPr>
            <a:r>
              <a:rPr lang="en-US" dirty="0">
                <a:solidFill>
                  <a:schemeClr val="tx1"/>
                </a:solidFill>
              </a:rPr>
              <a:t>When speciation rates pass extinction rates, the number will increase; the opposite is also true.</a:t>
            </a:r>
          </a:p>
          <a:p>
            <a:pPr marL="457200" indent="-457200">
              <a:buFont typeface="Arial" panose="020B0604020202020204" pitchFamily="34" charset="0"/>
              <a:buChar char="•"/>
              <a:tabLst>
                <a:tab pos="461963" algn="l"/>
              </a:tabLst>
            </a:pPr>
            <a:r>
              <a:rPr lang="en-US" dirty="0">
                <a:solidFill>
                  <a:schemeClr val="tx1"/>
                </a:solidFill>
              </a:rPr>
              <a:t>Fossil record shows periods of dramatic biodiversity loss (mass extinctions).</a:t>
            </a:r>
          </a:p>
          <a:p>
            <a:pPr marL="1200150" lvl="1" indent="-457200">
              <a:buFont typeface="Arial" panose="020B0604020202020204" pitchFamily="34" charset="0"/>
              <a:buChar char="•"/>
              <a:tabLst>
                <a:tab pos="461963" algn="l"/>
              </a:tabLst>
            </a:pPr>
            <a:r>
              <a:rPr lang="en-US" dirty="0">
                <a:solidFill>
                  <a:schemeClr val="tx1"/>
                </a:solidFill>
              </a:rPr>
              <a:t>At least five major mass extinction events identified in Earth's history</a:t>
            </a:r>
          </a:p>
        </p:txBody>
      </p:sp>
      <p:sp>
        <p:nvSpPr>
          <p:cNvPr id="3" name="TextBox 2">
            <a:extLst>
              <a:ext uri="{FF2B5EF4-FFF2-40B4-BE49-F238E27FC236}">
                <a16:creationId xmlns:a16="http://schemas.microsoft.com/office/drawing/2014/main" id="{9CCE1248-404D-7F3A-1752-2CD306BEAA59}"/>
              </a:ext>
            </a:extLst>
          </p:cNvPr>
          <p:cNvSpPr txBox="1"/>
          <p:nvPr/>
        </p:nvSpPr>
        <p:spPr>
          <a:xfrm>
            <a:off x="423705" y="3429000"/>
            <a:ext cx="3505200" cy="2462213"/>
          </a:xfrm>
          <a:prstGeom prst="rect">
            <a:avLst/>
          </a:prstGeom>
          <a:noFill/>
        </p:spPr>
        <p:txBody>
          <a:bodyPr wrap="square" rtlCol="0">
            <a:spAutoFit/>
          </a:bodyPr>
          <a:lstStyle/>
          <a:p>
            <a:r>
              <a:rPr lang="en-US" sz="1400" b="1" dirty="0"/>
              <a:t>47.1 Figure 6: </a:t>
            </a:r>
            <a:r>
              <a:rPr lang="en-US" sz="1400" dirty="0"/>
              <a:t>Percent extinction occurrences, as reflected in the fossil record, have fluctuated throughout Earth's history. Sudden and dramatic losses of biodiversity, called mass extinctions, have occurred at least five times. The five major mass extinctions are each indicated by a circle. Note that each major mass extinction concludes the geologic period in which it occurred—from the Ordovician (O), Devonian (D), Permian (P), Triassic (Tr), and Cretaceous (K).</a:t>
            </a:r>
          </a:p>
        </p:txBody>
      </p:sp>
      <p:pic>
        <p:nvPicPr>
          <p:cNvPr id="5" name="Content Placeholder 5" descr="Starting 550 million years ago, extinction occurrences increase and decrease in a cyclical manner. At the lowest points on the cycle, extinction occurrences were between 2% and 5% percent. Spikes in the number of extinctions occurred at the end of geological periods: end-Ordovician, 450 million years ago; end-Devonian, 374 million years ago; end-Permian, 252 million years ago; end-Triassic, 200 million years ago; and end-Cretaceous, 65 million years ago. During these spikes, extinction occurrences approximately ranged from 22% to 50%.">
            <a:extLst>
              <a:ext uri="{FF2B5EF4-FFF2-40B4-BE49-F238E27FC236}">
                <a16:creationId xmlns:a16="http://schemas.microsoft.com/office/drawing/2014/main" id="{BEAE1E5C-D4D9-0378-9D73-784F0217E5AB}"/>
              </a:ext>
            </a:extLst>
          </p:cNvPr>
          <p:cNvPicPr>
            <a:picLocks noChangeAspect="1"/>
          </p:cNvPicPr>
          <p:nvPr/>
        </p:nvPicPr>
        <p:blipFill>
          <a:blip r:embed="rId2"/>
          <a:srcRect l="5556" t="3667" r="3704" b="2666"/>
          <a:stretch/>
        </p:blipFill>
        <p:spPr>
          <a:xfrm>
            <a:off x="3932254" y="3202936"/>
            <a:ext cx="4832544" cy="2771316"/>
          </a:xfrm>
          <a:prstGeom prst="rect">
            <a:avLst/>
          </a:prstGeom>
        </p:spPr>
      </p:pic>
      <p:sp>
        <p:nvSpPr>
          <p:cNvPr id="4" name="TextBox 3">
            <a:extLst>
              <a:ext uri="{FF2B5EF4-FFF2-40B4-BE49-F238E27FC236}">
                <a16:creationId xmlns:a16="http://schemas.microsoft.com/office/drawing/2014/main" id="{26ED1074-0F55-F238-1675-1399082B0E11}"/>
              </a:ext>
            </a:extLst>
          </p:cNvPr>
          <p:cNvSpPr txBox="1"/>
          <p:nvPr/>
        </p:nvSpPr>
        <p:spPr>
          <a:xfrm>
            <a:off x="7620000" y="5687056"/>
            <a:ext cx="1611086" cy="338554"/>
          </a:xfrm>
          <a:prstGeom prst="rect">
            <a:avLst/>
          </a:prstGeom>
          <a:noFill/>
        </p:spPr>
        <p:txBody>
          <a:bodyPr wrap="square" rtlCol="0">
            <a:spAutoFit/>
          </a:bodyPr>
          <a:lstStyle/>
          <a:p>
            <a:pPr algn="ctr"/>
            <a:r>
              <a:rPr lang="en-US" sz="800" dirty="0"/>
              <a:t>CNX OpenStax on Wikimedia Commons. "Extinctions."</a:t>
            </a:r>
          </a:p>
        </p:txBody>
      </p:sp>
    </p:spTree>
    <p:extLst>
      <p:ext uri="{BB962C8B-B14F-4D97-AF65-F5344CB8AC3E}">
        <p14:creationId xmlns:p14="http://schemas.microsoft.com/office/powerpoint/2010/main" val="182717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The Five Mass Extinctions</a:t>
            </a:r>
          </a:p>
        </p:txBody>
      </p:sp>
      <p:sp>
        <p:nvSpPr>
          <p:cNvPr id="11267" name="Rectangle 3"/>
          <p:cNvSpPr>
            <a:spLocks noGrp="1"/>
          </p:cNvSpPr>
          <p:nvPr>
            <p:ph idx="1"/>
          </p:nvPr>
        </p:nvSpPr>
        <p:spPr>
          <a:prstGeom prst="rect">
            <a:avLst/>
          </a:prstGeom>
        </p:spPr>
        <p:txBody>
          <a:bodyPr>
            <a:normAutofit fontScale="92500" lnSpcReduction="10000"/>
          </a:bodyPr>
          <a:lstStyle/>
          <a:p>
            <a:pPr>
              <a:tabLst>
                <a:tab pos="461963" algn="l"/>
              </a:tabLst>
            </a:pPr>
            <a:r>
              <a:rPr lang="en-US" dirty="0">
                <a:solidFill>
                  <a:schemeClr val="tx1"/>
                </a:solidFill>
              </a:rPr>
              <a:t>Five major mass extinctions have been identified in the fossil record.</a:t>
            </a:r>
          </a:p>
          <a:p>
            <a:pPr lvl="1">
              <a:tabLst>
                <a:tab pos="461963" algn="l"/>
              </a:tabLst>
            </a:pPr>
            <a:r>
              <a:rPr lang="en-US" b="1" dirty="0">
                <a:solidFill>
                  <a:schemeClr val="tx1"/>
                </a:solidFill>
              </a:rPr>
              <a:t>Mass extinction</a:t>
            </a:r>
            <a:r>
              <a:rPr lang="en-US" dirty="0">
                <a:solidFill>
                  <a:schemeClr val="tx1"/>
                </a:solidFill>
              </a:rPr>
              <a:t>: sudden and dramatic losses in biodiversity</a:t>
            </a:r>
          </a:p>
          <a:p>
            <a:pPr lvl="1">
              <a:tabLst>
                <a:tab pos="461963" algn="l"/>
              </a:tabLst>
            </a:pPr>
            <a:r>
              <a:rPr lang="en-US" dirty="0">
                <a:solidFill>
                  <a:schemeClr val="tx1"/>
                </a:solidFill>
              </a:rPr>
              <a:t>Many lesser, yet still dramatic, extinction events a well</a:t>
            </a:r>
          </a:p>
          <a:p>
            <a:pPr lvl="1">
              <a:tabLst>
                <a:tab pos="461963" algn="l"/>
              </a:tabLst>
            </a:pPr>
            <a:r>
              <a:rPr lang="en-US" dirty="0">
                <a:solidFill>
                  <a:schemeClr val="tx1"/>
                </a:solidFill>
              </a:rPr>
              <a:t>Also referred to as the five most extreme events in a series of large extinction events since the Phanerozoic Eon (541 MYA)</a:t>
            </a:r>
          </a:p>
          <a:p>
            <a:pPr>
              <a:tabLst>
                <a:tab pos="461963" algn="l"/>
              </a:tabLst>
            </a:pPr>
            <a:r>
              <a:rPr lang="en-US" dirty="0">
                <a:solidFill>
                  <a:schemeClr val="tx1"/>
                </a:solidFill>
              </a:rPr>
              <a:t>Causes of these mass extinctions are controversial, but the most is known about the most recent extinction.</a:t>
            </a:r>
          </a:p>
        </p:txBody>
      </p:sp>
    </p:spTree>
    <p:extLst>
      <p:ext uri="{BB962C8B-B14F-4D97-AF65-F5344CB8AC3E}">
        <p14:creationId xmlns:p14="http://schemas.microsoft.com/office/powerpoint/2010/main" val="48607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The Fossil Record of Mass Extinctions</a:t>
            </a: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The fossil record of mass extinctions was the basis for defining periods in geological history.</a:t>
            </a:r>
          </a:p>
          <a:p>
            <a:pPr lvl="1">
              <a:tabLst>
                <a:tab pos="461963" algn="l"/>
              </a:tabLst>
            </a:pPr>
            <a:r>
              <a:rPr lang="en-US" dirty="0"/>
              <a:t>Typically occur at the transition point between geological periods</a:t>
            </a:r>
          </a:p>
          <a:p>
            <a:pPr lvl="1">
              <a:tabLst>
                <a:tab pos="461963" algn="l"/>
              </a:tabLst>
            </a:pPr>
            <a:r>
              <a:rPr lang="en-US" dirty="0">
                <a:solidFill>
                  <a:schemeClr val="tx1"/>
                </a:solidFill>
              </a:rPr>
              <a:t>Reflects the dramatic loss of species and gradual origin of new ones, as seen in the rock strata</a:t>
            </a:r>
          </a:p>
        </p:txBody>
      </p:sp>
    </p:spTree>
    <p:extLst>
      <p:ext uri="{BB962C8B-B14F-4D97-AF65-F5344CB8AC3E}">
        <p14:creationId xmlns:p14="http://schemas.microsoft.com/office/powerpoint/2010/main" val="207156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B2976-ED80-2EF3-C761-DCF2590A1859}"/>
              </a:ext>
            </a:extLst>
          </p:cNvPr>
          <p:cNvSpPr>
            <a:spLocks noGrp="1"/>
          </p:cNvSpPr>
          <p:nvPr>
            <p:ph type="title"/>
          </p:nvPr>
        </p:nvSpPr>
        <p:spPr/>
        <p:txBody>
          <a:bodyPr/>
          <a:lstStyle/>
          <a:p>
            <a:r>
              <a:rPr lang="en-US" dirty="0"/>
              <a:t>Table 2: Names and Dates for the Five Recorded Mass Extinctions in Earth's History</a:t>
            </a:r>
          </a:p>
        </p:txBody>
      </p:sp>
      <p:graphicFrame>
        <p:nvGraphicFramePr>
          <p:cNvPr id="4" name="Content Placeholder 3" descr="This table details names and dates for the five recorded mass extinctions in Earth's history, organized by geological period, mass extinction name, and time in millions of years ago. The first mass extinction, the end-Ordovician or O to S extinction, took place between the Ordovician and Silurian periods, 450 to 440 million years ago. The second mass extinction, the end-Devonian extinction, took place in the late Devonian period, 375 to 360 million years ago. The third mass extinction, the end-Permian extinction, took place between the Permian and Triassic periods, 252 million years ago. The fourth mass extinction, the end-Triassic extinction, took place between the Triassic and Jurassic periods, 201 million years ago. The fifth mass extinction, the end-Cretaceous, K to Pg or K to T extinction, took place between the Cretaceous and Paleogene periods, 66 million years ago.">
            <a:extLst>
              <a:ext uri="{FF2B5EF4-FFF2-40B4-BE49-F238E27FC236}">
                <a16:creationId xmlns:a16="http://schemas.microsoft.com/office/drawing/2014/main" id="{7752BC44-D9D7-973A-D839-65E26F7F18B2}"/>
              </a:ext>
            </a:extLst>
          </p:cNvPr>
          <p:cNvGraphicFramePr>
            <a:graphicFrameLocks noGrp="1"/>
          </p:cNvGraphicFramePr>
          <p:nvPr>
            <p:ph idx="1"/>
            <p:extLst>
              <p:ext uri="{D42A27DB-BD31-4B8C-83A1-F6EECF244321}">
                <p14:modId xmlns:p14="http://schemas.microsoft.com/office/powerpoint/2010/main" val="160584904"/>
              </p:ext>
            </p:extLst>
          </p:nvPr>
        </p:nvGraphicFramePr>
        <p:xfrm>
          <a:off x="457200" y="1577022"/>
          <a:ext cx="8229600" cy="3703955"/>
        </p:xfrm>
        <a:graphic>
          <a:graphicData uri="http://schemas.openxmlformats.org/drawingml/2006/table">
            <a:tbl>
              <a:tblPr firstRow="1" bandRow="1">
                <a:tableStyleId>{5C22544A-7EE6-4342-B048-85BDC9FD1C3A}</a:tableStyleId>
              </a:tblPr>
              <a:tblGrid>
                <a:gridCol w="2362200">
                  <a:extLst>
                    <a:ext uri="{9D8B030D-6E8A-4147-A177-3AD203B41FA5}">
                      <a16:colId xmlns:a16="http://schemas.microsoft.com/office/drawing/2014/main" val="1522627793"/>
                    </a:ext>
                  </a:extLst>
                </a:gridCol>
                <a:gridCol w="2743200">
                  <a:extLst>
                    <a:ext uri="{9D8B030D-6E8A-4147-A177-3AD203B41FA5}">
                      <a16:colId xmlns:a16="http://schemas.microsoft.com/office/drawing/2014/main" val="4293862904"/>
                    </a:ext>
                  </a:extLst>
                </a:gridCol>
                <a:gridCol w="3124200">
                  <a:extLst>
                    <a:ext uri="{9D8B030D-6E8A-4147-A177-3AD203B41FA5}">
                      <a16:colId xmlns:a16="http://schemas.microsoft.com/office/drawing/2014/main" val="1570581887"/>
                    </a:ext>
                  </a:extLst>
                </a:gridCol>
              </a:tblGrid>
              <a:tr h="612775">
                <a:tc>
                  <a:txBody>
                    <a:bodyPr/>
                    <a:lstStyle/>
                    <a:p>
                      <a:pPr algn="l"/>
                      <a:r>
                        <a:rPr lang="en-IN" b="0" dirty="0">
                          <a:solidFill>
                            <a:schemeClr val="bg1"/>
                          </a:solidFill>
                          <a:effectLst/>
                          <a:latin typeface="+mn-lt"/>
                        </a:rPr>
                        <a:t>Geological Period</a:t>
                      </a:r>
                    </a:p>
                  </a:txBody>
                  <a:tcPr anchor="ctr"/>
                </a:tc>
                <a:tc>
                  <a:txBody>
                    <a:bodyPr/>
                    <a:lstStyle/>
                    <a:p>
                      <a:pPr algn="l"/>
                      <a:r>
                        <a:rPr lang="en-IN" b="0" dirty="0">
                          <a:solidFill>
                            <a:schemeClr val="bg1"/>
                          </a:solidFill>
                          <a:effectLst/>
                          <a:latin typeface="+mn-lt"/>
                        </a:rPr>
                        <a:t>Mass Extinction Name</a:t>
                      </a:r>
                    </a:p>
                  </a:txBody>
                  <a:tcPr anchor="ctr"/>
                </a:tc>
                <a:tc>
                  <a:txBody>
                    <a:bodyPr/>
                    <a:lstStyle/>
                    <a:p>
                      <a:pPr algn="l"/>
                      <a:r>
                        <a:rPr lang="en-IN" b="0" dirty="0">
                          <a:solidFill>
                            <a:schemeClr val="bg1"/>
                          </a:solidFill>
                          <a:effectLst/>
                          <a:latin typeface="+mn-lt"/>
                        </a:rPr>
                        <a:t>Time (Millions of Years Ago)</a:t>
                      </a:r>
                    </a:p>
                  </a:txBody>
                  <a:tcPr anchor="ctr"/>
                </a:tc>
                <a:extLst>
                  <a:ext uri="{0D108BD9-81ED-4DB2-BD59-A6C34878D82A}">
                    <a16:rowId xmlns:a16="http://schemas.microsoft.com/office/drawing/2014/main" val="1420373151"/>
                  </a:ext>
                </a:extLst>
              </a:tr>
              <a:tr h="612775">
                <a:tc>
                  <a:txBody>
                    <a:bodyPr/>
                    <a:lstStyle/>
                    <a:p>
                      <a:r>
                        <a:rPr lang="en-IN" b="0" dirty="0">
                          <a:solidFill>
                            <a:srgbClr val="1F497D"/>
                          </a:solidFill>
                          <a:effectLst/>
                          <a:latin typeface="+mn-lt"/>
                        </a:rPr>
                        <a:t>Ordovician</a:t>
                      </a:r>
                      <a:r>
                        <a:rPr lang="en-IN" b="0" dirty="0">
                          <a:solidFill>
                            <a:srgbClr val="1F497D"/>
                          </a:solidFill>
                          <a:effectLst/>
                          <a:latin typeface="+mn-lt"/>
                          <a:ea typeface="Calibri" panose="020F0502020204030204" pitchFamily="34" charset="0"/>
                          <a:cs typeface="Calibri" panose="020F0502020204030204" pitchFamily="34" charset="0"/>
                        </a:rPr>
                        <a:t>–Silurian</a:t>
                      </a:r>
                      <a:endParaRPr lang="en-IN" b="0" dirty="0">
                        <a:solidFill>
                          <a:srgbClr val="1F497D"/>
                        </a:solidFill>
                        <a:effectLst/>
                        <a:latin typeface="+mn-lt"/>
                      </a:endParaRPr>
                    </a:p>
                  </a:txBody>
                  <a:tcPr anchor="ctr"/>
                </a:tc>
                <a:tc>
                  <a:txBody>
                    <a:bodyPr/>
                    <a:lstStyle/>
                    <a:p>
                      <a:r>
                        <a:rPr lang="en-IN" b="0" dirty="0">
                          <a:solidFill>
                            <a:srgbClr val="1F497D"/>
                          </a:solidFill>
                          <a:effectLst/>
                          <a:latin typeface="+mn-lt"/>
                        </a:rPr>
                        <a:t>end-Ordovician (O</a:t>
                      </a:r>
                      <a:r>
                        <a:rPr lang="en-IN" b="0" dirty="0">
                          <a:solidFill>
                            <a:srgbClr val="1F497D"/>
                          </a:solidFill>
                          <a:effectLst/>
                          <a:latin typeface="+mn-lt"/>
                          <a:ea typeface="Calibri" panose="020F0502020204030204" pitchFamily="34" charset="0"/>
                          <a:cs typeface="Calibri" panose="020F0502020204030204" pitchFamily="34" charset="0"/>
                        </a:rPr>
                        <a:t>–S)</a:t>
                      </a:r>
                      <a:endParaRPr lang="en-IN" b="0" dirty="0">
                        <a:solidFill>
                          <a:srgbClr val="1F497D"/>
                        </a:solidFill>
                        <a:effectLst/>
                        <a:latin typeface="+mn-lt"/>
                      </a:endParaRPr>
                    </a:p>
                  </a:txBody>
                  <a:tcPr anchor="ctr"/>
                </a:tc>
                <a:tc>
                  <a:txBody>
                    <a:bodyPr/>
                    <a:lstStyle/>
                    <a:p>
                      <a:r>
                        <a:rPr lang="en-IN" b="0" dirty="0">
                          <a:solidFill>
                            <a:srgbClr val="1F497D"/>
                          </a:solidFill>
                          <a:effectLst/>
                          <a:latin typeface="+mn-lt"/>
                        </a:rPr>
                        <a:t>450</a:t>
                      </a:r>
                      <a:r>
                        <a:rPr lang="en-IN" b="0" dirty="0">
                          <a:solidFill>
                            <a:srgbClr val="1F497D"/>
                          </a:solidFill>
                          <a:effectLst/>
                          <a:latin typeface="+mn-lt"/>
                          <a:ea typeface="Calibri" panose="020F0502020204030204" pitchFamily="34" charset="0"/>
                          <a:cs typeface="Calibri" panose="020F0502020204030204" pitchFamily="34" charset="0"/>
                        </a:rPr>
                        <a:t>–440</a:t>
                      </a:r>
                      <a:endParaRPr lang="en-IN" b="0" dirty="0">
                        <a:solidFill>
                          <a:srgbClr val="1F497D"/>
                        </a:solidFill>
                        <a:effectLst/>
                        <a:latin typeface="+mn-lt"/>
                      </a:endParaRPr>
                    </a:p>
                  </a:txBody>
                  <a:tcPr anchor="ctr"/>
                </a:tc>
                <a:extLst>
                  <a:ext uri="{0D108BD9-81ED-4DB2-BD59-A6C34878D82A}">
                    <a16:rowId xmlns:a16="http://schemas.microsoft.com/office/drawing/2014/main" val="3412931234"/>
                  </a:ext>
                </a:extLst>
              </a:tr>
              <a:tr h="612775">
                <a:tc>
                  <a:txBody>
                    <a:bodyPr/>
                    <a:lstStyle/>
                    <a:p>
                      <a:r>
                        <a:rPr lang="en-IN" b="0" dirty="0">
                          <a:solidFill>
                            <a:srgbClr val="1F497D"/>
                          </a:solidFill>
                          <a:effectLst/>
                          <a:latin typeface="+mn-lt"/>
                        </a:rPr>
                        <a:t>late Devonian</a:t>
                      </a:r>
                    </a:p>
                  </a:txBody>
                  <a:tcPr anchor="ctr"/>
                </a:tc>
                <a:tc>
                  <a:txBody>
                    <a:bodyPr/>
                    <a:lstStyle/>
                    <a:p>
                      <a:r>
                        <a:rPr lang="en-IN" b="0" dirty="0">
                          <a:solidFill>
                            <a:srgbClr val="1F497D"/>
                          </a:solidFill>
                          <a:effectLst/>
                          <a:latin typeface="+mn-lt"/>
                        </a:rPr>
                        <a:t>end-Devonian</a:t>
                      </a:r>
                    </a:p>
                  </a:txBody>
                  <a:tcPr anchor="ctr"/>
                </a:tc>
                <a:tc>
                  <a:txBody>
                    <a:bodyPr/>
                    <a:lstStyle/>
                    <a:p>
                      <a:r>
                        <a:rPr lang="en-IN" b="0" dirty="0">
                          <a:solidFill>
                            <a:srgbClr val="1F497D"/>
                          </a:solidFill>
                          <a:effectLst/>
                          <a:latin typeface="+mn-lt"/>
                        </a:rPr>
                        <a:t>375</a:t>
                      </a:r>
                      <a:r>
                        <a:rPr lang="en-IN" b="0" dirty="0">
                          <a:solidFill>
                            <a:srgbClr val="1F497D"/>
                          </a:solidFill>
                          <a:effectLst/>
                          <a:latin typeface="+mn-lt"/>
                          <a:ea typeface="Calibri" panose="020F0502020204030204" pitchFamily="34" charset="0"/>
                          <a:cs typeface="Calibri" panose="020F0502020204030204" pitchFamily="34" charset="0"/>
                        </a:rPr>
                        <a:t>–360</a:t>
                      </a:r>
                      <a:endParaRPr lang="en-IN" b="0" dirty="0">
                        <a:solidFill>
                          <a:srgbClr val="1F497D"/>
                        </a:solidFill>
                        <a:effectLst/>
                        <a:latin typeface="+mn-lt"/>
                      </a:endParaRPr>
                    </a:p>
                  </a:txBody>
                  <a:tcPr anchor="ctr"/>
                </a:tc>
                <a:extLst>
                  <a:ext uri="{0D108BD9-81ED-4DB2-BD59-A6C34878D82A}">
                    <a16:rowId xmlns:a16="http://schemas.microsoft.com/office/drawing/2014/main" val="1548708678"/>
                  </a:ext>
                </a:extLst>
              </a:tr>
              <a:tr h="612775">
                <a:tc>
                  <a:txBody>
                    <a:bodyPr/>
                    <a:lstStyle/>
                    <a:p>
                      <a:r>
                        <a:rPr lang="en-IN" b="0" dirty="0">
                          <a:solidFill>
                            <a:srgbClr val="1F497D"/>
                          </a:solidFill>
                          <a:effectLst/>
                          <a:latin typeface="+mn-lt"/>
                        </a:rPr>
                        <a:t>Permian</a:t>
                      </a:r>
                      <a:r>
                        <a:rPr lang="en-IN" b="0" dirty="0">
                          <a:solidFill>
                            <a:srgbClr val="1F497D"/>
                          </a:solidFill>
                          <a:effectLst/>
                          <a:latin typeface="+mn-lt"/>
                          <a:ea typeface="Calibri" panose="020F0502020204030204" pitchFamily="34" charset="0"/>
                          <a:cs typeface="Calibri" panose="020F0502020204030204" pitchFamily="34" charset="0"/>
                        </a:rPr>
                        <a:t>–Triassic</a:t>
                      </a:r>
                      <a:endParaRPr lang="en-IN" b="0" dirty="0">
                        <a:solidFill>
                          <a:srgbClr val="1F497D"/>
                        </a:solidFill>
                        <a:effectLst/>
                        <a:latin typeface="+mn-lt"/>
                      </a:endParaRPr>
                    </a:p>
                  </a:txBody>
                  <a:tcPr anchor="ctr"/>
                </a:tc>
                <a:tc>
                  <a:txBody>
                    <a:bodyPr/>
                    <a:lstStyle/>
                    <a:p>
                      <a:r>
                        <a:rPr lang="en-IN" b="0" dirty="0">
                          <a:solidFill>
                            <a:srgbClr val="1F497D"/>
                          </a:solidFill>
                          <a:effectLst/>
                          <a:latin typeface="+mn-lt"/>
                        </a:rPr>
                        <a:t>end-Permian</a:t>
                      </a:r>
                    </a:p>
                  </a:txBody>
                  <a:tcPr anchor="ctr"/>
                </a:tc>
                <a:tc>
                  <a:txBody>
                    <a:bodyPr/>
                    <a:lstStyle/>
                    <a:p>
                      <a:r>
                        <a:rPr lang="en-IN" b="0" dirty="0">
                          <a:solidFill>
                            <a:srgbClr val="1F497D"/>
                          </a:solidFill>
                          <a:effectLst/>
                          <a:latin typeface="+mn-lt"/>
                        </a:rPr>
                        <a:t>252</a:t>
                      </a:r>
                    </a:p>
                  </a:txBody>
                  <a:tcPr anchor="ctr"/>
                </a:tc>
                <a:extLst>
                  <a:ext uri="{0D108BD9-81ED-4DB2-BD59-A6C34878D82A}">
                    <a16:rowId xmlns:a16="http://schemas.microsoft.com/office/drawing/2014/main" val="2157668464"/>
                  </a:ext>
                </a:extLst>
              </a:tr>
              <a:tr h="612775">
                <a:tc>
                  <a:txBody>
                    <a:bodyPr/>
                    <a:lstStyle/>
                    <a:p>
                      <a:r>
                        <a:rPr lang="en-IN" b="0" dirty="0">
                          <a:solidFill>
                            <a:srgbClr val="1F497D"/>
                          </a:solidFill>
                          <a:effectLst/>
                          <a:latin typeface="+mn-lt"/>
                        </a:rPr>
                        <a:t>Triassic</a:t>
                      </a:r>
                      <a:r>
                        <a:rPr lang="en-IN" b="0" dirty="0">
                          <a:solidFill>
                            <a:srgbClr val="1F497D"/>
                          </a:solidFill>
                          <a:effectLst/>
                          <a:latin typeface="+mn-lt"/>
                          <a:ea typeface="Calibri" panose="020F0502020204030204" pitchFamily="34" charset="0"/>
                          <a:cs typeface="Calibri" panose="020F0502020204030204" pitchFamily="34" charset="0"/>
                        </a:rPr>
                        <a:t>–Jurassic</a:t>
                      </a:r>
                      <a:endParaRPr lang="en-IN" b="0" dirty="0">
                        <a:solidFill>
                          <a:srgbClr val="1F497D"/>
                        </a:solidFill>
                        <a:effectLst/>
                        <a:latin typeface="+mn-lt"/>
                      </a:endParaRPr>
                    </a:p>
                  </a:txBody>
                  <a:tcPr anchor="ctr"/>
                </a:tc>
                <a:tc>
                  <a:txBody>
                    <a:bodyPr/>
                    <a:lstStyle/>
                    <a:p>
                      <a:r>
                        <a:rPr lang="en-IN" b="0" dirty="0">
                          <a:solidFill>
                            <a:srgbClr val="1F497D"/>
                          </a:solidFill>
                          <a:effectLst/>
                          <a:latin typeface="+mn-lt"/>
                        </a:rPr>
                        <a:t>end-Triassic</a:t>
                      </a:r>
                    </a:p>
                  </a:txBody>
                  <a:tcPr anchor="ctr"/>
                </a:tc>
                <a:tc>
                  <a:txBody>
                    <a:bodyPr/>
                    <a:lstStyle/>
                    <a:p>
                      <a:r>
                        <a:rPr lang="en-IN" b="0" dirty="0">
                          <a:solidFill>
                            <a:srgbClr val="1F497D"/>
                          </a:solidFill>
                          <a:effectLst/>
                          <a:latin typeface="+mn-lt"/>
                        </a:rPr>
                        <a:t>201</a:t>
                      </a:r>
                    </a:p>
                  </a:txBody>
                  <a:tcPr anchor="ctr"/>
                </a:tc>
                <a:extLst>
                  <a:ext uri="{0D108BD9-81ED-4DB2-BD59-A6C34878D82A}">
                    <a16:rowId xmlns:a16="http://schemas.microsoft.com/office/drawing/2014/main" val="236598913"/>
                  </a:ext>
                </a:extLst>
              </a:tr>
              <a:tr h="612775">
                <a:tc>
                  <a:txBody>
                    <a:bodyPr/>
                    <a:lstStyle/>
                    <a:p>
                      <a:r>
                        <a:rPr lang="en-IN" b="0" dirty="0">
                          <a:solidFill>
                            <a:srgbClr val="1F497D"/>
                          </a:solidFill>
                          <a:effectLst/>
                          <a:latin typeface="+mn-lt"/>
                        </a:rPr>
                        <a:t>Cretaceous</a:t>
                      </a:r>
                      <a:r>
                        <a:rPr lang="en-IN" b="0" dirty="0">
                          <a:solidFill>
                            <a:srgbClr val="1F497D"/>
                          </a:solidFill>
                          <a:effectLst/>
                          <a:latin typeface="+mn-lt"/>
                          <a:ea typeface="Calibri" panose="020F0502020204030204" pitchFamily="34" charset="0"/>
                          <a:cs typeface="Calibri" panose="020F0502020204030204" pitchFamily="34" charset="0"/>
                        </a:rPr>
                        <a:t>–Paleogene</a:t>
                      </a:r>
                      <a:endParaRPr lang="en-IN" b="0" dirty="0">
                        <a:solidFill>
                          <a:srgbClr val="1F497D"/>
                        </a:solidFill>
                        <a:effectLst/>
                        <a:latin typeface="+mn-lt"/>
                      </a:endParaRPr>
                    </a:p>
                  </a:txBody>
                  <a:tcPr anchor="ctr"/>
                </a:tc>
                <a:tc>
                  <a:txBody>
                    <a:bodyPr/>
                    <a:lstStyle/>
                    <a:p>
                      <a:r>
                        <a:rPr lang="en-IN" b="0" dirty="0">
                          <a:solidFill>
                            <a:srgbClr val="1F497D"/>
                          </a:solidFill>
                          <a:effectLst/>
                          <a:latin typeface="+mn-lt"/>
                        </a:rPr>
                        <a:t>end-Cretaceous (K</a:t>
                      </a:r>
                      <a:r>
                        <a:rPr lang="en-IN" b="0" dirty="0">
                          <a:solidFill>
                            <a:srgbClr val="1F497D"/>
                          </a:solidFill>
                          <a:effectLst/>
                          <a:latin typeface="+mn-lt"/>
                          <a:ea typeface="Calibri" panose="020F0502020204030204" pitchFamily="34" charset="0"/>
                          <a:cs typeface="Calibri" panose="020F0502020204030204" pitchFamily="34" charset="0"/>
                        </a:rPr>
                        <a:t>–Pg or K–T)</a:t>
                      </a:r>
                      <a:endParaRPr lang="en-IN" b="0" dirty="0">
                        <a:solidFill>
                          <a:srgbClr val="1F497D"/>
                        </a:solidFill>
                        <a:effectLst/>
                        <a:latin typeface="+mn-lt"/>
                      </a:endParaRPr>
                    </a:p>
                  </a:txBody>
                  <a:tcPr anchor="ctr"/>
                </a:tc>
                <a:tc>
                  <a:txBody>
                    <a:bodyPr/>
                    <a:lstStyle/>
                    <a:p>
                      <a:r>
                        <a:rPr lang="en-IN" b="0" dirty="0">
                          <a:solidFill>
                            <a:srgbClr val="1F497D"/>
                          </a:solidFill>
                          <a:effectLst/>
                          <a:latin typeface="+mn-lt"/>
                        </a:rPr>
                        <a:t>66</a:t>
                      </a:r>
                    </a:p>
                  </a:txBody>
                  <a:tcPr anchor="ctr"/>
                </a:tc>
                <a:extLst>
                  <a:ext uri="{0D108BD9-81ED-4DB2-BD59-A6C34878D82A}">
                    <a16:rowId xmlns:a16="http://schemas.microsoft.com/office/drawing/2014/main" val="4270349078"/>
                  </a:ext>
                </a:extLst>
              </a:tr>
            </a:tbl>
          </a:graphicData>
        </a:graphic>
      </p:graphicFrame>
    </p:spTree>
    <p:extLst>
      <p:ext uri="{BB962C8B-B14F-4D97-AF65-F5344CB8AC3E}">
        <p14:creationId xmlns:p14="http://schemas.microsoft.com/office/powerpoint/2010/main" val="18830865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Ordovician-Silurian Extinction</a:t>
            </a:r>
          </a:p>
        </p:txBody>
      </p:sp>
      <p:sp>
        <p:nvSpPr>
          <p:cNvPr id="11267" name="Rectangle 3"/>
          <p:cNvSpPr>
            <a:spLocks noGrp="1"/>
          </p:cNvSpPr>
          <p:nvPr>
            <p:ph idx="1"/>
          </p:nvPr>
        </p:nvSpPr>
        <p:spPr>
          <a:prstGeom prst="rect">
            <a:avLst/>
          </a:prstGeom>
        </p:spPr>
        <p:txBody>
          <a:bodyPr>
            <a:normAutofit lnSpcReduction="10000"/>
          </a:bodyPr>
          <a:lstStyle/>
          <a:p>
            <a:pPr>
              <a:tabLst>
                <a:tab pos="461963" algn="l"/>
              </a:tabLst>
            </a:pPr>
            <a:r>
              <a:rPr lang="en-US" dirty="0">
                <a:solidFill>
                  <a:schemeClr val="tx1"/>
                </a:solidFill>
              </a:rPr>
              <a:t>First recorded mass extinction</a:t>
            </a:r>
          </a:p>
          <a:p>
            <a:pPr>
              <a:tabLst>
                <a:tab pos="461963" algn="l"/>
              </a:tabLst>
            </a:pPr>
            <a:r>
              <a:rPr lang="en-US" dirty="0">
                <a:solidFill>
                  <a:schemeClr val="tx1"/>
                </a:solidFill>
              </a:rPr>
              <a:t>Second largest extinction event, with ~85% of marine species lost</a:t>
            </a:r>
          </a:p>
          <a:p>
            <a:pPr>
              <a:tabLst>
                <a:tab pos="461963" algn="l"/>
              </a:tabLst>
            </a:pPr>
            <a:r>
              <a:rPr lang="en-US" u="sng" dirty="0">
                <a:solidFill>
                  <a:schemeClr val="tx1"/>
                </a:solidFill>
              </a:rPr>
              <a:t>Hypothesized causes</a:t>
            </a:r>
            <a:r>
              <a:rPr lang="en-US" dirty="0">
                <a:solidFill>
                  <a:schemeClr val="tx1"/>
                </a:solidFill>
              </a:rPr>
              <a:t>:</a:t>
            </a:r>
          </a:p>
          <a:p>
            <a:pPr lvl="1">
              <a:tabLst>
                <a:tab pos="461963" algn="l"/>
              </a:tabLst>
            </a:pPr>
            <a:r>
              <a:rPr lang="en-US" dirty="0">
                <a:solidFill>
                  <a:schemeClr val="tx1"/>
                </a:solidFill>
              </a:rPr>
              <a:t>Actually two extinction events separated by 1 million years: a period of glaciation and then  a period of warming</a:t>
            </a:r>
          </a:p>
          <a:p>
            <a:pPr lvl="1">
              <a:tabLst>
                <a:tab pos="461963" algn="l"/>
              </a:tabLst>
            </a:pPr>
            <a:r>
              <a:rPr lang="en-US" dirty="0">
                <a:solidFill>
                  <a:schemeClr val="tx1"/>
                </a:solidFill>
              </a:rPr>
              <a:t>Possible contribution from gamma-ray burst stripping Earth's ozone layer</a:t>
            </a:r>
          </a:p>
          <a:p>
            <a:pPr>
              <a:tabLst>
                <a:tab pos="461963" algn="l"/>
              </a:tabLst>
            </a:pPr>
            <a:r>
              <a:rPr lang="en-US" dirty="0">
                <a:solidFill>
                  <a:schemeClr val="tx1"/>
                </a:solidFill>
              </a:rPr>
              <a:t>5 to 20 million years for recovery of biodiversity</a:t>
            </a:r>
            <a:endParaRPr lang="en-US" dirty="0">
              <a:solidFill>
                <a:srgbClr val="0000FF"/>
              </a:solidFill>
            </a:endParaRPr>
          </a:p>
        </p:txBody>
      </p:sp>
    </p:spTree>
    <p:extLst>
      <p:ext uri="{BB962C8B-B14F-4D97-AF65-F5344CB8AC3E}">
        <p14:creationId xmlns:p14="http://schemas.microsoft.com/office/powerpoint/2010/main" val="38314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Conservation Biology and Biodiversity</a:t>
            </a:r>
            <a:endParaRPr lang="en-US" sz="3200" dirty="0">
              <a:solidFill>
                <a:schemeClr val="accent1"/>
              </a:solidFill>
            </a:endParaRPr>
          </a:p>
        </p:txBody>
      </p:sp>
      <p:sp>
        <p:nvSpPr>
          <p:cNvPr id="11267" name="Rectangle 3"/>
          <p:cNvSpPr>
            <a:spLocks noGrp="1"/>
          </p:cNvSpPr>
          <p:nvPr>
            <p:ph idx="1"/>
          </p:nvPr>
        </p:nvSpPr>
        <p:spPr>
          <a:xfrm>
            <a:off x="457200" y="1280160"/>
            <a:ext cx="8229600" cy="1691640"/>
          </a:xfrm>
          <a:prstGeom prst="rect">
            <a:avLst/>
          </a:prstGeom>
        </p:spPr>
        <p:txBody>
          <a:bodyPr>
            <a:normAutofit fontScale="70000" lnSpcReduction="20000"/>
          </a:bodyPr>
          <a:lstStyle/>
          <a:p>
            <a:pPr>
              <a:tabLst>
                <a:tab pos="461963" algn="l"/>
              </a:tabLst>
            </a:pPr>
            <a:r>
              <a:rPr lang="en-US" u="sng" dirty="0">
                <a:solidFill>
                  <a:schemeClr val="tx1"/>
                </a:solidFill>
              </a:rPr>
              <a:t>Lake Victoria</a:t>
            </a:r>
            <a:r>
              <a:rPr lang="en-US" dirty="0">
                <a:solidFill>
                  <a:schemeClr val="tx1"/>
                </a:solidFill>
              </a:rPr>
              <a:t>: in the Great Rift Valley in Africa, about 68,900 km</a:t>
            </a:r>
            <a:r>
              <a:rPr lang="en-US" baseline="30000" dirty="0">
                <a:solidFill>
                  <a:schemeClr val="tx1"/>
                </a:solidFill>
              </a:rPr>
              <a:t>2</a:t>
            </a:r>
            <a:r>
              <a:rPr lang="en-US" dirty="0">
                <a:solidFill>
                  <a:schemeClr val="tx1"/>
                </a:solidFill>
              </a:rPr>
              <a:t> in area</a:t>
            </a:r>
          </a:p>
          <a:p>
            <a:pPr marL="457200" indent="-457200">
              <a:buFont typeface="Arial" panose="020B0604020202020204" pitchFamily="34" charset="0"/>
              <a:buChar char="•"/>
              <a:tabLst>
                <a:tab pos="461963" algn="l"/>
              </a:tabLst>
            </a:pPr>
            <a:r>
              <a:rPr lang="en-US" dirty="0">
                <a:solidFill>
                  <a:schemeClr val="tx1"/>
                </a:solidFill>
              </a:rPr>
              <a:t>In the 1980s, a place of one of the most extraordinary products of evolution</a:t>
            </a:r>
          </a:p>
          <a:p>
            <a:pPr marL="457200" indent="-457200">
              <a:buFont typeface="Arial" panose="020B0604020202020204" pitchFamily="34" charset="0"/>
              <a:buChar char="•"/>
              <a:tabLst>
                <a:tab pos="461963" algn="l"/>
              </a:tabLst>
            </a:pPr>
            <a:r>
              <a:rPr lang="en-US" dirty="0">
                <a:solidFill>
                  <a:schemeClr val="tx1"/>
                </a:solidFill>
              </a:rPr>
              <a:t>Contained over 500 evolved species of cichlids, a kind of fish</a:t>
            </a:r>
          </a:p>
          <a:p>
            <a:pPr marL="457200" indent="-457200">
              <a:buFont typeface="Arial" panose="020B0604020202020204" pitchFamily="34" charset="0"/>
              <a:buChar char="•"/>
              <a:tabLst>
                <a:tab pos="461963" algn="l"/>
              </a:tabLst>
            </a:pPr>
            <a:r>
              <a:rPr lang="en-US" dirty="0">
                <a:solidFill>
                  <a:schemeClr val="tx1"/>
                </a:solidFill>
              </a:rPr>
              <a:t>Also contained invasive Nile perch that threatened the cichlid population</a:t>
            </a:r>
          </a:p>
        </p:txBody>
      </p:sp>
      <p:sp>
        <p:nvSpPr>
          <p:cNvPr id="3" name="TextBox 2">
            <a:extLst>
              <a:ext uri="{FF2B5EF4-FFF2-40B4-BE49-F238E27FC236}">
                <a16:creationId xmlns:a16="http://schemas.microsoft.com/office/drawing/2014/main" id="{6D20D381-5112-78F5-F3D6-F91B4584D1F7}"/>
              </a:ext>
            </a:extLst>
          </p:cNvPr>
          <p:cNvSpPr txBox="1"/>
          <p:nvPr/>
        </p:nvSpPr>
        <p:spPr>
          <a:xfrm>
            <a:off x="1189231" y="2969454"/>
            <a:ext cx="2514600" cy="1600438"/>
          </a:xfrm>
          <a:prstGeom prst="rect">
            <a:avLst/>
          </a:prstGeom>
          <a:noFill/>
        </p:spPr>
        <p:txBody>
          <a:bodyPr wrap="square" rtlCol="0">
            <a:spAutoFit/>
          </a:bodyPr>
          <a:lstStyle/>
          <a:p>
            <a:r>
              <a:rPr lang="en-US" sz="1400" b="1" dirty="0"/>
              <a:t>47.1 Figure 1: </a:t>
            </a:r>
            <a:r>
              <a:rPr lang="en-US" sz="1400" dirty="0"/>
              <a:t>Lake Victoria in Africa, shown in this satellite image, was the site of one of the most extraordinary evolutionary findings on the planet and a casualty of devastating biodiversity loss.</a:t>
            </a:r>
          </a:p>
        </p:txBody>
      </p:sp>
      <p:sp>
        <p:nvSpPr>
          <p:cNvPr id="4" name="TextBox 3">
            <a:extLst>
              <a:ext uri="{FF2B5EF4-FFF2-40B4-BE49-F238E27FC236}">
                <a16:creationId xmlns:a16="http://schemas.microsoft.com/office/drawing/2014/main" id="{0A84D821-0A08-2816-330F-B37553249094}"/>
              </a:ext>
            </a:extLst>
          </p:cNvPr>
          <p:cNvSpPr txBox="1"/>
          <p:nvPr/>
        </p:nvSpPr>
        <p:spPr>
          <a:xfrm>
            <a:off x="4662566" y="5784667"/>
            <a:ext cx="2286000" cy="215444"/>
          </a:xfrm>
          <a:prstGeom prst="rect">
            <a:avLst/>
          </a:prstGeom>
          <a:noFill/>
        </p:spPr>
        <p:txBody>
          <a:bodyPr wrap="square" rtlCol="0">
            <a:spAutoFit/>
          </a:bodyPr>
          <a:lstStyle/>
          <a:p>
            <a:pPr algn="ctr"/>
            <a:r>
              <a:rPr lang="en-US" sz="800" dirty="0"/>
              <a:t>NAS on Wikimedia Commons. "Lake Victoria."</a:t>
            </a:r>
          </a:p>
        </p:txBody>
      </p:sp>
      <p:pic>
        <p:nvPicPr>
          <p:cNvPr id="5" name="Content Placeholder 4" descr="An aerial photograph of Lake Victoria in Africa">
            <a:extLst>
              <a:ext uri="{FF2B5EF4-FFF2-40B4-BE49-F238E27FC236}">
                <a16:creationId xmlns:a16="http://schemas.microsoft.com/office/drawing/2014/main" id="{7CEAF799-44F1-A71B-72AC-9A1C3FC563DE}"/>
              </a:ext>
            </a:extLst>
          </p:cNvPr>
          <p:cNvPicPr>
            <a:picLocks noChangeAspect="1"/>
          </p:cNvPicPr>
          <p:nvPr/>
        </p:nvPicPr>
        <p:blipFill>
          <a:blip r:embed="rId2"/>
          <a:srcRect l="12037" t="5334" r="12037" b="3000"/>
          <a:stretch/>
        </p:blipFill>
        <p:spPr>
          <a:xfrm>
            <a:off x="3703831" y="2969454"/>
            <a:ext cx="4203469" cy="2819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Late Devonian Extinction</a:t>
            </a: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Occurred over a relatively long period of time</a:t>
            </a:r>
          </a:p>
          <a:p>
            <a:pPr>
              <a:tabLst>
                <a:tab pos="461963" algn="l"/>
              </a:tabLst>
            </a:pPr>
            <a:r>
              <a:rPr lang="en-US" dirty="0">
                <a:solidFill>
                  <a:schemeClr val="tx1"/>
                </a:solidFill>
              </a:rPr>
              <a:t>Primarily affected marine species, less impact on terrestrial life</a:t>
            </a:r>
          </a:p>
          <a:p>
            <a:pPr>
              <a:tabLst>
                <a:tab pos="461963" algn="l"/>
              </a:tabLst>
            </a:pPr>
            <a:r>
              <a:rPr lang="en-US" dirty="0">
                <a:solidFill>
                  <a:schemeClr val="tx1"/>
                </a:solidFill>
              </a:rPr>
              <a:t>Causes not well understood, possibly occurred over an extended period</a:t>
            </a:r>
          </a:p>
        </p:txBody>
      </p:sp>
    </p:spTree>
    <p:extLst>
      <p:ext uri="{BB962C8B-B14F-4D97-AF65-F5344CB8AC3E}">
        <p14:creationId xmlns:p14="http://schemas.microsoft.com/office/powerpoint/2010/main" val="196164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End-Permian Extinction</a:t>
            </a:r>
          </a:p>
        </p:txBody>
      </p:sp>
      <p:sp>
        <p:nvSpPr>
          <p:cNvPr id="11267" name="Rectangle 3"/>
          <p:cNvSpPr>
            <a:spLocks noGrp="1"/>
          </p:cNvSpPr>
          <p:nvPr>
            <p:ph idx="1"/>
          </p:nvPr>
        </p:nvSpPr>
        <p:spPr>
          <a:xfrm>
            <a:off x="457200" y="1280160"/>
            <a:ext cx="4025900" cy="4739640"/>
          </a:xfrm>
          <a:prstGeom prst="rect">
            <a:avLst/>
          </a:prstGeom>
        </p:spPr>
        <p:txBody>
          <a:bodyPr>
            <a:normAutofit fontScale="77500" lnSpcReduction="20000"/>
          </a:bodyPr>
          <a:lstStyle/>
          <a:p>
            <a:pPr marL="457200" indent="-457200">
              <a:buFont typeface="Arial" panose="020B0604020202020204" pitchFamily="34" charset="0"/>
              <a:buChar char="•"/>
              <a:tabLst>
                <a:tab pos="461963" algn="l"/>
              </a:tabLst>
            </a:pPr>
            <a:r>
              <a:rPr lang="en-US" dirty="0">
                <a:solidFill>
                  <a:schemeClr val="tx1"/>
                </a:solidFill>
              </a:rPr>
              <a:t>Largest mass extinction in Earth's history</a:t>
            </a:r>
          </a:p>
          <a:p>
            <a:pPr marL="457200" indent="-457200">
              <a:buFont typeface="Arial" panose="020B0604020202020204" pitchFamily="34" charset="0"/>
              <a:buChar char="•"/>
              <a:tabLst>
                <a:tab pos="461963" algn="l"/>
              </a:tabLst>
            </a:pPr>
            <a:r>
              <a:rPr lang="en-US" dirty="0">
                <a:solidFill>
                  <a:schemeClr val="tx1"/>
                </a:solidFill>
              </a:rPr>
              <a:t>Estimated 96% of marine species and 70% of terrestrial species lost</a:t>
            </a:r>
          </a:p>
          <a:p>
            <a:pPr marL="1200150" lvl="1" indent="-457200">
              <a:buFont typeface="Arial" panose="020B0604020202020204" pitchFamily="34" charset="0"/>
              <a:buChar char="•"/>
              <a:tabLst>
                <a:tab pos="461963" algn="l"/>
              </a:tabLst>
            </a:pPr>
            <a:r>
              <a:rPr lang="en-US" u="sng" dirty="0">
                <a:solidFill>
                  <a:schemeClr val="tx1"/>
                </a:solidFill>
              </a:rPr>
              <a:t>Example</a:t>
            </a:r>
            <a:r>
              <a:rPr lang="en-US" dirty="0">
                <a:solidFill>
                  <a:schemeClr val="tx1"/>
                </a:solidFill>
              </a:rPr>
              <a:t>: trilobites going extinct</a:t>
            </a:r>
          </a:p>
          <a:p>
            <a:pPr marL="457200" indent="-457200">
              <a:buFont typeface="Arial" panose="020B0604020202020204" pitchFamily="34" charset="0"/>
              <a:buChar char="•"/>
              <a:tabLst>
                <a:tab pos="461963" algn="l"/>
              </a:tabLst>
            </a:pPr>
            <a:r>
              <a:rPr lang="en-US" u="sng" dirty="0">
                <a:solidFill>
                  <a:schemeClr val="tx1"/>
                </a:solidFill>
              </a:rPr>
              <a:t>Possible cause</a:t>
            </a:r>
            <a:r>
              <a:rPr lang="en-US" dirty="0">
                <a:solidFill>
                  <a:schemeClr val="tx1"/>
                </a:solidFill>
              </a:rPr>
              <a:t>: extended volcanic activity leading to global warming</a:t>
            </a:r>
          </a:p>
          <a:p>
            <a:pPr marL="457200" indent="-457200">
              <a:buFont typeface="Arial" panose="020B0604020202020204" pitchFamily="34" charset="0"/>
              <a:buChar char="•"/>
              <a:tabLst>
                <a:tab pos="461963" algn="l"/>
              </a:tabLst>
            </a:pPr>
            <a:r>
              <a:rPr lang="en-US" dirty="0">
                <a:solidFill>
                  <a:schemeClr val="tx1"/>
                </a:solidFill>
              </a:rPr>
              <a:t>Resulted in anoxic (lacking oxygen) oceans, suffocating marine life</a:t>
            </a:r>
          </a:p>
          <a:p>
            <a:pPr marL="457200" indent="-457200">
              <a:buFont typeface="Arial" panose="020B0604020202020204" pitchFamily="34" charset="0"/>
              <a:buChar char="•"/>
              <a:tabLst>
                <a:tab pos="461963" algn="l"/>
              </a:tabLst>
            </a:pPr>
            <a:r>
              <a:rPr lang="en-US" dirty="0">
                <a:solidFill>
                  <a:schemeClr val="tx1"/>
                </a:solidFill>
              </a:rPr>
              <a:t>30 million years for recovery of biodiversity</a:t>
            </a:r>
            <a:endParaRPr lang="en-US" dirty="0">
              <a:solidFill>
                <a:srgbClr val="0000FF"/>
              </a:solidFill>
            </a:endParaRPr>
          </a:p>
        </p:txBody>
      </p:sp>
      <p:pic>
        <p:nvPicPr>
          <p:cNvPr id="2" name="Content Placeholder 6" descr="A photograph of a trilobite fossil">
            <a:extLst>
              <a:ext uri="{FF2B5EF4-FFF2-40B4-BE49-F238E27FC236}">
                <a16:creationId xmlns:a16="http://schemas.microsoft.com/office/drawing/2014/main" id="{0F57006F-96B1-8B2B-4121-015F37A3C530}"/>
              </a:ext>
            </a:extLst>
          </p:cNvPr>
          <p:cNvPicPr>
            <a:picLocks noChangeAspect="1"/>
          </p:cNvPicPr>
          <p:nvPr/>
        </p:nvPicPr>
        <p:blipFill>
          <a:blip r:embed="rId2"/>
          <a:srcRect l="30556" t="5334" r="30556" b="3000"/>
          <a:stretch/>
        </p:blipFill>
        <p:spPr>
          <a:xfrm>
            <a:off x="5223064" y="1140488"/>
            <a:ext cx="2934648" cy="3842992"/>
          </a:xfrm>
          <a:prstGeom prst="rect">
            <a:avLst/>
          </a:prstGeom>
        </p:spPr>
      </p:pic>
      <p:sp>
        <p:nvSpPr>
          <p:cNvPr id="4" name="TextBox 3">
            <a:extLst>
              <a:ext uri="{FF2B5EF4-FFF2-40B4-BE49-F238E27FC236}">
                <a16:creationId xmlns:a16="http://schemas.microsoft.com/office/drawing/2014/main" id="{16E6F488-F4A7-6005-5C9E-7BBAC99F782C}"/>
              </a:ext>
            </a:extLst>
          </p:cNvPr>
          <p:cNvSpPr txBox="1"/>
          <p:nvPr/>
        </p:nvSpPr>
        <p:spPr>
          <a:xfrm>
            <a:off x="4483100" y="4983480"/>
            <a:ext cx="4419600" cy="954107"/>
          </a:xfrm>
          <a:prstGeom prst="rect">
            <a:avLst/>
          </a:prstGeom>
          <a:noFill/>
        </p:spPr>
        <p:txBody>
          <a:bodyPr wrap="square" rtlCol="0">
            <a:spAutoFit/>
          </a:bodyPr>
          <a:lstStyle/>
          <a:p>
            <a:pPr algn="ctr"/>
            <a:r>
              <a:rPr lang="en-US" sz="1400" b="1" dirty="0"/>
              <a:t>47.1 Figure 7: </a:t>
            </a:r>
            <a:r>
              <a:rPr lang="en-US" sz="1400" dirty="0"/>
              <a:t>This is a trilobite fossil. The only observations we have of this now-extinct species are fossil records, such as this one, which also allow biologists to infer the time period in which trilobites existed.</a:t>
            </a:r>
          </a:p>
        </p:txBody>
      </p:sp>
      <p:sp>
        <p:nvSpPr>
          <p:cNvPr id="5" name="TextBox 4">
            <a:extLst>
              <a:ext uri="{FF2B5EF4-FFF2-40B4-BE49-F238E27FC236}">
                <a16:creationId xmlns:a16="http://schemas.microsoft.com/office/drawing/2014/main" id="{F630DBC8-E383-ED8E-829C-CA9E9E4CB136}"/>
              </a:ext>
            </a:extLst>
          </p:cNvPr>
          <p:cNvSpPr txBox="1"/>
          <p:nvPr/>
        </p:nvSpPr>
        <p:spPr>
          <a:xfrm>
            <a:off x="4876800" y="6096000"/>
            <a:ext cx="1371600" cy="338554"/>
          </a:xfrm>
          <a:prstGeom prst="rect">
            <a:avLst/>
          </a:prstGeom>
          <a:noFill/>
        </p:spPr>
        <p:txBody>
          <a:bodyPr wrap="square" rtlCol="0">
            <a:spAutoFit/>
          </a:bodyPr>
          <a:lstStyle/>
          <a:p>
            <a:pPr algn="ctr"/>
            <a:r>
              <a:rPr lang="en-US" sz="800" dirty="0"/>
              <a:t>Daderot on Wikimedia Commons. "Trilobite fossil."</a:t>
            </a:r>
          </a:p>
        </p:txBody>
      </p:sp>
    </p:spTree>
    <p:extLst>
      <p:ext uri="{BB962C8B-B14F-4D97-AF65-F5344CB8AC3E}">
        <p14:creationId xmlns:p14="http://schemas.microsoft.com/office/powerpoint/2010/main" val="95514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Triassic-Jurassic Extinction</a:t>
            </a: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Occurred just before the breakup of Pangaea, the supercontinent</a:t>
            </a:r>
          </a:p>
          <a:p>
            <a:pPr>
              <a:tabLst>
                <a:tab pos="461963" algn="l"/>
              </a:tabLst>
            </a:pPr>
            <a:r>
              <a:rPr lang="en-US" dirty="0">
                <a:solidFill>
                  <a:schemeClr val="tx1"/>
                </a:solidFill>
              </a:rPr>
              <a:t>Causes unclear</a:t>
            </a:r>
          </a:p>
          <a:p>
            <a:pPr lvl="1">
              <a:tabLst>
                <a:tab pos="461963" algn="l"/>
              </a:tabLst>
            </a:pPr>
            <a:r>
              <a:rPr lang="en-US" u="sng" dirty="0">
                <a:solidFill>
                  <a:schemeClr val="tx1"/>
                </a:solidFill>
              </a:rPr>
              <a:t>Hypothesized causes</a:t>
            </a:r>
            <a:r>
              <a:rPr lang="en-US" dirty="0">
                <a:solidFill>
                  <a:schemeClr val="tx1"/>
                </a:solidFill>
              </a:rPr>
              <a:t>: climate change, asteroid impact, volcanic eruptions</a:t>
            </a:r>
          </a:p>
          <a:p>
            <a:pPr>
              <a:tabLst>
                <a:tab pos="461963" algn="l"/>
              </a:tabLst>
            </a:pPr>
            <a:r>
              <a:rPr lang="en-US" u="sng" dirty="0">
                <a:solidFill>
                  <a:schemeClr val="tx1"/>
                </a:solidFill>
              </a:rPr>
              <a:t>Recent research</a:t>
            </a:r>
            <a:r>
              <a:rPr lang="en-US" dirty="0">
                <a:solidFill>
                  <a:schemeClr val="tx1"/>
                </a:solidFill>
              </a:rPr>
              <a:t>: the extinction may have been more gradual</a:t>
            </a:r>
          </a:p>
        </p:txBody>
      </p:sp>
    </p:spTree>
    <p:extLst>
      <p:ext uri="{BB962C8B-B14F-4D97-AF65-F5344CB8AC3E}">
        <p14:creationId xmlns:p14="http://schemas.microsoft.com/office/powerpoint/2010/main" val="236133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End-Cretaceous Extinction</a:t>
            </a:r>
            <a:r>
              <a:rPr lang="en-US" sz="1400" baseline="-25000" dirty="0">
                <a:solidFill>
                  <a:schemeClr val="accent1"/>
                </a:solidFill>
              </a:rPr>
              <a:t>1</a:t>
            </a:r>
          </a:p>
        </p:txBody>
      </p:sp>
      <p:sp>
        <p:nvSpPr>
          <p:cNvPr id="11267" name="Rectangle 3"/>
          <p:cNvSpPr>
            <a:spLocks noGrp="1"/>
          </p:cNvSpPr>
          <p:nvPr>
            <p:ph idx="1"/>
          </p:nvPr>
        </p:nvSpPr>
        <p:spPr>
          <a:xfrm>
            <a:off x="457200" y="1280160"/>
            <a:ext cx="4572000" cy="4739640"/>
          </a:xfrm>
          <a:prstGeom prst="rect">
            <a:avLst/>
          </a:prstGeom>
        </p:spPr>
        <p:txBody>
          <a:bodyPr>
            <a:normAutofit fontScale="70000" lnSpcReduction="20000"/>
          </a:bodyPr>
          <a:lstStyle/>
          <a:p>
            <a:pPr marL="457200" indent="-457200">
              <a:buFont typeface="Arial" panose="020B0604020202020204" pitchFamily="34" charset="0"/>
              <a:buChar char="•"/>
              <a:tabLst>
                <a:tab pos="461963" algn="l"/>
              </a:tabLst>
            </a:pPr>
            <a:r>
              <a:rPr lang="en-US" dirty="0">
                <a:solidFill>
                  <a:schemeClr val="tx1"/>
                </a:solidFill>
              </a:rPr>
              <a:t>Occurred ~66 million years ago</a:t>
            </a:r>
          </a:p>
          <a:p>
            <a:pPr marL="457200" indent="-457200">
              <a:buFont typeface="Arial" panose="020B0604020202020204" pitchFamily="34" charset="0"/>
              <a:buChar char="•"/>
              <a:tabLst>
                <a:tab pos="461963" algn="l"/>
              </a:tabLst>
            </a:pPr>
            <a:r>
              <a:rPr lang="en-US" dirty="0">
                <a:solidFill>
                  <a:schemeClr val="tx1"/>
                </a:solidFill>
              </a:rPr>
              <a:t>Best understood of the mass extinction events</a:t>
            </a:r>
          </a:p>
          <a:p>
            <a:pPr marL="457200" indent="-457200">
              <a:buFont typeface="Arial" panose="020B0604020202020204" pitchFamily="34" charset="0"/>
              <a:buChar char="•"/>
              <a:tabLst>
                <a:tab pos="461963" algn="l"/>
              </a:tabLst>
            </a:pPr>
            <a:r>
              <a:rPr lang="en-US" dirty="0">
                <a:solidFill>
                  <a:schemeClr val="tx1"/>
                </a:solidFill>
              </a:rPr>
              <a:t>Resulted in the disappearance of non-avian dinosaurs</a:t>
            </a:r>
          </a:p>
          <a:p>
            <a:pPr marL="457200" indent="-457200">
              <a:buFont typeface="Arial" panose="020B0604020202020204" pitchFamily="34" charset="0"/>
              <a:buChar char="•"/>
              <a:tabLst>
                <a:tab pos="461963" algn="l"/>
              </a:tabLst>
            </a:pPr>
            <a:r>
              <a:rPr lang="en-US" dirty="0">
                <a:solidFill>
                  <a:schemeClr val="tx1"/>
                </a:solidFill>
              </a:rPr>
              <a:t>Caused by the impact of a large asteroid or meteorite at the Chicxulub crater off the Yucatán Peninsula</a:t>
            </a:r>
          </a:p>
          <a:p>
            <a:pPr marL="1200150" lvl="1" indent="-457200">
              <a:buFont typeface="Arial" panose="020B0604020202020204" pitchFamily="34" charset="0"/>
              <a:buChar char="•"/>
              <a:tabLst>
                <a:tab pos="461963" algn="l"/>
              </a:tabLst>
            </a:pPr>
            <a:r>
              <a:rPr lang="en-US" dirty="0"/>
              <a:t>Proposed due to a spike in iridium (Ir) levels in the rock stratum</a:t>
            </a:r>
          </a:p>
          <a:p>
            <a:pPr marL="1200150" lvl="1" indent="-457200">
              <a:buFont typeface="Arial" panose="020B0604020202020204" pitchFamily="34" charset="0"/>
              <a:buChar char="•"/>
              <a:tabLst>
                <a:tab pos="461963" algn="l"/>
              </a:tabLst>
            </a:pPr>
            <a:r>
              <a:rPr lang="en-US" dirty="0"/>
              <a:t>Supported by geological evidence, though initially thought radical</a:t>
            </a:r>
          </a:p>
          <a:p>
            <a:pPr marL="457200" indent="-457200">
              <a:buFont typeface="Arial" panose="020B0604020202020204" pitchFamily="34" charset="0"/>
              <a:buChar char="•"/>
              <a:tabLst>
                <a:tab pos="461963" algn="l"/>
              </a:tabLst>
            </a:pPr>
            <a:r>
              <a:rPr lang="en-US" dirty="0"/>
              <a:t>10 million years for recovery of biodiversity</a:t>
            </a:r>
          </a:p>
        </p:txBody>
      </p:sp>
      <p:pic>
        <p:nvPicPr>
          <p:cNvPr id="2" name="Content Placeholder 6" descr="This photograph shows sedimentary rock with a distinct lighter-colored band in the middle representing the K dash Pg boundary. The rock below this layer, which has fine bands of dark and light gray, is distinct in appearance from the smoother, redder rock above.">
            <a:extLst>
              <a:ext uri="{FF2B5EF4-FFF2-40B4-BE49-F238E27FC236}">
                <a16:creationId xmlns:a16="http://schemas.microsoft.com/office/drawing/2014/main" id="{C189FFA7-7707-48CA-A961-75EA4100F012}"/>
              </a:ext>
            </a:extLst>
          </p:cNvPr>
          <p:cNvPicPr>
            <a:picLocks noChangeAspect="1"/>
          </p:cNvPicPr>
          <p:nvPr/>
        </p:nvPicPr>
        <p:blipFill>
          <a:blip r:embed="rId2"/>
          <a:srcRect l="24074" t="5334" r="24074" b="4466"/>
          <a:stretch/>
        </p:blipFill>
        <p:spPr>
          <a:xfrm>
            <a:off x="5058781" y="1161422"/>
            <a:ext cx="3232678" cy="3124200"/>
          </a:xfrm>
          <a:prstGeom prst="rect">
            <a:avLst/>
          </a:prstGeom>
        </p:spPr>
      </p:pic>
      <p:sp>
        <p:nvSpPr>
          <p:cNvPr id="4" name="TextBox 3">
            <a:extLst>
              <a:ext uri="{FF2B5EF4-FFF2-40B4-BE49-F238E27FC236}">
                <a16:creationId xmlns:a16="http://schemas.microsoft.com/office/drawing/2014/main" id="{504F26C9-1E13-409F-2C00-1EA510A74236}"/>
              </a:ext>
            </a:extLst>
          </p:cNvPr>
          <p:cNvSpPr txBox="1"/>
          <p:nvPr/>
        </p:nvSpPr>
        <p:spPr>
          <a:xfrm>
            <a:off x="4846320" y="4263013"/>
            <a:ext cx="3657600" cy="1600438"/>
          </a:xfrm>
          <a:prstGeom prst="rect">
            <a:avLst/>
          </a:prstGeom>
          <a:noFill/>
        </p:spPr>
        <p:txBody>
          <a:bodyPr wrap="square" rtlCol="0">
            <a:spAutoFit/>
          </a:bodyPr>
          <a:lstStyle/>
          <a:p>
            <a:pPr algn="ctr"/>
            <a:r>
              <a:rPr lang="en-US" sz="1400" b="1" dirty="0"/>
              <a:t>47.1 Figure 8: </a:t>
            </a:r>
            <a:r>
              <a:rPr lang="en-US" sz="1400" dirty="0"/>
              <a:t>In 1980, Luis and Walter Alvarez, Frank Asaro, and Helen Michels discovered, across the world, a spike in the concentration of iridium within the sedimentary layer at the K–Pg boundary. In the photo, the iridium layer is the light band annotated as the Cretaceous-Tertiary boundary at 66 million years.</a:t>
            </a:r>
          </a:p>
        </p:txBody>
      </p:sp>
      <p:sp>
        <p:nvSpPr>
          <p:cNvPr id="5" name="TextBox 4">
            <a:extLst>
              <a:ext uri="{FF2B5EF4-FFF2-40B4-BE49-F238E27FC236}">
                <a16:creationId xmlns:a16="http://schemas.microsoft.com/office/drawing/2014/main" id="{A6454CF3-32C0-FBB0-9066-81D5B2A41957}"/>
              </a:ext>
            </a:extLst>
          </p:cNvPr>
          <p:cNvSpPr txBox="1"/>
          <p:nvPr/>
        </p:nvSpPr>
        <p:spPr>
          <a:xfrm>
            <a:off x="5189220" y="5795145"/>
            <a:ext cx="2971800" cy="215444"/>
          </a:xfrm>
          <a:prstGeom prst="rect">
            <a:avLst/>
          </a:prstGeom>
          <a:noFill/>
        </p:spPr>
        <p:txBody>
          <a:bodyPr wrap="square" rtlCol="0">
            <a:spAutoFit/>
          </a:bodyPr>
          <a:lstStyle/>
          <a:p>
            <a:pPr algn="ctr"/>
            <a:r>
              <a:rPr lang="en-US" sz="800" dirty="0"/>
              <a:t>Mike Beauregard on Wikimedia Commons. "K–Pg boundary."</a:t>
            </a:r>
          </a:p>
        </p:txBody>
      </p:sp>
    </p:spTree>
    <p:extLst>
      <p:ext uri="{BB962C8B-B14F-4D97-AF65-F5344CB8AC3E}">
        <p14:creationId xmlns:p14="http://schemas.microsoft.com/office/powerpoint/2010/main" val="231406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End-Cretaceous Extinction</a:t>
            </a:r>
            <a:r>
              <a:rPr lang="en-US" sz="1400" baseline="-25000" dirty="0">
                <a:solidFill>
                  <a:schemeClr val="accent1"/>
                </a:solidFill>
              </a:rPr>
              <a:t>2</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Another possible cause is the extensive volcanism that formed 66 million years ago, around the time of the asteroid impact.</a:t>
            </a:r>
          </a:p>
          <a:p>
            <a:pPr lvl="1">
              <a:tabLst>
                <a:tab pos="461963" algn="l"/>
              </a:tabLst>
            </a:pPr>
            <a:r>
              <a:rPr lang="en-US" dirty="0">
                <a:solidFill>
                  <a:schemeClr val="tx1"/>
                </a:solidFill>
              </a:rPr>
              <a:t>Lava flows covered 50% of what is now India.</a:t>
            </a:r>
          </a:p>
          <a:p>
            <a:pPr lvl="1">
              <a:tabLst>
                <a:tab pos="461963" algn="l"/>
              </a:tabLst>
            </a:pPr>
            <a:r>
              <a:rPr lang="en-US" dirty="0">
                <a:solidFill>
                  <a:schemeClr val="tx1"/>
                </a:solidFill>
              </a:rPr>
              <a:t>Volcanic gas release (SO</a:t>
            </a:r>
            <a:r>
              <a:rPr lang="en-US" baseline="-25000" dirty="0">
                <a:solidFill>
                  <a:schemeClr val="tx1"/>
                </a:solidFill>
              </a:rPr>
              <a:t>2</a:t>
            </a:r>
            <a:r>
              <a:rPr lang="en-US" dirty="0">
                <a:solidFill>
                  <a:schemeClr val="tx1"/>
                </a:solidFill>
              </a:rPr>
              <a:t>) contributed to climate change and potentially the mass extinction.</a:t>
            </a:r>
          </a:p>
        </p:txBody>
      </p:sp>
    </p:spTree>
    <p:extLst>
      <p:ext uri="{BB962C8B-B14F-4D97-AF65-F5344CB8AC3E}">
        <p14:creationId xmlns:p14="http://schemas.microsoft.com/office/powerpoint/2010/main" val="2129363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solidFill>
                  <a:schemeClr val="accent1"/>
                </a:solidFill>
              </a:rPr>
              <a:t>The Asteroid and Genetic Diversity</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pPr>
              <a:tabLst>
                <a:tab pos="461963" algn="l"/>
              </a:tabLst>
            </a:pPr>
            <a:r>
              <a:rPr lang="en-US" dirty="0">
                <a:solidFill>
                  <a:schemeClr val="tx1"/>
                </a:solidFill>
              </a:rPr>
              <a:t>Species evolve in response to environmental changes and selective pressures.</a:t>
            </a:r>
          </a:p>
          <a:p>
            <a:pPr>
              <a:tabLst>
                <a:tab pos="461963" algn="l"/>
              </a:tabLst>
            </a:pPr>
            <a:r>
              <a:rPr lang="en-US" dirty="0">
                <a:solidFill>
                  <a:schemeClr val="tx1"/>
                </a:solidFill>
              </a:rPr>
              <a:t>Sudden environmental changes can lead to rapid loss of genetic diversity.</a:t>
            </a:r>
          </a:p>
          <a:p>
            <a:pPr lvl="1">
              <a:tabLst>
                <a:tab pos="461963" algn="l"/>
              </a:tabLst>
            </a:pPr>
            <a:r>
              <a:rPr lang="en-US" u="sng" dirty="0"/>
              <a:t>Example</a:t>
            </a:r>
            <a:r>
              <a:rPr lang="en-US" dirty="0"/>
              <a:t>: the asteroid at the end of the Cretaceous Period</a:t>
            </a:r>
          </a:p>
          <a:p>
            <a:pPr lvl="1">
              <a:tabLst>
                <a:tab pos="461963" algn="l"/>
              </a:tabLst>
            </a:pPr>
            <a:r>
              <a:rPr lang="en-US" dirty="0"/>
              <a:t>Did not allow for species to evolve adaptations, which led to extinction</a:t>
            </a:r>
            <a:endParaRPr lang="en-US" dirty="0">
              <a:solidFill>
                <a:schemeClr val="tx1"/>
              </a:solidFill>
            </a:endParaRPr>
          </a:p>
          <a:p>
            <a:pPr lvl="1">
              <a:tabLst>
                <a:tab pos="461963" algn="l"/>
              </a:tabLst>
            </a:pPr>
            <a:r>
              <a:rPr lang="en-US" dirty="0"/>
              <a:t>Resulted in a bottleneck effect for remaining species</a:t>
            </a:r>
            <a:endParaRPr lang="en-US" dirty="0">
              <a:solidFill>
                <a:schemeClr val="tx1"/>
              </a:solidFill>
            </a:endParaRPr>
          </a:p>
          <a:p>
            <a:pPr lvl="2">
              <a:tabLst>
                <a:tab pos="461963" algn="l"/>
              </a:tabLst>
            </a:pPr>
            <a:r>
              <a:rPr lang="en-US" sz="2800" u="sng" dirty="0">
                <a:solidFill>
                  <a:schemeClr val="tx1"/>
                </a:solidFill>
              </a:rPr>
              <a:t>Bottleneck effect</a:t>
            </a:r>
            <a:r>
              <a:rPr lang="en-US" sz="2800" dirty="0">
                <a:solidFill>
                  <a:schemeClr val="tx1"/>
                </a:solidFill>
              </a:rPr>
              <a:t>: drastic reduction in genetic diversity due to population decrease</a:t>
            </a:r>
          </a:p>
        </p:txBody>
      </p:sp>
    </p:spTree>
    <p:extLst>
      <p:ext uri="{BB962C8B-B14F-4D97-AF65-F5344CB8AC3E}">
        <p14:creationId xmlns:p14="http://schemas.microsoft.com/office/powerpoint/2010/main" val="408031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solidFill>
                  <a:schemeClr val="accent1"/>
                </a:solidFill>
              </a:rPr>
              <a:t>The Pleistocene Extinction</a:t>
            </a:r>
            <a:r>
              <a:rPr lang="en-US" sz="1400" baseline="-25000" dirty="0">
                <a:solidFill>
                  <a:schemeClr val="accent1"/>
                </a:solidFill>
              </a:rPr>
              <a:t>1</a:t>
            </a:r>
          </a:p>
        </p:txBody>
      </p:sp>
      <p:sp>
        <p:nvSpPr>
          <p:cNvPr id="11267" name="Rectangle 3"/>
          <p:cNvSpPr>
            <a:spLocks noGrp="1"/>
          </p:cNvSpPr>
          <p:nvPr>
            <p:ph idx="1"/>
          </p:nvPr>
        </p:nvSpPr>
        <p:spPr>
          <a:xfrm>
            <a:off x="457200" y="1280160"/>
            <a:ext cx="4127046" cy="4739640"/>
          </a:xfrm>
          <a:prstGeom prst="rect">
            <a:avLst/>
          </a:prstGeom>
        </p:spPr>
        <p:txBody>
          <a:bodyPr>
            <a:normAutofit fontScale="70000" lnSpcReduction="20000"/>
          </a:bodyPr>
          <a:lstStyle/>
          <a:p>
            <a:pPr marL="457200" indent="-457200">
              <a:buFont typeface="Arial" panose="020B0604020202020204" pitchFamily="34" charset="0"/>
              <a:buChar char="•"/>
              <a:tabLst>
                <a:tab pos="461963" algn="l"/>
              </a:tabLst>
            </a:pPr>
            <a:r>
              <a:rPr lang="en-US" dirty="0">
                <a:solidFill>
                  <a:schemeClr val="tx1"/>
                </a:solidFill>
              </a:rPr>
              <a:t>One of the lesser, more recent extinctions</a:t>
            </a:r>
          </a:p>
          <a:p>
            <a:pPr marL="457200" indent="-457200">
              <a:buFont typeface="Arial" panose="020B0604020202020204" pitchFamily="34" charset="0"/>
              <a:buChar char="•"/>
              <a:tabLst>
                <a:tab pos="461963" algn="l"/>
              </a:tabLst>
            </a:pPr>
            <a:r>
              <a:rPr lang="en-US" dirty="0">
                <a:solidFill>
                  <a:schemeClr val="tx1"/>
                </a:solidFill>
              </a:rPr>
              <a:t>Occurred ~10,000</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n-US" dirty="0">
                <a:solidFill>
                  <a:schemeClr val="tx1"/>
                </a:solidFill>
              </a:rPr>
              <a:t>12,000 years ago</a:t>
            </a:r>
          </a:p>
          <a:p>
            <a:pPr marL="457200" indent="-457200">
              <a:buFont typeface="Arial" panose="020B0604020202020204" pitchFamily="34" charset="0"/>
              <a:buChar char="•"/>
              <a:tabLst>
                <a:tab pos="461963" algn="l"/>
              </a:tabLst>
            </a:pPr>
            <a:r>
              <a:rPr lang="en-US" dirty="0">
                <a:solidFill>
                  <a:schemeClr val="tx1"/>
                </a:solidFill>
              </a:rPr>
              <a:t>Affected North America and Eurasia most significantly</a:t>
            </a:r>
          </a:p>
          <a:p>
            <a:pPr marL="1200150" lvl="1" indent="-457200">
              <a:buFont typeface="Arial" panose="020B0604020202020204" pitchFamily="34" charset="0"/>
              <a:buChar char="•"/>
              <a:tabLst>
                <a:tab pos="461963" algn="l"/>
              </a:tabLst>
            </a:pPr>
            <a:r>
              <a:rPr lang="en-US" dirty="0"/>
              <a:t>Resulted in the loss of many large vertebrate species (</a:t>
            </a:r>
            <a:r>
              <a:rPr lang="en-US" b="1" dirty="0"/>
              <a:t>megafauna</a:t>
            </a:r>
            <a:r>
              <a:rPr lang="en-US" dirty="0"/>
              <a:t>)</a:t>
            </a:r>
            <a:endParaRPr lang="en-US" u="sng" dirty="0">
              <a:solidFill>
                <a:schemeClr val="tx1"/>
              </a:solidFill>
            </a:endParaRPr>
          </a:p>
          <a:p>
            <a:pPr marL="1200150" lvl="1" indent="-457200">
              <a:buFont typeface="Arial" panose="020B0604020202020204" pitchFamily="34" charset="0"/>
              <a:buChar char="•"/>
              <a:tabLst>
                <a:tab pos="461963" algn="l"/>
              </a:tabLst>
            </a:pPr>
            <a:r>
              <a:rPr lang="en-US" u="sng" dirty="0">
                <a:solidFill>
                  <a:schemeClr val="tx1"/>
                </a:solidFill>
              </a:rPr>
              <a:t>Example</a:t>
            </a:r>
            <a:r>
              <a:rPr lang="en-US" dirty="0">
                <a:solidFill>
                  <a:schemeClr val="tx1"/>
                </a:solidFill>
              </a:rPr>
              <a:t>: loss of woolly mammoths, mastodon, giant beavers, giant ground sloths, saber-toothed cats, and North American camel</a:t>
            </a:r>
          </a:p>
          <a:p>
            <a:pPr marL="457200" indent="-457200">
              <a:buFont typeface="Arial" panose="020B0604020202020204" pitchFamily="34" charset="0"/>
              <a:buChar char="•"/>
              <a:tabLst>
                <a:tab pos="461963" algn="l"/>
              </a:tabLst>
            </a:pPr>
            <a:r>
              <a:rPr lang="en-US" u="sng" dirty="0">
                <a:solidFill>
                  <a:schemeClr val="tx1"/>
                </a:solidFill>
              </a:rPr>
              <a:t>Hypothesized cause</a:t>
            </a:r>
            <a:r>
              <a:rPr lang="en-US" dirty="0">
                <a:solidFill>
                  <a:schemeClr val="tx1"/>
                </a:solidFill>
              </a:rPr>
              <a:t>: overhunting vs. climate change</a:t>
            </a:r>
            <a:endParaRPr lang="en-US" dirty="0">
              <a:solidFill>
                <a:srgbClr val="0000FF"/>
              </a:solidFill>
            </a:endParaRPr>
          </a:p>
        </p:txBody>
      </p:sp>
      <p:sp>
        <p:nvSpPr>
          <p:cNvPr id="4" name="TextBox 3">
            <a:extLst>
              <a:ext uri="{FF2B5EF4-FFF2-40B4-BE49-F238E27FC236}">
                <a16:creationId xmlns:a16="http://schemas.microsoft.com/office/drawing/2014/main" id="{54DA704D-A5A5-88E4-143C-1A5611452816}"/>
              </a:ext>
            </a:extLst>
          </p:cNvPr>
          <p:cNvSpPr txBox="1"/>
          <p:nvPr/>
        </p:nvSpPr>
        <p:spPr>
          <a:xfrm>
            <a:off x="4692423" y="4651884"/>
            <a:ext cx="3886200" cy="1384995"/>
          </a:xfrm>
          <a:prstGeom prst="rect">
            <a:avLst/>
          </a:prstGeom>
          <a:noFill/>
        </p:spPr>
        <p:txBody>
          <a:bodyPr wrap="square" rtlCol="0">
            <a:spAutoFit/>
          </a:bodyPr>
          <a:lstStyle/>
          <a:p>
            <a:pPr algn="ctr"/>
            <a:r>
              <a:rPr lang="en-US" sz="1400" b="1" dirty="0"/>
              <a:t>47.1 Figure 9: </a:t>
            </a:r>
            <a:r>
              <a:rPr lang="en-US" sz="1400" dirty="0"/>
              <a:t>The decrease in megafauna biodiversity during the Pleistocene extinction correlates well with the increasing presence of humans in the same areas, across different parts of the world or points during that era. The x-axis is a log scale of thousands of years.</a:t>
            </a:r>
          </a:p>
        </p:txBody>
      </p:sp>
      <p:pic>
        <p:nvPicPr>
          <p:cNvPr id="2" name="Content Placeholder 6" descr="For Africa, the percentage drops to around 80% before 100 log thousands of years ago right after Homo sapiens entered Africa. It drops again to around 60% at 10 log thousands of years ago where it has stayed steady. For Australia, the percentage drops sharply to around 5% around 30 log thousands of years ago right after Homo sapiens arrived, and it has remained there. For North America, the percentage drops to around 30% at 10 log thousands of years ago right after Homo sapiens arrived, and it has remained there. For Madagascar, it drops to around 10% at little after 1 log thousands of year ago right after Homo sapiens arrived. It has slightly risen since then.">
            <a:extLst>
              <a:ext uri="{FF2B5EF4-FFF2-40B4-BE49-F238E27FC236}">
                <a16:creationId xmlns:a16="http://schemas.microsoft.com/office/drawing/2014/main" id="{8B274CFB-F48C-03DE-C53C-C2959D4D37CE}"/>
              </a:ext>
            </a:extLst>
          </p:cNvPr>
          <p:cNvPicPr>
            <a:picLocks noChangeAspect="1"/>
          </p:cNvPicPr>
          <p:nvPr/>
        </p:nvPicPr>
        <p:blipFill>
          <a:blip r:embed="rId2"/>
          <a:srcRect l="24074" t="3667" r="25000" b="3000"/>
          <a:stretch/>
        </p:blipFill>
        <p:spPr>
          <a:xfrm>
            <a:off x="4951639" y="1160082"/>
            <a:ext cx="3367768" cy="3429000"/>
          </a:xfrm>
          <a:prstGeom prst="rect">
            <a:avLst/>
          </a:prstGeom>
        </p:spPr>
      </p:pic>
    </p:spTree>
    <p:extLst>
      <p:ext uri="{BB962C8B-B14F-4D97-AF65-F5344CB8AC3E}">
        <p14:creationId xmlns:p14="http://schemas.microsoft.com/office/powerpoint/2010/main" val="326637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solidFill>
                  <a:schemeClr val="accent1"/>
                </a:solidFill>
              </a:rPr>
              <a:t>The Pleistocene Extinction</a:t>
            </a:r>
            <a:r>
              <a:rPr lang="en-US" sz="1400" baseline="-25000" dirty="0">
                <a:solidFill>
                  <a:schemeClr val="accent1"/>
                </a:solidFill>
              </a:rPr>
              <a:t>2</a:t>
            </a: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Coincided with the arrival of paleo-humans in many regions</a:t>
            </a:r>
          </a:p>
          <a:p>
            <a:pPr lvl="1">
              <a:tabLst>
                <a:tab pos="461963" algn="l"/>
              </a:tabLst>
            </a:pPr>
            <a:r>
              <a:rPr lang="en-US" u="sng" dirty="0">
                <a:solidFill>
                  <a:schemeClr val="tx1"/>
                </a:solidFill>
              </a:rPr>
              <a:t>Australia</a:t>
            </a:r>
            <a:r>
              <a:rPr lang="en-US" dirty="0">
                <a:solidFill>
                  <a:schemeClr val="tx1"/>
                </a:solidFill>
              </a:rPr>
              <a:t>: extinctions ~40,000</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n-US" dirty="0">
                <a:solidFill>
                  <a:schemeClr val="tx1"/>
                </a:solidFill>
              </a:rPr>
              <a:t>50,000 years ago</a:t>
            </a:r>
          </a:p>
          <a:p>
            <a:pPr lvl="1">
              <a:tabLst>
                <a:tab pos="461963" algn="l"/>
              </a:tabLst>
            </a:pPr>
            <a:r>
              <a:rPr lang="en-US" u="sng" dirty="0">
                <a:solidFill>
                  <a:schemeClr val="tx1"/>
                </a:solidFill>
              </a:rPr>
              <a:t>North America</a:t>
            </a:r>
            <a:r>
              <a:rPr lang="en-US" dirty="0">
                <a:solidFill>
                  <a:schemeClr val="tx1"/>
                </a:solidFill>
              </a:rPr>
              <a:t>: extinctions ~10,000</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n-US" dirty="0">
                <a:solidFill>
                  <a:schemeClr val="tx1"/>
                </a:solidFill>
              </a:rPr>
              <a:t>12,000 years ago</a:t>
            </a:r>
          </a:p>
          <a:p>
            <a:pPr lvl="1">
              <a:tabLst>
                <a:tab pos="461963" algn="l"/>
              </a:tabLst>
            </a:pPr>
            <a:r>
              <a:rPr lang="en-US" u="sng" dirty="0">
                <a:solidFill>
                  <a:schemeClr val="tx1"/>
                </a:solidFill>
              </a:rPr>
              <a:t>Madagascar</a:t>
            </a:r>
            <a:r>
              <a:rPr lang="en-US" dirty="0">
                <a:solidFill>
                  <a:schemeClr val="tx1"/>
                </a:solidFill>
              </a:rPr>
              <a:t>: extinctions with human colonization around 2,000 years ago</a:t>
            </a:r>
          </a:p>
          <a:p>
            <a:pPr lvl="1">
              <a:tabLst>
                <a:tab pos="461963" algn="l"/>
              </a:tabLst>
            </a:pPr>
            <a:r>
              <a:rPr lang="en-US" dirty="0"/>
              <a:t>Remains a topic of active research</a:t>
            </a:r>
            <a:endParaRPr lang="en-US" dirty="0">
              <a:solidFill>
                <a:srgbClr val="0000FF"/>
              </a:solidFill>
            </a:endParaRPr>
          </a:p>
        </p:txBody>
      </p:sp>
    </p:spTree>
    <p:extLst>
      <p:ext uri="{BB962C8B-B14F-4D97-AF65-F5344CB8AC3E}">
        <p14:creationId xmlns:p14="http://schemas.microsoft.com/office/powerpoint/2010/main" val="351061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solidFill>
                  <a:schemeClr val="accent1"/>
                </a:solidFill>
              </a:rPr>
              <a:t>Holocene Mass Extinction</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pPr>
              <a:tabLst>
                <a:tab pos="461963" algn="l"/>
              </a:tabLst>
            </a:pPr>
            <a:r>
              <a:rPr lang="en-US" dirty="0">
                <a:solidFill>
                  <a:schemeClr val="tx1"/>
                </a:solidFill>
              </a:rPr>
              <a:t>Sixth mass extinction; ongoing</a:t>
            </a:r>
          </a:p>
          <a:p>
            <a:pPr>
              <a:tabLst>
                <a:tab pos="461963" algn="l"/>
              </a:tabLst>
            </a:pPr>
            <a:r>
              <a:rPr lang="en-US" dirty="0">
                <a:solidFill>
                  <a:schemeClr val="tx1"/>
                </a:solidFill>
              </a:rPr>
              <a:t>Largely attributed to modern </a:t>
            </a:r>
            <a:r>
              <a:rPr lang="en-US" i="1" dirty="0">
                <a:solidFill>
                  <a:schemeClr val="tx1"/>
                </a:solidFill>
              </a:rPr>
              <a:t>Homo sapiens</a:t>
            </a:r>
            <a:r>
              <a:rPr lang="en-US" dirty="0">
                <a:solidFill>
                  <a:schemeClr val="tx1"/>
                </a:solidFill>
              </a:rPr>
              <a:t> activities</a:t>
            </a:r>
          </a:p>
          <a:p>
            <a:pPr>
              <a:tabLst>
                <a:tab pos="461963" algn="l"/>
              </a:tabLst>
            </a:pPr>
            <a:r>
              <a:rPr lang="en-US" dirty="0">
                <a:solidFill>
                  <a:schemeClr val="tx1"/>
                </a:solidFill>
              </a:rPr>
              <a:t>Accelerated since European colonial expansion in the 1500s</a:t>
            </a:r>
          </a:p>
          <a:p>
            <a:pPr>
              <a:tabLst>
                <a:tab pos="461963" algn="l"/>
              </a:tabLst>
            </a:pPr>
            <a:r>
              <a:rPr lang="en-US" u="sng" dirty="0">
                <a:solidFill>
                  <a:schemeClr val="tx1"/>
                </a:solidFill>
              </a:rPr>
              <a:t>Example</a:t>
            </a:r>
            <a:r>
              <a:rPr lang="en-US" dirty="0">
                <a:solidFill>
                  <a:schemeClr val="tx1"/>
                </a:solidFill>
              </a:rPr>
              <a:t>: dodo bird going extinct around 1662</a:t>
            </a:r>
          </a:p>
          <a:p>
            <a:pPr lvl="1">
              <a:tabLst>
                <a:tab pos="461963" algn="l"/>
              </a:tabLst>
            </a:pPr>
            <a:r>
              <a:rPr lang="en-US" dirty="0"/>
              <a:t>Hunted </a:t>
            </a:r>
            <a:r>
              <a:rPr lang="en-US" dirty="0">
                <a:solidFill>
                  <a:schemeClr val="tx1"/>
                </a:solidFill>
              </a:rPr>
              <a:t>for meat by sailors</a:t>
            </a:r>
          </a:p>
          <a:p>
            <a:pPr lvl="1">
              <a:tabLst>
                <a:tab pos="461963" algn="l"/>
              </a:tabLst>
            </a:pPr>
            <a:r>
              <a:rPr lang="en-US" dirty="0">
                <a:solidFill>
                  <a:schemeClr val="tx1"/>
                </a:solidFill>
              </a:rPr>
              <a:t>Made for easy prey since they did not evolve with humans</a:t>
            </a:r>
          </a:p>
          <a:p>
            <a:pPr>
              <a:tabLst>
                <a:tab pos="461963" algn="l"/>
              </a:tabLst>
            </a:pPr>
            <a:r>
              <a:rPr lang="en-US" u="sng" dirty="0">
                <a:solidFill>
                  <a:schemeClr val="tx1"/>
                </a:solidFill>
              </a:rPr>
              <a:t>Example</a:t>
            </a:r>
            <a:r>
              <a:rPr lang="en-US" dirty="0">
                <a:solidFill>
                  <a:schemeClr val="tx1"/>
                </a:solidFill>
              </a:rPr>
              <a:t>: Steller's sea cow going extinct in 1768</a:t>
            </a:r>
          </a:p>
          <a:p>
            <a:pPr lvl="1">
              <a:tabLst>
                <a:tab pos="461963" algn="l"/>
              </a:tabLst>
            </a:pPr>
            <a:r>
              <a:rPr lang="en-US" dirty="0">
                <a:solidFill>
                  <a:schemeClr val="tx1"/>
                </a:solidFill>
              </a:rPr>
              <a:t>First discovered in 1741 and overhunted</a:t>
            </a:r>
          </a:p>
          <a:p>
            <a:pPr lvl="1">
              <a:tabLst>
                <a:tab pos="461963" algn="l"/>
              </a:tabLst>
            </a:pPr>
            <a:r>
              <a:rPr lang="en-US" dirty="0"/>
              <a:t>Last killed in 1768, just 27 years after discovery</a:t>
            </a:r>
            <a:endParaRPr lang="en-US" dirty="0">
              <a:solidFill>
                <a:schemeClr val="tx1"/>
              </a:solidFill>
            </a:endParaRPr>
          </a:p>
        </p:txBody>
      </p:sp>
    </p:spTree>
    <p:extLst>
      <p:ext uri="{BB962C8B-B14F-4D97-AF65-F5344CB8AC3E}">
        <p14:creationId xmlns:p14="http://schemas.microsoft.com/office/powerpoint/2010/main" val="284421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26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solidFill>
                  <a:schemeClr val="accent1"/>
                </a:solidFill>
              </a:rPr>
              <a:t>Recent Extinctions</a:t>
            </a:r>
            <a:endParaRPr lang="en-US" sz="3200" dirty="0">
              <a:solidFill>
                <a:schemeClr val="accent1"/>
              </a:solidFill>
            </a:endParaRPr>
          </a:p>
        </p:txBody>
      </p:sp>
      <p:sp>
        <p:nvSpPr>
          <p:cNvPr id="11267" name="Rectangle 3"/>
          <p:cNvSpPr>
            <a:spLocks noGrp="1"/>
          </p:cNvSpPr>
          <p:nvPr>
            <p:ph idx="1"/>
          </p:nvPr>
        </p:nvSpPr>
        <p:spPr>
          <a:xfrm>
            <a:off x="457200" y="1280160"/>
            <a:ext cx="8229600" cy="4739640"/>
          </a:xfrm>
          <a:prstGeom prst="rect">
            <a:avLst/>
          </a:prstGeom>
        </p:spPr>
        <p:txBody>
          <a:bodyPr>
            <a:normAutofit fontScale="77500" lnSpcReduction="20000"/>
          </a:bodyPr>
          <a:lstStyle/>
          <a:p>
            <a:pPr>
              <a:tabLst>
                <a:tab pos="461963" algn="l"/>
              </a:tabLst>
            </a:pPr>
            <a:r>
              <a:rPr lang="en-US" u="sng" dirty="0">
                <a:solidFill>
                  <a:schemeClr val="tx1"/>
                </a:solidFill>
              </a:rPr>
              <a:t>Passenger pigeon</a:t>
            </a:r>
            <a:r>
              <a:rPr lang="en-US" dirty="0">
                <a:solidFill>
                  <a:schemeClr val="tx1"/>
                </a:solidFill>
              </a:rPr>
              <a:t>: extinct in 1914</a:t>
            </a:r>
          </a:p>
          <a:p>
            <a:pPr lvl="1">
              <a:tabLst>
                <a:tab pos="461963" algn="l"/>
              </a:tabLst>
            </a:pPr>
            <a:r>
              <a:rPr lang="en-US" dirty="0"/>
              <a:t>Used to m</a:t>
            </a:r>
            <a:r>
              <a:rPr lang="en-US" dirty="0">
                <a:solidFill>
                  <a:schemeClr val="tx1"/>
                </a:solidFill>
              </a:rPr>
              <a:t>igrate across North America</a:t>
            </a:r>
          </a:p>
          <a:p>
            <a:pPr lvl="1">
              <a:tabLst>
                <a:tab pos="461963" algn="l"/>
              </a:tabLst>
            </a:pPr>
            <a:r>
              <a:rPr lang="en-US" dirty="0">
                <a:solidFill>
                  <a:schemeClr val="tx1"/>
                </a:solidFill>
              </a:rPr>
              <a:t>Overhunted and suffered from habitat loss due to forest clearing</a:t>
            </a:r>
          </a:p>
          <a:p>
            <a:pPr>
              <a:tabLst>
                <a:tab pos="461963" algn="l"/>
              </a:tabLst>
            </a:pPr>
            <a:r>
              <a:rPr lang="en-US" u="sng" dirty="0">
                <a:solidFill>
                  <a:schemeClr val="tx1"/>
                </a:solidFill>
              </a:rPr>
              <a:t>Carolina parakeet</a:t>
            </a:r>
            <a:r>
              <a:rPr lang="en-US" dirty="0">
                <a:solidFill>
                  <a:schemeClr val="tx1"/>
                </a:solidFill>
              </a:rPr>
              <a:t>: extinct in 1918</a:t>
            </a:r>
          </a:p>
          <a:p>
            <a:pPr lvl="1">
              <a:tabLst>
                <a:tab pos="461963" algn="l"/>
              </a:tabLst>
            </a:pPr>
            <a:r>
              <a:rPr lang="en-US" dirty="0">
                <a:solidFill>
                  <a:schemeClr val="tx1"/>
                </a:solidFill>
              </a:rPr>
              <a:t>Suffered habitat loss</a:t>
            </a:r>
          </a:p>
          <a:p>
            <a:pPr lvl="1">
              <a:tabLst>
                <a:tab pos="461963" algn="l"/>
              </a:tabLst>
            </a:pPr>
            <a:r>
              <a:rPr lang="en-US" dirty="0">
                <a:solidFill>
                  <a:schemeClr val="tx1"/>
                </a:solidFill>
              </a:rPr>
              <a:t>Hunted for eating orchard fruit, which </a:t>
            </a:r>
            <a:r>
              <a:rPr lang="en-US" dirty="0"/>
              <a:t>they only ate due to their native foods being destroyed</a:t>
            </a:r>
            <a:endParaRPr lang="en-US" dirty="0">
              <a:solidFill>
                <a:schemeClr val="tx1"/>
              </a:solidFill>
            </a:endParaRPr>
          </a:p>
          <a:p>
            <a:pPr>
              <a:tabLst>
                <a:tab pos="461963" algn="l"/>
              </a:tabLst>
            </a:pPr>
            <a:r>
              <a:rPr lang="en-US" u="sng" dirty="0">
                <a:solidFill>
                  <a:schemeClr val="tx1"/>
                </a:solidFill>
              </a:rPr>
              <a:t>Japanese sea lion</a:t>
            </a:r>
            <a:r>
              <a:rPr lang="en-US" dirty="0">
                <a:solidFill>
                  <a:schemeClr val="tx1"/>
                </a:solidFill>
              </a:rPr>
              <a:t>: extinct in the 1950s</a:t>
            </a:r>
          </a:p>
          <a:p>
            <a:pPr lvl="1">
              <a:tabLst>
                <a:tab pos="461963" algn="l"/>
              </a:tabLst>
            </a:pPr>
            <a:r>
              <a:rPr lang="en-US" dirty="0">
                <a:solidFill>
                  <a:schemeClr val="tx1"/>
                </a:solidFill>
              </a:rPr>
              <a:t>Inhabited a broad area around Japan and Korea</a:t>
            </a:r>
          </a:p>
          <a:p>
            <a:pPr lvl="1">
              <a:tabLst>
                <a:tab pos="461963" algn="l"/>
              </a:tabLst>
            </a:pPr>
            <a:r>
              <a:rPr lang="en-US" dirty="0"/>
              <a:t>Went extinct due to fishermen</a:t>
            </a:r>
          </a:p>
          <a:p>
            <a:pPr>
              <a:tabLst>
                <a:tab pos="461963" algn="l"/>
              </a:tabLst>
            </a:pPr>
            <a:r>
              <a:rPr lang="en-US" u="sng" dirty="0">
                <a:solidFill>
                  <a:schemeClr val="tx1"/>
                </a:solidFill>
              </a:rPr>
              <a:t>Caribbean monk seal</a:t>
            </a:r>
            <a:r>
              <a:rPr lang="en-US" dirty="0">
                <a:solidFill>
                  <a:schemeClr val="tx1"/>
                </a:solidFill>
              </a:rPr>
              <a:t>: extinct by 1952</a:t>
            </a:r>
          </a:p>
          <a:p>
            <a:pPr lvl="1">
              <a:tabLst>
                <a:tab pos="461963" algn="l"/>
              </a:tabLst>
            </a:pPr>
            <a:r>
              <a:rPr lang="en-US" dirty="0"/>
              <a:t>Distributed throughout the Caribbean Sea</a:t>
            </a:r>
          </a:p>
          <a:p>
            <a:pPr lvl="1">
              <a:tabLst>
                <a:tab pos="461963" algn="l"/>
              </a:tabLst>
            </a:pPr>
            <a:r>
              <a:rPr lang="en-US" dirty="0">
                <a:solidFill>
                  <a:schemeClr val="tx1"/>
                </a:solidFill>
              </a:rPr>
              <a:t>Driven to extinction by hunting</a:t>
            </a:r>
          </a:p>
        </p:txBody>
      </p:sp>
    </p:spTree>
    <p:extLst>
      <p:ext uri="{BB962C8B-B14F-4D97-AF65-F5344CB8AC3E}">
        <p14:creationId xmlns:p14="http://schemas.microsoft.com/office/powerpoint/2010/main" val="144901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26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267">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267">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26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The Biodiversity Crisis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a:bodyPr>
          <a:lstStyle/>
          <a:p>
            <a:pPr marL="0" indent="0">
              <a:buNone/>
              <a:tabLst>
                <a:tab pos="461963" algn="l"/>
              </a:tabLst>
            </a:pPr>
            <a:r>
              <a:rPr lang="en-US" b="1" dirty="0">
                <a:solidFill>
                  <a:schemeClr val="tx1"/>
                </a:solidFill>
              </a:rPr>
              <a:t>Biodiversity</a:t>
            </a:r>
            <a:r>
              <a:rPr lang="en-US" dirty="0">
                <a:solidFill>
                  <a:schemeClr val="tx1"/>
                </a:solidFill>
              </a:rPr>
              <a:t>: number of species present in the biosphere</a:t>
            </a:r>
          </a:p>
          <a:p>
            <a:pPr>
              <a:tabLst>
                <a:tab pos="461963" algn="l"/>
              </a:tabLst>
            </a:pPr>
            <a:r>
              <a:rPr lang="en-US" dirty="0">
                <a:solidFill>
                  <a:schemeClr val="tx1"/>
                </a:solidFill>
              </a:rPr>
              <a:t>Measured by ecologists by considering both the number of species and their relative abundance to each other</a:t>
            </a:r>
          </a:p>
          <a:p>
            <a:pPr>
              <a:tabLst>
                <a:tab pos="461963" algn="l"/>
              </a:tabLst>
            </a:pPr>
            <a:r>
              <a:rPr lang="en-US" dirty="0">
                <a:solidFill>
                  <a:schemeClr val="tx1"/>
                </a:solidFill>
              </a:rPr>
              <a:t>Can be estimated at different levels of organization</a:t>
            </a:r>
          </a:p>
          <a:p>
            <a:pPr lvl="1">
              <a:tabLst>
                <a:tab pos="461963" algn="l"/>
              </a:tabLst>
            </a:pPr>
            <a:r>
              <a:rPr lang="en-US" u="sng" dirty="0">
                <a:solidFill>
                  <a:schemeClr val="tx1"/>
                </a:solidFill>
              </a:rPr>
              <a:t>Example</a:t>
            </a:r>
            <a:r>
              <a:rPr lang="en-US" dirty="0">
                <a:solidFill>
                  <a:schemeClr val="tx1"/>
                </a:solidFill>
              </a:rPr>
              <a:t>: number of species in a particular ecosystem or entire biosphere</a:t>
            </a:r>
          </a:p>
          <a:p>
            <a:pPr lvl="1">
              <a:tabLst>
                <a:tab pos="461963" algn="l"/>
              </a:tabLst>
            </a:pPr>
            <a:r>
              <a:rPr lang="en-US" dirty="0"/>
              <a:t>Useful first step in quantifying biodiversity, but less useful for biodiversity loss</a:t>
            </a:r>
          </a:p>
          <a:p>
            <a:pPr>
              <a:tabLst>
                <a:tab pos="461963" algn="l"/>
              </a:tabLst>
            </a:pPr>
            <a:r>
              <a:rPr lang="en-US" dirty="0">
                <a:solidFill>
                  <a:schemeClr val="tx1"/>
                </a:solidFill>
              </a:rPr>
              <a:t>May help focus efforts to preserve the biologically or technologically important elements of biodiversity</a:t>
            </a:r>
          </a:p>
        </p:txBody>
      </p:sp>
    </p:spTree>
    <p:extLst>
      <p:ext uri="{BB962C8B-B14F-4D97-AF65-F5344CB8AC3E}">
        <p14:creationId xmlns:p14="http://schemas.microsoft.com/office/powerpoint/2010/main" val="53164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solidFill>
                  <a:schemeClr val="accent1"/>
                </a:solidFill>
              </a:rPr>
              <a:t>The Red List</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dirty="0">
                <a:solidFill>
                  <a:schemeClr val="tx1"/>
                </a:solidFill>
              </a:rPr>
              <a:t>The </a:t>
            </a:r>
            <a:r>
              <a:rPr lang="en-US" b="1" dirty="0">
                <a:solidFill>
                  <a:schemeClr val="tx1"/>
                </a:solidFill>
              </a:rPr>
              <a:t>Red List </a:t>
            </a:r>
            <a:r>
              <a:rPr lang="en-US" dirty="0">
                <a:solidFill>
                  <a:schemeClr val="tx1"/>
                </a:solidFill>
              </a:rPr>
              <a:t>is a list of extinct and endangered species. </a:t>
            </a:r>
          </a:p>
          <a:p>
            <a:pPr>
              <a:tabLst>
                <a:tab pos="461963" algn="l"/>
              </a:tabLst>
            </a:pPr>
            <a:r>
              <a:rPr lang="en-US" dirty="0">
                <a:solidFill>
                  <a:schemeClr val="tx1"/>
                </a:solidFill>
              </a:rPr>
              <a:t>Maintained by the International Union for Conservation of Nature (IUCN)</a:t>
            </a:r>
          </a:p>
          <a:p>
            <a:pPr>
              <a:tabLst>
                <a:tab pos="461963" algn="l"/>
              </a:tabLst>
            </a:pPr>
            <a:r>
              <a:rPr lang="en-US" dirty="0">
                <a:solidFill>
                  <a:schemeClr val="tx1"/>
                </a:solidFill>
              </a:rPr>
              <a:t>Not a complete list</a:t>
            </a:r>
          </a:p>
          <a:p>
            <a:pPr>
              <a:tabLst>
                <a:tab pos="461963" algn="l"/>
              </a:tabLst>
            </a:pPr>
            <a:r>
              <a:rPr lang="en-US" dirty="0">
                <a:solidFill>
                  <a:schemeClr val="tx1"/>
                </a:solidFill>
              </a:rPr>
              <a:t>Describes 380 extinct species of vertebrates after 1500 CE</a:t>
            </a:r>
            <a:endParaRPr lang="en-US" dirty="0">
              <a:solidFill>
                <a:srgbClr val="0000FF"/>
              </a:solidFill>
            </a:endParaRPr>
          </a:p>
        </p:txBody>
      </p:sp>
    </p:spTree>
    <p:extLst>
      <p:ext uri="{BB962C8B-B14F-4D97-AF65-F5344CB8AC3E}">
        <p14:creationId xmlns:p14="http://schemas.microsoft.com/office/powerpoint/2010/main" val="308475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solidFill>
                  <a:schemeClr val="accent1"/>
                </a:solidFill>
              </a:rPr>
              <a:t>Estimates of Present-Time Extinction Rates</a:t>
            </a:r>
            <a:r>
              <a:rPr lang="en-US" sz="1400" baseline="-25000" dirty="0">
                <a:solidFill>
                  <a:schemeClr val="accent1"/>
                </a:solidFill>
              </a:rPr>
              <a:t>1</a:t>
            </a:r>
          </a:p>
        </p:txBody>
      </p:sp>
      <p:sp>
        <p:nvSpPr>
          <p:cNvPr id="11267" name="Rectangle 3"/>
          <p:cNvSpPr>
            <a:spLocks noGrp="1"/>
          </p:cNvSpPr>
          <p:nvPr>
            <p:ph idx="1"/>
          </p:nvPr>
        </p:nvSpPr>
        <p:spPr>
          <a:prstGeom prst="rect">
            <a:avLst/>
          </a:prstGeom>
        </p:spPr>
        <p:txBody>
          <a:bodyPr>
            <a:normAutofit fontScale="92500" lnSpcReduction="20000"/>
          </a:bodyPr>
          <a:lstStyle/>
          <a:p>
            <a:pPr>
              <a:tabLst>
                <a:tab pos="461963" algn="l"/>
              </a:tabLst>
            </a:pPr>
            <a:r>
              <a:rPr lang="en-US" dirty="0">
                <a:solidFill>
                  <a:schemeClr val="tx1"/>
                </a:solidFill>
              </a:rPr>
              <a:t>Challenging to estimate due to unobserved extinctions</a:t>
            </a:r>
          </a:p>
          <a:p>
            <a:pPr>
              <a:tabLst>
                <a:tab pos="461963" algn="l"/>
              </a:tabLst>
            </a:pPr>
            <a:r>
              <a:rPr lang="en-US" dirty="0">
                <a:solidFill>
                  <a:schemeClr val="tx1"/>
                </a:solidFill>
              </a:rPr>
              <a:t>Background extinction rate estimated at one per million species per year (E/MSY)</a:t>
            </a:r>
          </a:p>
          <a:p>
            <a:pPr>
              <a:tabLst>
                <a:tab pos="461963" algn="l"/>
              </a:tabLst>
            </a:pPr>
            <a:r>
              <a:rPr lang="en-US" dirty="0">
                <a:solidFill>
                  <a:schemeClr val="tx1"/>
                </a:solidFill>
              </a:rPr>
              <a:t>Current extinction rates estimated to be much higher than background rate of 26 E/MSY</a:t>
            </a:r>
          </a:p>
          <a:p>
            <a:pPr lvl="1">
              <a:tabLst>
                <a:tab pos="461963" algn="l"/>
              </a:tabLst>
            </a:pPr>
            <a:r>
              <a:rPr lang="en-US" dirty="0">
                <a:solidFill>
                  <a:schemeClr val="tx1"/>
                </a:solidFill>
              </a:rPr>
              <a:t>Many species not described until later in the time period</a:t>
            </a:r>
          </a:p>
          <a:p>
            <a:pPr lvl="1">
              <a:tabLst>
                <a:tab pos="461963" algn="l"/>
              </a:tabLst>
            </a:pPr>
            <a:r>
              <a:rPr lang="en-US" dirty="0"/>
              <a:t>Extinct species being described from skeletal remains</a:t>
            </a:r>
          </a:p>
          <a:p>
            <a:pPr lvl="1">
              <a:tabLst>
                <a:tab pos="461963" algn="l"/>
              </a:tabLst>
            </a:pPr>
            <a:r>
              <a:rPr lang="en-US" dirty="0">
                <a:solidFill>
                  <a:schemeClr val="tx1"/>
                </a:solidFill>
              </a:rPr>
              <a:t>Already extinct species, though conservationists reluctant to name them as such</a:t>
            </a:r>
          </a:p>
          <a:p>
            <a:pPr lvl="1">
              <a:tabLst>
                <a:tab pos="461963" algn="l"/>
              </a:tabLst>
            </a:pPr>
            <a:r>
              <a:rPr lang="en-US" dirty="0"/>
              <a:t>Could be raised to 100 E/MSY</a:t>
            </a:r>
          </a:p>
          <a:p>
            <a:pPr lvl="1">
              <a:tabLst>
                <a:tab pos="461963" algn="l"/>
              </a:tabLst>
            </a:pPr>
            <a:r>
              <a:rPr lang="en-US" dirty="0">
                <a:solidFill>
                  <a:schemeClr val="tx1"/>
                </a:solidFill>
              </a:rPr>
              <a:t>By end of century, predicted to be 1,500 E/MSY</a:t>
            </a:r>
          </a:p>
        </p:txBody>
      </p:sp>
    </p:spTree>
    <p:extLst>
      <p:ext uri="{BB962C8B-B14F-4D97-AF65-F5344CB8AC3E}">
        <p14:creationId xmlns:p14="http://schemas.microsoft.com/office/powerpoint/2010/main" val="107514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solidFill>
                  <a:schemeClr val="accent1"/>
                </a:solidFill>
              </a:rPr>
              <a:t>Estimates of Present-Time Extinction Rates</a:t>
            </a:r>
            <a:r>
              <a:rPr lang="en-US" sz="1400" baseline="-25000" dirty="0">
                <a:solidFill>
                  <a:schemeClr val="accent1"/>
                </a:solidFill>
              </a:rPr>
              <a:t>2</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a:bodyPr>
          <a:lstStyle/>
          <a:p>
            <a:pPr marL="0" indent="0">
              <a:buNone/>
              <a:tabLst>
                <a:tab pos="461963" algn="l"/>
              </a:tabLst>
            </a:pPr>
            <a:r>
              <a:rPr lang="en-US" dirty="0">
                <a:solidFill>
                  <a:schemeClr val="tx1"/>
                </a:solidFill>
              </a:rPr>
              <a:t>Understanding of the species-area relationship is used to estimate extinction rates from habitat loss.</a:t>
            </a:r>
          </a:p>
          <a:p>
            <a:pPr>
              <a:tabLst>
                <a:tab pos="461963" algn="l"/>
              </a:tabLst>
            </a:pPr>
            <a:r>
              <a:rPr lang="en-US" b="1" dirty="0">
                <a:solidFill>
                  <a:schemeClr val="tx1"/>
                </a:solidFill>
              </a:rPr>
              <a:t>Species-area relationship</a:t>
            </a:r>
            <a:r>
              <a:rPr lang="en-US" dirty="0">
                <a:solidFill>
                  <a:schemeClr val="tx1"/>
                </a:solidFill>
              </a:rPr>
              <a:t>: rate at which new species are seen when the area surveyed is increased</a:t>
            </a:r>
          </a:p>
          <a:p>
            <a:pPr>
              <a:tabLst>
                <a:tab pos="461963" algn="l"/>
              </a:tabLst>
            </a:pPr>
            <a:r>
              <a:rPr lang="en-US" dirty="0"/>
              <a:t>Shown that number of species present increases as land increases; the reverse also holds true</a:t>
            </a:r>
          </a:p>
          <a:p>
            <a:pPr>
              <a:tabLst>
                <a:tab pos="461963" algn="l"/>
              </a:tabLst>
            </a:pPr>
            <a:r>
              <a:rPr lang="en-US" dirty="0">
                <a:solidFill>
                  <a:schemeClr val="tx1"/>
                </a:solidFill>
              </a:rPr>
              <a:t>Holds in other island-like habitats as well</a:t>
            </a:r>
          </a:p>
          <a:p>
            <a:pPr>
              <a:tabLst>
                <a:tab pos="461963" algn="l"/>
              </a:tabLst>
            </a:pPr>
            <a:r>
              <a:rPr lang="en-US" dirty="0">
                <a:solidFill>
                  <a:schemeClr val="tx1"/>
                </a:solidFill>
              </a:rPr>
              <a:t>Can lead to overestimation of extinction rates</a:t>
            </a:r>
          </a:p>
          <a:p>
            <a:pPr marL="0" indent="0">
              <a:buNone/>
              <a:tabLst>
                <a:tab pos="461963" algn="l"/>
              </a:tabLst>
            </a:pPr>
            <a:r>
              <a:rPr lang="en-US" dirty="0">
                <a:solidFill>
                  <a:schemeClr val="tx1"/>
                </a:solidFill>
              </a:rPr>
              <a:t>The endemics-area relationship may provide more accurate estimates, though still larger than the background rate.</a:t>
            </a:r>
          </a:p>
          <a:p>
            <a:pPr>
              <a:tabLst>
                <a:tab pos="461963" algn="l"/>
              </a:tabLst>
            </a:pPr>
            <a:endParaRPr lang="en-US" dirty="0">
              <a:solidFill>
                <a:schemeClr val="tx1"/>
              </a:solidFill>
            </a:endParaRPr>
          </a:p>
        </p:txBody>
      </p:sp>
    </p:spTree>
    <p:extLst>
      <p:ext uri="{BB962C8B-B14F-4D97-AF65-F5344CB8AC3E}">
        <p14:creationId xmlns:p14="http://schemas.microsoft.com/office/powerpoint/2010/main" val="102887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47.1 Figure 10</a:t>
            </a:r>
            <a:endParaRPr lang="en-US" sz="3200" dirty="0">
              <a:solidFill>
                <a:schemeClr val="accent1"/>
              </a:solidFill>
            </a:endParaRPr>
          </a:p>
        </p:txBody>
      </p:sp>
      <p:sp>
        <p:nvSpPr>
          <p:cNvPr id="7" name="TextBox 6">
            <a:extLst>
              <a:ext uri="{FF2B5EF4-FFF2-40B4-BE49-F238E27FC236}">
                <a16:creationId xmlns:a16="http://schemas.microsoft.com/office/drawing/2014/main" id="{16A597CE-D683-8C6B-9BB3-C944C1003501}"/>
              </a:ext>
            </a:extLst>
          </p:cNvPr>
          <p:cNvSpPr txBox="1"/>
          <p:nvPr/>
        </p:nvSpPr>
        <p:spPr>
          <a:xfrm>
            <a:off x="3276599" y="5750253"/>
            <a:ext cx="2590800" cy="215444"/>
          </a:xfrm>
          <a:prstGeom prst="rect">
            <a:avLst/>
          </a:prstGeom>
          <a:noFill/>
        </p:spPr>
        <p:txBody>
          <a:bodyPr wrap="square" rtlCol="0">
            <a:spAutoFit/>
          </a:bodyPr>
          <a:lstStyle/>
          <a:p>
            <a:pPr algn="ctr"/>
            <a:r>
              <a:rPr lang="en-US" sz="800" dirty="0"/>
              <a:t>Adam B. Smith. "Species-area relationship."</a:t>
            </a:r>
          </a:p>
        </p:txBody>
      </p:sp>
      <p:pic>
        <p:nvPicPr>
          <p:cNvPr id="4" name="Content Placeholder 4" descr="The number of species present increases as a power function, such that the slope of the curve increases sharply at first, then more gradually as area increases.">
            <a:extLst>
              <a:ext uri="{FF2B5EF4-FFF2-40B4-BE49-F238E27FC236}">
                <a16:creationId xmlns:a16="http://schemas.microsoft.com/office/drawing/2014/main" id="{86B6F88F-CF34-65C5-E61B-6F87DC7D2688}"/>
              </a:ext>
            </a:extLst>
          </p:cNvPr>
          <p:cNvPicPr>
            <a:picLocks noGrp="1" noChangeAspect="1"/>
          </p:cNvPicPr>
          <p:nvPr>
            <p:ph idx="1"/>
          </p:nvPr>
        </p:nvPicPr>
        <p:blipFill>
          <a:blip r:embed="rId3"/>
          <a:srcRect l="15741" t="5334" r="14816" b="3000"/>
          <a:stretch/>
        </p:blipFill>
        <p:spPr>
          <a:xfrm>
            <a:off x="1447800" y="1137920"/>
            <a:ext cx="6248400" cy="4582160"/>
          </a:xfrm>
        </p:spPr>
      </p:pic>
    </p:spTree>
    <p:extLst>
      <p:ext uri="{BB962C8B-B14F-4D97-AF65-F5344CB8AC3E}">
        <p14:creationId xmlns:p14="http://schemas.microsoft.com/office/powerpoint/2010/main" val="15386562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solidFill>
                  <a:schemeClr val="accent1"/>
                </a:solidFill>
              </a:rPr>
              <a:t>Summary</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pPr>
              <a:tabLst>
                <a:tab pos="461963" algn="l"/>
              </a:tabLst>
            </a:pPr>
            <a:r>
              <a:rPr lang="en-US" dirty="0">
                <a:solidFill>
                  <a:schemeClr val="tx1"/>
                </a:solidFill>
              </a:rPr>
              <a:t>Biodiversity exists at multiple levels: numbers of species, genetic, chemical, and ecosystem.</a:t>
            </a:r>
          </a:p>
          <a:p>
            <a:pPr>
              <a:tabLst>
                <a:tab pos="461963" algn="l"/>
              </a:tabLst>
            </a:pPr>
            <a:r>
              <a:rPr lang="en-US" dirty="0">
                <a:solidFill>
                  <a:schemeClr val="tx1"/>
                </a:solidFill>
              </a:rPr>
              <a:t>There are an estimated 1.5 million described species, with potentially 10 million total species.</a:t>
            </a:r>
          </a:p>
          <a:p>
            <a:pPr>
              <a:tabLst>
                <a:tab pos="461963" algn="l"/>
              </a:tabLst>
            </a:pPr>
            <a:r>
              <a:rPr lang="en-US" dirty="0">
                <a:solidFill>
                  <a:schemeClr val="tx1"/>
                </a:solidFill>
              </a:rPr>
              <a:t>Biodiversity is generally higher in tropical regions.</a:t>
            </a:r>
          </a:p>
          <a:p>
            <a:pPr>
              <a:tabLst>
                <a:tab pos="461963" algn="l"/>
              </a:tabLst>
            </a:pPr>
            <a:r>
              <a:rPr lang="en-US" dirty="0">
                <a:solidFill>
                  <a:schemeClr val="tx1"/>
                </a:solidFill>
              </a:rPr>
              <a:t>Five major mass extinctions have been identified in Earth's history with varying biodiversity recovery periods.</a:t>
            </a:r>
          </a:p>
          <a:p>
            <a:pPr>
              <a:tabLst>
                <a:tab pos="461963" algn="l"/>
              </a:tabLst>
            </a:pPr>
            <a:r>
              <a:rPr lang="en-US" dirty="0">
                <a:solidFill>
                  <a:schemeClr val="tx1"/>
                </a:solidFill>
              </a:rPr>
              <a:t>Species-area relationships can be used to estimate contemporary extinction rates.</a:t>
            </a:r>
          </a:p>
          <a:p>
            <a:pPr>
              <a:tabLst>
                <a:tab pos="461963" algn="l"/>
              </a:tabLst>
            </a:pPr>
            <a:r>
              <a:rPr lang="en-US" dirty="0">
                <a:solidFill>
                  <a:schemeClr val="tx1"/>
                </a:solidFill>
              </a:rPr>
              <a:t>Current extinction rates are estimated to be 500 times the background rate.</a:t>
            </a:r>
          </a:p>
        </p:txBody>
      </p:sp>
    </p:spTree>
    <p:extLst>
      <p:ext uri="{BB962C8B-B14F-4D97-AF65-F5344CB8AC3E}">
        <p14:creationId xmlns:p14="http://schemas.microsoft.com/office/powerpoint/2010/main" val="340995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Example: L</a:t>
            </a:r>
            <a:r>
              <a:rPr lang="en-US" dirty="0">
                <a:solidFill>
                  <a:schemeClr val="accent1"/>
                </a:solidFill>
              </a:rPr>
              <a:t>ake Victoria Cichlids</a:t>
            </a:r>
            <a:r>
              <a:rPr lang="en-US" sz="1400" baseline="-25000" dirty="0">
                <a:solidFill>
                  <a:schemeClr val="accent1"/>
                </a:solidFill>
              </a:rPr>
              <a:t>1</a:t>
            </a:r>
          </a:p>
        </p:txBody>
      </p:sp>
      <p:sp>
        <p:nvSpPr>
          <p:cNvPr id="11267" name="Rectangle 3"/>
          <p:cNvSpPr>
            <a:spLocks noGrp="1"/>
          </p:cNvSpPr>
          <p:nvPr>
            <p:ph idx="1"/>
          </p:nvPr>
        </p:nvSpPr>
        <p:spPr>
          <a:xfrm>
            <a:off x="457200" y="1280160"/>
            <a:ext cx="8229600" cy="4739640"/>
          </a:xfrm>
          <a:prstGeom prst="rect">
            <a:avLst/>
          </a:prstGeom>
        </p:spPr>
        <p:txBody>
          <a:bodyPr>
            <a:noAutofit/>
          </a:bodyPr>
          <a:lstStyle/>
          <a:p>
            <a:pPr marL="0" indent="0">
              <a:buNone/>
              <a:tabLst>
                <a:tab pos="461963" algn="l"/>
              </a:tabLst>
            </a:pPr>
            <a:r>
              <a:rPr lang="en-US" sz="2400" dirty="0">
                <a:solidFill>
                  <a:schemeClr val="tx1"/>
                </a:solidFill>
              </a:rPr>
              <a:t>Lake Victoria cichlids are an example to understand biodiversity.</a:t>
            </a:r>
          </a:p>
          <a:p>
            <a:pPr>
              <a:tabLst>
                <a:tab pos="461963" algn="l"/>
              </a:tabLst>
            </a:pPr>
            <a:r>
              <a:rPr lang="en-US" sz="2400" dirty="0">
                <a:solidFill>
                  <a:schemeClr val="tx1"/>
                </a:solidFill>
              </a:rPr>
              <a:t>Home to over 500 evolved species of cichlid fish, some with specialized purpose</a:t>
            </a:r>
          </a:p>
          <a:p>
            <a:pPr lvl="1">
              <a:tabLst>
                <a:tab pos="461963" algn="l"/>
              </a:tabLst>
            </a:pPr>
            <a:r>
              <a:rPr lang="en-US" sz="2400" u="sng" dirty="0">
                <a:solidFill>
                  <a:schemeClr val="tx1"/>
                </a:solidFill>
              </a:rPr>
              <a:t>Example</a:t>
            </a:r>
            <a:r>
              <a:rPr lang="en-US" sz="2400" dirty="0">
                <a:solidFill>
                  <a:schemeClr val="tx1"/>
                </a:solidFill>
              </a:rPr>
              <a:t>: consuming plankton, eating algae from rocks</a:t>
            </a:r>
          </a:p>
          <a:p>
            <a:pPr>
              <a:tabLst>
                <a:tab pos="461963" algn="l"/>
              </a:tabLst>
            </a:pPr>
            <a:r>
              <a:rPr lang="en-US" sz="2400" dirty="0">
                <a:solidFill>
                  <a:schemeClr val="tx1"/>
                </a:solidFill>
              </a:rPr>
              <a:t>Result of adaptive radiation over less than 3 million years</a:t>
            </a:r>
          </a:p>
          <a:p>
            <a:pPr lvl="1">
              <a:tabLst>
                <a:tab pos="461963" algn="l"/>
              </a:tabLst>
            </a:pPr>
            <a:r>
              <a:rPr lang="en-US" sz="2400" b="1" dirty="0"/>
              <a:t>Adaptive radiation</a:t>
            </a:r>
            <a:r>
              <a:rPr lang="en-US" sz="2400" dirty="0"/>
              <a:t>: rapid branching through speciation of a phylogenetic clade into many closely related species</a:t>
            </a:r>
            <a:endParaRPr lang="en-US" sz="2400" dirty="0">
              <a:solidFill>
                <a:schemeClr val="tx1"/>
              </a:solidFill>
            </a:endParaRPr>
          </a:p>
          <a:p>
            <a:pPr lvl="1">
              <a:tabLst>
                <a:tab pos="461963" algn="l"/>
              </a:tabLst>
            </a:pPr>
            <a:r>
              <a:rPr lang="en-US" sz="2400" dirty="0">
                <a:solidFill>
                  <a:schemeClr val="tx1"/>
                </a:solidFill>
              </a:rPr>
              <a:t>Adapted to various ecological niches within the lake</a:t>
            </a:r>
          </a:p>
          <a:p>
            <a:pPr>
              <a:tabLst>
                <a:tab pos="461963" algn="l"/>
              </a:tabLst>
            </a:pPr>
            <a:r>
              <a:rPr lang="en-US" sz="2400" dirty="0">
                <a:solidFill>
                  <a:schemeClr val="tx1"/>
                </a:solidFill>
              </a:rPr>
              <a:t>Demonstrates rapid speciation and biodiversity development</a:t>
            </a:r>
            <a:endParaRPr lang="en-US" sz="2400" dirty="0">
              <a:solidFill>
                <a:srgbClr val="0000FF"/>
              </a:solidFill>
            </a:endParaRPr>
          </a:p>
        </p:txBody>
      </p:sp>
    </p:spTree>
    <p:extLst>
      <p:ext uri="{BB962C8B-B14F-4D97-AF65-F5344CB8AC3E}">
        <p14:creationId xmlns:p14="http://schemas.microsoft.com/office/powerpoint/2010/main" val="86741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Example: L</a:t>
            </a:r>
            <a:r>
              <a:rPr lang="en-US" dirty="0">
                <a:solidFill>
                  <a:schemeClr val="accent1"/>
                </a:solidFill>
              </a:rPr>
              <a:t>ake Victoria Cichlids</a:t>
            </a:r>
            <a:r>
              <a:rPr lang="en-US" sz="1400" baseline="-25000" dirty="0">
                <a:solidFill>
                  <a:schemeClr val="accent1"/>
                </a:solidFill>
              </a:rPr>
              <a:t>2</a:t>
            </a:r>
          </a:p>
        </p:txBody>
      </p:sp>
      <p:sp>
        <p:nvSpPr>
          <p:cNvPr id="11267" name="Rectangle 3"/>
          <p:cNvSpPr>
            <a:spLocks noGrp="1"/>
          </p:cNvSpPr>
          <p:nvPr>
            <p:ph idx="1"/>
          </p:nvPr>
        </p:nvSpPr>
        <p:spPr>
          <a:xfrm>
            <a:off x="457200" y="1280160"/>
            <a:ext cx="8229600" cy="2758440"/>
          </a:xfrm>
          <a:prstGeom prst="rect">
            <a:avLst/>
          </a:prstGeom>
        </p:spPr>
        <p:txBody>
          <a:bodyPr>
            <a:normAutofit fontScale="70000" lnSpcReduction="20000"/>
          </a:bodyPr>
          <a:lstStyle/>
          <a:p>
            <a:pPr marL="0" indent="0">
              <a:buNone/>
              <a:tabLst>
                <a:tab pos="461963" algn="l"/>
              </a:tabLst>
            </a:pPr>
            <a:r>
              <a:rPr lang="en-US" dirty="0">
                <a:solidFill>
                  <a:schemeClr val="tx1"/>
                </a:solidFill>
              </a:rPr>
              <a:t>When biologists made this discovery, some species began to disappear.</a:t>
            </a:r>
          </a:p>
          <a:p>
            <a:pPr marL="457200" indent="-457200">
              <a:buFont typeface="Arial" panose="020B0604020202020204" pitchFamily="34" charset="0"/>
              <a:buChar char="•"/>
              <a:tabLst>
                <a:tab pos="461963" algn="l"/>
              </a:tabLst>
            </a:pPr>
            <a:r>
              <a:rPr lang="en-US" dirty="0">
                <a:solidFill>
                  <a:schemeClr val="tx1"/>
                </a:solidFill>
              </a:rPr>
              <a:t>Introduction of Nile perch in 1963</a:t>
            </a:r>
          </a:p>
          <a:p>
            <a:pPr marL="1200150" lvl="1" indent="-457200">
              <a:buFont typeface="Arial" panose="020B0604020202020204" pitchFamily="34" charset="0"/>
              <a:buChar char="•"/>
              <a:tabLst>
                <a:tab pos="461963" algn="l"/>
              </a:tabLst>
            </a:pPr>
            <a:r>
              <a:rPr lang="en-US" dirty="0">
                <a:solidFill>
                  <a:schemeClr val="tx1"/>
                </a:solidFill>
              </a:rPr>
              <a:t>Large predatory fish that consumes cichlids</a:t>
            </a:r>
          </a:p>
          <a:p>
            <a:pPr marL="457200" indent="-457200">
              <a:buFont typeface="Arial" panose="020B0604020202020204" pitchFamily="34" charset="0"/>
              <a:buChar char="•"/>
              <a:tabLst>
                <a:tab pos="461963" algn="l"/>
              </a:tabLst>
            </a:pPr>
            <a:r>
              <a:rPr lang="en-US" dirty="0">
                <a:solidFill>
                  <a:schemeClr val="tx1"/>
                </a:solidFill>
              </a:rPr>
              <a:t>Accelerated by population surge of Nile perch in the 1980s</a:t>
            </a:r>
          </a:p>
          <a:p>
            <a:pPr marL="457200" indent="-457200">
              <a:buFont typeface="Arial" panose="020B0604020202020204" pitchFamily="34" charset="0"/>
              <a:buChar char="•"/>
              <a:tabLst>
                <a:tab pos="461963" algn="l"/>
              </a:tabLst>
            </a:pPr>
            <a:r>
              <a:rPr lang="en-US" dirty="0">
                <a:solidFill>
                  <a:schemeClr val="tx1"/>
                </a:solidFill>
              </a:rPr>
              <a:t>Resulted in the extinction of approximately 200 cichlid species</a:t>
            </a:r>
          </a:p>
          <a:p>
            <a:pPr marL="914400" lvl="1" indent="-457200">
              <a:buFont typeface="Arial" panose="020B0604020202020204" pitchFamily="34" charset="0"/>
              <a:buChar char="•"/>
              <a:tabLst>
                <a:tab pos="461963" algn="l"/>
              </a:tabLst>
            </a:pPr>
            <a:r>
              <a:rPr lang="en-US" b="1" dirty="0"/>
              <a:t>Extinction</a:t>
            </a:r>
            <a:r>
              <a:rPr lang="en-US" dirty="0"/>
              <a:t>: disappearance of a species</a:t>
            </a:r>
            <a:endParaRPr lang="en-US" b="1" dirty="0"/>
          </a:p>
          <a:p>
            <a:pPr marL="914400" lvl="1" indent="-457200">
              <a:buFont typeface="Arial" panose="020B0604020202020204" pitchFamily="34" charset="0"/>
              <a:buChar char="•"/>
              <a:tabLst>
                <a:tab pos="461963" algn="l"/>
              </a:tabLst>
            </a:pPr>
            <a:r>
              <a:rPr lang="en-US" u="sng" dirty="0">
                <a:solidFill>
                  <a:schemeClr val="tx1"/>
                </a:solidFill>
              </a:rPr>
              <a:t>Additional factors</a:t>
            </a:r>
            <a:r>
              <a:rPr lang="en-US" dirty="0">
                <a:solidFill>
                  <a:schemeClr val="tx1"/>
                </a:solidFill>
              </a:rPr>
              <a:t>: declining water quality and increased fishing pressure</a:t>
            </a:r>
          </a:p>
          <a:p>
            <a:pPr marL="457200" indent="-457200">
              <a:buFont typeface="Arial" panose="020B0604020202020204" pitchFamily="34" charset="0"/>
              <a:buChar char="•"/>
              <a:tabLst>
                <a:tab pos="461963" algn="l"/>
              </a:tabLst>
            </a:pPr>
            <a:r>
              <a:rPr lang="en-US" dirty="0">
                <a:solidFill>
                  <a:schemeClr val="tx1"/>
                </a:solidFill>
              </a:rPr>
              <a:t>Example of rapid species loss caused primarily by human activity</a:t>
            </a:r>
          </a:p>
        </p:txBody>
      </p:sp>
      <p:sp>
        <p:nvSpPr>
          <p:cNvPr id="4" name="TextBox 3">
            <a:extLst>
              <a:ext uri="{FF2B5EF4-FFF2-40B4-BE49-F238E27FC236}">
                <a16:creationId xmlns:a16="http://schemas.microsoft.com/office/drawing/2014/main" id="{06C3ABB2-3489-2A2F-C4A0-DD8C7513939D}"/>
              </a:ext>
            </a:extLst>
          </p:cNvPr>
          <p:cNvSpPr txBox="1"/>
          <p:nvPr/>
        </p:nvSpPr>
        <p:spPr>
          <a:xfrm>
            <a:off x="782097" y="4038600"/>
            <a:ext cx="2743200" cy="1384995"/>
          </a:xfrm>
          <a:prstGeom prst="rect">
            <a:avLst/>
          </a:prstGeom>
          <a:noFill/>
        </p:spPr>
        <p:txBody>
          <a:bodyPr wrap="square" rtlCol="0">
            <a:spAutoFit/>
          </a:bodyPr>
          <a:lstStyle/>
          <a:p>
            <a:r>
              <a:rPr lang="en-US" sz="1400" b="1" dirty="0"/>
              <a:t>47.1 Figure 2: </a:t>
            </a:r>
            <a:r>
              <a:rPr lang="en-US" sz="1400" dirty="0"/>
              <a:t>Hundreds of species of (a) cichlids were present in Lake Victoria as a result of adaptive radiation. The introduction of the (b) Nile perch led to the extinction of many cichlid species.</a:t>
            </a:r>
          </a:p>
        </p:txBody>
      </p:sp>
      <p:pic>
        <p:nvPicPr>
          <p:cNvPr id="2" name="Content Placeholder 5" descr="(a) is a photograph of a cichlid.">
            <a:extLst>
              <a:ext uri="{FF2B5EF4-FFF2-40B4-BE49-F238E27FC236}">
                <a16:creationId xmlns:a16="http://schemas.microsoft.com/office/drawing/2014/main" id="{1D518CA1-9132-96EF-F873-7625AE8CAC46}"/>
              </a:ext>
            </a:extLst>
          </p:cNvPr>
          <p:cNvPicPr>
            <a:picLocks noChangeAspect="1"/>
          </p:cNvPicPr>
          <p:nvPr/>
        </p:nvPicPr>
        <p:blipFill>
          <a:blip r:embed="rId2"/>
          <a:srcRect l="32407" t="4897" r="32407" b="50103"/>
          <a:stretch/>
        </p:blipFill>
        <p:spPr>
          <a:xfrm>
            <a:off x="3573772" y="4000693"/>
            <a:ext cx="2533068" cy="1799812"/>
          </a:xfrm>
          <a:prstGeom prst="rect">
            <a:avLst/>
          </a:prstGeom>
        </p:spPr>
      </p:pic>
      <p:pic>
        <p:nvPicPr>
          <p:cNvPr id="7" name="Content Placeholder 5" descr="(b) is a photograph of a Nile perch.">
            <a:extLst>
              <a:ext uri="{FF2B5EF4-FFF2-40B4-BE49-F238E27FC236}">
                <a16:creationId xmlns:a16="http://schemas.microsoft.com/office/drawing/2014/main" id="{E615FC87-A674-0AF5-8060-52704DB18D4E}"/>
              </a:ext>
            </a:extLst>
          </p:cNvPr>
          <p:cNvPicPr>
            <a:picLocks noChangeAspect="1"/>
          </p:cNvPicPr>
          <p:nvPr/>
        </p:nvPicPr>
        <p:blipFill>
          <a:blip r:embed="rId2"/>
          <a:srcRect l="32407" t="50731" r="32407" b="3436"/>
          <a:stretch/>
        </p:blipFill>
        <p:spPr>
          <a:xfrm>
            <a:off x="6106840" y="3983946"/>
            <a:ext cx="2476500" cy="1792203"/>
          </a:xfrm>
          <a:prstGeom prst="rect">
            <a:avLst/>
          </a:prstGeom>
        </p:spPr>
      </p:pic>
      <p:sp>
        <p:nvSpPr>
          <p:cNvPr id="5" name="TextBox 4">
            <a:extLst>
              <a:ext uri="{FF2B5EF4-FFF2-40B4-BE49-F238E27FC236}">
                <a16:creationId xmlns:a16="http://schemas.microsoft.com/office/drawing/2014/main" id="{C0D3018A-50F8-A455-8F17-6A263823A059}"/>
              </a:ext>
            </a:extLst>
          </p:cNvPr>
          <p:cNvSpPr txBox="1"/>
          <p:nvPr/>
        </p:nvSpPr>
        <p:spPr>
          <a:xfrm>
            <a:off x="3733800" y="5800505"/>
            <a:ext cx="2057400" cy="215444"/>
          </a:xfrm>
          <a:prstGeom prst="rect">
            <a:avLst/>
          </a:prstGeom>
          <a:noFill/>
        </p:spPr>
        <p:txBody>
          <a:bodyPr wrap="square" rtlCol="0">
            <a:spAutoFit/>
          </a:bodyPr>
          <a:lstStyle/>
          <a:p>
            <a:pPr algn="ctr"/>
            <a:r>
              <a:rPr lang="en-US" sz="800" dirty="0"/>
              <a:t>JuanCarlosPalauDiaz on Pixabay. "Cichlid."</a:t>
            </a:r>
          </a:p>
        </p:txBody>
      </p:sp>
      <p:sp>
        <p:nvSpPr>
          <p:cNvPr id="6" name="TextBox 5">
            <a:extLst>
              <a:ext uri="{FF2B5EF4-FFF2-40B4-BE49-F238E27FC236}">
                <a16:creationId xmlns:a16="http://schemas.microsoft.com/office/drawing/2014/main" id="{97D0D9B7-29B1-2CC5-DDCD-79AEC131548A}"/>
              </a:ext>
            </a:extLst>
          </p:cNvPr>
          <p:cNvSpPr txBox="1"/>
          <p:nvPr/>
        </p:nvSpPr>
        <p:spPr>
          <a:xfrm>
            <a:off x="6049225" y="5800505"/>
            <a:ext cx="2476500" cy="215444"/>
          </a:xfrm>
          <a:prstGeom prst="rect">
            <a:avLst/>
          </a:prstGeom>
          <a:noFill/>
        </p:spPr>
        <p:txBody>
          <a:bodyPr wrap="square" rtlCol="0">
            <a:spAutoFit/>
          </a:bodyPr>
          <a:lstStyle/>
          <a:p>
            <a:pPr algn="ctr"/>
            <a:r>
              <a:rPr lang="en-US" sz="800" dirty="0"/>
              <a:t>Daiju Azuma on Wikimedia Commons. "Nile perch."</a:t>
            </a:r>
          </a:p>
        </p:txBody>
      </p:sp>
    </p:spTree>
    <p:extLst>
      <p:ext uri="{BB962C8B-B14F-4D97-AF65-F5344CB8AC3E}">
        <p14:creationId xmlns:p14="http://schemas.microsoft.com/office/powerpoint/2010/main" val="378678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Example: L</a:t>
            </a:r>
            <a:r>
              <a:rPr lang="en-US" dirty="0">
                <a:solidFill>
                  <a:schemeClr val="accent1"/>
                </a:solidFill>
              </a:rPr>
              <a:t>ake Victoria Cichlids</a:t>
            </a:r>
            <a:r>
              <a:rPr lang="en-US" sz="1400" baseline="-25000" dirty="0">
                <a:solidFill>
                  <a:schemeClr val="accent1"/>
                </a:solidFill>
              </a:rPr>
              <a:t>3</a:t>
            </a:r>
          </a:p>
        </p:txBody>
      </p:sp>
      <p:sp>
        <p:nvSpPr>
          <p:cNvPr id="11267" name="Rectangle 3"/>
          <p:cNvSpPr>
            <a:spLocks noGrp="1"/>
          </p:cNvSpPr>
          <p:nvPr>
            <p:ph idx="1"/>
          </p:nvPr>
        </p:nvSpPr>
        <p:spPr>
          <a:prstGeom prst="rect">
            <a:avLst/>
          </a:prstGeom>
        </p:spPr>
        <p:txBody>
          <a:bodyPr>
            <a:normAutofit fontScale="85000" lnSpcReduction="20000"/>
          </a:bodyPr>
          <a:lstStyle/>
          <a:p>
            <a:pPr marL="0" indent="0">
              <a:buNone/>
              <a:tabLst>
                <a:tab pos="461963" algn="l"/>
              </a:tabLst>
            </a:pPr>
            <a:r>
              <a:rPr lang="en-US" dirty="0">
                <a:solidFill>
                  <a:schemeClr val="tx1"/>
                </a:solidFill>
              </a:rPr>
              <a:t>Extinction is a natural process of macroevolution with a rate of one out of one million species going extinct per year.</a:t>
            </a:r>
          </a:p>
          <a:p>
            <a:pPr>
              <a:tabLst>
                <a:tab pos="461963" algn="l"/>
              </a:tabLst>
            </a:pPr>
            <a:r>
              <a:rPr lang="en-US" dirty="0">
                <a:solidFill>
                  <a:schemeClr val="tx1"/>
                </a:solidFill>
              </a:rPr>
              <a:t>At least five periods of mass extinction in history with higher rates of loss</a:t>
            </a:r>
          </a:p>
          <a:p>
            <a:pPr lvl="1">
              <a:tabLst>
                <a:tab pos="461963" algn="l"/>
              </a:tabLst>
            </a:pPr>
            <a:r>
              <a:rPr lang="en-US" dirty="0"/>
              <a:t>Comparable rates of loss today</a:t>
            </a:r>
          </a:p>
          <a:p>
            <a:pPr marL="0" indent="0">
              <a:buNone/>
              <a:tabLst>
                <a:tab pos="461963" algn="l"/>
              </a:tabLst>
            </a:pPr>
            <a:r>
              <a:rPr lang="en-US" dirty="0">
                <a:solidFill>
                  <a:schemeClr val="tx1"/>
                </a:solidFill>
              </a:rPr>
              <a:t>Human activity is the difference between the extinction rates today and during mass extinctions.</a:t>
            </a:r>
          </a:p>
          <a:p>
            <a:pPr>
              <a:tabLst>
                <a:tab pos="461963" algn="l"/>
              </a:tabLst>
            </a:pPr>
            <a:r>
              <a:rPr lang="en-US" dirty="0">
                <a:solidFill>
                  <a:schemeClr val="tx1"/>
                </a:solidFill>
              </a:rPr>
              <a:t>Three activities with major impact:</a:t>
            </a:r>
          </a:p>
          <a:p>
            <a:pPr lvl="1">
              <a:tabLst>
                <a:tab pos="461963" algn="l"/>
              </a:tabLst>
            </a:pPr>
            <a:r>
              <a:rPr lang="en-US" dirty="0">
                <a:solidFill>
                  <a:schemeClr val="tx1"/>
                </a:solidFill>
              </a:rPr>
              <a:t>Destruction of habitat</a:t>
            </a:r>
          </a:p>
          <a:p>
            <a:pPr lvl="1">
              <a:tabLst>
                <a:tab pos="461963" algn="l"/>
              </a:tabLst>
            </a:pPr>
            <a:r>
              <a:rPr lang="en-US" dirty="0">
                <a:solidFill>
                  <a:schemeClr val="tx1"/>
                </a:solidFill>
              </a:rPr>
              <a:t>Introduction of exotic species</a:t>
            </a:r>
          </a:p>
          <a:p>
            <a:pPr lvl="1">
              <a:tabLst>
                <a:tab pos="461963" algn="l"/>
              </a:tabLst>
            </a:pPr>
            <a:r>
              <a:rPr lang="en-US" dirty="0">
                <a:solidFill>
                  <a:schemeClr val="tx1"/>
                </a:solidFill>
              </a:rPr>
              <a:t>Overharvesting</a:t>
            </a:r>
          </a:p>
          <a:p>
            <a:pPr>
              <a:tabLst>
                <a:tab pos="461963" algn="l"/>
              </a:tabLst>
            </a:pPr>
            <a:r>
              <a:rPr lang="en-US" dirty="0">
                <a:solidFill>
                  <a:schemeClr val="tx1"/>
                </a:solidFill>
              </a:rPr>
              <a:t>Loss predictions from 10% to 50% within the next century</a:t>
            </a:r>
          </a:p>
          <a:p>
            <a:pPr>
              <a:tabLst>
                <a:tab pos="461963" algn="l"/>
              </a:tabLst>
            </a:pPr>
            <a:endParaRPr lang="en-US" dirty="0">
              <a:solidFill>
                <a:schemeClr val="tx1"/>
              </a:solidFill>
            </a:endParaRPr>
          </a:p>
        </p:txBody>
      </p:sp>
    </p:spTree>
    <p:extLst>
      <p:ext uri="{BB962C8B-B14F-4D97-AF65-F5344CB8AC3E}">
        <p14:creationId xmlns:p14="http://schemas.microsoft.com/office/powerpoint/2010/main" val="312313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26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Types of Biodiversity</a:t>
            </a: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The term </a:t>
            </a:r>
            <a:r>
              <a:rPr lang="en-US" i="1" dirty="0">
                <a:solidFill>
                  <a:schemeClr val="tx1"/>
                </a:solidFill>
              </a:rPr>
              <a:t>biodiversity</a:t>
            </a:r>
            <a:r>
              <a:rPr lang="en-US" dirty="0">
                <a:solidFill>
                  <a:schemeClr val="tx1"/>
                </a:solidFill>
              </a:rPr>
              <a:t> is generally accepted to mean the number and kinds of species and their abundance in a given location or on the planet.</a:t>
            </a:r>
          </a:p>
          <a:p>
            <a:pPr>
              <a:tabLst>
                <a:tab pos="461963" algn="l"/>
              </a:tabLst>
            </a:pPr>
            <a:r>
              <a:rPr lang="en-US" dirty="0">
                <a:solidFill>
                  <a:schemeClr val="tx1"/>
                </a:solidFill>
              </a:rPr>
              <a:t>Species can be difficult to define, but eukaryotic species are included in most contexts.</a:t>
            </a:r>
          </a:p>
          <a:p>
            <a:pPr>
              <a:tabLst>
                <a:tab pos="461963" algn="l"/>
              </a:tabLst>
            </a:pPr>
            <a:r>
              <a:rPr lang="en-US" dirty="0"/>
              <a:t>Alternate measures of biodiversity have been identified.</a:t>
            </a:r>
          </a:p>
          <a:p>
            <a:pPr lvl="1">
              <a:tabLst>
                <a:tab pos="461963" algn="l"/>
              </a:tabLst>
            </a:pPr>
            <a:r>
              <a:rPr lang="en-US" dirty="0">
                <a:solidFill>
                  <a:schemeClr val="tx1"/>
                </a:solidFill>
              </a:rPr>
              <a:t>Some important in planning how to preserve biodiversity</a:t>
            </a:r>
          </a:p>
        </p:txBody>
      </p:sp>
    </p:spTree>
    <p:extLst>
      <p:ext uri="{BB962C8B-B14F-4D97-AF65-F5344CB8AC3E}">
        <p14:creationId xmlns:p14="http://schemas.microsoft.com/office/powerpoint/2010/main" val="408390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Genetic Diversity</a:t>
            </a:r>
          </a:p>
        </p:txBody>
      </p:sp>
      <p:sp>
        <p:nvSpPr>
          <p:cNvPr id="11267" name="Rectangle 3"/>
          <p:cNvSpPr>
            <a:spLocks noGrp="1"/>
          </p:cNvSpPr>
          <p:nvPr>
            <p:ph idx="1"/>
          </p:nvPr>
        </p:nvSpPr>
        <p:spPr>
          <a:prstGeom prst="rect">
            <a:avLst/>
          </a:prstGeom>
        </p:spPr>
        <p:txBody>
          <a:bodyPr>
            <a:normAutofit lnSpcReduction="10000"/>
          </a:bodyPr>
          <a:lstStyle/>
          <a:p>
            <a:pPr>
              <a:tabLst>
                <a:tab pos="461963" algn="l"/>
              </a:tabLst>
            </a:pPr>
            <a:r>
              <a:rPr lang="en-US" b="1" dirty="0">
                <a:solidFill>
                  <a:schemeClr val="tx1"/>
                </a:solidFill>
              </a:rPr>
              <a:t>Genetic diversity</a:t>
            </a:r>
            <a:r>
              <a:rPr lang="en-US" dirty="0">
                <a:solidFill>
                  <a:schemeClr val="tx1"/>
                </a:solidFill>
              </a:rPr>
              <a:t> provides the source of the phenotypic variation upon which selection can act.</a:t>
            </a:r>
          </a:p>
          <a:p>
            <a:pPr lvl="1">
              <a:tabLst>
                <a:tab pos="461963" algn="l"/>
              </a:tabLst>
            </a:pPr>
            <a:r>
              <a:rPr lang="en-US" dirty="0"/>
              <a:t>Raw material for evolution and adaptation in a species</a:t>
            </a:r>
            <a:endParaRPr lang="en-US" dirty="0">
              <a:solidFill>
                <a:schemeClr val="tx1"/>
              </a:solidFill>
            </a:endParaRPr>
          </a:p>
          <a:p>
            <a:pPr lvl="1">
              <a:tabLst>
                <a:tab pos="461963" algn="l"/>
              </a:tabLst>
            </a:pPr>
            <a:r>
              <a:rPr lang="en-US" dirty="0">
                <a:solidFill>
                  <a:schemeClr val="tx1"/>
                </a:solidFill>
              </a:rPr>
              <a:t>Important for species' future potential for adaptation</a:t>
            </a:r>
          </a:p>
          <a:p>
            <a:pPr>
              <a:tabLst>
                <a:tab pos="461963" algn="l"/>
              </a:tabLst>
            </a:pPr>
            <a:r>
              <a:rPr lang="en-US" dirty="0">
                <a:solidFill>
                  <a:schemeClr val="tx1"/>
                </a:solidFill>
              </a:rPr>
              <a:t>Higher genetic diversity increases the chances of survival in changing environments.</a:t>
            </a:r>
          </a:p>
          <a:p>
            <a:pPr lvl="1">
              <a:tabLst>
                <a:tab pos="461963" algn="l"/>
              </a:tabLst>
            </a:pPr>
            <a:r>
              <a:rPr lang="en-US" dirty="0">
                <a:solidFill>
                  <a:schemeClr val="tx1"/>
                </a:solidFill>
              </a:rPr>
              <a:t>Crucial for maintaining healthy populations and species longevity</a:t>
            </a:r>
            <a:endParaRPr lang="en-US" dirty="0">
              <a:solidFill>
                <a:srgbClr val="0000FF"/>
              </a:solidFill>
            </a:endParaRPr>
          </a:p>
        </p:txBody>
      </p:sp>
    </p:spTree>
    <p:extLst>
      <p:ext uri="{BB962C8B-B14F-4D97-AF65-F5344CB8AC3E}">
        <p14:creationId xmlns:p14="http://schemas.microsoft.com/office/powerpoint/2010/main" val="2120502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2101</TotalTime>
  <Words>3199</Words>
  <Application>Microsoft Office PowerPoint</Application>
  <PresentationFormat>On-screen Show (4:3)</PresentationFormat>
  <Paragraphs>366</Paragraphs>
  <Slides>45</Slides>
  <Notes>5</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45</vt:i4>
      </vt:variant>
    </vt:vector>
  </HeadingPairs>
  <TitlesOfParts>
    <vt:vector size="50" baseType="lpstr">
      <vt:lpstr>Arial</vt:lpstr>
      <vt:lpstr>Calibri</vt:lpstr>
      <vt:lpstr>Aptos</vt:lpstr>
      <vt:lpstr>Office Theme</vt:lpstr>
      <vt:lpstr>1_Office Theme</vt:lpstr>
      <vt:lpstr>Lesson 47.1</vt:lpstr>
      <vt:lpstr>Objectives</vt:lpstr>
      <vt:lpstr>Conservation Biology and Biodiversity</vt:lpstr>
      <vt:lpstr>The Biodiversity Crisis</vt:lpstr>
      <vt:lpstr>Example: Lake Victoria Cichlids1</vt:lpstr>
      <vt:lpstr>Example: Lake Victoria Cichlids2</vt:lpstr>
      <vt:lpstr>Example: Lake Victoria Cichlids3</vt:lpstr>
      <vt:lpstr>Types of Biodiversity</vt:lpstr>
      <vt:lpstr>Genetic Diversity</vt:lpstr>
      <vt:lpstr>Chemical Diversity</vt:lpstr>
      <vt:lpstr>Human-Generated Diversity</vt:lpstr>
      <vt:lpstr>Ecosystem Diversity</vt:lpstr>
      <vt:lpstr>Current Species Diversity</vt:lpstr>
      <vt:lpstr>Table 1: Estimates of the Numbers of Described and Predicted Species by Taxonomic Group</vt:lpstr>
      <vt:lpstr>Describing Life on Earth</vt:lpstr>
      <vt:lpstr>Think It Through1</vt:lpstr>
      <vt:lpstr>Patterns of Biodiversity</vt:lpstr>
      <vt:lpstr>Science and You</vt:lpstr>
      <vt:lpstr>Biodiversity and the Equator</vt:lpstr>
      <vt:lpstr>Heterogeneity</vt:lpstr>
      <vt:lpstr>Biodiversity in the Tropics</vt:lpstr>
      <vt:lpstr>Conservation of Biodiversity</vt:lpstr>
      <vt:lpstr>47.1 Figure 5</vt:lpstr>
      <vt:lpstr>Think It Through2</vt:lpstr>
      <vt:lpstr>Biodiversity Change through Geological Time</vt:lpstr>
      <vt:lpstr>The Five Mass Extinctions</vt:lpstr>
      <vt:lpstr>The Fossil Record of Mass Extinctions</vt:lpstr>
      <vt:lpstr>Table 2: Names and Dates for the Five Recorded Mass Extinctions in Earth's History</vt:lpstr>
      <vt:lpstr>Ordovician-Silurian Extinction</vt:lpstr>
      <vt:lpstr>Late Devonian Extinction</vt:lpstr>
      <vt:lpstr>End-Permian Extinction</vt:lpstr>
      <vt:lpstr>Triassic-Jurassic Extinction</vt:lpstr>
      <vt:lpstr>End-Cretaceous Extinction1</vt:lpstr>
      <vt:lpstr>End-Cretaceous Extinction2</vt:lpstr>
      <vt:lpstr>The Asteroid and Genetic Diversity</vt:lpstr>
      <vt:lpstr>The Pleistocene Extinction1</vt:lpstr>
      <vt:lpstr>The Pleistocene Extinction2</vt:lpstr>
      <vt:lpstr>Holocene Mass Extinction</vt:lpstr>
      <vt:lpstr>Recent Extinctions</vt:lpstr>
      <vt:lpstr>The Red List</vt:lpstr>
      <vt:lpstr>Estimates of Present-Time Extinction Rates1</vt:lpstr>
      <vt:lpstr>Estimates of Present-Time Extinction Rates2</vt:lpstr>
      <vt:lpstr>47.1 Figure 10</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Riley Possanza</cp:lastModifiedBy>
  <cp:revision>215</cp:revision>
  <dcterms:created xsi:type="dcterms:W3CDTF">2013-04-26T14:43:13Z</dcterms:created>
  <dcterms:modified xsi:type="dcterms:W3CDTF">2024-10-15T14:48:41Z</dcterms:modified>
</cp:coreProperties>
</file>