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0"/>
  </p:notesMasterIdLst>
  <p:handoutMasterIdLst>
    <p:handoutMasterId r:id="rId31"/>
  </p:handoutMasterIdLst>
  <p:sldIdLst>
    <p:sldId id="272" r:id="rId2"/>
    <p:sldId id="264" r:id="rId3"/>
    <p:sldId id="265" r:id="rId4"/>
    <p:sldId id="277" r:id="rId5"/>
    <p:sldId id="278" r:id="rId6"/>
    <p:sldId id="279" r:id="rId7"/>
    <p:sldId id="267" r:id="rId8"/>
    <p:sldId id="270" r:id="rId9"/>
    <p:sldId id="280" r:id="rId10"/>
    <p:sldId id="281" r:id="rId11"/>
    <p:sldId id="282" r:id="rId12"/>
    <p:sldId id="284" r:id="rId13"/>
    <p:sldId id="283" r:id="rId14"/>
    <p:sldId id="285" r:id="rId15"/>
    <p:sldId id="286" r:id="rId16"/>
    <p:sldId id="287" r:id="rId17"/>
    <p:sldId id="288" r:id="rId18"/>
    <p:sldId id="289" r:id="rId19"/>
    <p:sldId id="271" r:id="rId20"/>
    <p:sldId id="290" r:id="rId21"/>
    <p:sldId id="291" r:id="rId22"/>
    <p:sldId id="292" r:id="rId23"/>
    <p:sldId id="276" r:id="rId24"/>
    <p:sldId id="293" r:id="rId25"/>
    <p:sldId id="294" r:id="rId26"/>
    <p:sldId id="295" r:id="rId27"/>
    <p:sldId id="274" r:id="rId28"/>
    <p:sldId id="296" r:id="rId29"/>
  </p:sldIdLst>
  <p:sldSz cx="9144000" cy="6858000" type="screen4x3"/>
  <p:notesSz cx="6858000" cy="9144000"/>
  <p:embeddedFontLst>
    <p:embeddedFont>
      <p:font typeface="Century Gothic" panose="020B0502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CD5ED-A49F-6BFC-C2FF-852943751F0E}" name="Ann Auman" initials="AA" userId="Ann Au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4" autoAdjust="0"/>
    <p:restoredTop sz="86462" autoAdjust="0"/>
  </p:normalViewPr>
  <p:slideViewPr>
    <p:cSldViewPr>
      <p:cViewPr varScale="1">
        <p:scale>
          <a:sx n="95" d="100"/>
          <a:sy n="95" d="100"/>
        </p:scale>
        <p:origin x="1914" y="114"/>
      </p:cViewPr>
      <p:guideLst>
        <p:guide orient="horz" pos="2160"/>
        <p:guide pos="2880"/>
      </p:guideLst>
    </p:cSldViewPr>
  </p:slideViewPr>
  <p:outlineViewPr>
    <p:cViewPr>
      <p:scale>
        <a:sx n="33" d="100"/>
        <a:sy n="33" d="100"/>
      </p:scale>
      <p:origin x="0" y="-1576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47.2 Figure 1: (a) </a:t>
            </a:r>
            <a:r>
              <a:rPr lang="en-US" i="1" dirty="0"/>
              <a:t>Catharanthus roseus</a:t>
            </a:r>
            <a:r>
              <a:rPr lang="en-US" dirty="0"/>
              <a:t>, the Madagascar periwinkle, has various medicinal properties. Among other uses, it is a source of (b) vincristine, a complex molecule and drug used in the treatment of lymphomas.</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44685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47.2 Figure 3: The Svalbard Global Seed Vault is a storage facility for seeds of Earth's diverse crops. (a) This remote, small entrance leads to a deep, (b) protected bunker that secures seed varieties.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1835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21651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66303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47.2 Figure 4: The collapse of Atlantic cod stocks was a result of overfishing and other environmental changes. Beginning in the late 1950s, offshore bottom trawlers began to overfish the stock of fish. Government intervention in the form of fishing quotas led to a decline in the amount of overfishing but did not reverse the collapse of the population.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677819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38636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47.2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Importance of Biodiversity to Human Life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9AC0-137A-3FFA-592C-700FAEAFDEAF}"/>
              </a:ext>
            </a:extLst>
          </p:cNvPr>
          <p:cNvSpPr>
            <a:spLocks noGrp="1"/>
          </p:cNvSpPr>
          <p:nvPr>
            <p:ph type="title"/>
          </p:nvPr>
        </p:nvSpPr>
        <p:spPr/>
        <p:txBody>
          <a:bodyPr/>
          <a:lstStyle/>
          <a:p>
            <a:r>
              <a:rPr lang="en-US" dirty="0"/>
              <a:t>Importance of Biodiversity to Human Health</a:t>
            </a:r>
            <a:r>
              <a:rPr lang="en-US" sz="1400" baseline="-25000" dirty="0"/>
              <a:t>4</a:t>
            </a:r>
            <a:endParaRPr lang="en-US" dirty="0"/>
          </a:p>
        </p:txBody>
      </p:sp>
      <p:sp>
        <p:nvSpPr>
          <p:cNvPr id="3" name="Content Placeholder 2">
            <a:extLst>
              <a:ext uri="{FF2B5EF4-FFF2-40B4-BE49-F238E27FC236}">
                <a16:creationId xmlns:a16="http://schemas.microsoft.com/office/drawing/2014/main" id="{288280DB-1E12-114E-8DAD-C52A929AD24C}"/>
              </a:ext>
            </a:extLst>
          </p:cNvPr>
          <p:cNvSpPr>
            <a:spLocks noGrp="1"/>
          </p:cNvSpPr>
          <p:nvPr>
            <p:ph idx="1"/>
          </p:nvPr>
        </p:nvSpPr>
        <p:spPr>
          <a:xfrm>
            <a:off x="457200" y="1066800"/>
            <a:ext cx="8229600" cy="5638800"/>
          </a:xfrm>
        </p:spPr>
        <p:txBody>
          <a:bodyPr>
            <a:noAutofit/>
          </a:bodyPr>
          <a:lstStyle/>
          <a:p>
            <a:pPr>
              <a:spcBef>
                <a:spcPts val="0"/>
              </a:spcBef>
            </a:pPr>
            <a:r>
              <a:rPr lang="en-US" sz="2400" dirty="0"/>
              <a:t>Medicines derived from natural compounds:</a:t>
            </a:r>
          </a:p>
          <a:p>
            <a:pPr lvl="1">
              <a:spcBef>
                <a:spcPts val="0"/>
              </a:spcBef>
            </a:pPr>
            <a:r>
              <a:rPr lang="en-US" sz="2400" dirty="0"/>
              <a:t>Improve people’s lives</a:t>
            </a:r>
          </a:p>
          <a:p>
            <a:pPr lvl="1">
              <a:spcBef>
                <a:spcPts val="0"/>
              </a:spcBef>
            </a:pPr>
            <a:r>
              <a:rPr lang="en-US" sz="2400" dirty="0"/>
              <a:t>Represent billions of dollars in profits for pharmaceutical companies</a:t>
            </a:r>
          </a:p>
          <a:p>
            <a:pPr>
              <a:spcBef>
                <a:spcPts val="0"/>
              </a:spcBef>
            </a:pPr>
            <a:r>
              <a:rPr lang="en-US" sz="2400" dirty="0"/>
              <a:t>Pharmaceutical companies are always looking for new natural products that can function as medicines.</a:t>
            </a:r>
          </a:p>
          <a:p>
            <a:pPr lvl="1">
              <a:spcBef>
                <a:spcPts val="0"/>
              </a:spcBef>
            </a:pPr>
            <a:r>
              <a:rPr lang="en-US" sz="2400" dirty="0"/>
              <a:t>Estimates indicate that ~1/3 of pharmaceutical research and development is spent on natural compounds.</a:t>
            </a:r>
          </a:p>
          <a:p>
            <a:pPr lvl="1">
              <a:spcBef>
                <a:spcPts val="0"/>
              </a:spcBef>
            </a:pPr>
            <a:r>
              <a:rPr lang="en-US" sz="2400" dirty="0"/>
              <a:t>About 35% of new drugs brought to market between 1981–2002 were derived from natural compounds.</a:t>
            </a:r>
          </a:p>
          <a:p>
            <a:pPr>
              <a:spcBef>
                <a:spcPts val="0"/>
              </a:spcBef>
            </a:pPr>
            <a:r>
              <a:rPr lang="en-US" sz="2400" dirty="0"/>
              <a:t>The disappearance of species will result in the loss of opportunities for the discovery and development of new medications.</a:t>
            </a:r>
          </a:p>
        </p:txBody>
      </p:sp>
    </p:spTree>
    <p:extLst>
      <p:ext uri="{BB962C8B-B14F-4D97-AF65-F5344CB8AC3E}">
        <p14:creationId xmlns:p14="http://schemas.microsoft.com/office/powerpoint/2010/main" val="129735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162B-80EB-42B4-EB41-DA9AB29BB310}"/>
              </a:ext>
            </a:extLst>
          </p:cNvPr>
          <p:cNvSpPr>
            <a:spLocks noGrp="1"/>
          </p:cNvSpPr>
          <p:nvPr>
            <p:ph type="title"/>
          </p:nvPr>
        </p:nvSpPr>
        <p:spPr/>
        <p:txBody>
          <a:bodyPr/>
          <a:lstStyle/>
          <a:p>
            <a:r>
              <a:rPr lang="en-US" dirty="0"/>
              <a:t>Importance of Biodiversity to Agriculture: Human Influences </a:t>
            </a:r>
          </a:p>
        </p:txBody>
      </p:sp>
      <p:sp>
        <p:nvSpPr>
          <p:cNvPr id="3" name="Content Placeholder 2">
            <a:extLst>
              <a:ext uri="{FF2B5EF4-FFF2-40B4-BE49-F238E27FC236}">
                <a16:creationId xmlns:a16="http://schemas.microsoft.com/office/drawing/2014/main" id="{39470D2F-634E-A13C-F760-3C5234EFDF4E}"/>
              </a:ext>
            </a:extLst>
          </p:cNvPr>
          <p:cNvSpPr>
            <a:spLocks noGrp="1"/>
          </p:cNvSpPr>
          <p:nvPr>
            <p:ph idx="1"/>
          </p:nvPr>
        </p:nvSpPr>
        <p:spPr>
          <a:xfrm>
            <a:off x="457200" y="1066800"/>
            <a:ext cx="8229600" cy="4998720"/>
          </a:xfrm>
        </p:spPr>
        <p:txBody>
          <a:bodyPr>
            <a:normAutofit fontScale="92500" lnSpcReduction="10000"/>
          </a:bodyPr>
          <a:lstStyle/>
          <a:p>
            <a:r>
              <a:rPr lang="en-US" sz="2600" dirty="0"/>
              <a:t>Since human agriculture began &gt;10,000 years ago, humans have been breeding and selecting crop varieties.</a:t>
            </a:r>
          </a:p>
          <a:p>
            <a:r>
              <a:rPr lang="en-US" sz="2600" dirty="0"/>
              <a:t>Crop diversity has often been driven by human needs, as shown by the diversity of varieties of potatoes.</a:t>
            </a:r>
          </a:p>
          <a:p>
            <a:pPr lvl="2"/>
            <a:r>
              <a:rPr lang="en-US" sz="2600" dirty="0"/>
              <a:t>Potatoes were domesticated ~7000 years ago in the central Andes (Peru and Bolivia).</a:t>
            </a:r>
          </a:p>
          <a:p>
            <a:pPr lvl="2"/>
            <a:r>
              <a:rPr lang="en-US" sz="2600" dirty="0"/>
              <a:t>There are 7 species and thousands of varieties found there, each bred to thrive at particular elevations and soil and climate conditions.</a:t>
            </a:r>
          </a:p>
          <a:p>
            <a:pPr lvl="2"/>
            <a:r>
              <a:rPr lang="en-US" sz="2600" dirty="0"/>
              <a:t>Potato diversity is driven by the demands of topography, people’s limited movement, and crop rotation for different varieties that will do well in different fields.</a:t>
            </a:r>
          </a:p>
        </p:txBody>
      </p:sp>
    </p:spTree>
    <p:extLst>
      <p:ext uri="{BB962C8B-B14F-4D97-AF65-F5344CB8AC3E}">
        <p14:creationId xmlns:p14="http://schemas.microsoft.com/office/powerpoint/2010/main" val="379571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B909-6682-D403-0390-324DA781FCDC}"/>
              </a:ext>
            </a:extLst>
          </p:cNvPr>
          <p:cNvSpPr>
            <a:spLocks noGrp="1"/>
          </p:cNvSpPr>
          <p:nvPr>
            <p:ph type="title"/>
          </p:nvPr>
        </p:nvSpPr>
        <p:spPr/>
        <p:txBody>
          <a:bodyPr/>
          <a:lstStyle/>
          <a:p>
            <a:r>
              <a:rPr lang="en-US" dirty="0"/>
              <a:t>Importance of Biodiversity to Agriculture: Consequences of Low Crop Diversity</a:t>
            </a:r>
          </a:p>
        </p:txBody>
      </p:sp>
      <p:sp>
        <p:nvSpPr>
          <p:cNvPr id="3" name="Content Placeholder 2">
            <a:extLst>
              <a:ext uri="{FF2B5EF4-FFF2-40B4-BE49-F238E27FC236}">
                <a16:creationId xmlns:a16="http://schemas.microsoft.com/office/drawing/2014/main" id="{B8C3C006-FD53-F9F9-38BB-66A6A66157FA}"/>
              </a:ext>
            </a:extLst>
          </p:cNvPr>
          <p:cNvSpPr>
            <a:spLocks noGrp="1"/>
          </p:cNvSpPr>
          <p:nvPr>
            <p:ph idx="1"/>
          </p:nvPr>
        </p:nvSpPr>
        <p:spPr>
          <a:xfrm>
            <a:off x="457200" y="914400"/>
            <a:ext cx="8229600" cy="4861560"/>
          </a:xfrm>
        </p:spPr>
        <p:txBody>
          <a:bodyPr>
            <a:normAutofit/>
          </a:bodyPr>
          <a:lstStyle/>
          <a:p>
            <a:pPr marL="0" indent="0">
              <a:buNone/>
            </a:pPr>
            <a:r>
              <a:rPr lang="en-US" sz="2400" dirty="0"/>
              <a:t>Low crop diversity can have catastrophic consequences.</a:t>
            </a:r>
          </a:p>
          <a:p>
            <a:r>
              <a:rPr lang="en-US" sz="2400" dirty="0"/>
              <a:t>When the single potato variety then available in Ireland became susceptible to potato blight, there was:</a:t>
            </a:r>
          </a:p>
          <a:p>
            <a:pPr lvl="1"/>
            <a:r>
              <a:rPr lang="en-US" sz="2400" dirty="0"/>
              <a:t>Mass famine</a:t>
            </a:r>
          </a:p>
          <a:p>
            <a:pPr lvl="1"/>
            <a:r>
              <a:rPr lang="en-US" sz="2400" dirty="0"/>
              <a:t>Death of &gt;1 million people</a:t>
            </a:r>
          </a:p>
          <a:p>
            <a:pPr lvl="1"/>
            <a:r>
              <a:rPr lang="en-US" sz="2400" dirty="0"/>
              <a:t>Emigration of 2 million people</a:t>
            </a:r>
          </a:p>
        </p:txBody>
      </p:sp>
      <p:sp>
        <p:nvSpPr>
          <p:cNvPr id="5" name="TextBox 4">
            <a:extLst>
              <a:ext uri="{FF2B5EF4-FFF2-40B4-BE49-F238E27FC236}">
                <a16:creationId xmlns:a16="http://schemas.microsoft.com/office/drawing/2014/main" id="{FBFAD1A7-04C0-3BE9-1A3C-BB9FFCA5633C}"/>
              </a:ext>
            </a:extLst>
          </p:cNvPr>
          <p:cNvSpPr txBox="1"/>
          <p:nvPr/>
        </p:nvSpPr>
        <p:spPr>
          <a:xfrm>
            <a:off x="6593766" y="2544745"/>
            <a:ext cx="1138068" cy="307777"/>
          </a:xfrm>
          <a:prstGeom prst="rect">
            <a:avLst/>
          </a:prstGeom>
          <a:noFill/>
        </p:spPr>
        <p:txBody>
          <a:bodyPr wrap="none" rtlCol="0">
            <a:spAutoFit/>
          </a:bodyPr>
          <a:lstStyle/>
          <a:p>
            <a:r>
              <a:rPr lang="en-US" sz="1400" b="1" dirty="0"/>
              <a:t>47.2 Figure 2</a:t>
            </a:r>
          </a:p>
        </p:txBody>
      </p:sp>
      <p:pic>
        <p:nvPicPr>
          <p:cNvPr id="6" name="Content Placeholder 5" descr="A photograph of a potato with a fungus growing on it">
            <a:extLst>
              <a:ext uri="{FF2B5EF4-FFF2-40B4-BE49-F238E27FC236}">
                <a16:creationId xmlns:a16="http://schemas.microsoft.com/office/drawing/2014/main" id="{F3DDE2EC-D0D8-A560-BF56-107518BACC2E}"/>
              </a:ext>
            </a:extLst>
          </p:cNvPr>
          <p:cNvPicPr>
            <a:picLocks noChangeAspect="1"/>
          </p:cNvPicPr>
          <p:nvPr/>
        </p:nvPicPr>
        <p:blipFill>
          <a:blip r:embed="rId2"/>
          <a:srcRect l="15742" t="5334" r="15741" b="3000"/>
          <a:stretch/>
        </p:blipFill>
        <p:spPr>
          <a:xfrm>
            <a:off x="5372100" y="2852522"/>
            <a:ext cx="3581400" cy="2661851"/>
          </a:xfrm>
          <a:prstGeom prst="rect">
            <a:avLst/>
          </a:prstGeom>
        </p:spPr>
      </p:pic>
      <p:sp>
        <p:nvSpPr>
          <p:cNvPr id="7" name="TextBox 6">
            <a:extLst>
              <a:ext uri="{FF2B5EF4-FFF2-40B4-BE49-F238E27FC236}">
                <a16:creationId xmlns:a16="http://schemas.microsoft.com/office/drawing/2014/main" id="{681EB4E2-C8AA-EB4A-9963-3DA3849EF81E}"/>
              </a:ext>
            </a:extLst>
          </p:cNvPr>
          <p:cNvSpPr txBox="1"/>
          <p:nvPr/>
        </p:nvSpPr>
        <p:spPr>
          <a:xfrm>
            <a:off x="4876800" y="5775960"/>
            <a:ext cx="4572000" cy="215444"/>
          </a:xfrm>
          <a:prstGeom prst="rect">
            <a:avLst/>
          </a:prstGeom>
          <a:noFill/>
        </p:spPr>
        <p:txBody>
          <a:bodyPr wrap="square">
            <a:spAutoFit/>
          </a:bodyPr>
          <a:lstStyle/>
          <a:p>
            <a:pPr algn="ctr"/>
            <a:r>
              <a:rPr lang="en-US" sz="800" dirty="0"/>
              <a:t>Jerzy Opioła on Wikimedia Commons. "Potato with blight."</a:t>
            </a:r>
          </a:p>
        </p:txBody>
      </p:sp>
    </p:spTree>
    <p:extLst>
      <p:ext uri="{BB962C8B-B14F-4D97-AF65-F5344CB8AC3E}">
        <p14:creationId xmlns:p14="http://schemas.microsoft.com/office/powerpoint/2010/main" val="131883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162B-80EB-42B4-EB41-DA9AB29BB310}"/>
              </a:ext>
            </a:extLst>
          </p:cNvPr>
          <p:cNvSpPr>
            <a:spLocks noGrp="1"/>
          </p:cNvSpPr>
          <p:nvPr>
            <p:ph type="title"/>
          </p:nvPr>
        </p:nvSpPr>
        <p:spPr/>
        <p:txBody>
          <a:bodyPr/>
          <a:lstStyle/>
          <a:p>
            <a:r>
              <a:rPr lang="en-US" dirty="0"/>
              <a:t>Importance of Biodiversity to Agriculture: Human Demands</a:t>
            </a:r>
          </a:p>
        </p:txBody>
      </p:sp>
      <p:sp>
        <p:nvSpPr>
          <p:cNvPr id="3" name="Content Placeholder 2">
            <a:extLst>
              <a:ext uri="{FF2B5EF4-FFF2-40B4-BE49-F238E27FC236}">
                <a16:creationId xmlns:a16="http://schemas.microsoft.com/office/drawing/2014/main" id="{39470D2F-634E-A13C-F760-3C5234EFDF4E}"/>
              </a:ext>
            </a:extLst>
          </p:cNvPr>
          <p:cNvSpPr>
            <a:spLocks noGrp="1"/>
          </p:cNvSpPr>
          <p:nvPr>
            <p:ph idx="1"/>
          </p:nvPr>
        </p:nvSpPr>
        <p:spPr>
          <a:xfrm>
            <a:off x="457200" y="1066800"/>
            <a:ext cx="8229600" cy="4998720"/>
          </a:xfrm>
        </p:spPr>
        <p:txBody>
          <a:bodyPr>
            <a:normAutofit/>
          </a:bodyPr>
          <a:lstStyle/>
          <a:p>
            <a:pPr marL="0" indent="0">
              <a:buNone/>
            </a:pPr>
            <a:r>
              <a:rPr lang="en-US" sz="2400" dirty="0"/>
              <a:t>Every plant, animal, and fungus that has been cultivated by humans has been bred from the original wild ancestor species into diverse varieties arising from demands for:</a:t>
            </a:r>
          </a:p>
          <a:p>
            <a:r>
              <a:rPr lang="en-US" sz="2400" dirty="0"/>
              <a:t>Food value</a:t>
            </a:r>
          </a:p>
          <a:p>
            <a:r>
              <a:rPr lang="en-US" sz="2400" dirty="0"/>
              <a:t>Adaptation to growing conditions</a:t>
            </a:r>
          </a:p>
          <a:p>
            <a:r>
              <a:rPr lang="en-US" sz="2400" dirty="0"/>
              <a:t>Pest resistance</a:t>
            </a:r>
          </a:p>
        </p:txBody>
      </p:sp>
    </p:spTree>
    <p:extLst>
      <p:ext uri="{BB962C8B-B14F-4D97-AF65-F5344CB8AC3E}">
        <p14:creationId xmlns:p14="http://schemas.microsoft.com/office/powerpoint/2010/main" val="272787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162B-80EB-42B4-EB41-DA9AB29BB310}"/>
              </a:ext>
            </a:extLst>
          </p:cNvPr>
          <p:cNvSpPr>
            <a:spLocks noGrp="1"/>
          </p:cNvSpPr>
          <p:nvPr>
            <p:ph type="title"/>
          </p:nvPr>
        </p:nvSpPr>
        <p:spPr/>
        <p:txBody>
          <a:bodyPr/>
          <a:lstStyle/>
          <a:p>
            <a:r>
              <a:rPr lang="en-US" dirty="0"/>
              <a:t>Importance of Biodiversity to Agriculture: Disease Resistance and Crop Varieties</a:t>
            </a:r>
          </a:p>
        </p:txBody>
      </p:sp>
      <p:sp>
        <p:nvSpPr>
          <p:cNvPr id="3" name="Content Placeholder 2">
            <a:extLst>
              <a:ext uri="{FF2B5EF4-FFF2-40B4-BE49-F238E27FC236}">
                <a16:creationId xmlns:a16="http://schemas.microsoft.com/office/drawing/2014/main" id="{39470D2F-634E-A13C-F760-3C5234EFDF4E}"/>
              </a:ext>
            </a:extLst>
          </p:cNvPr>
          <p:cNvSpPr>
            <a:spLocks noGrp="1"/>
          </p:cNvSpPr>
          <p:nvPr>
            <p:ph idx="1"/>
          </p:nvPr>
        </p:nvSpPr>
        <p:spPr>
          <a:xfrm>
            <a:off x="457200" y="990600"/>
            <a:ext cx="8229600" cy="5410200"/>
          </a:xfrm>
        </p:spPr>
        <p:txBody>
          <a:bodyPr>
            <a:normAutofit/>
          </a:bodyPr>
          <a:lstStyle/>
          <a:p>
            <a:pPr>
              <a:lnSpc>
                <a:spcPct val="110000"/>
              </a:lnSpc>
              <a:spcBef>
                <a:spcPts val="0"/>
              </a:spcBef>
            </a:pPr>
            <a:r>
              <a:rPr lang="en-US" sz="2000" dirty="0"/>
              <a:t>Disease resistance is a chief benefit of crop diversity.</a:t>
            </a:r>
          </a:p>
          <a:p>
            <a:pPr lvl="1">
              <a:lnSpc>
                <a:spcPct val="110000"/>
              </a:lnSpc>
              <a:spcBef>
                <a:spcPts val="0"/>
              </a:spcBef>
            </a:pPr>
            <a:r>
              <a:rPr lang="en-US" sz="2000" dirty="0"/>
              <a:t>Seed companies:</a:t>
            </a:r>
          </a:p>
          <a:p>
            <a:pPr lvl="2">
              <a:lnSpc>
                <a:spcPct val="110000"/>
              </a:lnSpc>
              <a:spcBef>
                <a:spcPts val="0"/>
              </a:spcBef>
            </a:pPr>
            <a:r>
              <a:rPr lang="en-US" sz="2000" dirty="0"/>
              <a:t>Are the source of most crop varieties in developed countries</a:t>
            </a:r>
          </a:p>
          <a:p>
            <a:pPr lvl="2">
              <a:lnSpc>
                <a:spcPct val="110000"/>
              </a:lnSpc>
              <a:spcBef>
                <a:spcPts val="0"/>
              </a:spcBef>
            </a:pPr>
            <a:r>
              <a:rPr lang="en-US" sz="2000" dirty="0"/>
              <a:t>Must continually breed new varieties to keep up with evolving pests</a:t>
            </a:r>
          </a:p>
          <a:p>
            <a:pPr lvl="2">
              <a:lnSpc>
                <a:spcPct val="110000"/>
              </a:lnSpc>
              <a:spcBef>
                <a:spcPts val="0"/>
              </a:spcBef>
            </a:pPr>
            <a:r>
              <a:rPr lang="en-US" sz="2000" dirty="0"/>
              <a:t>Participate in the decline of the number of varieties because they focus on selling fewer varieties in more areas of the world.</a:t>
            </a:r>
          </a:p>
          <a:p>
            <a:pPr>
              <a:lnSpc>
                <a:spcPct val="110000"/>
              </a:lnSpc>
              <a:spcBef>
                <a:spcPts val="0"/>
              </a:spcBef>
            </a:pPr>
            <a:r>
              <a:rPr lang="en-US" sz="2000" dirty="0"/>
              <a:t>The ability to create new crop varieties relies on:</a:t>
            </a:r>
          </a:p>
          <a:p>
            <a:pPr lvl="1">
              <a:lnSpc>
                <a:spcPct val="110000"/>
              </a:lnSpc>
              <a:spcBef>
                <a:spcPts val="0"/>
              </a:spcBef>
            </a:pPr>
            <a:r>
              <a:rPr lang="en-US" sz="2000" dirty="0"/>
              <a:t>The diversity of varieties available</a:t>
            </a:r>
          </a:p>
          <a:p>
            <a:pPr lvl="1">
              <a:lnSpc>
                <a:spcPct val="110000"/>
              </a:lnSpc>
              <a:spcBef>
                <a:spcPts val="0"/>
              </a:spcBef>
            </a:pPr>
            <a:r>
              <a:rPr lang="en-US" sz="2000" dirty="0"/>
              <a:t>The accessibility of wild forms related to the crop plant</a:t>
            </a:r>
          </a:p>
          <a:p>
            <a:pPr lvl="2">
              <a:lnSpc>
                <a:spcPct val="110000"/>
              </a:lnSpc>
              <a:spcBef>
                <a:spcPts val="0"/>
              </a:spcBef>
            </a:pPr>
            <a:r>
              <a:rPr lang="en-US" sz="2000" dirty="0"/>
              <a:t>These wild forms are the source of new gene variants that can be bred with existing varieties to create varieties with new traits, allowing us to have a continued food supply.</a:t>
            </a:r>
          </a:p>
          <a:p>
            <a:pPr lvl="2">
              <a:lnSpc>
                <a:spcPct val="110000"/>
              </a:lnSpc>
              <a:spcBef>
                <a:spcPts val="0"/>
              </a:spcBef>
            </a:pPr>
            <a:r>
              <a:rPr lang="en-US" sz="2000" dirty="0"/>
              <a:t>The loss of wild species relatives means the loss of potential to improve crops.</a:t>
            </a:r>
          </a:p>
        </p:txBody>
      </p:sp>
    </p:spTree>
    <p:extLst>
      <p:ext uri="{BB962C8B-B14F-4D97-AF65-F5344CB8AC3E}">
        <p14:creationId xmlns:p14="http://schemas.microsoft.com/office/powerpoint/2010/main" val="159273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E311-ED67-67B4-8F89-F52900C2FEDA}"/>
              </a:ext>
            </a:extLst>
          </p:cNvPr>
          <p:cNvSpPr>
            <a:spLocks noGrp="1"/>
          </p:cNvSpPr>
          <p:nvPr>
            <p:ph type="title"/>
          </p:nvPr>
        </p:nvSpPr>
        <p:spPr/>
        <p:txBody>
          <a:bodyPr/>
          <a:lstStyle/>
          <a:p>
            <a:r>
              <a:rPr lang="en-US" dirty="0"/>
              <a:t>Importance of Biodiversity to Agriculture: Seed Banks</a:t>
            </a:r>
          </a:p>
        </p:txBody>
      </p:sp>
      <p:sp>
        <p:nvSpPr>
          <p:cNvPr id="3" name="Content Placeholder 2">
            <a:extLst>
              <a:ext uri="{FF2B5EF4-FFF2-40B4-BE49-F238E27FC236}">
                <a16:creationId xmlns:a16="http://schemas.microsoft.com/office/drawing/2014/main" id="{2D9F98FD-78D5-6928-204F-8F7DDB7126CC}"/>
              </a:ext>
            </a:extLst>
          </p:cNvPr>
          <p:cNvSpPr>
            <a:spLocks noGrp="1"/>
          </p:cNvSpPr>
          <p:nvPr>
            <p:ph idx="1"/>
          </p:nvPr>
        </p:nvSpPr>
        <p:spPr>
          <a:xfrm>
            <a:off x="457200" y="1143000"/>
            <a:ext cx="8229600" cy="4572000"/>
          </a:xfrm>
        </p:spPr>
        <p:txBody>
          <a:bodyPr>
            <a:normAutofit fontScale="92500" lnSpcReduction="20000"/>
          </a:bodyPr>
          <a:lstStyle/>
          <a:p>
            <a:r>
              <a:rPr lang="en-US" dirty="0"/>
              <a:t>Government agriculture departments have maintained regional seed banks of crop varieties as a way to maintain crop diversity since the 1920s.</a:t>
            </a:r>
          </a:p>
          <a:p>
            <a:pPr lvl="1"/>
            <a:r>
              <a:rPr lang="en-US" dirty="0"/>
              <a:t>Seed banks unfortunately can be lost through accidents.</a:t>
            </a:r>
          </a:p>
          <a:p>
            <a:r>
              <a:rPr lang="en-US" dirty="0"/>
              <a:t>In 2008, the Svalbard Global Seed Vault began storing seeds from around the world as a backup system to regional seed banks.</a:t>
            </a:r>
          </a:p>
          <a:p>
            <a:pPr lvl="1"/>
            <a:r>
              <a:rPr lang="en-US" dirty="0"/>
              <a:t>Vault conditions are maintained at an ideal temperature and humidity for seed survival.</a:t>
            </a:r>
          </a:p>
          <a:p>
            <a:pPr lvl="1"/>
            <a:r>
              <a:rPr lang="en-US" dirty="0"/>
              <a:t>The deep underground arctic vault location means that failure of the vault’s systems will not compromise the vault’s climatic conditions.</a:t>
            </a:r>
          </a:p>
        </p:txBody>
      </p:sp>
    </p:spTree>
    <p:extLst>
      <p:ext uri="{BB962C8B-B14F-4D97-AF65-F5344CB8AC3E}">
        <p14:creationId xmlns:p14="http://schemas.microsoft.com/office/powerpoint/2010/main" val="368716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47.2 Figure 3</a:t>
            </a:r>
            <a:endParaRPr lang="en-US" sz="3200" dirty="0">
              <a:solidFill>
                <a:schemeClr val="accent1"/>
              </a:solidFill>
            </a:endParaRPr>
          </a:p>
        </p:txBody>
      </p:sp>
      <p:sp>
        <p:nvSpPr>
          <p:cNvPr id="3" name="TextBox 2">
            <a:extLst>
              <a:ext uri="{FF2B5EF4-FFF2-40B4-BE49-F238E27FC236}">
                <a16:creationId xmlns:a16="http://schemas.microsoft.com/office/drawing/2014/main" id="{0F56652E-34F3-63F6-7D2E-90E3287D674E}"/>
              </a:ext>
            </a:extLst>
          </p:cNvPr>
          <p:cNvSpPr txBox="1"/>
          <p:nvPr/>
        </p:nvSpPr>
        <p:spPr>
          <a:xfrm>
            <a:off x="2285659" y="5486400"/>
            <a:ext cx="4572000" cy="338554"/>
          </a:xfrm>
          <a:prstGeom prst="rect">
            <a:avLst/>
          </a:prstGeom>
          <a:noFill/>
        </p:spPr>
        <p:txBody>
          <a:bodyPr wrap="square">
            <a:spAutoFit/>
          </a:bodyPr>
          <a:lstStyle/>
          <a:p>
            <a:pPr algn="ctr"/>
            <a:r>
              <a:rPr lang="en-US" sz="800" dirty="0"/>
              <a:t>Einar Jørgen Haraldseid on Wikimedia Commons. "Svalbard Global Seed Vault."</a:t>
            </a:r>
          </a:p>
          <a:p>
            <a:pPr algn="ctr"/>
            <a:r>
              <a:rPr lang="en-US" sz="800" dirty="0"/>
              <a:t>Dag Endresen on Wikimedia Commons. "Seed vault."</a:t>
            </a:r>
          </a:p>
        </p:txBody>
      </p:sp>
      <p:pic>
        <p:nvPicPr>
          <p:cNvPr id="5" name="Content Placeholder 5" descr="Two images: (a) is a photograph of the Svalbard Global Seed Vault; (b) shows a worker arranging boxes inside the vault.">
            <a:extLst>
              <a:ext uri="{FF2B5EF4-FFF2-40B4-BE49-F238E27FC236}">
                <a16:creationId xmlns:a16="http://schemas.microsoft.com/office/drawing/2014/main" id="{BBFDDC30-F75B-41A1-E978-CC7245BAE0B7}"/>
              </a:ext>
            </a:extLst>
          </p:cNvPr>
          <p:cNvPicPr>
            <a:picLocks noGrp="1" noChangeAspect="1"/>
          </p:cNvPicPr>
          <p:nvPr>
            <p:ph idx="1"/>
          </p:nvPr>
        </p:nvPicPr>
        <p:blipFill>
          <a:blip r:embed="rId3"/>
          <a:srcRect l="926" t="5333" r="926" b="29667"/>
          <a:stretch/>
        </p:blipFill>
        <p:spPr>
          <a:xfrm>
            <a:off x="533400" y="1943100"/>
            <a:ext cx="8077200" cy="2971800"/>
          </a:xfrm>
        </p:spPr>
      </p:pic>
    </p:spTree>
    <p:extLst>
      <p:ext uri="{BB962C8B-B14F-4D97-AF65-F5344CB8AC3E}">
        <p14:creationId xmlns:p14="http://schemas.microsoft.com/office/powerpoint/2010/main" val="130912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097281"/>
            <a:ext cx="8229600" cy="4236719"/>
          </a:xfrm>
        </p:spPr>
        <p:txBody>
          <a:bodyPr>
            <a:normAutofit/>
          </a:bodyPr>
          <a:lstStyle/>
          <a:p>
            <a:r>
              <a:rPr lang="en-US" dirty="0"/>
              <a:t>Genetically modified crops have been developed and used with increasing frequency in recent years. These are breeds of crops that have new genetic material added, sometimes from very different species, that endow them with new abilities (such as pest or drought resistance).</a:t>
            </a:r>
          </a:p>
          <a:p>
            <a:pPr marL="457200" indent="-457200">
              <a:buFont typeface="Arial" panose="020B0604020202020204" pitchFamily="34" charset="0"/>
              <a:buChar char="•"/>
            </a:pPr>
            <a:r>
              <a:rPr lang="en-US" dirty="0">
                <a:solidFill>
                  <a:schemeClr val="bg1"/>
                </a:solidFill>
              </a:rPr>
              <a:t>In what ways does the use of genetically modified crops represent a solution to biodiversity problems?</a:t>
            </a:r>
          </a:p>
          <a:p>
            <a:pPr marL="457200" indent="-457200">
              <a:buFont typeface="Arial" panose="020B0604020202020204" pitchFamily="34" charset="0"/>
              <a:buChar char="•"/>
            </a:pPr>
            <a:r>
              <a:rPr lang="en-US" dirty="0">
                <a:solidFill>
                  <a:schemeClr val="bg1"/>
                </a:solidFill>
              </a:rPr>
              <a:t>In what ways does it exacerbate the problem?</a:t>
            </a:r>
          </a:p>
        </p:txBody>
      </p:sp>
    </p:spTree>
    <p:extLst>
      <p:ext uri="{BB962C8B-B14F-4D97-AF65-F5344CB8AC3E}">
        <p14:creationId xmlns:p14="http://schemas.microsoft.com/office/powerpoint/2010/main" val="342061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2331720"/>
          </a:xfrm>
        </p:spPr>
        <p:txBody>
          <a:bodyPr/>
          <a:lstStyle/>
          <a:p>
            <a:r>
              <a:rPr lang="en-US" dirty="0"/>
              <a:t>The Svalbard Global Seed Vault is located on Spitsbergen island in Norway, which has an arctic climate. </a:t>
            </a:r>
          </a:p>
          <a:p>
            <a:pPr marL="457200" indent="-457200">
              <a:buFont typeface="Arial" panose="020B0604020202020204" pitchFamily="34" charset="0"/>
              <a:buChar char="•"/>
            </a:pPr>
            <a:r>
              <a:rPr lang="en-US" dirty="0"/>
              <a:t>Why might an arctic climate be good for seed storage? </a:t>
            </a:r>
          </a:p>
        </p:txBody>
      </p:sp>
    </p:spTree>
    <p:extLst>
      <p:ext uri="{BB962C8B-B14F-4D97-AF65-F5344CB8AC3E}">
        <p14:creationId xmlns:p14="http://schemas.microsoft.com/office/powerpoint/2010/main" val="205472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In addition to the Svalbard Global Seed Vault, how else can we preserve a crop variety from extinction?</a:t>
            </a:r>
          </a:p>
        </p:txBody>
      </p:sp>
    </p:spTree>
    <p:extLst>
      <p:ext uri="{BB962C8B-B14F-4D97-AF65-F5344CB8AC3E}">
        <p14:creationId xmlns:p14="http://schemas.microsoft.com/office/powerpoint/2010/main" val="193357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882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Identify</a:t>
            </a:r>
            <a:r>
              <a:rPr lang="en-US" dirty="0"/>
              <a:t> chemical diversity benefits to humans.</a:t>
            </a:r>
          </a:p>
          <a:p>
            <a:pPr marL="457200" indent="-457200">
              <a:buFont typeface="Arial" panose="020B0604020202020204" pitchFamily="34" charset="0"/>
              <a:buChar char="•"/>
              <a:tabLst>
                <a:tab pos="457200" algn="l"/>
              </a:tabLst>
            </a:pPr>
            <a:r>
              <a:rPr lang="en-US" b="1" dirty="0"/>
              <a:t>Identify</a:t>
            </a:r>
            <a:r>
              <a:rPr lang="en-US" dirty="0"/>
              <a:t> biodiversity components that support human agriculture.</a:t>
            </a:r>
          </a:p>
          <a:p>
            <a:pPr marL="457200" indent="-457200">
              <a:buFont typeface="Arial" panose="020B0604020202020204" pitchFamily="34" charset="0"/>
              <a:buChar char="•"/>
              <a:tabLst>
                <a:tab pos="457200" algn="l"/>
              </a:tabLst>
            </a:pPr>
            <a:r>
              <a:rPr lang="en-US" b="1" dirty="0"/>
              <a:t>Describe</a:t>
            </a:r>
            <a:r>
              <a:rPr lang="en-US" dirty="0"/>
              <a:t> ecosystem services.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CB7998-5A43-A327-8452-0913D7A91BAF}"/>
              </a:ext>
            </a:extLst>
          </p:cNvPr>
          <p:cNvSpPr>
            <a:spLocks noGrp="1"/>
          </p:cNvSpPr>
          <p:nvPr>
            <p:ph type="title"/>
          </p:nvPr>
        </p:nvSpPr>
        <p:spPr/>
        <p:txBody>
          <a:bodyPr/>
          <a:lstStyle/>
          <a:p>
            <a:r>
              <a:rPr lang="en-US" dirty="0"/>
              <a:t>Importance of Biodiversity to Agriculture: Factors Influencing Crop Success</a:t>
            </a:r>
          </a:p>
        </p:txBody>
      </p:sp>
      <p:sp>
        <p:nvSpPr>
          <p:cNvPr id="3" name="Content Placeholder 2">
            <a:extLst>
              <a:ext uri="{FF2B5EF4-FFF2-40B4-BE49-F238E27FC236}">
                <a16:creationId xmlns:a16="http://schemas.microsoft.com/office/drawing/2014/main" id="{4DCB7A13-A984-A498-CFB4-0C310986CE01}"/>
              </a:ext>
            </a:extLst>
          </p:cNvPr>
          <p:cNvSpPr>
            <a:spLocks noGrp="1"/>
          </p:cNvSpPr>
          <p:nvPr>
            <p:ph idx="1"/>
          </p:nvPr>
        </p:nvSpPr>
        <p:spPr>
          <a:xfrm>
            <a:off x="372717" y="1097280"/>
            <a:ext cx="8398565" cy="4953000"/>
          </a:xfrm>
        </p:spPr>
        <p:txBody>
          <a:bodyPr>
            <a:noAutofit/>
          </a:bodyPr>
          <a:lstStyle/>
          <a:p>
            <a:pPr marL="0" indent="0">
              <a:spcBef>
                <a:spcPts val="0"/>
              </a:spcBef>
              <a:buNone/>
            </a:pPr>
            <a:r>
              <a:rPr lang="en-US" sz="2200" i="1" dirty="0"/>
              <a:t>Crop success </a:t>
            </a:r>
            <a:r>
              <a:rPr lang="en-US" sz="2200" dirty="0"/>
              <a:t>is largely dependent on soil quality.</a:t>
            </a:r>
          </a:p>
          <a:p>
            <a:pPr>
              <a:spcBef>
                <a:spcPts val="0"/>
              </a:spcBef>
            </a:pPr>
            <a:r>
              <a:rPr lang="en-US" sz="2200" dirty="0"/>
              <a:t>Most soils contain a huge diversity of organisms that maintain:</a:t>
            </a:r>
          </a:p>
          <a:p>
            <a:pPr lvl="1">
              <a:spcBef>
                <a:spcPts val="0"/>
              </a:spcBef>
            </a:pPr>
            <a:r>
              <a:rPr lang="en-US" sz="2200" dirty="0"/>
              <a:t>Nutrient cycles, the breaking down of organic matter into nutrients that crops need</a:t>
            </a:r>
          </a:p>
          <a:p>
            <a:pPr lvl="1">
              <a:spcBef>
                <a:spcPts val="0"/>
              </a:spcBef>
            </a:pPr>
            <a:r>
              <a:rPr lang="en-US" sz="2200" dirty="0"/>
              <a:t>Soil texture, which affects water and oxygen dynamics in the soil that plants need for growth</a:t>
            </a:r>
          </a:p>
          <a:p>
            <a:pPr lvl="2">
              <a:spcBef>
                <a:spcPts val="0"/>
              </a:spcBef>
            </a:pPr>
            <a:r>
              <a:rPr lang="en-US" sz="2200" dirty="0"/>
              <a:t>Note that the need to aerate soils alternatively would be expensive.</a:t>
            </a:r>
          </a:p>
          <a:p>
            <a:pPr>
              <a:spcBef>
                <a:spcPts val="0"/>
              </a:spcBef>
            </a:pPr>
            <a:r>
              <a:rPr lang="en-US" sz="2200" dirty="0"/>
              <a:t>These processes are examples of </a:t>
            </a:r>
            <a:r>
              <a:rPr lang="en-US" sz="2200" b="1" dirty="0"/>
              <a:t>ecosystem services</a:t>
            </a:r>
            <a:r>
              <a:rPr lang="en-US" sz="2200" dirty="0"/>
              <a:t>, diverse metabolic activities of resident organisms that provide benefits to:</a:t>
            </a:r>
          </a:p>
          <a:p>
            <a:pPr lvl="1">
              <a:spcBef>
                <a:spcPts val="0"/>
              </a:spcBef>
            </a:pPr>
            <a:r>
              <a:rPr lang="en-US" sz="2200" dirty="0"/>
              <a:t>Human food production</a:t>
            </a:r>
          </a:p>
          <a:p>
            <a:pPr lvl="1">
              <a:spcBef>
                <a:spcPts val="0"/>
              </a:spcBef>
            </a:pPr>
            <a:r>
              <a:rPr lang="en-US" sz="2200" dirty="0"/>
              <a:t>Drinking water availability</a:t>
            </a:r>
          </a:p>
          <a:p>
            <a:pPr lvl="1">
              <a:spcBef>
                <a:spcPts val="0"/>
              </a:spcBef>
            </a:pPr>
            <a:r>
              <a:rPr lang="en-US" sz="2200" dirty="0"/>
              <a:t>Breathable air</a:t>
            </a:r>
          </a:p>
        </p:txBody>
      </p:sp>
    </p:spTree>
    <p:extLst>
      <p:ext uri="{BB962C8B-B14F-4D97-AF65-F5344CB8AC3E}">
        <p14:creationId xmlns:p14="http://schemas.microsoft.com/office/powerpoint/2010/main" val="369819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A9C9-3EDA-5F2D-6810-934E7C918A95}"/>
              </a:ext>
            </a:extLst>
          </p:cNvPr>
          <p:cNvSpPr>
            <a:spLocks noGrp="1"/>
          </p:cNvSpPr>
          <p:nvPr>
            <p:ph type="title"/>
          </p:nvPr>
        </p:nvSpPr>
        <p:spPr/>
        <p:txBody>
          <a:bodyPr/>
          <a:lstStyle/>
          <a:p>
            <a:r>
              <a:rPr lang="en-US" dirty="0"/>
              <a:t>Importance of Biodiversity to Agriculture: Plant Pollination</a:t>
            </a:r>
          </a:p>
        </p:txBody>
      </p:sp>
      <p:sp>
        <p:nvSpPr>
          <p:cNvPr id="3" name="Content Placeholder 2">
            <a:extLst>
              <a:ext uri="{FF2B5EF4-FFF2-40B4-BE49-F238E27FC236}">
                <a16:creationId xmlns:a16="http://schemas.microsoft.com/office/drawing/2014/main" id="{B97DF279-0EAE-851F-9341-C8FA4F3AC5B3}"/>
              </a:ext>
            </a:extLst>
          </p:cNvPr>
          <p:cNvSpPr>
            <a:spLocks noGrp="1"/>
          </p:cNvSpPr>
          <p:nvPr>
            <p:ph idx="1"/>
          </p:nvPr>
        </p:nvSpPr>
        <p:spPr>
          <a:xfrm>
            <a:off x="304800" y="1066800"/>
            <a:ext cx="8534400" cy="4998720"/>
          </a:xfrm>
        </p:spPr>
        <p:txBody>
          <a:bodyPr>
            <a:normAutofit fontScale="85000" lnSpcReduction="10000"/>
          </a:bodyPr>
          <a:lstStyle/>
          <a:p>
            <a:r>
              <a:rPr lang="en-US" dirty="0"/>
              <a:t>Plant pollination is another key ecosystem service, provided by:</a:t>
            </a:r>
          </a:p>
          <a:p>
            <a:pPr lvl="1"/>
            <a:r>
              <a:rPr lang="en-US" dirty="0"/>
              <a:t>Bees </a:t>
            </a:r>
          </a:p>
          <a:p>
            <a:pPr lvl="1"/>
            <a:r>
              <a:rPr lang="en-US" dirty="0"/>
              <a:t>Other insects</a:t>
            </a:r>
          </a:p>
          <a:p>
            <a:pPr lvl="1"/>
            <a:r>
              <a:rPr lang="en-US" dirty="0"/>
              <a:t>Birds</a:t>
            </a:r>
          </a:p>
          <a:p>
            <a:r>
              <a:rPr lang="en-US" dirty="0"/>
              <a:t>Honeybees provide the U.S. a $1.6 billion annual benefit.</a:t>
            </a:r>
          </a:p>
          <a:p>
            <a:pPr lvl="1"/>
            <a:r>
              <a:rPr lang="en-US" dirty="0"/>
              <a:t>North American honeybee populations have been suffering losses due to colony collapse disorder.</a:t>
            </a:r>
          </a:p>
          <a:p>
            <a:pPr lvl="2"/>
            <a:r>
              <a:rPr lang="en-US" sz="2800" dirty="0"/>
              <a:t>This </a:t>
            </a:r>
            <a:r>
              <a:rPr lang="en-US" sz="2800" i="1" dirty="0"/>
              <a:t>may</a:t>
            </a:r>
            <a:r>
              <a:rPr lang="en-US" sz="2800" dirty="0"/>
              <a:t> be due to a combination of infections by varroa mites and Nosema gut parasites.</a:t>
            </a:r>
          </a:p>
          <a:p>
            <a:pPr lvl="2"/>
            <a:r>
              <a:rPr lang="en-US" sz="2800" dirty="0"/>
              <a:t>Loss of honeybees would dramatically reduce the ability to grow crops requiring pollination, including grapes, oranges, lemons, peppers, broccoli and cauliflower, and many berries, melons, and nuts.</a:t>
            </a:r>
          </a:p>
          <a:p>
            <a:endParaRPr lang="en-US" dirty="0"/>
          </a:p>
        </p:txBody>
      </p:sp>
    </p:spTree>
    <p:extLst>
      <p:ext uri="{BB962C8B-B14F-4D97-AF65-F5344CB8AC3E}">
        <p14:creationId xmlns:p14="http://schemas.microsoft.com/office/powerpoint/2010/main" val="215254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8A32-22B3-4907-B69B-5F926326F636}"/>
              </a:ext>
            </a:extLst>
          </p:cNvPr>
          <p:cNvSpPr>
            <a:spLocks noGrp="1"/>
          </p:cNvSpPr>
          <p:nvPr>
            <p:ph type="title"/>
          </p:nvPr>
        </p:nvSpPr>
        <p:spPr/>
        <p:txBody>
          <a:bodyPr/>
          <a:lstStyle/>
          <a:p>
            <a:r>
              <a:rPr lang="en-US" dirty="0"/>
              <a:t>Importance of Biodiversity to Agriculture: Impacts of Pests</a:t>
            </a:r>
          </a:p>
        </p:txBody>
      </p:sp>
      <p:sp>
        <p:nvSpPr>
          <p:cNvPr id="3" name="Content Placeholder 2">
            <a:extLst>
              <a:ext uri="{FF2B5EF4-FFF2-40B4-BE49-F238E27FC236}">
                <a16:creationId xmlns:a16="http://schemas.microsoft.com/office/drawing/2014/main" id="{6830457B-5CF7-D168-8AB8-A1F8BC2D1A38}"/>
              </a:ext>
            </a:extLst>
          </p:cNvPr>
          <p:cNvSpPr>
            <a:spLocks noGrp="1"/>
          </p:cNvSpPr>
          <p:nvPr>
            <p:ph idx="1"/>
          </p:nvPr>
        </p:nvSpPr>
        <p:spPr>
          <a:xfrm>
            <a:off x="457200" y="1097280"/>
            <a:ext cx="8229600" cy="5074920"/>
          </a:xfrm>
        </p:spPr>
        <p:txBody>
          <a:bodyPr>
            <a:normAutofit fontScale="77500" lnSpcReduction="20000"/>
          </a:bodyPr>
          <a:lstStyle/>
          <a:p>
            <a:r>
              <a:rPr lang="en-US" dirty="0"/>
              <a:t>Most crop pests are insects.</a:t>
            </a:r>
          </a:p>
          <a:p>
            <a:r>
              <a:rPr lang="en-US" dirty="0"/>
              <a:t>While pesticides control these pests:</a:t>
            </a:r>
          </a:p>
          <a:p>
            <a:pPr lvl="1"/>
            <a:r>
              <a:rPr lang="en-US" dirty="0"/>
              <a:t>They are costly.</a:t>
            </a:r>
          </a:p>
          <a:p>
            <a:pPr lvl="1"/>
            <a:r>
              <a:rPr lang="en-US" dirty="0"/>
              <a:t>They lose their effectiveness over time as pest populations adapt and evolve.</a:t>
            </a:r>
          </a:p>
          <a:p>
            <a:pPr lvl="1"/>
            <a:r>
              <a:rPr lang="en-US" dirty="0"/>
              <a:t>They kill non-pest species.</a:t>
            </a:r>
          </a:p>
          <a:p>
            <a:pPr lvl="1"/>
            <a:r>
              <a:rPr lang="en-US" dirty="0"/>
              <a:t>They risk the health of consumers and agricultural workers.</a:t>
            </a:r>
          </a:p>
          <a:p>
            <a:r>
              <a:rPr lang="en-US" dirty="0"/>
              <a:t>Ecologists suspect that most pest removal results from predators and parasites of the pests.</a:t>
            </a:r>
          </a:p>
          <a:p>
            <a:pPr lvl="1"/>
            <a:r>
              <a:rPr lang="en-US" dirty="0"/>
              <a:t>74% of relevant studies suggest that the greater the landscape complexity, the greater the effect of pest-suppressing organisms in pest control.</a:t>
            </a:r>
          </a:p>
          <a:p>
            <a:pPr lvl="1"/>
            <a:r>
              <a:rPr lang="en-US" dirty="0"/>
              <a:t>An experiment showed that introducing multiple enemies of pea aphids (an important alfalfa pest) increased the yield of alfalfa significantly, indicating that pest diversity is more effective at control than a single pest.</a:t>
            </a:r>
          </a:p>
          <a:p>
            <a:endParaRPr lang="en-US" dirty="0"/>
          </a:p>
        </p:txBody>
      </p:sp>
    </p:spTree>
    <p:extLst>
      <p:ext uri="{BB962C8B-B14F-4D97-AF65-F5344CB8AC3E}">
        <p14:creationId xmlns:p14="http://schemas.microsoft.com/office/powerpoint/2010/main" val="2083340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846320"/>
          </a:xfrm>
        </p:spPr>
        <p:txBody>
          <a:bodyPr>
            <a:noAutofit/>
          </a:bodyPr>
          <a:lstStyle/>
          <a:p>
            <a:pPr>
              <a:spcBef>
                <a:spcPts val="0"/>
              </a:spcBef>
            </a:pPr>
            <a:r>
              <a:rPr lang="en-US" sz="2400" dirty="0"/>
              <a:t>Concentrated Animal Feed Operations (CAFOs):</a:t>
            </a:r>
          </a:p>
          <a:p>
            <a:pPr marL="457200" indent="-457200">
              <a:spcBef>
                <a:spcPts val="0"/>
              </a:spcBef>
              <a:buFont typeface="Arial" panose="020B0604020202020204" pitchFamily="34" charset="0"/>
              <a:buChar char="•"/>
            </a:pPr>
            <a:r>
              <a:rPr lang="en-US" sz="2400" dirty="0"/>
              <a:t>Show how modern industrial agriculture impacts biodiversity </a:t>
            </a:r>
          </a:p>
          <a:p>
            <a:pPr marL="457200" indent="-457200">
              <a:spcBef>
                <a:spcPts val="0"/>
              </a:spcBef>
              <a:buFont typeface="Arial" panose="020B0604020202020204" pitchFamily="34" charset="0"/>
              <a:buChar char="•"/>
            </a:pPr>
            <a:r>
              <a:rPr lang="en-US" sz="2400" dirty="0">
                <a:solidFill>
                  <a:schemeClr val="bg1"/>
                </a:solidFill>
              </a:rPr>
              <a:t>Provide affordable protein and nutrition, reducing the need to overharvest wild animals </a:t>
            </a:r>
          </a:p>
          <a:p>
            <a:pPr marL="457200" indent="-457200">
              <a:spcBef>
                <a:spcPts val="0"/>
              </a:spcBef>
              <a:buFont typeface="Arial" panose="020B0604020202020204" pitchFamily="34" charset="0"/>
              <a:buChar char="•"/>
            </a:pPr>
            <a:r>
              <a:rPr lang="en-US" sz="2400" dirty="0">
                <a:solidFill>
                  <a:schemeClr val="bg1"/>
                </a:solidFill>
              </a:rPr>
              <a:t>Also typically:</a:t>
            </a:r>
          </a:p>
          <a:p>
            <a:pPr marL="1200150" lvl="1" indent="-457200">
              <a:spcBef>
                <a:spcPts val="0"/>
              </a:spcBef>
              <a:buFont typeface="Arial" panose="020B0604020202020204" pitchFamily="34" charset="0"/>
              <a:buChar char="•"/>
            </a:pPr>
            <a:r>
              <a:rPr lang="en-US" sz="2400" dirty="0">
                <a:solidFill>
                  <a:schemeClr val="bg1"/>
                </a:solidFill>
              </a:rPr>
              <a:t>Lack animal biodiversity</a:t>
            </a:r>
          </a:p>
          <a:p>
            <a:pPr marL="1200150" lvl="1" indent="-457200">
              <a:spcBef>
                <a:spcPts val="0"/>
              </a:spcBef>
              <a:buFont typeface="Arial" panose="020B0604020202020204" pitchFamily="34" charset="0"/>
              <a:buChar char="•"/>
            </a:pPr>
            <a:r>
              <a:rPr lang="en-US" sz="2400" dirty="0">
                <a:solidFill>
                  <a:schemeClr val="bg1"/>
                </a:solidFill>
              </a:rPr>
              <a:t>Contribute to ecological problems like climate change through the fuel needed and emissions produced </a:t>
            </a:r>
          </a:p>
          <a:p>
            <a:pPr marL="1200150" lvl="1" indent="-457200">
              <a:spcBef>
                <a:spcPts val="0"/>
              </a:spcBef>
              <a:buFont typeface="Arial" panose="020B0604020202020204" pitchFamily="34" charset="0"/>
              <a:buChar char="•"/>
            </a:pPr>
            <a:r>
              <a:rPr lang="en-US" sz="2400" dirty="0">
                <a:solidFill>
                  <a:schemeClr val="bg1"/>
                </a:solidFill>
              </a:rPr>
              <a:t>Promote pathogen diversity (due to crowded conditions, international livestock trade, and routine subtherapeutic antibiotic use to promote weight gain) which fosters the evolution of new harmful viruses and bacteria (including antibiotic-resistant bacteria)</a:t>
            </a:r>
          </a:p>
        </p:txBody>
      </p:sp>
    </p:spTree>
    <p:extLst>
      <p:ext uri="{BB962C8B-B14F-4D97-AF65-F5344CB8AC3E}">
        <p14:creationId xmlns:p14="http://schemas.microsoft.com/office/powerpoint/2010/main" val="114602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6248-8A3C-A2B9-2EBD-AD90F62AF66E}"/>
              </a:ext>
            </a:extLst>
          </p:cNvPr>
          <p:cNvSpPr>
            <a:spLocks noGrp="1"/>
          </p:cNvSpPr>
          <p:nvPr>
            <p:ph type="title"/>
          </p:nvPr>
        </p:nvSpPr>
        <p:spPr/>
        <p:txBody>
          <a:bodyPr/>
          <a:lstStyle/>
          <a:p>
            <a:r>
              <a:rPr lang="en-US" dirty="0"/>
              <a:t>Importance of Biodiversity: Wild Food Sources Like Fish</a:t>
            </a:r>
          </a:p>
        </p:txBody>
      </p:sp>
      <p:sp>
        <p:nvSpPr>
          <p:cNvPr id="3" name="Content Placeholder 2">
            <a:extLst>
              <a:ext uri="{FF2B5EF4-FFF2-40B4-BE49-F238E27FC236}">
                <a16:creationId xmlns:a16="http://schemas.microsoft.com/office/drawing/2014/main" id="{EDEB83AD-9C6B-604D-6E15-F8399041D28E}"/>
              </a:ext>
            </a:extLst>
          </p:cNvPr>
          <p:cNvSpPr>
            <a:spLocks noGrp="1"/>
          </p:cNvSpPr>
          <p:nvPr>
            <p:ph idx="1"/>
          </p:nvPr>
        </p:nvSpPr>
        <p:spPr>
          <a:xfrm>
            <a:off x="457200" y="990600"/>
            <a:ext cx="8229600" cy="5486400"/>
          </a:xfrm>
        </p:spPr>
        <p:txBody>
          <a:bodyPr>
            <a:normAutofit fontScale="85000" lnSpcReduction="20000"/>
          </a:bodyPr>
          <a:lstStyle/>
          <a:p>
            <a:r>
              <a:rPr lang="en-US" dirty="0"/>
              <a:t>Humans obtain food from wild populations, primarily fish.</a:t>
            </a:r>
          </a:p>
          <a:p>
            <a:pPr lvl="1"/>
            <a:r>
              <a:rPr lang="en-US" dirty="0"/>
              <a:t>For 1 billion people worldwide, aquatic resources are the main source of animal protein.</a:t>
            </a:r>
          </a:p>
          <a:p>
            <a:pPr lvl="1"/>
            <a:r>
              <a:rPr lang="en-US" dirty="0"/>
              <a:t>Since 1990, global fish production has declined.</a:t>
            </a:r>
          </a:p>
          <a:p>
            <a:pPr lvl="1"/>
            <a:r>
              <a:rPr lang="en-US" dirty="0"/>
              <a:t>Few fisheries are managed to promote sustainability.</a:t>
            </a:r>
          </a:p>
          <a:p>
            <a:r>
              <a:rPr lang="en-US" dirty="0"/>
              <a:t>Fisheries typically do not lead to extinction of the harvested species, but rather to overharvesting of the species, restructuring the ecosystem and causing:</a:t>
            </a:r>
          </a:p>
          <a:p>
            <a:pPr lvl="1"/>
            <a:r>
              <a:rPr lang="en-US" dirty="0"/>
              <a:t>Loss of a food/protein source, which may be problematic for societies dependent on it but that cannot replace it</a:t>
            </a:r>
          </a:p>
          <a:p>
            <a:pPr lvl="1"/>
            <a:r>
              <a:rPr lang="en-US" dirty="0"/>
              <a:t>Loss of jobs and other negative economic effects </a:t>
            </a:r>
          </a:p>
          <a:p>
            <a:r>
              <a:rPr lang="en-US" dirty="0"/>
              <a:t>Fisheries now typically harvest smaller species since larger ones are fished to extinction.</a:t>
            </a:r>
          </a:p>
          <a:p>
            <a:r>
              <a:rPr lang="en-US" dirty="0"/>
              <a:t>The loss of aquatic ecosystems as food sources is a major concern.</a:t>
            </a:r>
          </a:p>
          <a:p>
            <a:pPr marL="457200" lvl="1" indent="0">
              <a:buNone/>
            </a:pPr>
            <a:endParaRPr lang="en-US" dirty="0"/>
          </a:p>
        </p:txBody>
      </p:sp>
    </p:spTree>
    <p:extLst>
      <p:ext uri="{BB962C8B-B14F-4D97-AF65-F5344CB8AC3E}">
        <p14:creationId xmlns:p14="http://schemas.microsoft.com/office/powerpoint/2010/main" val="215479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47.2 Figure 4</a:t>
            </a:r>
            <a:endParaRPr lang="en-US" sz="3200" dirty="0">
              <a:solidFill>
                <a:schemeClr val="accent1"/>
              </a:solidFill>
            </a:endParaRPr>
          </a:p>
        </p:txBody>
      </p:sp>
      <p:sp>
        <p:nvSpPr>
          <p:cNvPr id="6" name="TextBox 5">
            <a:extLst>
              <a:ext uri="{FF2B5EF4-FFF2-40B4-BE49-F238E27FC236}">
                <a16:creationId xmlns:a16="http://schemas.microsoft.com/office/drawing/2014/main" id="{4D08C391-3A1E-3E4D-7C34-0BA2AA645B3D}"/>
              </a:ext>
            </a:extLst>
          </p:cNvPr>
          <p:cNvSpPr txBox="1"/>
          <p:nvPr/>
        </p:nvSpPr>
        <p:spPr>
          <a:xfrm>
            <a:off x="2286000" y="5780314"/>
            <a:ext cx="4572000" cy="215444"/>
          </a:xfrm>
          <a:prstGeom prst="rect">
            <a:avLst/>
          </a:prstGeom>
          <a:noFill/>
        </p:spPr>
        <p:txBody>
          <a:bodyPr wrap="square">
            <a:spAutoFit/>
          </a:bodyPr>
          <a:lstStyle/>
          <a:p>
            <a:pPr algn="ctr"/>
            <a:r>
              <a:rPr lang="en-US" sz="800" dirty="0"/>
              <a:t>Lamiot on Wikimedia Commons. "Atlantic cod stocks."</a:t>
            </a:r>
          </a:p>
        </p:txBody>
      </p:sp>
      <p:pic>
        <p:nvPicPr>
          <p:cNvPr id="2" name="Content Placeholder 5" descr="The fish landings in tons steadily increased from 1850 to 1960. There was a sharp increase from 1960 to 1975, and then there was a sharp decrease. It steadily rebuilt again until it fell all the way to zero in 1992. There has been minimal recover since then.">
            <a:extLst>
              <a:ext uri="{FF2B5EF4-FFF2-40B4-BE49-F238E27FC236}">
                <a16:creationId xmlns:a16="http://schemas.microsoft.com/office/drawing/2014/main" id="{C0A69878-7EDC-0C52-5648-F83D592352FE}"/>
              </a:ext>
            </a:extLst>
          </p:cNvPr>
          <p:cNvPicPr>
            <a:picLocks noGrp="1" noChangeAspect="1"/>
          </p:cNvPicPr>
          <p:nvPr>
            <p:ph idx="1"/>
          </p:nvPr>
        </p:nvPicPr>
        <p:blipFill>
          <a:blip r:embed="rId3"/>
          <a:srcRect l="16666" t="4612" r="17592" b="4612"/>
          <a:stretch/>
        </p:blipFill>
        <p:spPr>
          <a:xfrm>
            <a:off x="1661568" y="1196340"/>
            <a:ext cx="5820864" cy="4465320"/>
          </a:xfrm>
        </p:spPr>
      </p:pic>
    </p:spTree>
    <p:extLst>
      <p:ext uri="{BB962C8B-B14F-4D97-AF65-F5344CB8AC3E}">
        <p14:creationId xmlns:p14="http://schemas.microsoft.com/office/powerpoint/2010/main" val="404354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B0CC41-B409-5482-CD7E-BB540437EE1B}"/>
              </a:ext>
            </a:extLst>
          </p:cNvPr>
          <p:cNvSpPr>
            <a:spLocks noGrp="1"/>
          </p:cNvSpPr>
          <p:nvPr>
            <p:ph type="title"/>
          </p:nvPr>
        </p:nvSpPr>
        <p:spPr/>
        <p:txBody>
          <a:bodyPr/>
          <a:lstStyle/>
          <a:p>
            <a:r>
              <a:rPr lang="en-US" dirty="0"/>
              <a:t>Importance of Biodiversity: Psychological and Moral Value</a:t>
            </a:r>
          </a:p>
        </p:txBody>
      </p:sp>
      <p:sp>
        <p:nvSpPr>
          <p:cNvPr id="3" name="Content Placeholder 2">
            <a:extLst>
              <a:ext uri="{FF2B5EF4-FFF2-40B4-BE49-F238E27FC236}">
                <a16:creationId xmlns:a16="http://schemas.microsoft.com/office/drawing/2014/main" id="{7BBD8E2A-7758-ABCF-F395-8E4915D986DF}"/>
              </a:ext>
            </a:extLst>
          </p:cNvPr>
          <p:cNvSpPr>
            <a:spLocks noGrp="1"/>
          </p:cNvSpPr>
          <p:nvPr>
            <p:ph idx="1"/>
          </p:nvPr>
        </p:nvSpPr>
        <p:spPr>
          <a:xfrm>
            <a:off x="457200" y="1097280"/>
            <a:ext cx="8229600" cy="5074920"/>
          </a:xfrm>
        </p:spPr>
        <p:txBody>
          <a:bodyPr>
            <a:normAutofit fontScale="92500" lnSpcReduction="10000"/>
          </a:bodyPr>
          <a:lstStyle/>
          <a:p>
            <a:pPr marL="0" indent="0">
              <a:buNone/>
            </a:pPr>
            <a:r>
              <a:rPr lang="en-US" dirty="0"/>
              <a:t>Humans benefit psychologically from living in a biodiverse world.</a:t>
            </a:r>
          </a:p>
          <a:p>
            <a:r>
              <a:rPr lang="en-US" dirty="0"/>
              <a:t>E.O. Wilson (Harvard entomologist) argues that:</a:t>
            </a:r>
          </a:p>
          <a:p>
            <a:pPr lvl="1"/>
            <a:r>
              <a:rPr lang="en-US" dirty="0"/>
              <a:t>Human evolutionary history has adapted us to live in a natural environment </a:t>
            </a:r>
          </a:p>
          <a:p>
            <a:pPr lvl="1"/>
            <a:r>
              <a:rPr lang="en-US" dirty="0"/>
              <a:t>City environments generate psychological stressor that affect human health and well-being</a:t>
            </a:r>
          </a:p>
          <a:p>
            <a:r>
              <a:rPr lang="en-US" dirty="0"/>
              <a:t>Considerable research into the psychological regenerative benefits of natural landscapes support this.</a:t>
            </a:r>
          </a:p>
          <a:p>
            <a:r>
              <a:rPr lang="en-US" dirty="0"/>
              <a:t>There is a moral argument that humans have a responsibility to inflict as little harm as possible on other species.</a:t>
            </a:r>
          </a:p>
        </p:txBody>
      </p:sp>
    </p:spTree>
    <p:extLst>
      <p:ext uri="{BB962C8B-B14F-4D97-AF65-F5344CB8AC3E}">
        <p14:creationId xmlns:p14="http://schemas.microsoft.com/office/powerpoint/2010/main" val="3124967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990600"/>
            <a:ext cx="8229600" cy="5577840"/>
          </a:xfrm>
        </p:spPr>
        <p:txBody>
          <a:bodyPr>
            <a:normAutofit fontScale="70000" lnSpcReduction="20000"/>
          </a:bodyPr>
          <a:lstStyle/>
          <a:p>
            <a:pPr marL="457200" indent="-457200">
              <a:buFont typeface="Arial" panose="020B0604020202020204" pitchFamily="34" charset="0"/>
              <a:buChar char="•"/>
            </a:pPr>
            <a:r>
              <a:rPr lang="en-US" dirty="0"/>
              <a:t>Humans use many compounds that were first discovered or derived from living organisms as medicines:</a:t>
            </a:r>
          </a:p>
          <a:p>
            <a:pPr marL="1200150" lvl="1" indent="-457200">
              <a:buFont typeface="Arial" panose="020B0604020202020204" pitchFamily="34" charset="0"/>
              <a:buChar char="•"/>
            </a:pPr>
            <a:r>
              <a:rPr lang="en-US" dirty="0"/>
              <a:t>Secondary plant compounds</a:t>
            </a:r>
          </a:p>
          <a:p>
            <a:pPr marL="1200150" lvl="1" indent="-457200">
              <a:buFont typeface="Arial" panose="020B0604020202020204" pitchFamily="34" charset="0"/>
              <a:buChar char="•"/>
            </a:pPr>
            <a:r>
              <a:rPr lang="en-US" dirty="0"/>
              <a:t>Animal toxins</a:t>
            </a:r>
          </a:p>
          <a:p>
            <a:pPr marL="1200150" lvl="1" indent="-457200">
              <a:buFont typeface="Arial" panose="020B0604020202020204" pitchFamily="34" charset="0"/>
              <a:buChar char="•"/>
            </a:pPr>
            <a:r>
              <a:rPr lang="en-US" dirty="0"/>
              <a:t>Antibiotics produced by bacteria and fungi</a:t>
            </a:r>
          </a:p>
          <a:p>
            <a:pPr marL="457200" indent="-457200">
              <a:buFont typeface="Arial" panose="020B0604020202020204" pitchFamily="34" charset="0"/>
              <a:buChar char="•"/>
            </a:pPr>
            <a:r>
              <a:rPr lang="en-US" dirty="0"/>
              <a:t>Future pharmaceuticals will likely be discovered in nature, so loss of biodiversity limits potential new medicines.</a:t>
            </a:r>
          </a:p>
          <a:p>
            <a:pPr marL="457200" indent="-457200">
              <a:buFont typeface="Arial" panose="020B0604020202020204" pitchFamily="34" charset="0"/>
              <a:buChar char="•"/>
            </a:pPr>
            <a:r>
              <a:rPr lang="en-US" dirty="0"/>
              <a:t>Crop diversity is essential for food security and is being lost.</a:t>
            </a:r>
          </a:p>
          <a:p>
            <a:pPr marL="1200150" lvl="1" indent="-457200">
              <a:buFont typeface="Arial" panose="020B0604020202020204" pitchFamily="34" charset="0"/>
              <a:buChar char="•"/>
            </a:pPr>
            <a:r>
              <a:rPr lang="en-US" dirty="0"/>
              <a:t>Loss of wild crop relatives threatens breeders' ability to develop new varieties.</a:t>
            </a:r>
          </a:p>
          <a:p>
            <a:pPr marL="457200" indent="-457200">
              <a:buFont typeface="Arial" panose="020B0604020202020204" pitchFamily="34" charset="0"/>
              <a:buChar char="•"/>
            </a:pPr>
            <a:r>
              <a:rPr lang="en-US" dirty="0"/>
              <a:t>Ecosystem services, such as pollination, nutrient cycling, pest control, and soil development, support human agriculture.</a:t>
            </a:r>
          </a:p>
          <a:p>
            <a:pPr marL="1200150" lvl="1" indent="-457200">
              <a:buFont typeface="Arial" panose="020B0604020202020204" pitchFamily="34" charset="0"/>
              <a:buChar char="•"/>
            </a:pPr>
            <a:r>
              <a:rPr lang="en-US" dirty="0"/>
              <a:t>Loss of biodiversity threatens these services, risking making food production more expensive or impossible.</a:t>
            </a:r>
          </a:p>
          <a:p>
            <a:pPr marL="457200" indent="-457200">
              <a:buFont typeface="Arial" panose="020B0604020202020204" pitchFamily="34" charset="0"/>
              <a:buChar char="•"/>
            </a:pPr>
            <a:r>
              <a:rPr lang="en-US" dirty="0"/>
              <a:t>Wild food sources, primarily aquatic, are often not sustainably managed, threatening fisheries' ability to supply protein.</a:t>
            </a:r>
          </a:p>
          <a:p>
            <a:pPr marL="457200" indent="-457200">
              <a:buFont typeface="Arial" panose="020B0604020202020204" pitchFamily="34" charset="0"/>
              <a:buChar char="•"/>
            </a:pPr>
            <a:r>
              <a:rPr lang="en-US" dirty="0"/>
              <a:t>Biodiversity provides psychological benefits to humans and has moral significance.</a:t>
            </a:r>
          </a:p>
        </p:txBody>
      </p:sp>
    </p:spTree>
    <p:extLst>
      <p:ext uri="{BB962C8B-B14F-4D97-AF65-F5344CB8AC3E}">
        <p14:creationId xmlns:p14="http://schemas.microsoft.com/office/powerpoint/2010/main" val="290095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Importance of Biodiversity</a:t>
            </a:r>
            <a:endParaRPr lang="en-US" sz="3200" dirty="0">
              <a:solidFill>
                <a:schemeClr val="accent1"/>
              </a:solidFill>
            </a:endParaRPr>
          </a:p>
        </p:txBody>
      </p:sp>
      <p:sp>
        <p:nvSpPr>
          <p:cNvPr id="11267" name="Rectangle 3"/>
          <p:cNvSpPr>
            <a:spLocks noGrp="1"/>
          </p:cNvSpPr>
          <p:nvPr>
            <p:ph idx="1"/>
          </p:nvPr>
        </p:nvSpPr>
        <p:spPr>
          <a:xfrm>
            <a:off x="457200" y="1097280"/>
            <a:ext cx="8229600" cy="4922520"/>
          </a:xfrm>
          <a:prstGeom prst="rect">
            <a:avLst/>
          </a:prstGeom>
        </p:spPr>
        <p:txBody>
          <a:bodyPr>
            <a:normAutofit fontScale="92500" lnSpcReduction="20000"/>
          </a:bodyPr>
          <a:lstStyle/>
          <a:p>
            <a:pPr>
              <a:tabLst>
                <a:tab pos="461963" algn="l"/>
              </a:tabLst>
            </a:pPr>
            <a:r>
              <a:rPr lang="en-US" dirty="0">
                <a:solidFill>
                  <a:schemeClr val="tx1"/>
                </a:solidFill>
              </a:rPr>
              <a:t>The loss of a particular individual species</a:t>
            </a:r>
          </a:p>
          <a:p>
            <a:pPr lvl="1">
              <a:tabLst>
                <a:tab pos="461963" algn="l"/>
              </a:tabLst>
            </a:pPr>
            <a:r>
              <a:rPr lang="en-US" i="0" dirty="0">
                <a:solidFill>
                  <a:schemeClr val="tx1"/>
                </a:solidFill>
              </a:rPr>
              <a:t>May appear to be emotional from a human perspective</a:t>
            </a:r>
          </a:p>
          <a:p>
            <a:pPr lvl="1">
              <a:tabLst>
                <a:tab pos="461963" algn="l"/>
              </a:tabLst>
            </a:pPr>
            <a:r>
              <a:rPr lang="en-US" dirty="0">
                <a:solidFill>
                  <a:schemeClr val="tx1"/>
                </a:solidFill>
              </a:rPr>
              <a:t>Is often unimportant from the perspective of evolution and ecology</a:t>
            </a:r>
          </a:p>
          <a:p>
            <a:pPr lvl="1">
              <a:tabLst>
                <a:tab pos="461963" algn="l"/>
              </a:tabLst>
            </a:pPr>
            <a:r>
              <a:rPr lang="en-US" dirty="0">
                <a:solidFill>
                  <a:schemeClr val="tx1"/>
                </a:solidFill>
              </a:rPr>
              <a:t>Is disastrous is the species is a keystone species</a:t>
            </a:r>
          </a:p>
          <a:p>
            <a:pPr>
              <a:tabLst>
                <a:tab pos="461963" algn="l"/>
              </a:tabLst>
            </a:pPr>
            <a:r>
              <a:rPr lang="en-US" i="0" dirty="0">
                <a:solidFill>
                  <a:schemeClr val="tx1"/>
                </a:solidFill>
              </a:rPr>
              <a:t>Extinction is a normal part of macroevolution.</a:t>
            </a:r>
          </a:p>
          <a:p>
            <a:pPr marL="457200" indent="-457200">
              <a:buFont typeface="Arial" panose="020B0604020202020204" pitchFamily="34" charset="0"/>
              <a:buChar char="•"/>
              <a:tabLst>
                <a:tab pos="461963" algn="l"/>
              </a:tabLst>
            </a:pPr>
            <a:r>
              <a:rPr lang="en-US" dirty="0">
                <a:solidFill>
                  <a:schemeClr val="tx1"/>
                </a:solidFill>
              </a:rPr>
              <a:t>The current </a:t>
            </a:r>
            <a:r>
              <a:rPr lang="en-US" i="1" dirty="0">
                <a:solidFill>
                  <a:schemeClr val="tx1"/>
                </a:solidFill>
              </a:rPr>
              <a:t>accelerated extinction rate</a:t>
            </a:r>
            <a:r>
              <a:rPr lang="en-US" dirty="0">
                <a:solidFill>
                  <a:schemeClr val="tx1"/>
                </a:solidFill>
              </a:rPr>
              <a:t> resulting in the loss of tens of thousands of species within our lifetimes is likely to have a dramatic effect:</a:t>
            </a:r>
          </a:p>
          <a:p>
            <a:pPr lvl="1">
              <a:tabLst>
                <a:tab pos="461963" algn="l"/>
              </a:tabLst>
            </a:pPr>
            <a:r>
              <a:rPr lang="en-US" dirty="0">
                <a:solidFill>
                  <a:schemeClr val="tx1"/>
                </a:solidFill>
              </a:rPr>
              <a:t>Through the collapse of ecosystems</a:t>
            </a:r>
          </a:p>
          <a:p>
            <a:pPr lvl="1">
              <a:tabLst>
                <a:tab pos="461963" algn="l"/>
              </a:tabLst>
            </a:pPr>
            <a:r>
              <a:rPr lang="en-US" dirty="0"/>
              <a:t>In added costs to maintain food production, clean air and water, and human health</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B8F-3051-5D67-F10E-BA0E7A9BE8FA}"/>
              </a:ext>
            </a:extLst>
          </p:cNvPr>
          <p:cNvSpPr>
            <a:spLocks noGrp="1"/>
          </p:cNvSpPr>
          <p:nvPr>
            <p:ph type="title"/>
          </p:nvPr>
        </p:nvSpPr>
        <p:spPr/>
        <p:txBody>
          <a:bodyPr/>
          <a:lstStyle/>
          <a:p>
            <a:r>
              <a:rPr lang="en-US" dirty="0"/>
              <a:t>Humans Are Part of Ecosystems</a:t>
            </a:r>
          </a:p>
        </p:txBody>
      </p:sp>
      <p:sp>
        <p:nvSpPr>
          <p:cNvPr id="3" name="Content Placeholder 2">
            <a:extLst>
              <a:ext uri="{FF2B5EF4-FFF2-40B4-BE49-F238E27FC236}">
                <a16:creationId xmlns:a16="http://schemas.microsoft.com/office/drawing/2014/main" id="{CD2B8797-3663-B8A9-250D-6A0A914A43BD}"/>
              </a:ext>
            </a:extLst>
          </p:cNvPr>
          <p:cNvSpPr>
            <a:spLocks noGrp="1"/>
          </p:cNvSpPr>
          <p:nvPr>
            <p:ph idx="1"/>
          </p:nvPr>
        </p:nvSpPr>
        <p:spPr>
          <a:xfrm>
            <a:off x="457200" y="1097280"/>
            <a:ext cx="8229600" cy="4754880"/>
          </a:xfrm>
        </p:spPr>
        <p:txBody>
          <a:bodyPr/>
          <a:lstStyle/>
          <a:p>
            <a:r>
              <a:rPr lang="en-US" dirty="0"/>
              <a:t>While humans have transitioned from hunter-gatherers to heavily modifying their environments, they are still:</a:t>
            </a:r>
          </a:p>
          <a:p>
            <a:pPr lvl="1"/>
            <a:r>
              <a:rPr lang="en-US" dirty="0"/>
              <a:t>Embedded in ecosystems</a:t>
            </a:r>
          </a:p>
          <a:p>
            <a:pPr lvl="1"/>
            <a:r>
              <a:rPr lang="en-US" dirty="0"/>
              <a:t>Dependent on them</a:t>
            </a:r>
          </a:p>
          <a:p>
            <a:r>
              <a:rPr lang="en-US" dirty="0"/>
              <a:t>While agriculture and technology have smoothed out the extremes of existence, humans still require a supportive ecosystem.</a:t>
            </a:r>
          </a:p>
        </p:txBody>
      </p:sp>
    </p:spTree>
    <p:extLst>
      <p:ext uri="{BB962C8B-B14F-4D97-AF65-F5344CB8AC3E}">
        <p14:creationId xmlns:p14="http://schemas.microsoft.com/office/powerpoint/2010/main" val="351021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9AC0-137A-3FFA-592C-700FAEAFDEAF}"/>
              </a:ext>
            </a:extLst>
          </p:cNvPr>
          <p:cNvSpPr>
            <a:spLocks noGrp="1"/>
          </p:cNvSpPr>
          <p:nvPr>
            <p:ph type="title"/>
          </p:nvPr>
        </p:nvSpPr>
        <p:spPr/>
        <p:txBody>
          <a:bodyPr/>
          <a:lstStyle/>
          <a:p>
            <a:r>
              <a:rPr lang="en-US" dirty="0"/>
              <a:t>Importance of Biodiversity to Human Health</a:t>
            </a:r>
            <a:r>
              <a:rPr lang="en-US" sz="1400" baseline="-25000" dirty="0"/>
              <a:t>1</a:t>
            </a:r>
            <a:endParaRPr lang="en-US" dirty="0"/>
          </a:p>
        </p:txBody>
      </p:sp>
      <p:sp>
        <p:nvSpPr>
          <p:cNvPr id="3" name="Content Placeholder 2">
            <a:extLst>
              <a:ext uri="{FF2B5EF4-FFF2-40B4-BE49-F238E27FC236}">
                <a16:creationId xmlns:a16="http://schemas.microsoft.com/office/drawing/2014/main" id="{288280DB-1E12-114E-8DAD-C52A929AD24C}"/>
              </a:ext>
            </a:extLst>
          </p:cNvPr>
          <p:cNvSpPr>
            <a:spLocks noGrp="1"/>
          </p:cNvSpPr>
          <p:nvPr>
            <p:ph idx="1"/>
          </p:nvPr>
        </p:nvSpPr>
        <p:spPr>
          <a:xfrm>
            <a:off x="457200" y="990600"/>
            <a:ext cx="8229600" cy="5029200"/>
          </a:xfrm>
        </p:spPr>
        <p:txBody>
          <a:bodyPr>
            <a:normAutofit fontScale="92500"/>
          </a:bodyPr>
          <a:lstStyle/>
          <a:p>
            <a:r>
              <a:rPr lang="en-US" dirty="0"/>
              <a:t>Humans have been using plants for medicinal uses for thousands of years.</a:t>
            </a:r>
          </a:p>
          <a:p>
            <a:pPr lvl="1"/>
            <a:r>
              <a:rPr lang="en-US" dirty="0"/>
              <a:t>A Chinese document from 2800 BCE is thought to be the first written account of herbal remedies.</a:t>
            </a:r>
          </a:p>
          <a:p>
            <a:pPr lvl="1"/>
            <a:r>
              <a:rPr lang="en-US" dirty="0"/>
              <a:t>Contemporary indigenous societies often have broad knowledge of the medicinal uses of local plants.</a:t>
            </a:r>
          </a:p>
          <a:p>
            <a:r>
              <a:rPr lang="en-US" dirty="0"/>
              <a:t>Most plants produce </a:t>
            </a:r>
            <a:r>
              <a:rPr lang="en-US" b="1" dirty="0"/>
              <a:t>secondary plant compounds</a:t>
            </a:r>
            <a:r>
              <a:rPr lang="en-US" dirty="0"/>
              <a:t> (metabolites), which are toxins that:</a:t>
            </a:r>
          </a:p>
          <a:p>
            <a:pPr lvl="1"/>
            <a:r>
              <a:rPr lang="en-US" dirty="0"/>
              <a:t>Protect the plant from insects and other animals that eat them</a:t>
            </a:r>
          </a:p>
          <a:p>
            <a:pPr lvl="1"/>
            <a:r>
              <a:rPr lang="en-US" dirty="0"/>
              <a:t>Often work as medications</a:t>
            </a:r>
          </a:p>
        </p:txBody>
      </p:sp>
    </p:spTree>
    <p:extLst>
      <p:ext uri="{BB962C8B-B14F-4D97-AF65-F5344CB8AC3E}">
        <p14:creationId xmlns:p14="http://schemas.microsoft.com/office/powerpoint/2010/main" val="306702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9AC0-137A-3FFA-592C-700FAEAFDEAF}"/>
              </a:ext>
            </a:extLst>
          </p:cNvPr>
          <p:cNvSpPr>
            <a:spLocks noGrp="1"/>
          </p:cNvSpPr>
          <p:nvPr>
            <p:ph type="title"/>
          </p:nvPr>
        </p:nvSpPr>
        <p:spPr/>
        <p:txBody>
          <a:bodyPr/>
          <a:lstStyle/>
          <a:p>
            <a:r>
              <a:rPr lang="en-US" dirty="0"/>
              <a:t>Importance of Biodiversity to Human Health</a:t>
            </a:r>
            <a:r>
              <a:rPr lang="en-US" sz="1400" baseline="-25000" dirty="0"/>
              <a:t>2</a:t>
            </a:r>
            <a:endParaRPr lang="en-US" dirty="0"/>
          </a:p>
        </p:txBody>
      </p:sp>
      <p:sp>
        <p:nvSpPr>
          <p:cNvPr id="3" name="Content Placeholder 2">
            <a:extLst>
              <a:ext uri="{FF2B5EF4-FFF2-40B4-BE49-F238E27FC236}">
                <a16:creationId xmlns:a16="http://schemas.microsoft.com/office/drawing/2014/main" id="{288280DB-1E12-114E-8DAD-C52A929AD24C}"/>
              </a:ext>
            </a:extLst>
          </p:cNvPr>
          <p:cNvSpPr>
            <a:spLocks noGrp="1"/>
          </p:cNvSpPr>
          <p:nvPr>
            <p:ph idx="1"/>
          </p:nvPr>
        </p:nvSpPr>
        <p:spPr>
          <a:xfrm>
            <a:off x="457200" y="1066800"/>
            <a:ext cx="8229600" cy="5334000"/>
          </a:xfrm>
        </p:spPr>
        <p:txBody>
          <a:bodyPr>
            <a:normAutofit fontScale="85000" lnSpcReduction="20000"/>
          </a:bodyPr>
          <a:lstStyle/>
          <a:p>
            <a:r>
              <a:rPr lang="en-US" dirty="0"/>
              <a:t>Examples of significant medicines derived from plant compounds include:</a:t>
            </a:r>
          </a:p>
          <a:p>
            <a:pPr lvl="1"/>
            <a:r>
              <a:rPr lang="en-US" dirty="0"/>
              <a:t>Aspirin</a:t>
            </a:r>
          </a:p>
          <a:p>
            <a:pPr lvl="1"/>
            <a:r>
              <a:rPr lang="en-US" dirty="0"/>
              <a:t>Codeine</a:t>
            </a:r>
          </a:p>
          <a:p>
            <a:pPr lvl="1"/>
            <a:r>
              <a:rPr lang="en-US" dirty="0"/>
              <a:t>Digoxin</a:t>
            </a:r>
          </a:p>
          <a:p>
            <a:pPr lvl="1"/>
            <a:r>
              <a:rPr lang="en-US" dirty="0"/>
              <a:t>Atropine</a:t>
            </a:r>
          </a:p>
          <a:p>
            <a:pPr lvl="1"/>
            <a:r>
              <a:rPr lang="en-US" dirty="0"/>
              <a:t>Vincristine</a:t>
            </a:r>
          </a:p>
          <a:p>
            <a:r>
              <a:rPr lang="en-US" dirty="0"/>
              <a:t>Many drugs that were once derived from plant extracts are now synthesized.</a:t>
            </a:r>
          </a:p>
          <a:p>
            <a:pPr lvl="1"/>
            <a:r>
              <a:rPr lang="en-US" dirty="0"/>
              <a:t>At one time, 25% of modern drugs contained at least 1 plant extract.</a:t>
            </a:r>
          </a:p>
          <a:p>
            <a:pPr lvl="1"/>
            <a:r>
              <a:rPr lang="en-US" dirty="0"/>
              <a:t>Today, only 10% of modern drugs contain a plant extract because many drugs are synthesized instead.</a:t>
            </a:r>
          </a:p>
          <a:p>
            <a:r>
              <a:rPr lang="en-US" dirty="0"/>
              <a:t>Antibiotics are largely derived from fungi and bacteria.</a:t>
            </a:r>
          </a:p>
        </p:txBody>
      </p:sp>
    </p:spTree>
    <p:extLst>
      <p:ext uri="{BB962C8B-B14F-4D97-AF65-F5344CB8AC3E}">
        <p14:creationId xmlns:p14="http://schemas.microsoft.com/office/powerpoint/2010/main" val="232686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47.2 Figure 1</a:t>
            </a:r>
            <a:endParaRPr lang="en-US" sz="3200" dirty="0">
              <a:solidFill>
                <a:schemeClr val="accent1"/>
              </a:solidFill>
            </a:endParaRPr>
          </a:p>
        </p:txBody>
      </p:sp>
      <p:sp>
        <p:nvSpPr>
          <p:cNvPr id="5" name="TextBox 4">
            <a:extLst>
              <a:ext uri="{FF2B5EF4-FFF2-40B4-BE49-F238E27FC236}">
                <a16:creationId xmlns:a16="http://schemas.microsoft.com/office/drawing/2014/main" id="{DFCFC63B-7D34-CD96-B05F-76FCB54E9898}"/>
              </a:ext>
            </a:extLst>
          </p:cNvPr>
          <p:cNvSpPr txBox="1"/>
          <p:nvPr/>
        </p:nvSpPr>
        <p:spPr>
          <a:xfrm>
            <a:off x="2514600" y="5584299"/>
            <a:ext cx="4572000" cy="338554"/>
          </a:xfrm>
          <a:prstGeom prst="rect">
            <a:avLst/>
          </a:prstGeom>
          <a:noFill/>
        </p:spPr>
        <p:txBody>
          <a:bodyPr wrap="square">
            <a:spAutoFit/>
          </a:bodyPr>
          <a:lstStyle/>
          <a:p>
            <a:pPr algn="ctr"/>
            <a:r>
              <a:rPr lang="en-US" sz="800" dirty="0"/>
              <a:t>Vengolis on Wikimedia Commons. "Madagascar periwinkle."</a:t>
            </a:r>
          </a:p>
          <a:p>
            <a:pPr algn="ctr"/>
            <a:r>
              <a:rPr lang="en-US" sz="800" dirty="0"/>
              <a:t>Fvasconcellos on Wikimedia Commons. "Vincristine formula."</a:t>
            </a:r>
          </a:p>
        </p:txBody>
      </p:sp>
      <p:pic>
        <p:nvPicPr>
          <p:cNvPr id="7" name="Content Placeholder 5" descr="Two images: (a) is a photograph of the Madagascar periwinkle; (b) is the molecular diagram for vincristine.">
            <a:extLst>
              <a:ext uri="{FF2B5EF4-FFF2-40B4-BE49-F238E27FC236}">
                <a16:creationId xmlns:a16="http://schemas.microsoft.com/office/drawing/2014/main" id="{B6CD032F-3466-C28A-22AD-1493A7AB1E7F}"/>
              </a:ext>
            </a:extLst>
          </p:cNvPr>
          <p:cNvPicPr>
            <a:picLocks noGrp="1" noChangeAspect="1"/>
          </p:cNvPicPr>
          <p:nvPr>
            <p:ph idx="1"/>
          </p:nvPr>
        </p:nvPicPr>
        <p:blipFill>
          <a:blip r:embed="rId3"/>
          <a:srcRect l="33333" t="5823" r="32407" b="49177"/>
          <a:stretch/>
        </p:blipFill>
        <p:spPr>
          <a:xfrm>
            <a:off x="603956" y="1981200"/>
            <a:ext cx="3968044" cy="2895600"/>
          </a:xfrm>
        </p:spPr>
      </p:pic>
      <p:pic>
        <p:nvPicPr>
          <p:cNvPr id="8" name="Content Placeholder 5" descr="Two images: (a) is a photograph of the Madagascar periwinkle; (b) is the molecular diagram for vincristine.">
            <a:extLst>
              <a:ext uri="{FF2B5EF4-FFF2-40B4-BE49-F238E27FC236}">
                <a16:creationId xmlns:a16="http://schemas.microsoft.com/office/drawing/2014/main" id="{A111AEFE-DF06-33FD-673C-EE8559810732}"/>
              </a:ext>
            </a:extLst>
          </p:cNvPr>
          <p:cNvPicPr>
            <a:picLocks noChangeAspect="1"/>
          </p:cNvPicPr>
          <p:nvPr/>
        </p:nvPicPr>
        <p:blipFill>
          <a:blip r:embed="rId3"/>
          <a:srcRect l="34260" t="51301" r="35184" b="3699"/>
          <a:stretch/>
        </p:blipFill>
        <p:spPr>
          <a:xfrm>
            <a:off x="4961467" y="1905000"/>
            <a:ext cx="3725333" cy="304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097281"/>
            <a:ext cx="8229600" cy="3017519"/>
          </a:xfrm>
        </p:spPr>
        <p:txBody>
          <a:bodyPr/>
          <a:lstStyle/>
          <a:p>
            <a:pPr marL="457200" indent="-457200">
              <a:buFont typeface="Arial" panose="020B0604020202020204" pitchFamily="34" charset="0"/>
              <a:buChar char="•"/>
            </a:pPr>
            <a:r>
              <a:rPr lang="en-US" dirty="0"/>
              <a:t>What types of stimulants, drugs, or medicines have you consumed that you think are secondary plant compounds?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Have you gotten these from natural or synthetic sources?</a:t>
            </a:r>
          </a:p>
        </p:txBody>
      </p:sp>
    </p:spTree>
    <p:extLst>
      <p:ext uri="{BB962C8B-B14F-4D97-AF65-F5344CB8AC3E}">
        <p14:creationId xmlns:p14="http://schemas.microsoft.com/office/powerpoint/2010/main" val="302916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9AC0-137A-3FFA-592C-700FAEAFDEAF}"/>
              </a:ext>
            </a:extLst>
          </p:cNvPr>
          <p:cNvSpPr>
            <a:spLocks noGrp="1"/>
          </p:cNvSpPr>
          <p:nvPr>
            <p:ph type="title"/>
          </p:nvPr>
        </p:nvSpPr>
        <p:spPr/>
        <p:txBody>
          <a:bodyPr/>
          <a:lstStyle/>
          <a:p>
            <a:r>
              <a:rPr lang="en-US" dirty="0"/>
              <a:t>Importance of Biodiversity to Human Health</a:t>
            </a:r>
            <a:r>
              <a:rPr lang="en-US" sz="1400" baseline="-25000" dirty="0"/>
              <a:t>3</a:t>
            </a:r>
            <a:endParaRPr lang="en-US" dirty="0"/>
          </a:p>
        </p:txBody>
      </p:sp>
      <p:sp>
        <p:nvSpPr>
          <p:cNvPr id="3" name="Content Placeholder 2">
            <a:extLst>
              <a:ext uri="{FF2B5EF4-FFF2-40B4-BE49-F238E27FC236}">
                <a16:creationId xmlns:a16="http://schemas.microsoft.com/office/drawing/2014/main" id="{288280DB-1E12-114E-8DAD-C52A929AD24C}"/>
              </a:ext>
            </a:extLst>
          </p:cNvPr>
          <p:cNvSpPr>
            <a:spLocks noGrp="1"/>
          </p:cNvSpPr>
          <p:nvPr>
            <p:ph idx="1"/>
          </p:nvPr>
        </p:nvSpPr>
        <p:spPr>
          <a:xfrm>
            <a:off x="457200" y="1097280"/>
            <a:ext cx="8229600" cy="5334000"/>
          </a:xfrm>
        </p:spPr>
        <p:txBody>
          <a:bodyPr>
            <a:noAutofit/>
          </a:bodyPr>
          <a:lstStyle/>
          <a:p>
            <a:pPr marL="0" indent="0">
              <a:spcBef>
                <a:spcPts val="0"/>
              </a:spcBef>
              <a:buNone/>
            </a:pPr>
            <a:r>
              <a:rPr lang="en-US" sz="2000" dirty="0"/>
              <a:t>Animal venoms and poisons are currently being studied for their medicinal potential.</a:t>
            </a:r>
          </a:p>
          <a:p>
            <a:pPr>
              <a:spcBef>
                <a:spcPts val="0"/>
              </a:spcBef>
            </a:pPr>
            <a:r>
              <a:rPr lang="en-US" sz="2000" dirty="0"/>
              <a:t>As of 2020, the FDA had approved 11 drugs based on animal toxins to treat diseases, such as:</a:t>
            </a:r>
          </a:p>
          <a:p>
            <a:pPr lvl="1">
              <a:spcBef>
                <a:spcPts val="0"/>
              </a:spcBef>
            </a:pPr>
            <a:r>
              <a:rPr lang="en-US" sz="2000" dirty="0"/>
              <a:t>Hypertension</a:t>
            </a:r>
          </a:p>
          <a:p>
            <a:pPr lvl="1">
              <a:spcBef>
                <a:spcPts val="0"/>
              </a:spcBef>
            </a:pPr>
            <a:r>
              <a:rPr lang="en-US" sz="2000" dirty="0"/>
              <a:t>Chronic pain</a:t>
            </a:r>
          </a:p>
          <a:p>
            <a:pPr lvl="1">
              <a:spcBef>
                <a:spcPts val="0"/>
              </a:spcBef>
            </a:pPr>
            <a:r>
              <a:rPr lang="en-US" sz="2000" dirty="0"/>
              <a:t>Diabetes</a:t>
            </a:r>
          </a:p>
          <a:p>
            <a:pPr>
              <a:spcBef>
                <a:spcPts val="0"/>
              </a:spcBef>
            </a:pPr>
            <a:r>
              <a:rPr lang="en-US" sz="2000" dirty="0"/>
              <a:t>These include:</a:t>
            </a:r>
          </a:p>
          <a:p>
            <a:pPr lvl="1">
              <a:spcBef>
                <a:spcPts val="0"/>
              </a:spcBef>
            </a:pPr>
            <a:r>
              <a:rPr lang="en-US" sz="2000" dirty="0"/>
              <a:t>1 molecule (ziconotide) from cone snails</a:t>
            </a:r>
          </a:p>
          <a:p>
            <a:pPr lvl="1">
              <a:spcBef>
                <a:spcPts val="0"/>
              </a:spcBef>
            </a:pPr>
            <a:r>
              <a:rPr lang="en-US" sz="2000" dirty="0"/>
              <a:t>2 molecules (exenatide and lixisenatide) from lizards</a:t>
            </a:r>
          </a:p>
          <a:p>
            <a:pPr lvl="1">
              <a:spcBef>
                <a:spcPts val="0"/>
              </a:spcBef>
            </a:pPr>
            <a:r>
              <a:rPr lang="en-US" sz="2000" dirty="0"/>
              <a:t>2 molecules (bivalirudin and desirudin) from leeches</a:t>
            </a:r>
          </a:p>
          <a:p>
            <a:pPr lvl="1">
              <a:spcBef>
                <a:spcPts val="0"/>
              </a:spcBef>
            </a:pPr>
            <a:r>
              <a:rPr lang="en-US" sz="2000" dirty="0"/>
              <a:t>6 molecules (captopril, enalapril, tirofiban, eptifibatide, batroxobin, and cobratide) from snakes</a:t>
            </a:r>
          </a:p>
          <a:p>
            <a:pPr>
              <a:spcBef>
                <a:spcPts val="0"/>
              </a:spcBef>
            </a:pPr>
            <a:r>
              <a:rPr lang="en-US" sz="2000" dirty="0"/>
              <a:t>Other toxins being investigated come from mammals, snakes, lizards, amphibians, fish, snails, octopuses, and scorpions.</a:t>
            </a:r>
          </a:p>
        </p:txBody>
      </p:sp>
    </p:spTree>
    <p:extLst>
      <p:ext uri="{BB962C8B-B14F-4D97-AF65-F5344CB8AC3E}">
        <p14:creationId xmlns:p14="http://schemas.microsoft.com/office/powerpoint/2010/main" val="356681302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3902</TotalTime>
  <Words>2259</Words>
  <Application>Microsoft Office PowerPoint</Application>
  <PresentationFormat>On-screen Show (4:3)</PresentationFormat>
  <Paragraphs>198</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Aptos</vt:lpstr>
      <vt:lpstr>Office Theme</vt:lpstr>
      <vt:lpstr>Lesson 47.2</vt:lpstr>
      <vt:lpstr>Objectives</vt:lpstr>
      <vt:lpstr>Importance of Biodiversity</vt:lpstr>
      <vt:lpstr>Humans Are Part of Ecosystems</vt:lpstr>
      <vt:lpstr>Importance of Biodiversity to Human Health1</vt:lpstr>
      <vt:lpstr>Importance of Biodiversity to Human Health2</vt:lpstr>
      <vt:lpstr>47.2 Figure 1</vt:lpstr>
      <vt:lpstr>Reflection Question1</vt:lpstr>
      <vt:lpstr>Importance of Biodiversity to Human Health3</vt:lpstr>
      <vt:lpstr>Importance of Biodiversity to Human Health4</vt:lpstr>
      <vt:lpstr>Importance of Biodiversity to Agriculture: Human Influences </vt:lpstr>
      <vt:lpstr>Importance of Biodiversity to Agriculture: Consequences of Low Crop Diversity</vt:lpstr>
      <vt:lpstr>Importance of Biodiversity to Agriculture: Human Demands</vt:lpstr>
      <vt:lpstr>Importance of Biodiversity to Agriculture: Disease Resistance and Crop Varieties</vt:lpstr>
      <vt:lpstr>Importance of Biodiversity to Agriculture: Seed Banks</vt:lpstr>
      <vt:lpstr>47.2 Figure 3</vt:lpstr>
      <vt:lpstr>Reflection Question2</vt:lpstr>
      <vt:lpstr>Think It Through1</vt:lpstr>
      <vt:lpstr>Think It Through2</vt:lpstr>
      <vt:lpstr>Importance of Biodiversity to Agriculture: Factors Influencing Crop Success</vt:lpstr>
      <vt:lpstr>Importance of Biodiversity to Agriculture: Plant Pollination</vt:lpstr>
      <vt:lpstr>Importance of Biodiversity to Agriculture: Impacts of Pests</vt:lpstr>
      <vt:lpstr>Science and You</vt:lpstr>
      <vt:lpstr>Importance of Biodiversity: Wild Food Sources Like Fish</vt:lpstr>
      <vt:lpstr>47.2 Figure 4</vt:lpstr>
      <vt:lpstr>Importance of Biodiversity: Psychological and Moral Value</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187</cp:revision>
  <dcterms:created xsi:type="dcterms:W3CDTF">2013-04-26T14:43:13Z</dcterms:created>
  <dcterms:modified xsi:type="dcterms:W3CDTF">2024-10-15T16:00:06Z</dcterms:modified>
</cp:coreProperties>
</file>