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5"/>
  </p:notesMasterIdLst>
  <p:handoutMasterIdLst>
    <p:handoutMasterId r:id="rId36"/>
  </p:handoutMasterIdLst>
  <p:sldIdLst>
    <p:sldId id="272" r:id="rId2"/>
    <p:sldId id="264" r:id="rId3"/>
    <p:sldId id="265" r:id="rId4"/>
    <p:sldId id="267" r:id="rId5"/>
    <p:sldId id="277" r:id="rId6"/>
    <p:sldId id="278" r:id="rId7"/>
    <p:sldId id="279" r:id="rId8"/>
    <p:sldId id="280" r:id="rId9"/>
    <p:sldId id="276" r:id="rId10"/>
    <p:sldId id="282" r:id="rId11"/>
    <p:sldId id="283" r:id="rId12"/>
    <p:sldId id="284" r:id="rId13"/>
    <p:sldId id="287" r:id="rId14"/>
    <p:sldId id="285" r:id="rId15"/>
    <p:sldId id="288" r:id="rId16"/>
    <p:sldId id="290" r:id="rId17"/>
    <p:sldId id="289" r:id="rId18"/>
    <p:sldId id="291" r:id="rId19"/>
    <p:sldId id="292" r:id="rId20"/>
    <p:sldId id="286" r:id="rId21"/>
    <p:sldId id="293" r:id="rId22"/>
    <p:sldId id="294" r:id="rId23"/>
    <p:sldId id="295" r:id="rId24"/>
    <p:sldId id="296" r:id="rId25"/>
    <p:sldId id="297" r:id="rId26"/>
    <p:sldId id="298" r:id="rId27"/>
    <p:sldId id="299" r:id="rId28"/>
    <p:sldId id="300" r:id="rId29"/>
    <p:sldId id="301" r:id="rId30"/>
    <p:sldId id="302" r:id="rId31"/>
    <p:sldId id="271" r:id="rId32"/>
    <p:sldId id="274" r:id="rId33"/>
    <p:sldId id="303" r:id="rId34"/>
  </p:sldIdLst>
  <p:sldSz cx="9144000" cy="6858000" type="screen4x3"/>
  <p:notesSz cx="6858000" cy="9144000"/>
  <p:embeddedFontLst>
    <p:embeddedFont>
      <p:font typeface="Century Gothic" panose="020B0502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autoAdjust="0"/>
    <p:restoredTop sz="86804" autoAdjust="0"/>
  </p:normalViewPr>
  <p:slideViewPr>
    <p:cSldViewPr>
      <p:cViewPr>
        <p:scale>
          <a:sx n="100" d="100"/>
          <a:sy n="100" d="100"/>
        </p:scale>
        <p:origin x="2106" y="-90"/>
      </p:cViewPr>
      <p:guideLst>
        <p:guide orient="horz" pos="2160"/>
        <p:guide pos="2880"/>
      </p:guideLst>
    </p:cSldViewPr>
  </p:slideViewPr>
  <p:outlineViewPr>
    <p:cViewPr>
      <p:scale>
        <a:sx n="33" d="100"/>
        <a:sy n="33" d="100"/>
      </p:scale>
      <p:origin x="0" y="-760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 Figure 1: Atmospheric carbon dioxide (CO2) levels fluctuate in a cyclical manner that correlates well with climate. However, the burning of fossil fuels in recent history has caused a dramatic increase in the levels of carbon dioxide in the Earth's atmosphere, which have now reached levels never before seen in human history. Scientists predict that the addition of this "greenhouse gas" to the atmosphere is resulting in climate change that will significantly impact biodiversity in the coming century.</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399308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 Figure 8: Since 2008, grizzly bears (</a:t>
            </a:r>
            <a:r>
              <a:rPr lang="en-US" i="1" dirty="0">
                <a:effectLst/>
              </a:rPr>
              <a:t>Ursus arctos horribilis</a:t>
            </a:r>
            <a:r>
              <a:rPr lang="en-US" dirty="0"/>
              <a:t>) have been spotted farther north than their historic range, a possible consequence of climate change. As a result, grizzly bear habitat now overlaps polar bear (</a:t>
            </a:r>
            <a:r>
              <a:rPr lang="en-US" i="1" dirty="0">
                <a:effectLst/>
              </a:rPr>
              <a:t>Ursus maritimus</a:t>
            </a:r>
            <a:r>
              <a:rPr lang="en-US" dirty="0"/>
              <a:t>) habitat, which spans the northern shore of Canada and the Arctic Archipelago. The two species of bears, which are capable of mating and producing viable offspring, are considered separate "ecological" species because, historically, they lived in different habitats and never met. However, in 2006, a hunter shot a wild grizzly-polar bear hybrid, known as a grolar </a:t>
            </a:r>
            <a:r>
              <a:rPr lang="en-US" dirty="0">
                <a:effectLst/>
              </a:rPr>
              <a:t>bear—the</a:t>
            </a:r>
            <a:r>
              <a:rPr lang="en-US" dirty="0"/>
              <a:t> first wild hybrid ever found.</a:t>
            </a:r>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313623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 Figure 2: Biodiversity and endangered species in southeast Asia. (a) One of three species of orangutan, </a:t>
            </a:r>
            <a:r>
              <a:rPr lang="en-US" i="1" dirty="0"/>
              <a:t>Pongo pygmaeus</a:t>
            </a:r>
            <a:r>
              <a:rPr lang="en-US" dirty="0"/>
              <a:t>, is found only in the rainforests of Borneo, and another species of orangutan (</a:t>
            </a:r>
            <a:r>
              <a:rPr lang="en-US" i="1" dirty="0"/>
              <a:t>Pongo abelii</a:t>
            </a:r>
            <a:r>
              <a:rPr lang="en-US" dirty="0"/>
              <a:t>) is found only in the rainforests of Sumatra. These animals are examples of the exceptional biodiversity of (c) the islands of Sumatra and Borneo. Other species include the (b) Sumatran tiger (</a:t>
            </a:r>
            <a:r>
              <a:rPr lang="en-US" i="1" dirty="0"/>
              <a:t>Panthera tigris sumatrae</a:t>
            </a:r>
            <a:r>
              <a:rPr lang="en-US" dirty="0"/>
              <a:t>) and the (d) Sumatran elephant (</a:t>
            </a:r>
            <a:r>
              <a:rPr lang="en-US" i="1" dirty="0"/>
              <a:t>Elephas maximus sumatranus</a:t>
            </a:r>
            <a:r>
              <a:rPr lang="en-US" dirty="0"/>
              <a:t>), both critically endangered species. Rainforest habitat is being removed to make way for (e) palm oil plantations, such as this one in the state of Sabah in Borneo.</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428734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81936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 Figure 4: Pictured are two rescued adult male diamondback terrapins (</a:t>
            </a:r>
            <a:r>
              <a:rPr lang="en-US" i="1" dirty="0"/>
              <a:t>Malaclemys terrapin</a:t>
            </a:r>
            <a:r>
              <a:rPr lang="en-US" dirty="0"/>
              <a:t>). Diamondback terrapins have a variety of skin and shell colors.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71145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80687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 Figure 5: The brown tree snake, </a:t>
            </a:r>
            <a:r>
              <a:rPr lang="en-US" i="1" dirty="0"/>
              <a:t>Boiga irregularis</a:t>
            </a:r>
            <a:r>
              <a:rPr lang="en-US" dirty="0"/>
              <a:t>, is an invasive species that has caused numerous extinctions on the island of Guam since its accidental introduction in 1950.</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261491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 Figure 6: This limosa harlequin frog (</a:t>
            </a:r>
            <a:r>
              <a:rPr lang="en-US" i="1" dirty="0"/>
              <a:t>Atelopus limosus</a:t>
            </a:r>
            <a:r>
              <a:rPr lang="en-US" dirty="0"/>
              <a:t>), an endangered species from Panama, died from a fungal disease called chytridiomycosis. The red lesions on its underside are symptomatic of the disease.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273461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 Figure 7: A close-up on (a) a healthy brown bat and one with (b) white-nose syndrome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2785388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99301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47.3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Threats to Biodiversity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7CB7-A0EC-8613-EFA1-00AD2A2CAF5A}"/>
              </a:ext>
            </a:extLst>
          </p:cNvPr>
          <p:cNvSpPr>
            <a:spLocks noGrp="1"/>
          </p:cNvSpPr>
          <p:nvPr>
            <p:ph type="title"/>
          </p:nvPr>
        </p:nvSpPr>
        <p:spPr/>
        <p:txBody>
          <a:bodyPr/>
          <a:lstStyle/>
          <a:p>
            <a:r>
              <a:rPr lang="en-US" dirty="0"/>
              <a:t>Habitat Loss: Rivers and Streams</a:t>
            </a:r>
          </a:p>
        </p:txBody>
      </p:sp>
      <p:sp>
        <p:nvSpPr>
          <p:cNvPr id="3" name="Content Placeholder 2">
            <a:extLst>
              <a:ext uri="{FF2B5EF4-FFF2-40B4-BE49-F238E27FC236}">
                <a16:creationId xmlns:a16="http://schemas.microsoft.com/office/drawing/2014/main" id="{714B9C80-74D0-0FE7-D44A-BE2C9B2F5CB0}"/>
              </a:ext>
            </a:extLst>
          </p:cNvPr>
          <p:cNvSpPr>
            <a:spLocks noGrp="1"/>
          </p:cNvSpPr>
          <p:nvPr>
            <p:ph idx="1"/>
          </p:nvPr>
        </p:nvSpPr>
        <p:spPr>
          <a:xfrm>
            <a:off x="457200" y="1097280"/>
            <a:ext cx="8229600" cy="4754880"/>
          </a:xfrm>
        </p:spPr>
        <p:txBody>
          <a:bodyPr>
            <a:normAutofit fontScale="92500" lnSpcReduction="20000"/>
          </a:bodyPr>
          <a:lstStyle/>
          <a:p>
            <a:pPr marL="0" indent="0">
              <a:buNone/>
            </a:pPr>
            <a:r>
              <a:rPr lang="en-US" dirty="0"/>
              <a:t>Rivers and streams are frequently modified through land development, damming, channelizing, or water removal.</a:t>
            </a:r>
          </a:p>
          <a:p>
            <a:r>
              <a:rPr lang="en-US" dirty="0"/>
              <a:t>~91% of U.S. rivers have been altered in some way, including:</a:t>
            </a:r>
          </a:p>
          <a:p>
            <a:pPr lvl="1"/>
            <a:r>
              <a:rPr lang="en-US" dirty="0"/>
              <a:t>Damming to create energy or store water</a:t>
            </a:r>
          </a:p>
          <a:p>
            <a:pPr lvl="1"/>
            <a:r>
              <a:rPr lang="en-US" dirty="0"/>
              <a:t>Levees to prevent flooding</a:t>
            </a:r>
          </a:p>
          <a:p>
            <a:pPr lvl="1"/>
            <a:r>
              <a:rPr lang="en-US" dirty="0"/>
              <a:t>Dredging or rerouting to create more useful land</a:t>
            </a:r>
          </a:p>
          <a:p>
            <a:r>
              <a:rPr lang="en-US" dirty="0"/>
              <a:t>Damming affects water flow to all parts of a river, which can reduce or eliminate populations adapted to the natural flow of the river.</a:t>
            </a:r>
          </a:p>
          <a:p>
            <a:pPr lvl="1"/>
            <a:r>
              <a:rPr lang="en-US" dirty="0"/>
              <a:t>Many fish and amphibian species and freshwater clams in the U.S. have seen declines as a result.</a:t>
            </a:r>
          </a:p>
        </p:txBody>
      </p:sp>
    </p:spTree>
    <p:extLst>
      <p:ext uri="{BB962C8B-B14F-4D97-AF65-F5344CB8AC3E}">
        <p14:creationId xmlns:p14="http://schemas.microsoft.com/office/powerpoint/2010/main" val="3610479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D8CB-8570-9CAF-B184-E867B15FC002}"/>
              </a:ext>
            </a:extLst>
          </p:cNvPr>
          <p:cNvSpPr>
            <a:spLocks noGrp="1"/>
          </p:cNvSpPr>
          <p:nvPr>
            <p:ph type="title"/>
          </p:nvPr>
        </p:nvSpPr>
        <p:spPr/>
        <p:txBody>
          <a:bodyPr/>
          <a:lstStyle/>
          <a:p>
            <a:r>
              <a:rPr lang="en-US" dirty="0"/>
              <a:t>Overharvesting: Fisheries</a:t>
            </a:r>
            <a:r>
              <a:rPr lang="en-US" sz="1400" baseline="-25000" dirty="0"/>
              <a:t>1</a:t>
            </a:r>
            <a:endParaRPr lang="en-US" dirty="0"/>
          </a:p>
        </p:txBody>
      </p:sp>
      <p:sp>
        <p:nvSpPr>
          <p:cNvPr id="3" name="Content Placeholder 2">
            <a:extLst>
              <a:ext uri="{FF2B5EF4-FFF2-40B4-BE49-F238E27FC236}">
                <a16:creationId xmlns:a16="http://schemas.microsoft.com/office/drawing/2014/main" id="{C8259CD1-D99B-FC7F-6FB0-C2DB8558F07A}"/>
              </a:ext>
            </a:extLst>
          </p:cNvPr>
          <p:cNvSpPr>
            <a:spLocks noGrp="1"/>
          </p:cNvSpPr>
          <p:nvPr>
            <p:ph idx="1"/>
          </p:nvPr>
        </p:nvSpPr>
        <p:spPr>
          <a:xfrm>
            <a:off x="457200" y="990600"/>
            <a:ext cx="8229600" cy="5105400"/>
          </a:xfrm>
        </p:spPr>
        <p:txBody>
          <a:bodyPr>
            <a:noAutofit/>
          </a:bodyPr>
          <a:lstStyle/>
          <a:p>
            <a:pPr>
              <a:spcBef>
                <a:spcPts val="0"/>
              </a:spcBef>
            </a:pPr>
            <a:r>
              <a:rPr lang="en-US" sz="2000" dirty="0"/>
              <a:t>Overharvesting particularly threatens aquatic (marine and freshwater) species.</a:t>
            </a:r>
          </a:p>
          <a:p>
            <a:pPr>
              <a:spcBef>
                <a:spcPts val="0"/>
              </a:spcBef>
            </a:pPr>
            <a:r>
              <a:rPr lang="en-US" sz="2000" dirty="0"/>
              <a:t>The collapse of the western Atlantic cod fishery exemplifies this.</a:t>
            </a:r>
          </a:p>
          <a:p>
            <a:pPr lvl="1">
              <a:spcBef>
                <a:spcPts val="0"/>
              </a:spcBef>
            </a:pPr>
            <a:r>
              <a:rPr lang="en-US" sz="2000" dirty="0"/>
              <a:t>While productive for 400 years, the introduction of modern factory trawlers in the 1980s caused it to become unsustainable.</a:t>
            </a:r>
          </a:p>
          <a:p>
            <a:pPr>
              <a:spcBef>
                <a:spcPts val="0"/>
              </a:spcBef>
            </a:pPr>
            <a:r>
              <a:rPr lang="en-US" sz="2000" dirty="0"/>
              <a:t>Fishery collapse results from both economic and political factors.</a:t>
            </a:r>
          </a:p>
          <a:p>
            <a:pPr lvl="1">
              <a:spcBef>
                <a:spcPts val="0"/>
              </a:spcBef>
            </a:pPr>
            <a:r>
              <a:rPr lang="en-US" sz="2000" dirty="0"/>
              <a:t>Fisheries are considered an international resource even when the fishing territory lies within a single country's territorial waters.</a:t>
            </a:r>
          </a:p>
          <a:p>
            <a:pPr lvl="2">
              <a:spcBef>
                <a:spcPts val="0"/>
              </a:spcBef>
            </a:pPr>
            <a:r>
              <a:rPr lang="en-US" sz="2000" dirty="0"/>
              <a:t>This leads to </a:t>
            </a:r>
            <a:r>
              <a:rPr lang="en-US" sz="2000" b="1" dirty="0"/>
              <a:t>tragedy of the commons</a:t>
            </a:r>
            <a:r>
              <a:rPr lang="en-US" sz="2000" dirty="0"/>
              <a:t>, whereby no fisher has motivation to exercise restraint when they don’t own it, resulting in overexploitation.</a:t>
            </a:r>
          </a:p>
          <a:p>
            <a:pPr lvl="1">
              <a:spcBef>
                <a:spcPts val="0"/>
              </a:spcBef>
            </a:pPr>
            <a:r>
              <a:rPr lang="en-US" sz="2000" dirty="0"/>
              <a:t>Overexploitation is exacerbated when the fishery is open and unregulated, and when technology easily allows overfishing.</a:t>
            </a:r>
          </a:p>
          <a:p>
            <a:pPr lvl="1">
              <a:spcBef>
                <a:spcPts val="0"/>
              </a:spcBef>
            </a:pPr>
            <a:r>
              <a:rPr lang="en-US" sz="2000" dirty="0"/>
              <a:t>In some fisheries, biological growth of the resource is less than the potential growth of profits made from fishing if the time and money is invested elsewhere, leading to fishing the population to extinction.</a:t>
            </a:r>
          </a:p>
        </p:txBody>
      </p:sp>
    </p:spTree>
    <p:extLst>
      <p:ext uri="{BB962C8B-B14F-4D97-AF65-F5344CB8AC3E}">
        <p14:creationId xmlns:p14="http://schemas.microsoft.com/office/powerpoint/2010/main" val="1943505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C0CA9-2F6A-38E2-2369-450259A92A5E}"/>
              </a:ext>
            </a:extLst>
          </p:cNvPr>
          <p:cNvSpPr>
            <a:spLocks noGrp="1"/>
          </p:cNvSpPr>
          <p:nvPr>
            <p:ph type="title"/>
          </p:nvPr>
        </p:nvSpPr>
        <p:spPr/>
        <p:txBody>
          <a:bodyPr/>
          <a:lstStyle/>
          <a:p>
            <a:r>
              <a:rPr lang="en-US" dirty="0"/>
              <a:t>Overharvesting: Fisheries</a:t>
            </a:r>
            <a:r>
              <a:rPr lang="en-US" sz="1400" baseline="-25000" dirty="0"/>
              <a:t>2</a:t>
            </a:r>
            <a:endParaRPr lang="en-US" dirty="0"/>
          </a:p>
        </p:txBody>
      </p:sp>
      <p:sp>
        <p:nvSpPr>
          <p:cNvPr id="3" name="Content Placeholder 2">
            <a:extLst>
              <a:ext uri="{FF2B5EF4-FFF2-40B4-BE49-F238E27FC236}">
                <a16:creationId xmlns:a16="http://schemas.microsoft.com/office/drawing/2014/main" id="{1B99F47C-DB5E-2A14-6FB6-D2E45023274E}"/>
              </a:ext>
            </a:extLst>
          </p:cNvPr>
          <p:cNvSpPr>
            <a:spLocks noGrp="1"/>
          </p:cNvSpPr>
          <p:nvPr>
            <p:ph idx="1"/>
          </p:nvPr>
        </p:nvSpPr>
        <p:spPr>
          <a:xfrm>
            <a:off x="457200" y="1097280"/>
            <a:ext cx="8229600" cy="4922520"/>
          </a:xfrm>
        </p:spPr>
        <p:txBody>
          <a:bodyPr>
            <a:normAutofit fontScale="85000" lnSpcReduction="10000"/>
          </a:bodyPr>
          <a:lstStyle/>
          <a:p>
            <a:r>
              <a:rPr lang="en-US" dirty="0"/>
              <a:t>Fishery extinction is not the same as biological extinction because the last fish of a species is rarely removed.</a:t>
            </a:r>
          </a:p>
          <a:p>
            <a:r>
              <a:rPr lang="en-US" dirty="0"/>
              <a:t>Fishery extinction is still harmful to fish species and their ecosystems.</a:t>
            </a:r>
          </a:p>
          <a:p>
            <a:r>
              <a:rPr lang="en-US" dirty="0"/>
              <a:t>True extinction is possible.</a:t>
            </a:r>
          </a:p>
          <a:p>
            <a:pPr lvl="1"/>
            <a:r>
              <a:rPr lang="en-US" dirty="0"/>
              <a:t>Whales have slow-growing populations due to low reproductive rates and thus are at risk of complete extinction due to hunting.</a:t>
            </a:r>
          </a:p>
          <a:p>
            <a:pPr lvl="1"/>
            <a:r>
              <a:rPr lang="en-US" dirty="0"/>
              <a:t>Some shark species with restricted distributions are at risk of extinction.</a:t>
            </a:r>
          </a:p>
          <a:p>
            <a:pPr lvl="1"/>
            <a:r>
              <a:rPr lang="en-US" dirty="0"/>
              <a:t>Groupers are slow-growing that include a number of species in the Caribbean that are at risk of extinction due to overfishing.</a:t>
            </a:r>
          </a:p>
        </p:txBody>
      </p:sp>
    </p:spTree>
    <p:extLst>
      <p:ext uri="{BB962C8B-B14F-4D97-AF65-F5344CB8AC3E}">
        <p14:creationId xmlns:p14="http://schemas.microsoft.com/office/powerpoint/2010/main" val="365716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D47EDB-3420-3A20-26BD-80436A56E589}"/>
              </a:ext>
            </a:extLst>
          </p:cNvPr>
          <p:cNvSpPr>
            <a:spLocks noGrp="1"/>
          </p:cNvSpPr>
          <p:nvPr>
            <p:ph type="title"/>
          </p:nvPr>
        </p:nvSpPr>
        <p:spPr/>
        <p:txBody>
          <a:bodyPr/>
          <a:lstStyle/>
          <a:p>
            <a:r>
              <a:rPr lang="en-US" dirty="0"/>
              <a:t>Overharvesting: Fisheries</a:t>
            </a:r>
            <a:r>
              <a:rPr lang="en-US" sz="1400" baseline="-25000" dirty="0"/>
              <a:t>3</a:t>
            </a:r>
            <a:endParaRPr lang="en-US" dirty="0"/>
          </a:p>
        </p:txBody>
      </p:sp>
      <p:sp>
        <p:nvSpPr>
          <p:cNvPr id="3" name="Content Placeholder 2">
            <a:extLst>
              <a:ext uri="{FF2B5EF4-FFF2-40B4-BE49-F238E27FC236}">
                <a16:creationId xmlns:a16="http://schemas.microsoft.com/office/drawing/2014/main" id="{AC4A4036-D2B9-30A1-B8CB-C5A42734CB15}"/>
              </a:ext>
            </a:extLst>
          </p:cNvPr>
          <p:cNvSpPr>
            <a:spLocks noGrp="1"/>
          </p:cNvSpPr>
          <p:nvPr>
            <p:ph idx="1"/>
          </p:nvPr>
        </p:nvSpPr>
        <p:spPr>
          <a:xfrm>
            <a:off x="457200" y="990600"/>
            <a:ext cx="8229600" cy="1828800"/>
          </a:xfrm>
        </p:spPr>
        <p:txBody>
          <a:bodyPr>
            <a:normAutofit fontScale="92500" lnSpcReduction="20000"/>
          </a:bodyPr>
          <a:lstStyle/>
          <a:p>
            <a:pPr marL="0" indent="0">
              <a:buNone/>
            </a:pPr>
            <a:r>
              <a:rPr lang="en-US" b="1" dirty="0"/>
              <a:t>Bycatch</a:t>
            </a:r>
            <a:r>
              <a:rPr lang="en-US" dirty="0"/>
              <a:t> is any fish or other marine species that is caught unintentionally while harvesting a target species.</a:t>
            </a:r>
          </a:p>
          <a:p>
            <a:r>
              <a:rPr lang="en-US" dirty="0"/>
              <a:t>Turtle excluder devices (TEDs) on fishing nets help to reduce the bycatch of species (like the loggerhead seat turtle) because they allow them to swim out.</a:t>
            </a:r>
          </a:p>
        </p:txBody>
      </p:sp>
      <p:sp>
        <p:nvSpPr>
          <p:cNvPr id="6" name="TextBox 5">
            <a:extLst>
              <a:ext uri="{FF2B5EF4-FFF2-40B4-BE49-F238E27FC236}">
                <a16:creationId xmlns:a16="http://schemas.microsoft.com/office/drawing/2014/main" id="{F00172CC-DCD1-D36B-2D58-2DA019673440}"/>
              </a:ext>
            </a:extLst>
          </p:cNvPr>
          <p:cNvSpPr txBox="1"/>
          <p:nvPr/>
        </p:nvSpPr>
        <p:spPr>
          <a:xfrm>
            <a:off x="609600" y="3778081"/>
            <a:ext cx="2514600" cy="1815882"/>
          </a:xfrm>
          <a:prstGeom prst="rect">
            <a:avLst/>
          </a:prstGeom>
          <a:noFill/>
        </p:spPr>
        <p:txBody>
          <a:bodyPr wrap="square" rtlCol="0">
            <a:spAutoFit/>
          </a:bodyPr>
          <a:lstStyle/>
          <a:p>
            <a:r>
              <a:rPr lang="en-US" sz="1400" b="1" dirty="0"/>
              <a:t>47.3 Figure 3: </a:t>
            </a:r>
            <a:r>
              <a:rPr lang="en-US" sz="1400" dirty="0"/>
              <a:t>(a) Turtle excluder devices, or TEDs, are placed on fishing nets so that species, such as the (b) loggerhead sea turtle (</a:t>
            </a:r>
            <a:r>
              <a:rPr lang="en-US" sz="1400" i="1" dirty="0"/>
              <a:t>Caretta caretta</a:t>
            </a:r>
            <a:r>
              <a:rPr lang="en-US" sz="1400" dirty="0"/>
              <a:t>), can swim freely out of the nets and not become bycatch. </a:t>
            </a:r>
          </a:p>
        </p:txBody>
      </p:sp>
      <p:sp>
        <p:nvSpPr>
          <p:cNvPr id="7" name="TextBox 6">
            <a:extLst>
              <a:ext uri="{FF2B5EF4-FFF2-40B4-BE49-F238E27FC236}">
                <a16:creationId xmlns:a16="http://schemas.microsoft.com/office/drawing/2014/main" id="{35F233EE-8FB9-F453-CA0A-C4898D04D2F2}"/>
              </a:ext>
            </a:extLst>
          </p:cNvPr>
          <p:cNvSpPr txBox="1"/>
          <p:nvPr/>
        </p:nvSpPr>
        <p:spPr>
          <a:xfrm>
            <a:off x="-152400" y="5628144"/>
            <a:ext cx="4572000" cy="338554"/>
          </a:xfrm>
          <a:prstGeom prst="rect">
            <a:avLst/>
          </a:prstGeom>
          <a:noFill/>
        </p:spPr>
        <p:txBody>
          <a:bodyPr wrap="square">
            <a:spAutoFit/>
          </a:bodyPr>
          <a:lstStyle/>
          <a:p>
            <a:pPr algn="ctr"/>
            <a:r>
              <a:rPr lang="en-US" sz="800" dirty="0"/>
              <a:t>NOAA on Wikimedia Commons. "Loggerhead turtle."</a:t>
            </a:r>
          </a:p>
          <a:p>
            <a:pPr algn="ctr"/>
            <a:r>
              <a:rPr lang="en-US" sz="800" dirty="0"/>
              <a:t>William B. Folsom, NMFS on Wikimedia Commons. "Turtle excluder device."</a:t>
            </a:r>
          </a:p>
        </p:txBody>
      </p:sp>
      <p:pic>
        <p:nvPicPr>
          <p:cNvPr id="2" name="Content Placeholder 5" descr="Two images: (a) shows a turtle excluder device within a net; (b) shows a turtle swimming out of a net.">
            <a:extLst>
              <a:ext uri="{FF2B5EF4-FFF2-40B4-BE49-F238E27FC236}">
                <a16:creationId xmlns:a16="http://schemas.microsoft.com/office/drawing/2014/main" id="{13BA017F-AB62-1E32-B53F-CC7F64224383}"/>
              </a:ext>
            </a:extLst>
          </p:cNvPr>
          <p:cNvPicPr>
            <a:picLocks noChangeAspect="1"/>
          </p:cNvPicPr>
          <p:nvPr/>
        </p:nvPicPr>
        <p:blipFill>
          <a:blip r:embed="rId2"/>
          <a:srcRect l="2778" t="5334" r="2778" b="3597"/>
          <a:stretch/>
        </p:blipFill>
        <p:spPr>
          <a:xfrm>
            <a:off x="3352800" y="2853581"/>
            <a:ext cx="5486400" cy="2939100"/>
          </a:xfrm>
          <a:prstGeom prst="rect">
            <a:avLst/>
          </a:prstGeom>
        </p:spPr>
      </p:pic>
    </p:spTree>
    <p:extLst>
      <p:ext uri="{BB962C8B-B14F-4D97-AF65-F5344CB8AC3E}">
        <p14:creationId xmlns:p14="http://schemas.microsoft.com/office/powerpoint/2010/main" val="232282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B74F-F839-E26E-A369-CB24A5CCB4B5}"/>
              </a:ext>
            </a:extLst>
          </p:cNvPr>
          <p:cNvSpPr>
            <a:spLocks noGrp="1"/>
          </p:cNvSpPr>
          <p:nvPr>
            <p:ph type="title"/>
          </p:nvPr>
        </p:nvSpPr>
        <p:spPr/>
        <p:txBody>
          <a:bodyPr/>
          <a:lstStyle/>
          <a:p>
            <a:r>
              <a:rPr lang="en-US" dirty="0"/>
              <a:t>Overharvesting: The Pet Trade</a:t>
            </a:r>
          </a:p>
        </p:txBody>
      </p:sp>
      <p:sp>
        <p:nvSpPr>
          <p:cNvPr id="3" name="Content Placeholder 2">
            <a:extLst>
              <a:ext uri="{FF2B5EF4-FFF2-40B4-BE49-F238E27FC236}">
                <a16:creationId xmlns:a16="http://schemas.microsoft.com/office/drawing/2014/main" id="{2C10F803-8CF3-8A7D-01DD-F52312A6F84A}"/>
              </a:ext>
            </a:extLst>
          </p:cNvPr>
          <p:cNvSpPr>
            <a:spLocks noGrp="1"/>
          </p:cNvSpPr>
          <p:nvPr>
            <p:ph idx="1"/>
          </p:nvPr>
        </p:nvSpPr>
        <p:spPr>
          <a:xfrm>
            <a:off x="457200" y="990600"/>
            <a:ext cx="8229600" cy="5105400"/>
          </a:xfrm>
        </p:spPr>
        <p:txBody>
          <a:bodyPr>
            <a:normAutofit fontScale="85000" lnSpcReduction="20000"/>
          </a:bodyPr>
          <a:lstStyle/>
          <a:p>
            <a:r>
              <a:rPr lang="en-US" dirty="0"/>
              <a:t>Most home marine aquaria are stocked with wild-caught organisms.</a:t>
            </a:r>
          </a:p>
          <a:p>
            <a:pPr lvl="1"/>
            <a:r>
              <a:rPr lang="en-US" dirty="0"/>
              <a:t>Coral reefs are home to ~1/3 of the world's marine species (~4000 species) despite making up only 1% of marine habitat.</a:t>
            </a:r>
          </a:p>
          <a:p>
            <a:pPr lvl="1"/>
            <a:r>
              <a:rPr lang="en-US" dirty="0"/>
              <a:t>While no species are known to have been driven extinct as a result, some species have declined, suggesting unsustainable harvesting.</a:t>
            </a:r>
          </a:p>
          <a:p>
            <a:r>
              <a:rPr lang="en-US" dirty="0"/>
              <a:t>There are concerns about the effect of the pet trade on some terrestrial species as well:</a:t>
            </a:r>
          </a:p>
          <a:p>
            <a:pPr lvl="1"/>
            <a:r>
              <a:rPr lang="en-US" dirty="0"/>
              <a:t>Turtles</a:t>
            </a:r>
          </a:p>
          <a:p>
            <a:pPr lvl="1"/>
            <a:r>
              <a:rPr lang="en-US" dirty="0"/>
              <a:t>Amphibians</a:t>
            </a:r>
          </a:p>
          <a:p>
            <a:pPr lvl="1"/>
            <a:r>
              <a:rPr lang="en-US" dirty="0"/>
              <a:t>Birds</a:t>
            </a:r>
          </a:p>
          <a:p>
            <a:pPr lvl="1"/>
            <a:r>
              <a:rPr lang="en-US" dirty="0"/>
              <a:t>Plants</a:t>
            </a:r>
          </a:p>
          <a:p>
            <a:pPr lvl="1"/>
            <a:r>
              <a:rPr lang="en-US" dirty="0"/>
              <a:t>Orangutans</a:t>
            </a:r>
          </a:p>
        </p:txBody>
      </p:sp>
    </p:spTree>
    <p:extLst>
      <p:ext uri="{BB962C8B-B14F-4D97-AF65-F5344CB8AC3E}">
        <p14:creationId xmlns:p14="http://schemas.microsoft.com/office/powerpoint/2010/main" val="1142192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381000" y="1066800"/>
            <a:ext cx="8305800" cy="4876800"/>
          </a:xfrm>
        </p:spPr>
        <p:txBody>
          <a:bodyPr>
            <a:normAutofit fontScale="77500" lnSpcReduction="20000"/>
          </a:bodyPr>
          <a:lstStyle/>
          <a:p>
            <a:r>
              <a:rPr lang="en-US" dirty="0"/>
              <a:t>Native Species: Diamond Terrapin</a:t>
            </a:r>
          </a:p>
          <a:p>
            <a:pPr marL="457200" indent="-457200">
              <a:buFont typeface="Arial" panose="020B0604020202020204" pitchFamily="34" charset="0"/>
              <a:buChar char="•"/>
            </a:pPr>
            <a:r>
              <a:rPr lang="en-US" dirty="0"/>
              <a:t>The United States is home to the diamondback terrapin (</a:t>
            </a:r>
            <a:r>
              <a:rPr lang="en-US" i="1" dirty="0"/>
              <a:t>Malaclemys terrapin</a:t>
            </a:r>
            <a:r>
              <a:rPr lang="en-US" dirty="0"/>
              <a:t>), the only turtle species living entirely in brackish water in marsh ecosystems.</a:t>
            </a:r>
          </a:p>
          <a:p>
            <a:pPr marL="457200" indent="-457200">
              <a:buFont typeface="Arial" panose="020B0604020202020204" pitchFamily="34" charset="0"/>
              <a:buChar char="•"/>
            </a:pPr>
            <a:r>
              <a:rPr lang="en-US" dirty="0"/>
              <a:t>Diamondback terrapins inhabit the East Coast and Gulf of Mexico.</a:t>
            </a:r>
          </a:p>
          <a:p>
            <a:pPr marL="457200" indent="-457200">
              <a:buFont typeface="Arial" panose="020B0604020202020204" pitchFamily="34" charset="0"/>
              <a:buChar char="•"/>
            </a:pPr>
            <a:r>
              <a:rPr lang="en-US" dirty="0"/>
              <a:t>Historically harvested for "turtle soup" in the early 1900s, their populations are vulnerable due to slow reproductive maturity (up to 8 years) and low survival rates of young terrapins.</a:t>
            </a:r>
          </a:p>
          <a:p>
            <a:pPr marL="457200" indent="-457200">
              <a:buFont typeface="Arial" panose="020B0604020202020204" pitchFamily="34" charset="0"/>
              <a:buChar char="•"/>
            </a:pPr>
            <a:r>
              <a:rPr lang="en-US" dirty="0"/>
              <a:t>They are still harvested for food and the pet trade in parts of the country.</a:t>
            </a:r>
          </a:p>
          <a:p>
            <a:pPr marL="457200" indent="-457200">
              <a:buFont typeface="Arial" panose="020B0604020202020204" pitchFamily="34" charset="0"/>
              <a:buChar char="•"/>
            </a:pPr>
            <a:r>
              <a:rPr lang="en-US" dirty="0"/>
              <a:t>Protection is state-regulated, with some states increasing regulations to protect them.</a:t>
            </a:r>
          </a:p>
          <a:p>
            <a:pPr marL="457200" indent="-457200">
              <a:buFont typeface="Arial" panose="020B0604020202020204" pitchFamily="34" charset="0"/>
              <a:buChar char="•"/>
            </a:pPr>
            <a:r>
              <a:rPr lang="en-US" dirty="0"/>
              <a:t>Threats include habitat loss and drowning in crab pots, where up to 40 terrapins can drown in a single pot.</a:t>
            </a:r>
          </a:p>
          <a:p>
            <a:pPr marL="457200" indent="-457200">
              <a:buFont typeface="Arial" panose="020B0604020202020204" pitchFamily="34" charset="0"/>
              <a:buChar char="•"/>
            </a:pPr>
            <a:r>
              <a:rPr lang="en-US" dirty="0"/>
              <a:t>Turtle excluder devices (TEDs) on crab pots can prevent the large terrapins from entering while allowing smaller crabs to enter.</a:t>
            </a:r>
            <a:endParaRPr lang="en-US" dirty="0">
              <a:solidFill>
                <a:schemeClr val="bg1"/>
              </a:solidFill>
            </a:endParaRPr>
          </a:p>
        </p:txBody>
      </p:sp>
    </p:spTree>
    <p:extLst>
      <p:ext uri="{BB962C8B-B14F-4D97-AF65-F5344CB8AC3E}">
        <p14:creationId xmlns:p14="http://schemas.microsoft.com/office/powerpoint/2010/main" val="1098475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47.3 Figure 4</a:t>
            </a:r>
            <a:endParaRPr lang="en-US" sz="3200" dirty="0">
              <a:solidFill>
                <a:schemeClr val="accent1"/>
              </a:solidFill>
            </a:endParaRPr>
          </a:p>
        </p:txBody>
      </p:sp>
      <p:pic>
        <p:nvPicPr>
          <p:cNvPr id="4" name="Content Placeholder 6" descr="A photograph of two diamondback terrapins">
            <a:extLst>
              <a:ext uri="{FF2B5EF4-FFF2-40B4-BE49-F238E27FC236}">
                <a16:creationId xmlns:a16="http://schemas.microsoft.com/office/drawing/2014/main" id="{839D83BB-EA22-2BD5-0EAB-FB8CC6B99C8D}"/>
              </a:ext>
            </a:extLst>
          </p:cNvPr>
          <p:cNvPicPr>
            <a:picLocks noGrp="1" noChangeAspect="1"/>
          </p:cNvPicPr>
          <p:nvPr>
            <p:ph idx="1"/>
          </p:nvPr>
        </p:nvPicPr>
        <p:blipFill>
          <a:blip r:embed="rId3"/>
          <a:srcRect l="20370" t="5334" r="20371" b="3000"/>
          <a:stretch/>
        </p:blipFill>
        <p:spPr>
          <a:xfrm>
            <a:off x="1866900" y="1219200"/>
            <a:ext cx="5410200" cy="4649391"/>
          </a:xfrm>
        </p:spPr>
      </p:pic>
    </p:spTree>
    <p:extLst>
      <p:ext uri="{BB962C8B-B14F-4D97-AF65-F5344CB8AC3E}">
        <p14:creationId xmlns:p14="http://schemas.microsoft.com/office/powerpoint/2010/main" val="1409066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A381-DF96-ED68-0534-F2FE9C5A2DED}"/>
              </a:ext>
            </a:extLst>
          </p:cNvPr>
          <p:cNvSpPr>
            <a:spLocks noGrp="1"/>
          </p:cNvSpPr>
          <p:nvPr>
            <p:ph type="title"/>
          </p:nvPr>
        </p:nvSpPr>
        <p:spPr/>
        <p:txBody>
          <a:bodyPr/>
          <a:lstStyle/>
          <a:p>
            <a:r>
              <a:rPr lang="en-US" dirty="0"/>
              <a:t>Overharvesting: Bush Meat</a:t>
            </a:r>
          </a:p>
        </p:txBody>
      </p:sp>
      <p:sp>
        <p:nvSpPr>
          <p:cNvPr id="3" name="Content Placeholder 2">
            <a:extLst>
              <a:ext uri="{FF2B5EF4-FFF2-40B4-BE49-F238E27FC236}">
                <a16:creationId xmlns:a16="http://schemas.microsoft.com/office/drawing/2014/main" id="{93B99E06-5802-4F18-145E-2A723ADFA6DA}"/>
              </a:ext>
            </a:extLst>
          </p:cNvPr>
          <p:cNvSpPr>
            <a:spLocks noGrp="1"/>
          </p:cNvSpPr>
          <p:nvPr>
            <p:ph idx="1"/>
          </p:nvPr>
        </p:nvSpPr>
        <p:spPr>
          <a:xfrm>
            <a:off x="457200" y="1097280"/>
            <a:ext cx="8229600" cy="4922520"/>
          </a:xfrm>
        </p:spPr>
        <p:txBody>
          <a:bodyPr>
            <a:normAutofit fontScale="92500"/>
          </a:bodyPr>
          <a:lstStyle/>
          <a:p>
            <a:r>
              <a:rPr lang="en-US" b="1" dirty="0"/>
              <a:t>Bush meat </a:t>
            </a:r>
            <a:r>
              <a:rPr lang="en-US" dirty="0"/>
              <a:t>refers to wild animals killed for food.</a:t>
            </a:r>
          </a:p>
          <a:p>
            <a:pPr lvl="1"/>
            <a:r>
              <a:rPr lang="en-US" dirty="0"/>
              <a:t>Hunting practices, particularly in equatorial Africa and parts of Asia, threaten several species with extinction.</a:t>
            </a:r>
          </a:p>
          <a:p>
            <a:pPr lvl="1"/>
            <a:r>
              <a:rPr lang="en-US" dirty="0"/>
              <a:t>While bush meat in Africa was traditionally hunted to feed families directly, it is now available in grocery stores, making the harvest rates unsustainable.</a:t>
            </a:r>
          </a:p>
          <a:p>
            <a:pPr lvl="1"/>
            <a:r>
              <a:rPr lang="en-US" dirty="0"/>
              <a:t>Human population growth has increased the need for protein that is not being met by agriculture.</a:t>
            </a:r>
          </a:p>
          <a:p>
            <a:pPr lvl="1"/>
            <a:r>
              <a:rPr lang="en-US" dirty="0"/>
              <a:t>Threatened species are mostly mammals, including primates in the Congo basin.</a:t>
            </a:r>
          </a:p>
        </p:txBody>
      </p:sp>
    </p:spTree>
    <p:extLst>
      <p:ext uri="{BB962C8B-B14F-4D97-AF65-F5344CB8AC3E}">
        <p14:creationId xmlns:p14="http://schemas.microsoft.com/office/powerpoint/2010/main" val="627225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783C-94C7-4E12-9EE1-C24B7C82F581}"/>
              </a:ext>
            </a:extLst>
          </p:cNvPr>
          <p:cNvSpPr>
            <a:spLocks noGrp="1"/>
          </p:cNvSpPr>
          <p:nvPr>
            <p:ph type="title"/>
          </p:nvPr>
        </p:nvSpPr>
        <p:spPr/>
        <p:txBody>
          <a:bodyPr/>
          <a:lstStyle/>
          <a:p>
            <a:r>
              <a:rPr lang="en-US" dirty="0"/>
              <a:t>Introduction of Exotic Species</a:t>
            </a:r>
          </a:p>
        </p:txBody>
      </p:sp>
      <p:sp>
        <p:nvSpPr>
          <p:cNvPr id="3" name="Content Placeholder 2">
            <a:extLst>
              <a:ext uri="{FF2B5EF4-FFF2-40B4-BE49-F238E27FC236}">
                <a16:creationId xmlns:a16="http://schemas.microsoft.com/office/drawing/2014/main" id="{2D2CF3A1-14A6-DE99-B2D2-1E7B5F091EAE}"/>
              </a:ext>
            </a:extLst>
          </p:cNvPr>
          <p:cNvSpPr>
            <a:spLocks noGrp="1"/>
          </p:cNvSpPr>
          <p:nvPr>
            <p:ph idx="1"/>
          </p:nvPr>
        </p:nvSpPr>
        <p:spPr>
          <a:xfrm>
            <a:off x="457200" y="1097280"/>
            <a:ext cx="8229600" cy="5074920"/>
          </a:xfrm>
        </p:spPr>
        <p:txBody>
          <a:bodyPr>
            <a:normAutofit fontScale="92500" lnSpcReduction="20000"/>
          </a:bodyPr>
          <a:lstStyle/>
          <a:p>
            <a:pPr marL="0" indent="0">
              <a:buNone/>
            </a:pPr>
            <a:r>
              <a:rPr lang="en-US" b="1" dirty="0"/>
              <a:t>Exotic species </a:t>
            </a:r>
            <a:r>
              <a:rPr lang="en-US" dirty="0"/>
              <a:t>are those that have been intentionally or unintentionally introduced into an ecosystem where they did not evolve.</a:t>
            </a:r>
          </a:p>
          <a:p>
            <a:r>
              <a:rPr lang="en-US" dirty="0"/>
              <a:t>Kudzu (</a:t>
            </a:r>
            <a:r>
              <a:rPr lang="en-US" i="1" dirty="0"/>
              <a:t>Pueraria lobata</a:t>
            </a:r>
            <a:r>
              <a:rPr lang="en-US" dirty="0"/>
              <a:t>):</a:t>
            </a:r>
          </a:p>
          <a:p>
            <a:pPr lvl="1"/>
            <a:r>
              <a:rPr lang="en-US" dirty="0"/>
              <a:t>Is native to Japan</a:t>
            </a:r>
          </a:p>
          <a:p>
            <a:pPr lvl="1"/>
            <a:r>
              <a:rPr lang="en-US" dirty="0"/>
              <a:t>Was introduced into the U.S. in 1876</a:t>
            </a:r>
          </a:p>
          <a:p>
            <a:pPr lvl="1"/>
            <a:r>
              <a:rPr lang="en-US" dirty="0"/>
              <a:t>Is an invasive pest, growing up to 1 foot per day in the southeastern U.S.</a:t>
            </a:r>
          </a:p>
          <a:p>
            <a:pPr lvl="1"/>
            <a:r>
              <a:rPr lang="en-US" dirty="0"/>
              <a:t>Covers &gt;7 million acres in the southeastern U.S.</a:t>
            </a:r>
          </a:p>
          <a:p>
            <a:r>
              <a:rPr lang="en-US" dirty="0"/>
              <a:t>Human transportation of people and goods has dramatically increased the introduction of species into new ecosystems, sometimes great distances away and outside the range of natural predators.</a:t>
            </a:r>
          </a:p>
        </p:txBody>
      </p:sp>
    </p:spTree>
    <p:extLst>
      <p:ext uri="{BB962C8B-B14F-4D97-AF65-F5344CB8AC3E}">
        <p14:creationId xmlns:p14="http://schemas.microsoft.com/office/powerpoint/2010/main" val="3010450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3</a:t>
            </a:r>
            <a:endParaRPr lang="en-US"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381000" y="1066800"/>
            <a:ext cx="8305800" cy="4876800"/>
          </a:xfrm>
        </p:spPr>
        <p:txBody>
          <a:bodyPr>
            <a:normAutofit fontScale="85000" lnSpcReduction="20000"/>
          </a:bodyPr>
          <a:lstStyle/>
          <a:p>
            <a:r>
              <a:rPr lang="en-US" dirty="0"/>
              <a:t>Exotic Species: The Japanese Giant Hornet ("Murder Hornet")</a:t>
            </a:r>
          </a:p>
          <a:p>
            <a:pPr marL="457200" indent="-457200">
              <a:buFont typeface="Arial" panose="020B0604020202020204" pitchFamily="34" charset="0"/>
              <a:buChar char="•"/>
            </a:pPr>
            <a:r>
              <a:rPr lang="en-US" dirty="0"/>
              <a:t>The Asian or Japanese giant hornet (</a:t>
            </a:r>
            <a:r>
              <a:rPr lang="en-US" i="1" dirty="0"/>
              <a:t>Vespa mandarinia</a:t>
            </a:r>
            <a:r>
              <a:rPr lang="en-US" dirty="0"/>
              <a:t>), also known as the "murder hornet," was first reported in the Pacific Northwest in North America in 2019.</a:t>
            </a:r>
          </a:p>
          <a:p>
            <a:pPr marL="457200" indent="-457200">
              <a:buFont typeface="Arial" panose="020B0604020202020204" pitchFamily="34" charset="0"/>
              <a:buChar char="•"/>
            </a:pPr>
            <a:r>
              <a:rPr lang="en-US" dirty="0"/>
              <a:t>Endemic to East and South Asia, it is the world's largest hornet.</a:t>
            </a:r>
          </a:p>
          <a:p>
            <a:pPr marL="457200" indent="-457200">
              <a:buFont typeface="Arial" panose="020B0604020202020204" pitchFamily="34" charset="0"/>
              <a:buChar char="•"/>
            </a:pPr>
            <a:r>
              <a:rPr lang="en-US" dirty="0"/>
              <a:t>The hornet's presence in the Pacific Northwest raises concerns about it becoming an invasive species.</a:t>
            </a:r>
          </a:p>
          <a:p>
            <a:pPr marL="457200" indent="-457200">
              <a:buFont typeface="Arial" panose="020B0604020202020204" pitchFamily="34" charset="0"/>
              <a:buChar char="•"/>
            </a:pPr>
            <a:r>
              <a:rPr lang="en-US" dirty="0"/>
              <a:t>It poses a significant threat to North American honeybees, which lack evolved defenses against it.</a:t>
            </a:r>
          </a:p>
          <a:p>
            <a:pPr marL="457200" indent="-457200">
              <a:buFont typeface="Arial" panose="020B0604020202020204" pitchFamily="34" charset="0"/>
              <a:buChar char="•"/>
            </a:pPr>
            <a:r>
              <a:rPr lang="en-US" dirty="0"/>
              <a:t>Asian giant hornets can decimate beehives, impacting honey production and pollination-dependent agriculture.</a:t>
            </a:r>
          </a:p>
          <a:p>
            <a:pPr marL="457200" indent="-457200">
              <a:buFont typeface="Arial" panose="020B0604020202020204" pitchFamily="34" charset="0"/>
              <a:buChar char="•"/>
            </a:pPr>
            <a:r>
              <a:rPr lang="en-US" dirty="0"/>
              <a:t>Efforts to manage the threat involve local, state, and federal responses in the U.S.</a:t>
            </a:r>
          </a:p>
        </p:txBody>
      </p:sp>
    </p:spTree>
    <p:extLst>
      <p:ext uri="{BB962C8B-B14F-4D97-AF65-F5344CB8AC3E}">
        <p14:creationId xmlns:p14="http://schemas.microsoft.com/office/powerpoint/2010/main" val="191275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36707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Identify</a:t>
            </a:r>
            <a:r>
              <a:rPr lang="en-US" dirty="0"/>
              <a:t> significant threats to biodiversity.</a:t>
            </a:r>
          </a:p>
          <a:p>
            <a:pPr marL="457200" indent="-457200">
              <a:buFont typeface="Arial" panose="020B0604020202020204" pitchFamily="34" charset="0"/>
              <a:buChar char="•"/>
              <a:tabLst>
                <a:tab pos="457200" algn="l"/>
              </a:tabLst>
            </a:pPr>
            <a:r>
              <a:rPr lang="en-US" b="1" dirty="0"/>
              <a:t>Explain</a:t>
            </a:r>
            <a:r>
              <a:rPr lang="en-US" dirty="0"/>
              <a:t> the effects of habitat loss, the introduction of exotic species, and hunting on biodiversity.</a:t>
            </a:r>
          </a:p>
          <a:p>
            <a:pPr marL="457200" indent="-457200">
              <a:buFont typeface="Arial" panose="020B0604020202020204" pitchFamily="34" charset="0"/>
              <a:buChar char="•"/>
              <a:tabLst>
                <a:tab pos="457200" algn="l"/>
              </a:tabLst>
            </a:pPr>
            <a:r>
              <a:rPr lang="en-US" b="1" dirty="0"/>
              <a:t>Identify</a:t>
            </a:r>
            <a:r>
              <a:rPr lang="en-US" dirty="0"/>
              <a:t> the early and predicted effects of climate change on biodiversity.</a:t>
            </a:r>
          </a:p>
          <a:p>
            <a:pPr marL="457200" indent="-457200">
              <a:buFont typeface="Arial" panose="020B0604020202020204" pitchFamily="34" charset="0"/>
              <a:buChar char="•"/>
              <a:tabLst>
                <a:tab pos="457200" algn="l"/>
              </a:tabLst>
            </a:pPr>
            <a:r>
              <a:rPr lang="en-US" b="1" dirty="0"/>
              <a:t>Understand</a:t>
            </a:r>
            <a:r>
              <a:rPr lang="en-US" dirty="0"/>
              <a:t> organizations that fight for our planet's declining biodiversity.</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A6E2-C1EA-3356-4ED7-DBEC3BE943B8}"/>
              </a:ext>
            </a:extLst>
          </p:cNvPr>
          <p:cNvSpPr>
            <a:spLocks noGrp="1"/>
          </p:cNvSpPr>
          <p:nvPr>
            <p:ph type="title"/>
          </p:nvPr>
        </p:nvSpPr>
        <p:spPr/>
        <p:txBody>
          <a:bodyPr/>
          <a:lstStyle/>
          <a:p>
            <a:r>
              <a:rPr lang="en-US" dirty="0"/>
              <a:t>Introduction of Exotic Species: Invasive Species</a:t>
            </a:r>
          </a:p>
        </p:txBody>
      </p:sp>
      <p:sp>
        <p:nvSpPr>
          <p:cNvPr id="3" name="Content Placeholder 2">
            <a:extLst>
              <a:ext uri="{FF2B5EF4-FFF2-40B4-BE49-F238E27FC236}">
                <a16:creationId xmlns:a16="http://schemas.microsoft.com/office/drawing/2014/main" id="{D7BB9FE8-6C10-338C-DB15-7701F7F3DEBC}"/>
              </a:ext>
            </a:extLst>
          </p:cNvPr>
          <p:cNvSpPr>
            <a:spLocks noGrp="1"/>
          </p:cNvSpPr>
          <p:nvPr>
            <p:ph idx="1"/>
          </p:nvPr>
        </p:nvSpPr>
        <p:spPr>
          <a:xfrm>
            <a:off x="457200" y="990600"/>
            <a:ext cx="8229600" cy="5074920"/>
          </a:xfrm>
        </p:spPr>
        <p:txBody>
          <a:bodyPr>
            <a:normAutofit fontScale="92500" lnSpcReduction="10000"/>
          </a:bodyPr>
          <a:lstStyle/>
          <a:p>
            <a:r>
              <a:rPr lang="en-US" dirty="0"/>
              <a:t>Most introductions of exotic species fail due to either the low number of individuals introduced or poor adaptation to the new ecosystem.</a:t>
            </a:r>
          </a:p>
          <a:p>
            <a:r>
              <a:rPr lang="en-US" dirty="0"/>
              <a:t>Some species (called </a:t>
            </a:r>
            <a:r>
              <a:rPr lang="en-US" i="1" dirty="0"/>
              <a:t>invasive species</a:t>
            </a:r>
            <a:r>
              <a:rPr lang="en-US" dirty="0"/>
              <a:t>) possess pre-adaptations that make them very successful, allowing for dramatic population increases and threatening existing species.</a:t>
            </a:r>
          </a:p>
          <a:p>
            <a:pPr lvl="1"/>
            <a:r>
              <a:rPr lang="en-US" dirty="0"/>
              <a:t>Eurasian star thistle (spotted knapweed):	</a:t>
            </a:r>
          </a:p>
          <a:p>
            <a:pPr lvl="2"/>
            <a:r>
              <a:rPr lang="en-US" sz="2800" dirty="0"/>
              <a:t>Has invaded some open prairies of the western states, rendering them useless</a:t>
            </a:r>
          </a:p>
          <a:p>
            <a:pPr lvl="2"/>
            <a:r>
              <a:rPr lang="en-US" sz="2800" dirty="0"/>
              <a:t>Has great nectar-bearing flowers for producing honey and supporting numerous pollinating insects like migrating monarch butterflies</a:t>
            </a:r>
          </a:p>
          <a:p>
            <a:pPr lvl="1"/>
            <a:endParaRPr lang="en-US" dirty="0"/>
          </a:p>
        </p:txBody>
      </p:sp>
    </p:spTree>
    <p:extLst>
      <p:ext uri="{BB962C8B-B14F-4D97-AF65-F5344CB8AC3E}">
        <p14:creationId xmlns:p14="http://schemas.microsoft.com/office/powerpoint/2010/main" val="1713951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834F-C649-FEB8-C34E-D0171DC0BD84}"/>
              </a:ext>
            </a:extLst>
          </p:cNvPr>
          <p:cNvSpPr>
            <a:spLocks noGrp="1"/>
          </p:cNvSpPr>
          <p:nvPr>
            <p:ph type="title"/>
          </p:nvPr>
        </p:nvSpPr>
        <p:spPr/>
        <p:txBody>
          <a:bodyPr/>
          <a:lstStyle/>
          <a:p>
            <a:r>
              <a:rPr lang="en-US" dirty="0"/>
              <a:t>Introduction of Exotic Species: Lakes and Islands</a:t>
            </a:r>
          </a:p>
        </p:txBody>
      </p:sp>
      <p:sp>
        <p:nvSpPr>
          <p:cNvPr id="3" name="Content Placeholder 2">
            <a:extLst>
              <a:ext uri="{FF2B5EF4-FFF2-40B4-BE49-F238E27FC236}">
                <a16:creationId xmlns:a16="http://schemas.microsoft.com/office/drawing/2014/main" id="{24905064-766E-C761-5819-33A2D8DC8AEF}"/>
              </a:ext>
            </a:extLst>
          </p:cNvPr>
          <p:cNvSpPr>
            <a:spLocks noGrp="1"/>
          </p:cNvSpPr>
          <p:nvPr>
            <p:ph idx="1"/>
          </p:nvPr>
        </p:nvSpPr>
        <p:spPr>
          <a:xfrm>
            <a:off x="457200" y="1097280"/>
            <a:ext cx="8229600" cy="5577840"/>
          </a:xfrm>
        </p:spPr>
        <p:txBody>
          <a:bodyPr>
            <a:normAutofit fontScale="77500" lnSpcReduction="20000"/>
          </a:bodyPr>
          <a:lstStyle/>
          <a:p>
            <a:pPr marL="0" indent="0">
              <a:buNone/>
            </a:pPr>
            <a:r>
              <a:rPr lang="en-US" dirty="0"/>
              <a:t>Lakes and islands:</a:t>
            </a:r>
          </a:p>
          <a:p>
            <a:r>
              <a:rPr lang="en-US" dirty="0"/>
              <a:t>Contain a disproportionate number of endemic species because of their isolation from mainland ancestors </a:t>
            </a:r>
          </a:p>
          <a:p>
            <a:r>
              <a:rPr lang="en-US" dirty="0"/>
              <a:t>Are very vulnerable to extinction threats from introduced species</a:t>
            </a:r>
          </a:p>
          <a:p>
            <a:pPr marL="0" indent="0">
              <a:buNone/>
            </a:pPr>
            <a:r>
              <a:rPr lang="en-US" dirty="0"/>
              <a:t>Examples of exotic species introduced to lakes and islands include:</a:t>
            </a:r>
          </a:p>
          <a:p>
            <a:r>
              <a:rPr lang="en-US" dirty="0"/>
              <a:t>The intentional introduction of the Nile perch to Lake Victoria, resulting in the extinction of ~200 endemic cichlid species </a:t>
            </a:r>
          </a:p>
          <a:p>
            <a:r>
              <a:rPr lang="en-US" dirty="0"/>
              <a:t>The accidental introduction of the brown tree snake via aircraft from the Solomon Islands to Guam in 1950, resulting in the extinction of 3 bird and 3–5 reptile species endemic to the island</a:t>
            </a:r>
          </a:p>
          <a:p>
            <a:pPr lvl="1"/>
            <a:r>
              <a:rPr lang="en-US" dirty="0"/>
              <a:t>The brown tree snake is adept at using human transportation.</a:t>
            </a:r>
          </a:p>
          <a:p>
            <a:pPr lvl="1"/>
            <a:r>
              <a:rPr lang="en-US" dirty="0"/>
              <a:t>A snake was found on an aircraft arriving in Corpus Christi, TX.</a:t>
            </a:r>
          </a:p>
          <a:p>
            <a:pPr lvl="1"/>
            <a:r>
              <a:rPr lang="en-US" dirty="0"/>
              <a:t>Constant vigilance on the part of airport, military, and commercial aircraft personnel is needed to keep the snake from moving to other Pacific islands like Hawaii.</a:t>
            </a:r>
          </a:p>
        </p:txBody>
      </p:sp>
    </p:spTree>
    <p:extLst>
      <p:ext uri="{BB962C8B-B14F-4D97-AF65-F5344CB8AC3E}">
        <p14:creationId xmlns:p14="http://schemas.microsoft.com/office/powerpoint/2010/main" val="1315751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47.3 Figure 5</a:t>
            </a:r>
            <a:endParaRPr lang="en-US" sz="3200" dirty="0">
              <a:solidFill>
                <a:schemeClr val="accent1"/>
              </a:solidFill>
            </a:endParaRPr>
          </a:p>
        </p:txBody>
      </p:sp>
      <p:sp>
        <p:nvSpPr>
          <p:cNvPr id="3" name="TextBox 2">
            <a:extLst>
              <a:ext uri="{FF2B5EF4-FFF2-40B4-BE49-F238E27FC236}">
                <a16:creationId xmlns:a16="http://schemas.microsoft.com/office/drawing/2014/main" id="{E360B719-CE66-DF47-3E36-BEE7E5781E9F}"/>
              </a:ext>
            </a:extLst>
          </p:cNvPr>
          <p:cNvSpPr txBox="1"/>
          <p:nvPr/>
        </p:nvSpPr>
        <p:spPr>
          <a:xfrm>
            <a:off x="2286000" y="5778062"/>
            <a:ext cx="4572000" cy="215444"/>
          </a:xfrm>
          <a:prstGeom prst="rect">
            <a:avLst/>
          </a:prstGeom>
          <a:noFill/>
        </p:spPr>
        <p:txBody>
          <a:bodyPr wrap="square">
            <a:spAutoFit/>
          </a:bodyPr>
          <a:lstStyle/>
          <a:p>
            <a:pPr algn="ctr"/>
            <a:r>
              <a:rPr lang="en-US" sz="800" dirty="0"/>
              <a:t>Pavel Kirillov on Wikimedia Commons. "Brown tree snake."</a:t>
            </a:r>
          </a:p>
        </p:txBody>
      </p:sp>
      <p:pic>
        <p:nvPicPr>
          <p:cNvPr id="6" name="Content Placeholder 5" descr="A photograph of a brown tree snake">
            <a:extLst>
              <a:ext uri="{FF2B5EF4-FFF2-40B4-BE49-F238E27FC236}">
                <a16:creationId xmlns:a16="http://schemas.microsoft.com/office/drawing/2014/main" id="{FFA57448-56F8-CD8D-816C-D5FE607D14B8}"/>
              </a:ext>
            </a:extLst>
          </p:cNvPr>
          <p:cNvPicPr>
            <a:picLocks noGrp="1" noChangeAspect="1"/>
          </p:cNvPicPr>
          <p:nvPr>
            <p:ph idx="1"/>
          </p:nvPr>
        </p:nvPicPr>
        <p:blipFill>
          <a:blip r:embed="rId3"/>
          <a:srcRect l="25000" t="5333" r="24074" b="4667"/>
          <a:stretch/>
        </p:blipFill>
        <p:spPr>
          <a:xfrm>
            <a:off x="2286000" y="1184563"/>
            <a:ext cx="4572000" cy="4488873"/>
          </a:xfrm>
        </p:spPr>
      </p:pic>
    </p:spTree>
    <p:extLst>
      <p:ext uri="{BB962C8B-B14F-4D97-AF65-F5344CB8AC3E}">
        <p14:creationId xmlns:p14="http://schemas.microsoft.com/office/powerpoint/2010/main" val="1499312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0E35-977A-CA72-3010-72AF498308C0}"/>
              </a:ext>
            </a:extLst>
          </p:cNvPr>
          <p:cNvSpPr>
            <a:spLocks noGrp="1"/>
          </p:cNvSpPr>
          <p:nvPr>
            <p:ph type="title"/>
          </p:nvPr>
        </p:nvSpPr>
        <p:spPr/>
        <p:txBody>
          <a:bodyPr/>
          <a:lstStyle/>
          <a:p>
            <a:r>
              <a:rPr lang="en-US" dirty="0"/>
              <a:t>Introduction of Exotic Species: Chytridiomycosis</a:t>
            </a:r>
          </a:p>
        </p:txBody>
      </p:sp>
      <p:sp>
        <p:nvSpPr>
          <p:cNvPr id="3" name="Content Placeholder 2">
            <a:extLst>
              <a:ext uri="{FF2B5EF4-FFF2-40B4-BE49-F238E27FC236}">
                <a16:creationId xmlns:a16="http://schemas.microsoft.com/office/drawing/2014/main" id="{31867BFC-5AFB-B71C-F875-8D4EA26908E7}"/>
              </a:ext>
            </a:extLst>
          </p:cNvPr>
          <p:cNvSpPr>
            <a:spLocks noGrp="1"/>
          </p:cNvSpPr>
          <p:nvPr>
            <p:ph idx="1"/>
          </p:nvPr>
        </p:nvSpPr>
        <p:spPr>
          <a:xfrm>
            <a:off x="457200" y="1066800"/>
            <a:ext cx="8229600" cy="5151120"/>
          </a:xfrm>
        </p:spPr>
        <p:txBody>
          <a:bodyPr>
            <a:normAutofit fontScale="85000" lnSpcReduction="20000"/>
          </a:bodyPr>
          <a:lstStyle/>
          <a:p>
            <a:pPr marL="0" indent="0">
              <a:buNone/>
            </a:pPr>
            <a:r>
              <a:rPr lang="en-US" dirty="0"/>
              <a:t>The global decline in amphibians since the 1990s is caused at least in part by </a:t>
            </a:r>
            <a:r>
              <a:rPr lang="en-US" b="1" dirty="0"/>
              <a:t>chytridiomycosis</a:t>
            </a:r>
            <a:r>
              <a:rPr lang="en-US" dirty="0"/>
              <a:t>, a disease caused by infection with the fungus </a:t>
            </a:r>
            <a:r>
              <a:rPr lang="en-US" i="1" dirty="0"/>
              <a:t>Batrachochytrium dendrobatidis</a:t>
            </a:r>
            <a:r>
              <a:rPr lang="en-US" dirty="0"/>
              <a:t>. </a:t>
            </a:r>
          </a:p>
          <a:p>
            <a:r>
              <a:rPr lang="en-US" dirty="0"/>
              <a:t>The fungus:</a:t>
            </a:r>
          </a:p>
          <a:p>
            <a:pPr lvl="1"/>
            <a:r>
              <a:rPr lang="en-US" dirty="0"/>
              <a:t>Appears to be native to Africa</a:t>
            </a:r>
          </a:p>
          <a:p>
            <a:pPr lvl="1"/>
            <a:r>
              <a:rPr lang="en-US" dirty="0"/>
              <a:t>May have been spread by the worldwide transport of the African clawed toad (</a:t>
            </a:r>
            <a:r>
              <a:rPr lang="en-US" i="1" dirty="0"/>
              <a:t>Xenopus laevis</a:t>
            </a:r>
            <a:r>
              <a:rPr lang="en-US" dirty="0"/>
              <a:t>), a laboratory and pet species</a:t>
            </a:r>
          </a:p>
          <a:p>
            <a:r>
              <a:rPr lang="en-US" dirty="0"/>
              <a:t>The North American bullfrog </a:t>
            </a:r>
            <a:r>
              <a:rPr lang="en-US" i="1" dirty="0"/>
              <a:t>Rana catesbeiana</a:t>
            </a:r>
            <a:r>
              <a:rPr lang="en-US" dirty="0"/>
              <a:t>:</a:t>
            </a:r>
          </a:p>
          <a:p>
            <a:pPr lvl="1"/>
            <a:r>
              <a:rPr lang="en-US" dirty="0"/>
              <a:t>Has been introduced as a food animal</a:t>
            </a:r>
          </a:p>
          <a:p>
            <a:pPr lvl="1"/>
            <a:r>
              <a:rPr lang="en-US" dirty="0"/>
              <a:t>Easily escapes captivity</a:t>
            </a:r>
          </a:p>
          <a:p>
            <a:pPr lvl="1"/>
            <a:r>
              <a:rPr lang="en-US" dirty="0"/>
              <a:t>Survives most fungal infections</a:t>
            </a:r>
          </a:p>
          <a:p>
            <a:pPr lvl="1"/>
            <a:r>
              <a:rPr lang="en-US" dirty="0"/>
              <a:t>Serves as a reservoir for the fungus</a:t>
            </a:r>
          </a:p>
          <a:p>
            <a:pPr lvl="1"/>
            <a:r>
              <a:rPr lang="en-US" dirty="0"/>
              <a:t>Is a voracious predator in freshwater lakes</a:t>
            </a:r>
          </a:p>
        </p:txBody>
      </p:sp>
    </p:spTree>
    <p:extLst>
      <p:ext uri="{BB962C8B-B14F-4D97-AF65-F5344CB8AC3E}">
        <p14:creationId xmlns:p14="http://schemas.microsoft.com/office/powerpoint/2010/main" val="697120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47.3 Figure 6</a:t>
            </a:r>
            <a:endParaRPr lang="en-US" sz="3200" dirty="0">
              <a:solidFill>
                <a:schemeClr val="accent1"/>
              </a:solidFill>
            </a:endParaRPr>
          </a:p>
        </p:txBody>
      </p:sp>
      <p:sp>
        <p:nvSpPr>
          <p:cNvPr id="3" name="TextBox 2">
            <a:extLst>
              <a:ext uri="{FF2B5EF4-FFF2-40B4-BE49-F238E27FC236}">
                <a16:creationId xmlns:a16="http://schemas.microsoft.com/office/drawing/2014/main" id="{A08A6264-93FD-B533-61C1-B812EEBAA299}"/>
              </a:ext>
            </a:extLst>
          </p:cNvPr>
          <p:cNvSpPr txBox="1"/>
          <p:nvPr/>
        </p:nvSpPr>
        <p:spPr>
          <a:xfrm>
            <a:off x="2286000" y="5777285"/>
            <a:ext cx="4572000" cy="215444"/>
          </a:xfrm>
          <a:prstGeom prst="rect">
            <a:avLst/>
          </a:prstGeom>
          <a:noFill/>
        </p:spPr>
        <p:txBody>
          <a:bodyPr wrap="square">
            <a:spAutoFit/>
          </a:bodyPr>
          <a:lstStyle/>
          <a:p>
            <a:pPr algn="ctr"/>
            <a:r>
              <a:rPr lang="en-US" sz="800" dirty="0"/>
              <a:t>Brian Gratwicke. "Fungal disease in frog."</a:t>
            </a:r>
          </a:p>
        </p:txBody>
      </p:sp>
      <p:pic>
        <p:nvPicPr>
          <p:cNvPr id="6" name="Content Placeholder 6" descr="A photograph of a deceased frog with red blotches on the underside of its upper legs">
            <a:extLst>
              <a:ext uri="{FF2B5EF4-FFF2-40B4-BE49-F238E27FC236}">
                <a16:creationId xmlns:a16="http://schemas.microsoft.com/office/drawing/2014/main" id="{23A57822-2F36-BCFC-7039-01CDB27F77FA}"/>
              </a:ext>
            </a:extLst>
          </p:cNvPr>
          <p:cNvPicPr>
            <a:picLocks noGrp="1" noChangeAspect="1"/>
          </p:cNvPicPr>
          <p:nvPr>
            <p:ph idx="1"/>
          </p:nvPr>
        </p:nvPicPr>
        <p:blipFill>
          <a:blip r:embed="rId3"/>
          <a:srcRect l="27778" t="5333" r="27778" b="4667"/>
          <a:stretch/>
        </p:blipFill>
        <p:spPr>
          <a:xfrm>
            <a:off x="2514600" y="1148135"/>
            <a:ext cx="4114800" cy="4629150"/>
          </a:xfrm>
        </p:spPr>
      </p:pic>
    </p:spTree>
    <p:extLst>
      <p:ext uri="{BB962C8B-B14F-4D97-AF65-F5344CB8AC3E}">
        <p14:creationId xmlns:p14="http://schemas.microsoft.com/office/powerpoint/2010/main" val="2975114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F450-BAF4-BF5D-1085-72F9B38DBBBA}"/>
              </a:ext>
            </a:extLst>
          </p:cNvPr>
          <p:cNvSpPr>
            <a:spLocks noGrp="1"/>
          </p:cNvSpPr>
          <p:nvPr>
            <p:ph type="title"/>
          </p:nvPr>
        </p:nvSpPr>
        <p:spPr/>
        <p:txBody>
          <a:bodyPr/>
          <a:lstStyle/>
          <a:p>
            <a:r>
              <a:rPr lang="en-US" dirty="0"/>
              <a:t>Introduction of Exotic Species: White-Nose Syndrome</a:t>
            </a:r>
          </a:p>
        </p:txBody>
      </p:sp>
      <p:sp>
        <p:nvSpPr>
          <p:cNvPr id="3" name="Content Placeholder 2">
            <a:extLst>
              <a:ext uri="{FF2B5EF4-FFF2-40B4-BE49-F238E27FC236}">
                <a16:creationId xmlns:a16="http://schemas.microsoft.com/office/drawing/2014/main" id="{ACE5F896-CDD9-2599-2149-F79BCF8BB3E7}"/>
              </a:ext>
            </a:extLst>
          </p:cNvPr>
          <p:cNvSpPr>
            <a:spLocks noGrp="1"/>
          </p:cNvSpPr>
          <p:nvPr>
            <p:ph idx="1"/>
          </p:nvPr>
        </p:nvSpPr>
        <p:spPr>
          <a:xfrm>
            <a:off x="457200" y="1097280"/>
            <a:ext cx="8229600" cy="4922520"/>
          </a:xfrm>
        </p:spPr>
        <p:txBody>
          <a:bodyPr>
            <a:normAutofit fontScale="92500" lnSpcReduction="20000"/>
          </a:bodyPr>
          <a:lstStyle/>
          <a:p>
            <a:pPr marL="0" indent="0">
              <a:buNone/>
            </a:pPr>
            <a:r>
              <a:rPr lang="en-US" b="1" dirty="0"/>
              <a:t>White-nose syndrome</a:t>
            </a:r>
            <a:r>
              <a:rPr lang="en-US" dirty="0"/>
              <a:t>, a disease of cave-hibernating bats in eastern North America, appears to be caused by the fungus </a:t>
            </a:r>
            <a:r>
              <a:rPr lang="en-US" i="1" dirty="0"/>
              <a:t>Geomyces destructans </a:t>
            </a:r>
            <a:r>
              <a:rPr lang="en-US" dirty="0"/>
              <a:t>introduced from Europe.</a:t>
            </a:r>
          </a:p>
          <a:p>
            <a:r>
              <a:rPr lang="en-US" dirty="0"/>
              <a:t>The disease originated in the U.S. in western New York state.</a:t>
            </a:r>
          </a:p>
          <a:p>
            <a:r>
              <a:rPr lang="en-US" dirty="0"/>
              <a:t>It has decimated and threatens the extinction of 2 bat species:</a:t>
            </a:r>
          </a:p>
          <a:p>
            <a:pPr lvl="1"/>
            <a:r>
              <a:rPr lang="en-US" dirty="0"/>
              <a:t>The Indiana bat (</a:t>
            </a:r>
            <a:r>
              <a:rPr lang="en-US" i="1" dirty="0"/>
              <a:t>Myotis sodalis</a:t>
            </a:r>
            <a:r>
              <a:rPr lang="en-US" dirty="0"/>
              <a:t>)</a:t>
            </a:r>
          </a:p>
          <a:p>
            <a:pPr lvl="1"/>
            <a:r>
              <a:rPr lang="en-US" dirty="0"/>
              <a:t>The Virginia big-eared bat (</a:t>
            </a:r>
            <a:r>
              <a:rPr lang="en-US" i="1" dirty="0"/>
              <a:t>Corynorhinus townsendii virginianus</a:t>
            </a:r>
            <a:r>
              <a:rPr lang="en-US" dirty="0"/>
              <a:t>)</a:t>
            </a:r>
          </a:p>
          <a:p>
            <a:r>
              <a:rPr lang="en-US" dirty="0"/>
              <a:t>While how the fungus was introduced is unclear, it may have been through the clothes and/or equipment of recreational cavers coming from Europe.</a:t>
            </a:r>
          </a:p>
        </p:txBody>
      </p:sp>
    </p:spTree>
    <p:extLst>
      <p:ext uri="{BB962C8B-B14F-4D97-AF65-F5344CB8AC3E}">
        <p14:creationId xmlns:p14="http://schemas.microsoft.com/office/powerpoint/2010/main" val="922897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47.3 Figure 7</a:t>
            </a:r>
            <a:endParaRPr lang="en-US" sz="3200" dirty="0">
              <a:solidFill>
                <a:schemeClr val="accent1"/>
              </a:solidFill>
            </a:endParaRPr>
          </a:p>
        </p:txBody>
      </p:sp>
      <p:sp>
        <p:nvSpPr>
          <p:cNvPr id="3" name="TextBox 2">
            <a:extLst>
              <a:ext uri="{FF2B5EF4-FFF2-40B4-BE49-F238E27FC236}">
                <a16:creationId xmlns:a16="http://schemas.microsoft.com/office/drawing/2014/main" id="{77462D6F-7555-1A26-19A0-0EC09ABCD422}"/>
              </a:ext>
            </a:extLst>
          </p:cNvPr>
          <p:cNvSpPr txBox="1"/>
          <p:nvPr/>
        </p:nvSpPr>
        <p:spPr>
          <a:xfrm>
            <a:off x="1600199" y="5562600"/>
            <a:ext cx="5943600" cy="215444"/>
          </a:xfrm>
          <a:prstGeom prst="rect">
            <a:avLst/>
          </a:prstGeom>
          <a:noFill/>
        </p:spPr>
        <p:txBody>
          <a:bodyPr wrap="square">
            <a:spAutoFit/>
          </a:bodyPr>
          <a:lstStyle/>
          <a:p>
            <a:pPr algn="ctr"/>
            <a:r>
              <a:rPr lang="en-US" sz="800" dirty="0"/>
              <a:t>U.S. Fish and Wildlife Service Headquarters on Wikimedia Commons. "Healthy brown bat and one with white-nose syndrome."</a:t>
            </a:r>
          </a:p>
        </p:txBody>
      </p:sp>
      <p:pic>
        <p:nvPicPr>
          <p:cNvPr id="6" name="Content Placeholder 5" descr="Two images: (a) shows a healthy brown bat; (b) shows a brown bat with white fungus on its nose.">
            <a:extLst>
              <a:ext uri="{FF2B5EF4-FFF2-40B4-BE49-F238E27FC236}">
                <a16:creationId xmlns:a16="http://schemas.microsoft.com/office/drawing/2014/main" id="{93FE43E0-EB8E-BA19-A4E2-B40AD709F4A4}"/>
              </a:ext>
            </a:extLst>
          </p:cNvPr>
          <p:cNvPicPr>
            <a:picLocks noGrp="1" noChangeAspect="1"/>
          </p:cNvPicPr>
          <p:nvPr>
            <p:ph idx="1"/>
          </p:nvPr>
        </p:nvPicPr>
        <p:blipFill>
          <a:blip r:embed="rId3"/>
          <a:srcRect l="926" t="5333" r="926" b="31333"/>
          <a:stretch/>
        </p:blipFill>
        <p:spPr>
          <a:xfrm>
            <a:off x="533400" y="1905000"/>
            <a:ext cx="8077200" cy="2895600"/>
          </a:xfrm>
        </p:spPr>
      </p:pic>
    </p:spTree>
    <p:extLst>
      <p:ext uri="{BB962C8B-B14F-4D97-AF65-F5344CB8AC3E}">
        <p14:creationId xmlns:p14="http://schemas.microsoft.com/office/powerpoint/2010/main" val="3272726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A4B3-2A99-CF1D-A79B-F33CD8B63B7F}"/>
              </a:ext>
            </a:extLst>
          </p:cNvPr>
          <p:cNvSpPr>
            <a:spLocks noGrp="1"/>
          </p:cNvSpPr>
          <p:nvPr>
            <p:ph type="title"/>
          </p:nvPr>
        </p:nvSpPr>
        <p:spPr/>
        <p:txBody>
          <a:bodyPr/>
          <a:lstStyle/>
          <a:p>
            <a:r>
              <a:rPr lang="en-US" dirty="0"/>
              <a:t>Climate Change</a:t>
            </a:r>
          </a:p>
        </p:txBody>
      </p:sp>
      <p:sp>
        <p:nvSpPr>
          <p:cNvPr id="3" name="Content Placeholder 2">
            <a:extLst>
              <a:ext uri="{FF2B5EF4-FFF2-40B4-BE49-F238E27FC236}">
                <a16:creationId xmlns:a16="http://schemas.microsoft.com/office/drawing/2014/main" id="{FFA20B3A-D3F1-BD99-1638-FB488BFC3F0F}"/>
              </a:ext>
            </a:extLst>
          </p:cNvPr>
          <p:cNvSpPr>
            <a:spLocks noGrp="1"/>
          </p:cNvSpPr>
          <p:nvPr>
            <p:ph idx="1"/>
          </p:nvPr>
        </p:nvSpPr>
        <p:spPr>
          <a:xfrm>
            <a:off x="381000" y="990600"/>
            <a:ext cx="8305800" cy="5334000"/>
          </a:xfrm>
        </p:spPr>
        <p:txBody>
          <a:bodyPr>
            <a:normAutofit fontScale="85000" lnSpcReduction="20000"/>
          </a:bodyPr>
          <a:lstStyle/>
          <a:p>
            <a:pPr marL="0" indent="0">
              <a:buNone/>
            </a:pPr>
            <a:r>
              <a:rPr lang="en-US" b="1" dirty="0"/>
              <a:t>Climate change</a:t>
            </a:r>
            <a:r>
              <a:rPr lang="en-US" dirty="0"/>
              <a:t>, specifically the </a:t>
            </a:r>
            <a:r>
              <a:rPr lang="en-US" i="1" dirty="0"/>
              <a:t>anthropogenic</a:t>
            </a:r>
            <a:r>
              <a:rPr lang="en-US" dirty="0"/>
              <a:t> warming trend currently escalating, is a major extinction threat, especially when combined with other threats (habitat loss, expansion of disease).</a:t>
            </a:r>
          </a:p>
          <a:p>
            <a:r>
              <a:rPr lang="en-US" dirty="0"/>
              <a:t>Scientists estimate 15–40% of species are destined for extinction by 2050 due to climate change.</a:t>
            </a:r>
          </a:p>
          <a:p>
            <a:r>
              <a:rPr lang="en-US" dirty="0"/>
              <a:t>Climate change will:</a:t>
            </a:r>
          </a:p>
          <a:p>
            <a:pPr lvl="1"/>
            <a:r>
              <a:rPr lang="en-US" dirty="0"/>
              <a:t>Alter regional climates (including rainfall and snowfall), making habitats less hospitable for endemic species</a:t>
            </a:r>
          </a:p>
          <a:p>
            <a:pPr lvl="1"/>
            <a:r>
              <a:rPr lang="en-US" dirty="0"/>
              <a:t>Shift colder climates toward the North and South Poles, forcing species to move, facing habitat gaps along the way</a:t>
            </a:r>
          </a:p>
          <a:p>
            <a:pPr lvl="1"/>
            <a:r>
              <a:rPr lang="en-US" dirty="0"/>
              <a:t>Cause more competition as species find themselves in contact with species not in their historic ranges (such as grizzly bears being in contact with polar bears)</a:t>
            </a:r>
          </a:p>
          <a:p>
            <a:pPr lvl="1"/>
            <a:r>
              <a:rPr lang="en-US" dirty="0"/>
              <a:t>Throw off species' delicately timed adaptations to seasonal food resources and breeding times</a:t>
            </a:r>
          </a:p>
        </p:txBody>
      </p:sp>
    </p:spTree>
    <p:extLst>
      <p:ext uri="{BB962C8B-B14F-4D97-AF65-F5344CB8AC3E}">
        <p14:creationId xmlns:p14="http://schemas.microsoft.com/office/powerpoint/2010/main" val="2020575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47.3 Figure 8</a:t>
            </a:r>
            <a:endParaRPr lang="en-US" sz="3200" dirty="0">
              <a:solidFill>
                <a:schemeClr val="accent1"/>
              </a:solidFill>
            </a:endParaRPr>
          </a:p>
        </p:txBody>
      </p:sp>
      <p:sp>
        <p:nvSpPr>
          <p:cNvPr id="3" name="TextBox 2">
            <a:extLst>
              <a:ext uri="{FF2B5EF4-FFF2-40B4-BE49-F238E27FC236}">
                <a16:creationId xmlns:a16="http://schemas.microsoft.com/office/drawing/2014/main" id="{41779A7B-8BE3-624F-ADDD-BE258DA8B24A}"/>
              </a:ext>
            </a:extLst>
          </p:cNvPr>
          <p:cNvSpPr txBox="1"/>
          <p:nvPr/>
        </p:nvSpPr>
        <p:spPr>
          <a:xfrm>
            <a:off x="2286000" y="5791200"/>
            <a:ext cx="4572000" cy="215444"/>
          </a:xfrm>
          <a:prstGeom prst="rect">
            <a:avLst/>
          </a:prstGeom>
          <a:noFill/>
        </p:spPr>
        <p:txBody>
          <a:bodyPr wrap="square">
            <a:spAutoFit/>
          </a:bodyPr>
          <a:lstStyle/>
          <a:p>
            <a:pPr algn="ctr"/>
            <a:r>
              <a:rPr lang="en-US" sz="800" dirty="0"/>
              <a:t>Maxim187 on Wikimedia Commons. "Grizzly bear habitats."</a:t>
            </a:r>
          </a:p>
        </p:txBody>
      </p:sp>
      <p:pic>
        <p:nvPicPr>
          <p:cNvPr id="6" name="Content Placeholder 6" descr="Historically, the grizzly bear habitat extended from Mexico through the western United States and into the mid-latitudes of Canada. But in recent years this range has expanded northward, to the northern tip of Canada and throughout Alaska. This range now overlaps with the polar bear range in the northern extremes of Alaska and Canada.">
            <a:extLst>
              <a:ext uri="{FF2B5EF4-FFF2-40B4-BE49-F238E27FC236}">
                <a16:creationId xmlns:a16="http://schemas.microsoft.com/office/drawing/2014/main" id="{2CC1C208-C8CE-B38A-46DC-8604CAD65F12}"/>
              </a:ext>
            </a:extLst>
          </p:cNvPr>
          <p:cNvPicPr>
            <a:picLocks noGrp="1" noChangeAspect="1"/>
          </p:cNvPicPr>
          <p:nvPr>
            <p:ph idx="1"/>
          </p:nvPr>
        </p:nvPicPr>
        <p:blipFill>
          <a:blip r:embed="rId3"/>
          <a:srcRect l="29629" t="3667" r="29630" b="3000"/>
          <a:stretch/>
        </p:blipFill>
        <p:spPr>
          <a:xfrm>
            <a:off x="2705100" y="1077711"/>
            <a:ext cx="3733800" cy="4752109"/>
          </a:xfrm>
        </p:spPr>
      </p:pic>
    </p:spTree>
    <p:extLst>
      <p:ext uri="{BB962C8B-B14F-4D97-AF65-F5344CB8AC3E}">
        <p14:creationId xmlns:p14="http://schemas.microsoft.com/office/powerpoint/2010/main" val="1866080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2BD6-4E8D-E2B7-61A7-C34AC4FFAC8B}"/>
              </a:ext>
            </a:extLst>
          </p:cNvPr>
          <p:cNvSpPr>
            <a:spLocks noGrp="1"/>
          </p:cNvSpPr>
          <p:nvPr>
            <p:ph type="title"/>
          </p:nvPr>
        </p:nvSpPr>
        <p:spPr/>
        <p:txBody>
          <a:bodyPr/>
          <a:lstStyle/>
          <a:p>
            <a:r>
              <a:rPr lang="en-US" dirty="0"/>
              <a:t>Climate Change: Range Shifts</a:t>
            </a:r>
          </a:p>
        </p:txBody>
      </p:sp>
      <p:sp>
        <p:nvSpPr>
          <p:cNvPr id="3" name="Content Placeholder 2">
            <a:extLst>
              <a:ext uri="{FF2B5EF4-FFF2-40B4-BE49-F238E27FC236}">
                <a16:creationId xmlns:a16="http://schemas.microsoft.com/office/drawing/2014/main" id="{4C2B61F7-AF45-1019-055A-832B519EFD92}"/>
              </a:ext>
            </a:extLst>
          </p:cNvPr>
          <p:cNvSpPr>
            <a:spLocks noGrp="1"/>
          </p:cNvSpPr>
          <p:nvPr>
            <p:ph idx="1"/>
          </p:nvPr>
        </p:nvSpPr>
        <p:spPr>
          <a:xfrm>
            <a:off x="457200" y="1097280"/>
            <a:ext cx="8229600" cy="4846320"/>
          </a:xfrm>
        </p:spPr>
        <p:txBody>
          <a:bodyPr>
            <a:normAutofit lnSpcReduction="10000"/>
          </a:bodyPr>
          <a:lstStyle/>
          <a:p>
            <a:pPr marL="0" indent="0">
              <a:buNone/>
            </a:pPr>
            <a:r>
              <a:rPr lang="en-US" dirty="0"/>
              <a:t>Range shifts resulting from climate change are already being seen.</a:t>
            </a:r>
          </a:p>
          <a:p>
            <a:r>
              <a:rPr lang="en-US" dirty="0"/>
              <a:t>Some European bird species ranges have moved 91 km northward.</a:t>
            </a:r>
          </a:p>
          <a:p>
            <a:pPr lvl="1"/>
            <a:r>
              <a:rPr lang="en-US" dirty="0"/>
              <a:t>This study also suggested that the optimal shift based on warming trends was 2X this distance, indicating that the populations are not moving fast enough.</a:t>
            </a:r>
          </a:p>
          <a:p>
            <a:r>
              <a:rPr lang="en-US" dirty="0"/>
              <a:t>Range shifts have also been observed for plants, butterflies, other insects, freshwater fishes, reptiles, and mammals.</a:t>
            </a:r>
          </a:p>
        </p:txBody>
      </p:sp>
    </p:spTree>
    <p:extLst>
      <p:ext uri="{BB962C8B-B14F-4D97-AF65-F5344CB8AC3E}">
        <p14:creationId xmlns:p14="http://schemas.microsoft.com/office/powerpoint/2010/main" val="3843890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Threats to Biodiversity</a:t>
            </a:r>
            <a:endParaRPr lang="en-US" sz="3200" dirty="0">
              <a:solidFill>
                <a:schemeClr val="accent1"/>
              </a:solidFill>
            </a:endParaRPr>
          </a:p>
        </p:txBody>
      </p:sp>
      <p:sp>
        <p:nvSpPr>
          <p:cNvPr id="11267" name="Rectangle 3"/>
          <p:cNvSpPr>
            <a:spLocks noGrp="1"/>
          </p:cNvSpPr>
          <p:nvPr>
            <p:ph idx="1"/>
          </p:nvPr>
        </p:nvSpPr>
        <p:spPr>
          <a:xfrm>
            <a:off x="457200" y="1097280"/>
            <a:ext cx="8229600" cy="5303520"/>
          </a:xfrm>
          <a:prstGeom prst="rect">
            <a:avLst/>
          </a:prstGeom>
        </p:spPr>
        <p:txBody>
          <a:bodyPr>
            <a:normAutofit fontScale="70000" lnSpcReduction="20000"/>
          </a:bodyPr>
          <a:lstStyle/>
          <a:p>
            <a:pPr>
              <a:tabLst>
                <a:tab pos="461963" algn="l"/>
              </a:tabLst>
            </a:pPr>
            <a:r>
              <a:rPr lang="en-US" dirty="0">
                <a:solidFill>
                  <a:schemeClr val="tx1"/>
                </a:solidFill>
              </a:rPr>
              <a:t>The core threat to the planet's biodiversity and human welfare is the combination of:</a:t>
            </a:r>
          </a:p>
          <a:p>
            <a:pPr lvl="1">
              <a:tabLst>
                <a:tab pos="461963" algn="l"/>
              </a:tabLst>
            </a:pPr>
            <a:r>
              <a:rPr lang="en-US" i="0" dirty="0">
                <a:solidFill>
                  <a:schemeClr val="tx1"/>
                </a:solidFill>
              </a:rPr>
              <a:t>Human population growth</a:t>
            </a:r>
          </a:p>
          <a:p>
            <a:pPr lvl="1">
              <a:tabLst>
                <a:tab pos="461963" algn="l"/>
              </a:tabLst>
            </a:pPr>
            <a:r>
              <a:rPr lang="en-US" dirty="0">
                <a:solidFill>
                  <a:schemeClr val="tx1"/>
                </a:solidFill>
              </a:rPr>
              <a:t>Resources exploitation</a:t>
            </a:r>
          </a:p>
          <a:p>
            <a:pPr>
              <a:tabLst>
                <a:tab pos="461963" algn="l"/>
              </a:tabLst>
            </a:pPr>
            <a:r>
              <a:rPr lang="en-US" i="0" dirty="0">
                <a:solidFill>
                  <a:schemeClr val="tx1"/>
                </a:solidFill>
              </a:rPr>
              <a:t>The 3 greatest immediate threats to biodiversity are:</a:t>
            </a:r>
          </a:p>
          <a:p>
            <a:pPr lvl="2">
              <a:tabLst>
                <a:tab pos="461963" algn="l"/>
              </a:tabLst>
            </a:pPr>
            <a:r>
              <a:rPr lang="en-US" sz="2900" dirty="0">
                <a:solidFill>
                  <a:schemeClr val="tx1"/>
                </a:solidFill>
              </a:rPr>
              <a:t>Habitat loss</a:t>
            </a:r>
          </a:p>
          <a:p>
            <a:pPr lvl="2">
              <a:tabLst>
                <a:tab pos="461963" algn="l"/>
              </a:tabLst>
            </a:pPr>
            <a:r>
              <a:rPr lang="en-US" sz="2900" dirty="0">
                <a:solidFill>
                  <a:schemeClr val="tx1"/>
                </a:solidFill>
              </a:rPr>
              <a:t>Overharvesting</a:t>
            </a:r>
          </a:p>
          <a:p>
            <a:pPr lvl="2">
              <a:tabLst>
                <a:tab pos="461963" algn="l"/>
              </a:tabLst>
            </a:pPr>
            <a:r>
              <a:rPr lang="en-US" sz="2900" dirty="0">
                <a:solidFill>
                  <a:schemeClr val="tx1"/>
                </a:solidFill>
              </a:rPr>
              <a:t>Introduction of </a:t>
            </a:r>
            <a:r>
              <a:rPr lang="en-US" sz="2900" i="1" dirty="0">
                <a:solidFill>
                  <a:schemeClr val="tx1"/>
                </a:solidFill>
              </a:rPr>
              <a:t>exotic</a:t>
            </a:r>
            <a:r>
              <a:rPr lang="en-US" sz="2900" dirty="0">
                <a:solidFill>
                  <a:schemeClr val="tx1"/>
                </a:solidFill>
              </a:rPr>
              <a:t> (invasive) species</a:t>
            </a:r>
          </a:p>
          <a:p>
            <a:pPr lvl="1">
              <a:tabLst>
                <a:tab pos="461963" algn="l"/>
              </a:tabLst>
            </a:pPr>
            <a:r>
              <a:rPr lang="en-US" dirty="0">
                <a:solidFill>
                  <a:schemeClr val="tx1"/>
                </a:solidFill>
              </a:rPr>
              <a:t>The first 2 threats result directly from human population growth and resource use.</a:t>
            </a:r>
          </a:p>
          <a:p>
            <a:pPr lvl="1">
              <a:tabLst>
                <a:tab pos="461963" algn="l"/>
              </a:tabLst>
            </a:pPr>
            <a:r>
              <a:rPr lang="en-US" dirty="0">
                <a:solidFill>
                  <a:schemeClr val="tx1"/>
                </a:solidFill>
              </a:rPr>
              <a:t>The third threat results from increased mobility and trade.</a:t>
            </a:r>
          </a:p>
          <a:p>
            <a:pPr>
              <a:tabLst>
                <a:tab pos="461963" algn="l"/>
              </a:tabLst>
            </a:pPr>
            <a:r>
              <a:rPr lang="en-US" dirty="0">
                <a:solidFill>
                  <a:schemeClr val="tx1"/>
                </a:solidFill>
              </a:rPr>
              <a:t>A fourth major cause of extinction is </a:t>
            </a:r>
            <a:r>
              <a:rPr lang="en-US" i="1" dirty="0">
                <a:solidFill>
                  <a:schemeClr val="tx1"/>
                </a:solidFill>
              </a:rPr>
              <a:t>anthropogenic</a:t>
            </a:r>
            <a:r>
              <a:rPr lang="en-US" dirty="0">
                <a:solidFill>
                  <a:schemeClr val="tx1"/>
                </a:solidFill>
              </a:rPr>
              <a:t> (due to human activity) climate change, which is becoming more significant this century.</a:t>
            </a:r>
          </a:p>
          <a:p>
            <a:pPr lvl="1">
              <a:tabLst>
                <a:tab pos="461963" algn="l"/>
              </a:tabLst>
            </a:pPr>
            <a:r>
              <a:rPr lang="en-US" dirty="0"/>
              <a:t>This also results from human needs for energy and fossil fuel use to meet those needs.</a:t>
            </a:r>
          </a:p>
          <a:p>
            <a:pPr>
              <a:tabLst>
                <a:tab pos="461963" algn="l"/>
              </a:tabLst>
            </a:pPr>
            <a:r>
              <a:rPr lang="en-US" dirty="0">
                <a:solidFill>
                  <a:schemeClr val="tx1"/>
                </a:solidFill>
              </a:rPr>
              <a:t>Environmental issues (including toxic pollution) target specific species but are not considered as large of threats as the others.</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2C42-3F14-4681-CFD3-38F8033126FC}"/>
              </a:ext>
            </a:extLst>
          </p:cNvPr>
          <p:cNvSpPr>
            <a:spLocks noGrp="1"/>
          </p:cNvSpPr>
          <p:nvPr>
            <p:ph type="title"/>
          </p:nvPr>
        </p:nvSpPr>
        <p:spPr/>
        <p:txBody>
          <a:bodyPr/>
          <a:lstStyle/>
          <a:p>
            <a:r>
              <a:rPr lang="en-US" dirty="0"/>
              <a:t>Climate Change: Other Effects</a:t>
            </a:r>
          </a:p>
        </p:txBody>
      </p:sp>
      <p:sp>
        <p:nvSpPr>
          <p:cNvPr id="3" name="Content Placeholder 2">
            <a:extLst>
              <a:ext uri="{FF2B5EF4-FFF2-40B4-BE49-F238E27FC236}">
                <a16:creationId xmlns:a16="http://schemas.microsoft.com/office/drawing/2014/main" id="{630A76A0-6F0F-0B0E-19CD-AA9D08A917D9}"/>
              </a:ext>
            </a:extLst>
          </p:cNvPr>
          <p:cNvSpPr>
            <a:spLocks noGrp="1"/>
          </p:cNvSpPr>
          <p:nvPr>
            <p:ph idx="1"/>
          </p:nvPr>
        </p:nvSpPr>
        <p:spPr>
          <a:xfrm>
            <a:off x="457200" y="1066800"/>
            <a:ext cx="8229600" cy="5760720"/>
          </a:xfrm>
        </p:spPr>
        <p:txBody>
          <a:bodyPr>
            <a:normAutofit fontScale="70000" lnSpcReduction="20000"/>
          </a:bodyPr>
          <a:lstStyle/>
          <a:p>
            <a:pPr marL="0" indent="0">
              <a:buNone/>
            </a:pPr>
            <a:r>
              <a:rPr lang="en-US" u="sng" dirty="0"/>
              <a:t>Climate gradients will move up mountains</a:t>
            </a:r>
            <a:r>
              <a:rPr lang="en-US" dirty="0"/>
              <a:t>, causing:</a:t>
            </a:r>
          </a:p>
          <a:p>
            <a:r>
              <a:rPr lang="en-US" dirty="0"/>
              <a:t>Crowding of species at higher altitudes </a:t>
            </a:r>
          </a:p>
          <a:p>
            <a:r>
              <a:rPr lang="en-US" dirty="0"/>
              <a:t>Habitat elimination for those adapted to the highest elevations</a:t>
            </a:r>
          </a:p>
          <a:p>
            <a:pPr marL="0" indent="0">
              <a:buNone/>
            </a:pPr>
            <a:r>
              <a:rPr lang="en-US" u="sng" dirty="0"/>
              <a:t>Some climates will disappear entirely</a:t>
            </a:r>
            <a:r>
              <a:rPr lang="en-US" dirty="0"/>
              <a:t>.</a:t>
            </a:r>
          </a:p>
          <a:p>
            <a:r>
              <a:rPr lang="en-US" dirty="0"/>
              <a:t>The accelerating warming rate of the arctic will reduce snowfall and sea ice formation.</a:t>
            </a:r>
          </a:p>
          <a:p>
            <a:r>
              <a:rPr lang="en-US" dirty="0"/>
              <a:t>Species like polar bears will be unable to hunt seals, their only reliable food source.</a:t>
            </a:r>
          </a:p>
          <a:p>
            <a:r>
              <a:rPr lang="en-US" dirty="0"/>
              <a:t>Sea ice coverage has been decreasing, and the rate of decline has been much greater than earlier predictions.</a:t>
            </a:r>
          </a:p>
          <a:p>
            <a:pPr marL="0" indent="0">
              <a:buNone/>
            </a:pPr>
            <a:r>
              <a:rPr lang="en-US" u="sng" dirty="0"/>
              <a:t>Ocean levels will rise</a:t>
            </a:r>
            <a:r>
              <a:rPr lang="en-US" dirty="0"/>
              <a:t> due to the meltwater from glaciers and the increased volume of warmer water.</a:t>
            </a:r>
          </a:p>
          <a:p>
            <a:r>
              <a:rPr lang="en-US" dirty="0"/>
              <a:t>Shorelines will be inundated.</a:t>
            </a:r>
          </a:p>
          <a:p>
            <a:r>
              <a:rPr lang="en-US" dirty="0"/>
              <a:t>Island sizes will be reduced or disappear.</a:t>
            </a:r>
          </a:p>
          <a:p>
            <a:pPr marL="0" indent="0">
              <a:buNone/>
            </a:pPr>
            <a:r>
              <a:rPr lang="en-US" u="sng" dirty="0"/>
              <a:t>The melting and refreezing cycle</a:t>
            </a:r>
            <a:r>
              <a:rPr lang="en-US" dirty="0"/>
              <a:t> of the poles, glaciers, and higher elevation mountains, which has provided freshwater for centuries, </a:t>
            </a:r>
            <a:r>
              <a:rPr lang="en-US" u="sng" dirty="0"/>
              <a:t>will be jeopardized</a:t>
            </a:r>
            <a:r>
              <a:rPr lang="en-US" dirty="0"/>
              <a:t>. </a:t>
            </a:r>
          </a:p>
          <a:p>
            <a:r>
              <a:rPr lang="en-US" dirty="0"/>
              <a:t>There will be an salt water overabundance and a fresh water shortage.</a:t>
            </a:r>
          </a:p>
          <a:p>
            <a:pPr lvl="1"/>
            <a:endParaRPr lang="en-US" dirty="0"/>
          </a:p>
        </p:txBody>
      </p:sp>
    </p:spTree>
    <p:extLst>
      <p:ext uri="{BB962C8B-B14F-4D97-AF65-F5344CB8AC3E}">
        <p14:creationId xmlns:p14="http://schemas.microsoft.com/office/powerpoint/2010/main" val="2641399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846320"/>
          </a:xfrm>
        </p:spPr>
        <p:txBody>
          <a:bodyPr>
            <a:normAutofit fontScale="77500" lnSpcReduction="20000"/>
          </a:bodyPr>
          <a:lstStyle/>
          <a:p>
            <a:r>
              <a:rPr lang="en-US" dirty="0"/>
              <a:t>Fill in the blank in the following sentence with the most likely statement or prediction resulting from climate change.</a:t>
            </a:r>
          </a:p>
          <a:p>
            <a:endParaRPr lang="en-US" dirty="0"/>
          </a:p>
          <a:p>
            <a:r>
              <a:rPr lang="en-US" dirty="0"/>
              <a:t>Climate change will </a:t>
            </a:r>
            <a:r>
              <a:rPr lang="en-US" i="1" dirty="0"/>
              <a:t>[blank].</a:t>
            </a:r>
          </a:p>
          <a:p>
            <a:endParaRPr lang="en-US" dirty="0"/>
          </a:p>
          <a:p>
            <a:pPr marL="457200" indent="-457200">
              <a:buFont typeface="Arial" panose="020B0604020202020204" pitchFamily="34" charset="0"/>
              <a:buChar char="•"/>
            </a:pPr>
            <a:r>
              <a:rPr lang="en-US" dirty="0"/>
              <a:t>lead to more tropical disease in North America</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lead to more plant biodiversity in North America and arctic regions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increase chances of endotherm extinction, while allowing ectotherms to flourish</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not have any effect on biodiversity</a:t>
            </a:r>
          </a:p>
        </p:txBody>
      </p:sp>
    </p:spTree>
    <p:extLst>
      <p:ext uri="{BB962C8B-B14F-4D97-AF65-F5344CB8AC3E}">
        <p14:creationId xmlns:p14="http://schemas.microsoft.com/office/powerpoint/2010/main" val="1933572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381000" y="990600"/>
            <a:ext cx="8305800" cy="5486400"/>
          </a:xfrm>
        </p:spPr>
        <p:txBody>
          <a:bodyPr>
            <a:normAutofit fontScale="77500" lnSpcReduction="20000"/>
          </a:bodyPr>
          <a:lstStyle/>
          <a:p>
            <a:pPr marL="457200" indent="-457200">
              <a:buFont typeface="Arial" panose="020B0604020202020204" pitchFamily="34" charset="0"/>
              <a:buChar char="•"/>
            </a:pPr>
            <a:r>
              <a:rPr lang="en-US" dirty="0"/>
              <a:t>The core threats to biodiversity are:</a:t>
            </a:r>
          </a:p>
          <a:p>
            <a:pPr marL="1200150" lvl="1" indent="-457200">
              <a:buFont typeface="Arial" panose="020B0604020202020204" pitchFamily="34" charset="0"/>
              <a:buChar char="•"/>
            </a:pPr>
            <a:r>
              <a:rPr lang="en-US" dirty="0"/>
              <a:t>Human population growth</a:t>
            </a:r>
          </a:p>
          <a:p>
            <a:pPr marL="1200150" lvl="1" indent="-457200">
              <a:buFont typeface="Arial" panose="020B0604020202020204" pitchFamily="34" charset="0"/>
              <a:buChar char="•"/>
            </a:pPr>
            <a:r>
              <a:rPr lang="en-US" dirty="0"/>
              <a:t>Unsustainable resource use</a:t>
            </a:r>
          </a:p>
          <a:p>
            <a:pPr marL="457200" indent="-457200">
              <a:buFont typeface="Arial" panose="020B0604020202020204" pitchFamily="34" charset="0"/>
              <a:buChar char="•"/>
            </a:pPr>
            <a:r>
              <a:rPr lang="en-US" dirty="0"/>
              <a:t>To date, the most significant causes of extinction are:</a:t>
            </a:r>
          </a:p>
          <a:p>
            <a:pPr marL="1200150" lvl="1" indent="-457200">
              <a:buFont typeface="Arial" panose="020B0604020202020204" pitchFamily="34" charset="0"/>
              <a:buChar char="•"/>
            </a:pPr>
            <a:r>
              <a:rPr lang="en-US" dirty="0"/>
              <a:t>Habitat loss (through deforestation, damming of rivers, and other human activities)</a:t>
            </a:r>
          </a:p>
          <a:p>
            <a:pPr marL="1200150" lvl="1" indent="-457200">
              <a:buFont typeface="Arial" panose="020B0604020202020204" pitchFamily="34" charset="0"/>
              <a:buChar char="•"/>
            </a:pPr>
            <a:r>
              <a:rPr lang="en-US" dirty="0"/>
              <a:t>Introduction of exotic species (especially impacting islands and lakes and due to increased human mobility and trade)</a:t>
            </a:r>
          </a:p>
          <a:p>
            <a:pPr marL="1200150" lvl="1" indent="-457200">
              <a:buFont typeface="Arial" panose="020B0604020202020204" pitchFamily="34" charset="0"/>
              <a:buChar char="•"/>
            </a:pPr>
            <a:r>
              <a:rPr lang="en-US" dirty="0"/>
              <a:t>Overharvesting (particularly of aquatic species and those used as bush meat)</a:t>
            </a:r>
          </a:p>
          <a:p>
            <a:pPr marL="457200" indent="-457200">
              <a:buFont typeface="Arial" panose="020B0604020202020204" pitchFamily="34" charset="0"/>
              <a:buChar char="•"/>
            </a:pPr>
            <a:r>
              <a:rPr lang="en-US" dirty="0"/>
              <a:t>Climate change will be a major cause of extinctions in the coming century.</a:t>
            </a:r>
          </a:p>
          <a:p>
            <a:pPr marL="1200150" lvl="1" indent="-457200">
              <a:buFont typeface="Arial" panose="020B0604020202020204" pitchFamily="34" charset="0"/>
              <a:buChar char="•"/>
            </a:pPr>
            <a:r>
              <a:rPr lang="en-US" dirty="0"/>
              <a:t>It forces range changes that may lead to extinction.</a:t>
            </a:r>
          </a:p>
          <a:p>
            <a:pPr marL="1200150" lvl="1" indent="-457200">
              <a:buFont typeface="Arial" panose="020B0604020202020204" pitchFamily="34" charset="0"/>
              <a:buChar char="•"/>
            </a:pPr>
            <a:r>
              <a:rPr lang="en-US" dirty="0"/>
              <a:t>It affects adaptations to the timing of resource availability.</a:t>
            </a:r>
          </a:p>
          <a:p>
            <a:pPr marL="1200150" lvl="1" indent="-457200">
              <a:buFont typeface="Arial" panose="020B0604020202020204" pitchFamily="34" charset="0"/>
              <a:buChar char="•"/>
            </a:pPr>
            <a:r>
              <a:rPr lang="en-US" dirty="0"/>
              <a:t>Its impacts are greatest in the arctic.</a:t>
            </a:r>
          </a:p>
          <a:p>
            <a:pPr marL="1200150" lvl="1" indent="-457200">
              <a:buFont typeface="Arial" panose="020B0604020202020204" pitchFamily="34" charset="0"/>
              <a:buChar char="•"/>
            </a:pPr>
            <a:r>
              <a:rPr lang="en-US" dirty="0"/>
              <a:t>Sea levels will rise, reducing or eliminating island area.</a:t>
            </a:r>
          </a:p>
        </p:txBody>
      </p:sp>
    </p:spTree>
    <p:extLst>
      <p:ext uri="{BB962C8B-B14F-4D97-AF65-F5344CB8AC3E}">
        <p14:creationId xmlns:p14="http://schemas.microsoft.com/office/powerpoint/2010/main" val="2900955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47.3 Figure 1</a:t>
            </a:r>
            <a:endParaRPr lang="en-US" sz="3200" dirty="0">
              <a:solidFill>
                <a:schemeClr val="accent1"/>
              </a:solidFill>
            </a:endParaRPr>
          </a:p>
        </p:txBody>
      </p:sp>
      <p:sp>
        <p:nvSpPr>
          <p:cNvPr id="4" name="TextBox 3">
            <a:extLst>
              <a:ext uri="{FF2B5EF4-FFF2-40B4-BE49-F238E27FC236}">
                <a16:creationId xmlns:a16="http://schemas.microsoft.com/office/drawing/2014/main" id="{42FB4001-D67C-DE48-A0B8-27F0B936466A}"/>
              </a:ext>
            </a:extLst>
          </p:cNvPr>
          <p:cNvSpPr txBox="1"/>
          <p:nvPr/>
        </p:nvSpPr>
        <p:spPr>
          <a:xfrm>
            <a:off x="2286000" y="5809532"/>
            <a:ext cx="4572000" cy="215444"/>
          </a:xfrm>
          <a:prstGeom prst="rect">
            <a:avLst/>
          </a:prstGeom>
          <a:noFill/>
        </p:spPr>
        <p:txBody>
          <a:bodyPr wrap="square">
            <a:spAutoFit/>
          </a:bodyPr>
          <a:lstStyle/>
          <a:p>
            <a:pPr algn="ctr"/>
            <a:r>
              <a:rPr lang="en-US" sz="800" dirty="0"/>
              <a:t>Reg Morrison on Wikimedia Commons. "Atmospheric carbon dioxide levels."</a:t>
            </a:r>
          </a:p>
        </p:txBody>
      </p:sp>
      <p:pic>
        <p:nvPicPr>
          <p:cNvPr id="6" name="Content Placeholder 6" descr="The graph plots atmospheric carbon dioxide concentrations, methane concentrations, and temperature over time (years before present). Historically, carbon dioxide levels have fluctuated in a cyclical manner, from about 280 parts per million at the peak to about 180 parts per million at the low point. This cycle repeated every one hundred thousand years or so, from about 425,000 years ago until recently. Prior to the Industrial Revolution, the atmospheric carbon dioxide concentration was at a low point in the cycle. Since then, the carbon dioxide level has rapidly climbed to its current level of 395 parts per million. This carbon dioxide level is far higher than any previously recorded levels.">
            <a:extLst>
              <a:ext uri="{FF2B5EF4-FFF2-40B4-BE49-F238E27FC236}">
                <a16:creationId xmlns:a16="http://schemas.microsoft.com/office/drawing/2014/main" id="{841AC320-25E4-479A-8236-D0D27DE536F9}"/>
              </a:ext>
            </a:extLst>
          </p:cNvPr>
          <p:cNvPicPr>
            <a:picLocks noGrp="1" noChangeAspect="1"/>
          </p:cNvPicPr>
          <p:nvPr>
            <p:ph idx="1"/>
          </p:nvPr>
        </p:nvPicPr>
        <p:blipFill>
          <a:blip r:embed="rId3"/>
          <a:srcRect l="18518" t="5334" r="17592" b="3000"/>
          <a:stretch/>
        </p:blipFill>
        <p:spPr>
          <a:xfrm>
            <a:off x="1638300" y="1090543"/>
            <a:ext cx="5867400" cy="467691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E0FB-4A3E-F97B-EF4E-18FD3C8A6EB2}"/>
              </a:ext>
            </a:extLst>
          </p:cNvPr>
          <p:cNvSpPr>
            <a:spLocks noGrp="1"/>
          </p:cNvSpPr>
          <p:nvPr>
            <p:ph type="title"/>
          </p:nvPr>
        </p:nvSpPr>
        <p:spPr/>
        <p:txBody>
          <a:bodyPr/>
          <a:lstStyle/>
          <a:p>
            <a:r>
              <a:rPr lang="en-US" dirty="0"/>
              <a:t>Habitat Loss</a:t>
            </a:r>
          </a:p>
        </p:txBody>
      </p:sp>
      <p:sp>
        <p:nvSpPr>
          <p:cNvPr id="3" name="Content Placeholder 2">
            <a:extLst>
              <a:ext uri="{FF2B5EF4-FFF2-40B4-BE49-F238E27FC236}">
                <a16:creationId xmlns:a16="http://schemas.microsoft.com/office/drawing/2014/main" id="{6644965B-9811-13CD-70B2-FA6CC49FD381}"/>
              </a:ext>
            </a:extLst>
          </p:cNvPr>
          <p:cNvSpPr>
            <a:spLocks noGrp="1"/>
          </p:cNvSpPr>
          <p:nvPr>
            <p:ph idx="1"/>
          </p:nvPr>
        </p:nvSpPr>
        <p:spPr>
          <a:xfrm>
            <a:off x="457200" y="1097280"/>
            <a:ext cx="8229600" cy="4754880"/>
          </a:xfrm>
        </p:spPr>
        <p:txBody>
          <a:bodyPr>
            <a:normAutofit/>
          </a:bodyPr>
          <a:lstStyle/>
          <a:p>
            <a:pPr marL="0" indent="0">
              <a:buNone/>
            </a:pPr>
            <a:r>
              <a:rPr lang="en-US" dirty="0"/>
              <a:t>Elimination of the ecosystem (forest, desert, grassland, freshwater estuary, marine environment) will kill individuals belonging to a species living in the ecosystem.</a:t>
            </a:r>
          </a:p>
          <a:p>
            <a:r>
              <a:rPr lang="en-US" dirty="0"/>
              <a:t>Other species cannot use technology to replace ecosystem functions.</a:t>
            </a:r>
          </a:p>
          <a:p>
            <a:r>
              <a:rPr lang="en-US" dirty="0"/>
              <a:t>The species will become extinct if the entire habitat within range of the species is removed.</a:t>
            </a:r>
          </a:p>
          <a:p>
            <a:r>
              <a:rPr lang="en-US" dirty="0"/>
              <a:t>Human destruction of habitats has accelerated in the latter half of the 20</a:t>
            </a:r>
            <a:r>
              <a:rPr lang="en-US" baseline="30000" dirty="0"/>
              <a:t>th</a:t>
            </a:r>
            <a:r>
              <a:rPr lang="en-US" dirty="0"/>
              <a:t> century.</a:t>
            </a:r>
          </a:p>
        </p:txBody>
      </p:sp>
    </p:spTree>
    <p:extLst>
      <p:ext uri="{BB962C8B-B14F-4D97-AF65-F5344CB8AC3E}">
        <p14:creationId xmlns:p14="http://schemas.microsoft.com/office/powerpoint/2010/main" val="346816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A19B-7080-5CCF-E11C-C2D567569F49}"/>
              </a:ext>
            </a:extLst>
          </p:cNvPr>
          <p:cNvSpPr>
            <a:spLocks noGrp="1"/>
          </p:cNvSpPr>
          <p:nvPr>
            <p:ph type="title"/>
          </p:nvPr>
        </p:nvSpPr>
        <p:spPr/>
        <p:txBody>
          <a:bodyPr/>
          <a:lstStyle/>
          <a:p>
            <a:r>
              <a:rPr lang="en-US" dirty="0"/>
              <a:t>Habitat Loss: Effects on Sumatra and Borneo</a:t>
            </a:r>
          </a:p>
        </p:txBody>
      </p:sp>
      <p:sp>
        <p:nvSpPr>
          <p:cNvPr id="3" name="Content Placeholder 2">
            <a:extLst>
              <a:ext uri="{FF2B5EF4-FFF2-40B4-BE49-F238E27FC236}">
                <a16:creationId xmlns:a16="http://schemas.microsoft.com/office/drawing/2014/main" id="{E652C521-6965-4923-848D-5A2DBC3B73D8}"/>
              </a:ext>
            </a:extLst>
          </p:cNvPr>
          <p:cNvSpPr>
            <a:spLocks noGrp="1"/>
          </p:cNvSpPr>
          <p:nvPr>
            <p:ph idx="1"/>
          </p:nvPr>
        </p:nvSpPr>
        <p:spPr>
          <a:xfrm>
            <a:off x="457200" y="1097280"/>
            <a:ext cx="8229600" cy="5760720"/>
          </a:xfrm>
        </p:spPr>
        <p:txBody>
          <a:bodyPr>
            <a:normAutofit fontScale="77500" lnSpcReduction="20000"/>
          </a:bodyPr>
          <a:lstStyle/>
          <a:p>
            <a:pPr>
              <a:lnSpc>
                <a:spcPct val="120000"/>
              </a:lnSpc>
              <a:spcBef>
                <a:spcPts val="0"/>
              </a:spcBef>
            </a:pPr>
            <a:r>
              <a:rPr lang="en-US" dirty="0"/>
              <a:t>Sumatra has exceptional biodiversity that incudes:</a:t>
            </a:r>
          </a:p>
          <a:p>
            <a:pPr lvl="1">
              <a:lnSpc>
                <a:spcPct val="120000"/>
              </a:lnSpc>
              <a:spcBef>
                <a:spcPts val="0"/>
              </a:spcBef>
            </a:pPr>
            <a:r>
              <a:rPr lang="en-US" dirty="0"/>
              <a:t>One species of orangutan</a:t>
            </a:r>
          </a:p>
          <a:p>
            <a:pPr lvl="1">
              <a:lnSpc>
                <a:spcPct val="120000"/>
              </a:lnSpc>
              <a:spcBef>
                <a:spcPts val="0"/>
              </a:spcBef>
            </a:pPr>
            <a:r>
              <a:rPr lang="en-US" dirty="0"/>
              <a:t>A species of critically endangered elephant</a:t>
            </a:r>
          </a:p>
          <a:p>
            <a:pPr lvl="1">
              <a:lnSpc>
                <a:spcPct val="120000"/>
              </a:lnSpc>
              <a:spcBef>
                <a:spcPts val="0"/>
              </a:spcBef>
            </a:pPr>
            <a:r>
              <a:rPr lang="en-US" dirty="0"/>
              <a:t>The Sumatran tiger</a:t>
            </a:r>
          </a:p>
          <a:p>
            <a:pPr>
              <a:lnSpc>
                <a:spcPct val="120000"/>
              </a:lnSpc>
              <a:spcBef>
                <a:spcPts val="0"/>
              </a:spcBef>
            </a:pPr>
            <a:r>
              <a:rPr lang="en-US" dirty="0"/>
              <a:t>Half of Sumatra's forest is now gone.</a:t>
            </a:r>
          </a:p>
          <a:p>
            <a:pPr>
              <a:lnSpc>
                <a:spcPct val="120000"/>
              </a:lnSpc>
              <a:spcBef>
                <a:spcPts val="0"/>
              </a:spcBef>
            </a:pPr>
            <a:r>
              <a:rPr lang="en-US" dirty="0"/>
              <a:t>Borneo (a neighboring island and home to another species of orangutan) has lost a similar amount of forest and continues to do so.</a:t>
            </a:r>
          </a:p>
          <a:p>
            <a:pPr>
              <a:lnSpc>
                <a:spcPct val="120000"/>
              </a:lnSpc>
              <a:spcBef>
                <a:spcPts val="0"/>
              </a:spcBef>
            </a:pPr>
            <a:r>
              <a:rPr lang="en-US" dirty="0"/>
              <a:t>All 3 species of orangutan are listed as endangered by the International Union for Conservation of Nature (IUCN).</a:t>
            </a:r>
          </a:p>
          <a:p>
            <a:pPr lvl="1">
              <a:lnSpc>
                <a:spcPct val="120000"/>
              </a:lnSpc>
              <a:spcBef>
                <a:spcPts val="0"/>
              </a:spcBef>
            </a:pPr>
            <a:r>
              <a:rPr lang="en-US" dirty="0"/>
              <a:t>These orangutans are the most visible of thousands of species that will not survive the disappearance of these forests.</a:t>
            </a:r>
          </a:p>
          <a:p>
            <a:pPr>
              <a:lnSpc>
                <a:spcPct val="120000"/>
              </a:lnSpc>
              <a:spcBef>
                <a:spcPts val="0"/>
              </a:spcBef>
            </a:pPr>
            <a:r>
              <a:rPr lang="en-US" dirty="0"/>
              <a:t>Forests are removed for timber and plant palm oil plantations.</a:t>
            </a:r>
          </a:p>
          <a:p>
            <a:pPr lvl="1">
              <a:lnSpc>
                <a:spcPct val="120000"/>
              </a:lnSpc>
              <a:spcBef>
                <a:spcPts val="0"/>
              </a:spcBef>
            </a:pPr>
            <a:r>
              <a:rPr lang="en-US" dirty="0"/>
              <a:t>Palm oil is used in many products: food, cosmetics, biodiesel.</a:t>
            </a:r>
          </a:p>
        </p:txBody>
      </p:sp>
    </p:spTree>
    <p:extLst>
      <p:ext uri="{BB962C8B-B14F-4D97-AF65-F5344CB8AC3E}">
        <p14:creationId xmlns:p14="http://schemas.microsoft.com/office/powerpoint/2010/main" val="149778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F92C-4A2F-A9DF-A623-3EAB3FC08D79}"/>
              </a:ext>
            </a:extLst>
          </p:cNvPr>
          <p:cNvSpPr>
            <a:spLocks noGrp="1"/>
          </p:cNvSpPr>
          <p:nvPr>
            <p:ph type="title"/>
          </p:nvPr>
        </p:nvSpPr>
        <p:spPr/>
        <p:txBody>
          <a:bodyPr/>
          <a:lstStyle/>
          <a:p>
            <a:r>
              <a:rPr lang="en-US" dirty="0"/>
              <a:t>Habitat Loss: Global Forests</a:t>
            </a:r>
          </a:p>
        </p:txBody>
      </p:sp>
      <p:sp>
        <p:nvSpPr>
          <p:cNvPr id="3" name="Content Placeholder 2">
            <a:extLst>
              <a:ext uri="{FF2B5EF4-FFF2-40B4-BE49-F238E27FC236}">
                <a16:creationId xmlns:a16="http://schemas.microsoft.com/office/drawing/2014/main" id="{4BB67A43-8966-2A58-82BC-540E826E2837}"/>
              </a:ext>
            </a:extLst>
          </p:cNvPr>
          <p:cNvSpPr>
            <a:spLocks noGrp="1"/>
          </p:cNvSpPr>
          <p:nvPr>
            <p:ph idx="1"/>
          </p:nvPr>
        </p:nvSpPr>
        <p:spPr>
          <a:xfrm>
            <a:off x="457200" y="1120470"/>
            <a:ext cx="8229600" cy="4975529"/>
          </a:xfrm>
        </p:spPr>
        <p:txBody>
          <a:bodyPr>
            <a:normAutofit fontScale="92500" lnSpcReduction="20000"/>
          </a:bodyPr>
          <a:lstStyle/>
          <a:p>
            <a:r>
              <a:rPr lang="en-US" dirty="0"/>
              <a:t>3.1% of global forest cover was lost between 2000–2005.</a:t>
            </a:r>
          </a:p>
          <a:p>
            <a:r>
              <a:rPr lang="en-US" dirty="0"/>
              <a:t>In the humid tropics, forest loss is primarily from timber extraction.</a:t>
            </a:r>
          </a:p>
          <a:p>
            <a:pPr lvl="1"/>
            <a:r>
              <a:rPr lang="en-US" dirty="0"/>
              <a:t>272,000 km</a:t>
            </a:r>
            <a:r>
              <a:rPr lang="en-US" baseline="30000" dirty="0"/>
              <a:t>2</a:t>
            </a:r>
            <a:r>
              <a:rPr lang="en-US" dirty="0"/>
              <a:t> was lost out of a global total of 11,564,000 km</a:t>
            </a:r>
            <a:r>
              <a:rPr lang="en-US" baseline="30000" dirty="0"/>
              <a:t>2</a:t>
            </a:r>
            <a:r>
              <a:rPr lang="en-US" dirty="0"/>
              <a:t> (a 2.4% loss).</a:t>
            </a:r>
          </a:p>
          <a:p>
            <a:pPr lvl="1"/>
            <a:r>
              <a:rPr lang="en-US" dirty="0"/>
              <a:t>Extinction here is due to a high level of </a:t>
            </a:r>
            <a:r>
              <a:rPr lang="en-US" b="1" dirty="0"/>
              <a:t>endemism</a:t>
            </a:r>
            <a:r>
              <a:rPr lang="en-US" dirty="0"/>
              <a:t> (species that are unique to a defined geographic location and found nowhere else).</a:t>
            </a:r>
          </a:p>
          <a:p>
            <a:r>
              <a:rPr lang="en-US" dirty="0"/>
              <a:t>Soil erosion after forest removal can remove fertile soil and make rivers toxic.</a:t>
            </a:r>
          </a:p>
          <a:p>
            <a:pPr lvl="1"/>
            <a:r>
              <a:rPr lang="en-US" dirty="0"/>
              <a:t>Wangari Maathai (Nobel Prize winner) founded the Green Belt Movement in Kenya, which focuses on replanting trees to reverse these effects.</a:t>
            </a:r>
          </a:p>
        </p:txBody>
      </p:sp>
    </p:spTree>
    <p:extLst>
      <p:ext uri="{BB962C8B-B14F-4D97-AF65-F5344CB8AC3E}">
        <p14:creationId xmlns:p14="http://schemas.microsoft.com/office/powerpoint/2010/main" val="846944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47.3 Figure 2</a:t>
            </a:r>
            <a:endParaRPr lang="en-US" sz="3200" dirty="0">
              <a:solidFill>
                <a:schemeClr val="accent1"/>
              </a:solidFill>
            </a:endParaRPr>
          </a:p>
        </p:txBody>
      </p:sp>
      <p:pic>
        <p:nvPicPr>
          <p:cNvPr id="9" name="Content Placeholder 5" descr="Image (a) is a photograph of an orangutan. Image (b) is a photograph of a Sumatran tiger.">
            <a:extLst>
              <a:ext uri="{FF2B5EF4-FFF2-40B4-BE49-F238E27FC236}">
                <a16:creationId xmlns:a16="http://schemas.microsoft.com/office/drawing/2014/main" id="{8116A0E3-AA81-F063-7C30-B784C1EADFDF}"/>
              </a:ext>
            </a:extLst>
          </p:cNvPr>
          <p:cNvPicPr>
            <a:picLocks noChangeAspect="1"/>
          </p:cNvPicPr>
          <p:nvPr/>
        </p:nvPicPr>
        <p:blipFill>
          <a:blip r:embed="rId3"/>
          <a:srcRect l="32231" t="5555" r="32495" b="67460"/>
          <a:stretch/>
        </p:blipFill>
        <p:spPr>
          <a:xfrm>
            <a:off x="304801" y="1219200"/>
            <a:ext cx="4800600" cy="2040255"/>
          </a:xfrm>
          <a:prstGeom prst="rect">
            <a:avLst/>
          </a:prstGeom>
        </p:spPr>
      </p:pic>
      <p:pic>
        <p:nvPicPr>
          <p:cNvPr id="8" name="Content Placeholder 5" descr="Image (c) is a map indicating the islands of Sumatra and Borneo, which are in the Indonesian islands.">
            <a:extLst>
              <a:ext uri="{FF2B5EF4-FFF2-40B4-BE49-F238E27FC236}">
                <a16:creationId xmlns:a16="http://schemas.microsoft.com/office/drawing/2014/main" id="{6AF67634-FADB-185C-09DE-3E5E448E6F9E}"/>
              </a:ext>
            </a:extLst>
          </p:cNvPr>
          <p:cNvPicPr>
            <a:picLocks noGrp="1" noChangeAspect="1"/>
          </p:cNvPicPr>
          <p:nvPr>
            <p:ph idx="1"/>
          </p:nvPr>
        </p:nvPicPr>
        <p:blipFill>
          <a:blip r:embed="rId3"/>
          <a:srcRect l="32231" t="35714" r="32495" b="30952"/>
          <a:stretch/>
        </p:blipFill>
        <p:spPr>
          <a:xfrm>
            <a:off x="4999068" y="2312953"/>
            <a:ext cx="4118428" cy="2162175"/>
          </a:xfrm>
        </p:spPr>
      </p:pic>
      <p:pic>
        <p:nvPicPr>
          <p:cNvPr id="10" name="Content Placeholder 5" descr=" Image (d) is a photograph of a Sumatran elephant. Image (e) is a photograph of a palm oil plantation.">
            <a:extLst>
              <a:ext uri="{FF2B5EF4-FFF2-40B4-BE49-F238E27FC236}">
                <a16:creationId xmlns:a16="http://schemas.microsoft.com/office/drawing/2014/main" id="{B1E3A221-77A2-3DE7-7CD2-5EF1D51F6FCF}"/>
              </a:ext>
            </a:extLst>
          </p:cNvPr>
          <p:cNvPicPr>
            <a:picLocks noChangeAspect="1"/>
          </p:cNvPicPr>
          <p:nvPr/>
        </p:nvPicPr>
        <p:blipFill>
          <a:blip r:embed="rId3"/>
          <a:srcRect l="32231" t="70759" r="32495" b="2050"/>
          <a:stretch/>
        </p:blipFill>
        <p:spPr>
          <a:xfrm>
            <a:off x="325560" y="3807336"/>
            <a:ext cx="4779841" cy="2047019"/>
          </a:xfrm>
          <a:prstGeom prst="rect">
            <a:avLst/>
          </a:prstGeom>
        </p:spPr>
      </p:pic>
      <p:sp>
        <p:nvSpPr>
          <p:cNvPr id="3" name="TextBox 2">
            <a:extLst>
              <a:ext uri="{FF2B5EF4-FFF2-40B4-BE49-F238E27FC236}">
                <a16:creationId xmlns:a16="http://schemas.microsoft.com/office/drawing/2014/main" id="{4060FA80-6820-C918-4680-F54F354D8837}"/>
              </a:ext>
            </a:extLst>
          </p:cNvPr>
          <p:cNvSpPr txBox="1"/>
          <p:nvPr/>
        </p:nvSpPr>
        <p:spPr>
          <a:xfrm>
            <a:off x="4749950" y="5023009"/>
            <a:ext cx="4572000" cy="707886"/>
          </a:xfrm>
          <a:prstGeom prst="rect">
            <a:avLst/>
          </a:prstGeom>
          <a:noFill/>
        </p:spPr>
        <p:txBody>
          <a:bodyPr wrap="square">
            <a:spAutoFit/>
          </a:bodyPr>
          <a:lstStyle/>
          <a:p>
            <a:pPr algn="ctr"/>
            <a:r>
              <a:rPr lang="en-US" sz="800" dirty="0"/>
              <a:t>Thorsten Bachner on Flickr. "Orangutan." Modified. </a:t>
            </a:r>
          </a:p>
          <a:p>
            <a:pPr algn="ctr"/>
            <a:r>
              <a:rPr lang="en-US" sz="800" dirty="0"/>
              <a:t>Dick Muddle on Wikimedia Commons. "Sumatran tiger." Modified. </a:t>
            </a:r>
          </a:p>
          <a:p>
            <a:pPr algn="ctr"/>
            <a:r>
              <a:rPr lang="en-US" sz="800" dirty="0"/>
              <a:t>CNX OpenStax on Wikimedia Commons. "Islands map." Modified. </a:t>
            </a:r>
          </a:p>
          <a:p>
            <a:pPr algn="ctr"/>
            <a:r>
              <a:rPr lang="en-US" sz="800" dirty="0"/>
              <a:t>Nonprofit Organizations on Flickr. "Sumatran elephant." </a:t>
            </a:r>
          </a:p>
          <a:p>
            <a:pPr algn="ctr"/>
            <a:r>
              <a:rPr lang="en-US" sz="800" dirty="0"/>
              <a:t>Lian Pin Koh on Flickr. "Oil palm plantation."</a:t>
            </a:r>
          </a:p>
        </p:txBody>
      </p:sp>
    </p:spTree>
    <p:extLst>
      <p:ext uri="{BB962C8B-B14F-4D97-AF65-F5344CB8AC3E}">
        <p14:creationId xmlns:p14="http://schemas.microsoft.com/office/powerpoint/2010/main" val="3598661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381000" y="1066800"/>
            <a:ext cx="8305800" cy="4876800"/>
          </a:xfrm>
        </p:spPr>
        <p:txBody>
          <a:bodyPr>
            <a:normAutofit fontScale="77500" lnSpcReduction="20000"/>
          </a:bodyPr>
          <a:lstStyle/>
          <a:p>
            <a:r>
              <a:rPr lang="en-US" dirty="0"/>
              <a:t>Preventing Habitat Destruction with Wise Wood Choices</a:t>
            </a:r>
          </a:p>
          <a:p>
            <a:pPr marL="457200" indent="-457200">
              <a:buFont typeface="Arial" panose="020B0604020202020204" pitchFamily="34" charset="0"/>
              <a:buChar char="•"/>
            </a:pPr>
            <a:r>
              <a:rPr lang="en-US" dirty="0"/>
              <a:t>Consumers often unknowingly buy home improvement products that contribute to habitat loss and extinctions.</a:t>
            </a:r>
          </a:p>
          <a:p>
            <a:pPr marL="1200150" lvl="1" indent="-457200">
              <a:buFont typeface="Arial" panose="020B0604020202020204" pitchFamily="34" charset="0"/>
              <a:buChar char="•"/>
            </a:pPr>
            <a:r>
              <a:rPr lang="en-US" dirty="0">
                <a:solidFill>
                  <a:schemeClr val="bg1"/>
                </a:solidFill>
              </a:rPr>
              <a:t>Up to 10% of U.S. imported timber is potentially illegal, amounting to $3.6 billion in 2006.</a:t>
            </a:r>
          </a:p>
          <a:p>
            <a:pPr marL="457200" indent="-457200">
              <a:buFont typeface="Arial" panose="020B0604020202020204" pitchFamily="34" charset="0"/>
              <a:buChar char="•"/>
            </a:pPr>
            <a:r>
              <a:rPr lang="en-US" dirty="0"/>
              <a:t>Consumers can consider the following when making purchases:</a:t>
            </a:r>
          </a:p>
          <a:p>
            <a:pPr marL="1200150" lvl="1" indent="-457200">
              <a:buFont typeface="Arial" panose="020B0604020202020204" pitchFamily="34" charset="0"/>
              <a:buChar char="•"/>
            </a:pPr>
            <a:r>
              <a:rPr lang="en-US" dirty="0">
                <a:solidFill>
                  <a:schemeClr val="bg1"/>
                </a:solidFill>
              </a:rPr>
              <a:t>The Forest Stewardship Council (FSC) certifies sustainably harvested wood, so looking for this certification ensures that a consumer product is sustainably and legally harvested.</a:t>
            </a:r>
          </a:p>
          <a:p>
            <a:pPr marL="1600200" lvl="2" indent="-457200"/>
            <a:r>
              <a:rPr lang="en-US" sz="2800" dirty="0">
                <a:solidFill>
                  <a:schemeClr val="bg1"/>
                </a:solidFill>
              </a:rPr>
              <a:t>Note that FSC certification applies to products,</a:t>
            </a:r>
            <a:r>
              <a:rPr lang="en-US" dirty="0">
                <a:solidFill>
                  <a:schemeClr val="bg1"/>
                </a:solidFill>
              </a:rPr>
              <a:t> </a:t>
            </a:r>
            <a:r>
              <a:rPr lang="en-US" sz="2800" dirty="0">
                <a:solidFill>
                  <a:schemeClr val="bg1"/>
                </a:solidFill>
              </a:rPr>
              <a:t>not producers.</a:t>
            </a:r>
          </a:p>
          <a:p>
            <a:pPr marL="1200150" lvl="1" indent="-457200">
              <a:buFont typeface="Arial" panose="020B0604020202020204" pitchFamily="34" charset="0"/>
              <a:buChar char="•"/>
            </a:pPr>
            <a:r>
              <a:rPr lang="en-US" dirty="0">
                <a:solidFill>
                  <a:schemeClr val="bg1"/>
                </a:solidFill>
              </a:rPr>
              <a:t>Other certifications may be unreliable.</a:t>
            </a:r>
          </a:p>
          <a:p>
            <a:pPr marL="1200150" lvl="1" indent="-457200">
              <a:buFont typeface="Arial" panose="020B0604020202020204" pitchFamily="34" charset="0"/>
              <a:buChar char="•"/>
            </a:pPr>
            <a:r>
              <a:rPr lang="en-US" dirty="0">
                <a:solidFill>
                  <a:schemeClr val="bg1"/>
                </a:solidFill>
              </a:rPr>
              <a:t>Buying domestic wood is a good alternative.</a:t>
            </a:r>
          </a:p>
          <a:p>
            <a:pPr marL="1200150" lvl="1" indent="-457200">
              <a:buFont typeface="Arial" panose="020B0604020202020204" pitchFamily="34" charset="0"/>
              <a:buChar char="•"/>
            </a:pPr>
            <a:r>
              <a:rPr lang="en-US" dirty="0">
                <a:solidFill>
                  <a:schemeClr val="bg1"/>
                </a:solidFill>
              </a:rPr>
              <a:t>Logging and forest management laws vary by country, so one should ask about the origin and legality of wood products.</a:t>
            </a:r>
          </a:p>
        </p:txBody>
      </p:sp>
    </p:spTree>
    <p:extLst>
      <p:ext uri="{BB962C8B-B14F-4D97-AF65-F5344CB8AC3E}">
        <p14:creationId xmlns:p14="http://schemas.microsoft.com/office/powerpoint/2010/main" val="114602852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2058</TotalTime>
  <Words>3345</Words>
  <Application>Microsoft Office PowerPoint</Application>
  <PresentationFormat>On-screen Show (4:3)</PresentationFormat>
  <Paragraphs>249</Paragraphs>
  <Slides>33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Courier New</vt:lpstr>
      <vt:lpstr>Calibri</vt:lpstr>
      <vt:lpstr>Century Gothic</vt:lpstr>
      <vt:lpstr>Aptos</vt:lpstr>
      <vt:lpstr>Office Theme</vt:lpstr>
      <vt:lpstr>Lesson 47.3</vt:lpstr>
      <vt:lpstr>Objectives</vt:lpstr>
      <vt:lpstr>Threats to Biodiversity</vt:lpstr>
      <vt:lpstr>47.3 Figure 1</vt:lpstr>
      <vt:lpstr>Habitat Loss</vt:lpstr>
      <vt:lpstr>Habitat Loss: Effects on Sumatra and Borneo</vt:lpstr>
      <vt:lpstr>Habitat Loss: Global Forests</vt:lpstr>
      <vt:lpstr>47.3 Figure 2</vt:lpstr>
      <vt:lpstr>Science and You1</vt:lpstr>
      <vt:lpstr>Habitat Loss: Rivers and Streams</vt:lpstr>
      <vt:lpstr>Overharvesting: Fisheries1</vt:lpstr>
      <vt:lpstr>Overharvesting: Fisheries2</vt:lpstr>
      <vt:lpstr>Overharvesting: Fisheries3</vt:lpstr>
      <vt:lpstr>Overharvesting: The Pet Trade</vt:lpstr>
      <vt:lpstr>Science and You2</vt:lpstr>
      <vt:lpstr>47.3 Figure 4</vt:lpstr>
      <vt:lpstr>Overharvesting: Bush Meat</vt:lpstr>
      <vt:lpstr>Introduction of Exotic Species</vt:lpstr>
      <vt:lpstr>Science and You3</vt:lpstr>
      <vt:lpstr>Introduction of Exotic Species: Invasive Species</vt:lpstr>
      <vt:lpstr>Introduction of Exotic Species: Lakes and Islands</vt:lpstr>
      <vt:lpstr>47.3 Figure 5</vt:lpstr>
      <vt:lpstr>Introduction of Exotic Species: Chytridiomycosis</vt:lpstr>
      <vt:lpstr>47.3 Figure 6</vt:lpstr>
      <vt:lpstr>Introduction of Exotic Species: White-Nose Syndrome</vt:lpstr>
      <vt:lpstr>47.3 Figure 7</vt:lpstr>
      <vt:lpstr>Climate Change</vt:lpstr>
      <vt:lpstr>47.3 Figure 8</vt:lpstr>
      <vt:lpstr>Climate Change: Range Shifts</vt:lpstr>
      <vt:lpstr>Climate Change: Other Effects</vt:lpstr>
      <vt:lpstr>Think It Through</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189</cp:revision>
  <dcterms:created xsi:type="dcterms:W3CDTF">2013-04-26T14:43:13Z</dcterms:created>
  <dcterms:modified xsi:type="dcterms:W3CDTF">2024-10-15T16:38:42Z</dcterms:modified>
</cp:coreProperties>
</file>