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8"/>
  </p:notesMasterIdLst>
  <p:handoutMasterIdLst>
    <p:handoutMasterId r:id="rId39"/>
  </p:handoutMasterIdLst>
  <p:sldIdLst>
    <p:sldId id="272" r:id="rId2"/>
    <p:sldId id="264" r:id="rId3"/>
    <p:sldId id="265" r:id="rId4"/>
    <p:sldId id="277" r:id="rId5"/>
    <p:sldId id="278" r:id="rId6"/>
    <p:sldId id="279" r:id="rId7"/>
    <p:sldId id="267" r:id="rId8"/>
    <p:sldId id="271" r:id="rId9"/>
    <p:sldId id="280" r:id="rId10"/>
    <p:sldId id="281" r:id="rId11"/>
    <p:sldId id="282" r:id="rId12"/>
    <p:sldId id="283" r:id="rId13"/>
    <p:sldId id="284" r:id="rId14"/>
    <p:sldId id="285" r:id="rId15"/>
    <p:sldId id="286" r:id="rId16"/>
    <p:sldId id="287" r:id="rId17"/>
    <p:sldId id="288" r:id="rId18"/>
    <p:sldId id="289" r:id="rId19"/>
    <p:sldId id="292" r:id="rId20"/>
    <p:sldId id="290" r:id="rId21"/>
    <p:sldId id="291" r:id="rId22"/>
    <p:sldId id="293" r:id="rId23"/>
    <p:sldId id="294" r:id="rId24"/>
    <p:sldId id="295" r:id="rId25"/>
    <p:sldId id="296" r:id="rId26"/>
    <p:sldId id="300" r:id="rId27"/>
    <p:sldId id="299" r:id="rId28"/>
    <p:sldId id="297" r:id="rId29"/>
    <p:sldId id="298" r:id="rId30"/>
    <p:sldId id="301" r:id="rId31"/>
    <p:sldId id="302" r:id="rId32"/>
    <p:sldId id="303" r:id="rId33"/>
    <p:sldId id="304" r:id="rId34"/>
    <p:sldId id="305" r:id="rId35"/>
    <p:sldId id="274" r:id="rId36"/>
    <p:sldId id="306" r:id="rId37"/>
  </p:sldIdLst>
  <p:sldSz cx="9144000" cy="6858000" type="screen4x3"/>
  <p:notesSz cx="6858000" cy="9144000"/>
  <p:embeddedFontLst>
    <p:embeddedFont>
      <p:font typeface="Century Gothic" panose="020B0502020202020204" pitchFamily="34" charset="0"/>
      <p:regular r:id="rId40"/>
      <p:bold r:id="rId41"/>
      <p:italic r:id="rId42"/>
      <p:bold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86462" autoAdjust="0"/>
  </p:normalViewPr>
  <p:slideViewPr>
    <p:cSldViewPr>
      <p:cViewPr varScale="1">
        <p:scale>
          <a:sx n="95" d="100"/>
          <a:sy n="95" d="100"/>
        </p:scale>
        <p:origin x="2082" y="1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10/15/2024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10/15/2024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47.4 Figure 1: This chart shows the percentage of various animal species, by group, on the IUCN Red List as of 2007.</a:t>
            </a:r>
          </a:p>
        </p:txBody>
      </p:sp>
      <p:sp>
        <p:nvSpPr>
          <p:cNvPr id="4" name="Slide Number Placeholder 3"/>
          <p:cNvSpPr>
            <a:spLocks noGrp="1"/>
          </p:cNvSpPr>
          <p:nvPr>
            <p:ph type="sldNum" sz="quarter" idx="5"/>
          </p:nvPr>
        </p:nvSpPr>
        <p:spPr/>
        <p:txBody>
          <a:bodyPr/>
          <a:lstStyle/>
          <a:p>
            <a:fld id="{7115ED13-301A-4C0A-8C7F-A4982DED9D67}" type="slidenum">
              <a:rPr lang="en-US" smtClean="0"/>
              <a:pPr/>
              <a:t>7</a:t>
            </a:fld>
            <a:endParaRPr lang="en-US" dirty="0"/>
          </a:p>
        </p:txBody>
      </p:sp>
    </p:spTree>
    <p:extLst>
      <p:ext uri="{BB962C8B-B14F-4D97-AF65-F5344CB8AC3E}">
        <p14:creationId xmlns:p14="http://schemas.microsoft.com/office/powerpoint/2010/main" val="1034977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47.4 Figure 8: The Nile hippo is one species that is considered vulnerable by the IUCN. In 2017, a baby hippo named Fiona was born six weeks premature at the Cincinnati Zoo and Botanical Gardens in Ohio. Weighing only 29 lbs. at birth, Fiona was 25 lbs. lighter than the lowest recorded birth weight for this species. Incredibly, Fiona survived and now weighs over 1,600 lbs. and could one day weigh over 3,000 lbs. like her mother, Bibi!</a:t>
            </a:r>
          </a:p>
        </p:txBody>
      </p:sp>
      <p:sp>
        <p:nvSpPr>
          <p:cNvPr id="4" name="Slide Number Placeholder 3"/>
          <p:cNvSpPr>
            <a:spLocks noGrp="1"/>
          </p:cNvSpPr>
          <p:nvPr>
            <p:ph type="sldNum" sz="quarter" idx="5"/>
          </p:nvPr>
        </p:nvSpPr>
        <p:spPr/>
        <p:txBody>
          <a:bodyPr/>
          <a:lstStyle/>
          <a:p>
            <a:fld id="{7115ED13-301A-4C0A-8C7F-A4982DED9D67}" type="slidenum">
              <a:rPr lang="en-US" smtClean="0"/>
              <a:pPr/>
              <a:t>34</a:t>
            </a:fld>
            <a:endParaRPr lang="en-US" dirty="0"/>
          </a:p>
        </p:txBody>
      </p:sp>
    </p:spTree>
    <p:extLst>
      <p:ext uri="{BB962C8B-B14F-4D97-AF65-F5344CB8AC3E}">
        <p14:creationId xmlns:p14="http://schemas.microsoft.com/office/powerpoint/2010/main" val="123233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8</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47.4 Figure 2: The map shows the Red List Index (RLI), or conservation status, of major species groups and the trends in the proportion of species expected to remain in existence without conservation action. An RLI value of 1.0 means that species are of "Least Concern" and not expected to go extinct in the near future. A value of 0.0 would mean all species have gone extinct.</a:t>
            </a:r>
          </a:p>
        </p:txBody>
      </p:sp>
      <p:sp>
        <p:nvSpPr>
          <p:cNvPr id="4" name="Slide Number Placeholder 3"/>
          <p:cNvSpPr>
            <a:spLocks noGrp="1"/>
          </p:cNvSpPr>
          <p:nvPr>
            <p:ph type="sldNum" sz="quarter" idx="5"/>
          </p:nvPr>
        </p:nvSpPr>
        <p:spPr/>
        <p:txBody>
          <a:bodyPr/>
          <a:lstStyle/>
          <a:p>
            <a:fld id="{7115ED13-301A-4C0A-8C7F-A4982DED9D67}" type="slidenum">
              <a:rPr lang="en-US" smtClean="0"/>
              <a:pPr/>
              <a:t>9</a:t>
            </a:fld>
            <a:endParaRPr lang="en-US" dirty="0"/>
          </a:p>
        </p:txBody>
      </p:sp>
    </p:spTree>
    <p:extLst>
      <p:ext uri="{BB962C8B-B14F-4D97-AF65-F5344CB8AC3E}">
        <p14:creationId xmlns:p14="http://schemas.microsoft.com/office/powerpoint/2010/main" val="1758617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47.4 Figure 3: Bald eagles (Haliaeetus leucocephalus) were one of the first species listed on the ESA in 1973 with approximately 400 wild breeding pairs. They were threatened by pesticides, habitat loss, and hunting. The listing on the ESA aided in the ban of the pesticide DDT and habitat protection. Bald eagles were removed from the list in 2007 and now have more than 10,000 breeding pairs in the United States.</a:t>
            </a:r>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23589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15</a:t>
            </a:fld>
            <a:endParaRPr lang="en-US" dirty="0"/>
          </a:p>
        </p:txBody>
      </p:sp>
    </p:spTree>
    <p:extLst>
      <p:ext uri="{BB962C8B-B14F-4D97-AF65-F5344CB8AC3E}">
        <p14:creationId xmlns:p14="http://schemas.microsoft.com/office/powerpoint/2010/main" val="1038002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47.4 Figure 4: The Hawaiian Islands represent only 6.7% of the Earth's land surface area, but they harbor approximately 20% of Earth's biodiversity (Fernández-Palacios et al., 2021).</a:t>
            </a:r>
          </a:p>
        </p:txBody>
      </p:sp>
      <p:sp>
        <p:nvSpPr>
          <p:cNvPr id="4" name="Slide Number Placeholder 3"/>
          <p:cNvSpPr>
            <a:spLocks noGrp="1"/>
          </p:cNvSpPr>
          <p:nvPr>
            <p:ph type="sldNum" sz="quarter" idx="5"/>
          </p:nvPr>
        </p:nvSpPr>
        <p:spPr/>
        <p:txBody>
          <a:bodyPr/>
          <a:lstStyle/>
          <a:p>
            <a:fld id="{7115ED13-301A-4C0A-8C7F-A4982DED9D67}" type="slidenum">
              <a:rPr lang="en-US" smtClean="0"/>
              <a:pPr/>
              <a:t>19</a:t>
            </a:fld>
            <a:endParaRPr lang="en-US" dirty="0"/>
          </a:p>
        </p:txBody>
      </p:sp>
    </p:spTree>
    <p:extLst>
      <p:ext uri="{BB962C8B-B14F-4D97-AF65-F5344CB8AC3E}">
        <p14:creationId xmlns:p14="http://schemas.microsoft.com/office/powerpoint/2010/main" val="3644356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47.4 Figure 5: Wildlife researchers sometimes will track animals using satellite technology, like the collar you see on this elk. This allows experts to track the movements of wild animals and better understand their habitat, territory, and social interactions.</a:t>
            </a:r>
          </a:p>
        </p:txBody>
      </p:sp>
      <p:sp>
        <p:nvSpPr>
          <p:cNvPr id="4" name="Slide Number Placeholder 3"/>
          <p:cNvSpPr>
            <a:spLocks noGrp="1"/>
          </p:cNvSpPr>
          <p:nvPr>
            <p:ph type="sldNum" sz="quarter" idx="5"/>
          </p:nvPr>
        </p:nvSpPr>
        <p:spPr/>
        <p:txBody>
          <a:bodyPr/>
          <a:lstStyle/>
          <a:p>
            <a:fld id="{7115ED13-301A-4C0A-8C7F-A4982DED9D67}" type="slidenum">
              <a:rPr lang="en-US" smtClean="0"/>
              <a:pPr/>
              <a:t>26</a:t>
            </a:fld>
            <a:endParaRPr lang="en-US" dirty="0"/>
          </a:p>
        </p:txBody>
      </p:sp>
    </p:spTree>
    <p:extLst>
      <p:ext uri="{BB962C8B-B14F-4D97-AF65-F5344CB8AC3E}">
        <p14:creationId xmlns:p14="http://schemas.microsoft.com/office/powerpoint/2010/main" val="921645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47.4 Figure 6: (a) The Gibbon wolf pack in Yellowstone National Park, March 1, 2007, represents a keystone species. The reintroduction of wolves into Yellowstone National Park in 1995 led to a change in the grazing behavior of (b) elk. To avoid predation, the elk no longer grazed exposed streams and riverbeds, such as (c) the Lamar Riverbed in Yellowstone. This allowed willow and cottonwood seedlings to grow and recolonized large areas. The seedlings decreased erosion and provided shading to the creek, which improved fish habitat. A new colony of (d) beaver may also have benefited from the habitat change.</a:t>
            </a:r>
            <a:br>
              <a:rPr lang="en-US" dirty="0"/>
            </a:b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27</a:t>
            </a:fld>
            <a:endParaRPr lang="en-US" dirty="0"/>
          </a:p>
        </p:txBody>
      </p:sp>
    </p:spTree>
    <p:extLst>
      <p:ext uri="{BB962C8B-B14F-4D97-AF65-F5344CB8AC3E}">
        <p14:creationId xmlns:p14="http://schemas.microsoft.com/office/powerpoint/2010/main" val="3366582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47.4 Figure 7: Diamondback terrapins (Malaclemys terrapin) are North America's only brackish water turtle and are selected for head-starting due to declining wild populations. In some studies, eggs are collected from females that have been killed by cars and are raised in captivity until they are a larger size. Then, they are released.</a:t>
            </a:r>
          </a:p>
        </p:txBody>
      </p:sp>
      <p:sp>
        <p:nvSpPr>
          <p:cNvPr id="4" name="Slide Number Placeholder 3"/>
          <p:cNvSpPr>
            <a:spLocks noGrp="1"/>
          </p:cNvSpPr>
          <p:nvPr>
            <p:ph type="sldNum" sz="quarter" idx="5"/>
          </p:nvPr>
        </p:nvSpPr>
        <p:spPr/>
        <p:txBody>
          <a:bodyPr/>
          <a:lstStyle/>
          <a:p>
            <a:fld id="{7115ED13-301A-4C0A-8C7F-A4982DED9D67}" type="slidenum">
              <a:rPr lang="en-US" smtClean="0"/>
              <a:pPr/>
              <a:t>33</a:t>
            </a:fld>
            <a:endParaRPr lang="en-US" dirty="0"/>
          </a:p>
        </p:txBody>
      </p:sp>
    </p:spTree>
    <p:extLst>
      <p:ext uri="{BB962C8B-B14F-4D97-AF65-F5344CB8AC3E}">
        <p14:creationId xmlns:p14="http://schemas.microsoft.com/office/powerpoint/2010/main" val="26769593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spTree>
    <p:extLst>
      <p:ext uri="{BB962C8B-B14F-4D97-AF65-F5344CB8AC3E}">
        <p14:creationId xmlns:p14="http://schemas.microsoft.com/office/powerpoint/2010/main" val="3711759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2510294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54"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47.4</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The Future: Preserving Biodiversity</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F9096-C81B-26BC-0A87-F27253A47829}"/>
              </a:ext>
            </a:extLst>
          </p:cNvPr>
          <p:cNvSpPr>
            <a:spLocks noGrp="1"/>
          </p:cNvSpPr>
          <p:nvPr>
            <p:ph type="title"/>
          </p:nvPr>
        </p:nvSpPr>
        <p:spPr/>
        <p:txBody>
          <a:bodyPr/>
          <a:lstStyle/>
          <a:p>
            <a:r>
              <a:rPr lang="en-US" dirty="0"/>
              <a:t>Changing Human Behavior: Legislation</a:t>
            </a:r>
            <a:r>
              <a:rPr lang="en-US" sz="1400" baseline="-25000" dirty="0"/>
              <a:t>1</a:t>
            </a:r>
            <a:endParaRPr lang="en-US" dirty="0"/>
          </a:p>
        </p:txBody>
      </p:sp>
      <p:sp>
        <p:nvSpPr>
          <p:cNvPr id="3" name="Content Placeholder 2">
            <a:extLst>
              <a:ext uri="{FF2B5EF4-FFF2-40B4-BE49-F238E27FC236}">
                <a16:creationId xmlns:a16="http://schemas.microsoft.com/office/drawing/2014/main" id="{613CB9F6-A776-A6DF-4C60-F9C4795151AF}"/>
              </a:ext>
            </a:extLst>
          </p:cNvPr>
          <p:cNvSpPr>
            <a:spLocks noGrp="1"/>
          </p:cNvSpPr>
          <p:nvPr>
            <p:ph idx="1"/>
          </p:nvPr>
        </p:nvSpPr>
        <p:spPr>
          <a:xfrm>
            <a:off x="457200" y="990600"/>
            <a:ext cx="8229600" cy="5029200"/>
          </a:xfrm>
        </p:spPr>
        <p:txBody>
          <a:bodyPr>
            <a:normAutofit fontScale="92500" lnSpcReduction="20000"/>
          </a:bodyPr>
          <a:lstStyle/>
          <a:p>
            <a:pPr marL="0" indent="0">
              <a:buNone/>
            </a:pPr>
            <a:r>
              <a:rPr lang="en-US" dirty="0"/>
              <a:t>Legislation, including international treaties and national and state laws, has been enacted to protect species.</a:t>
            </a:r>
          </a:p>
          <a:p>
            <a:r>
              <a:rPr lang="en-US" dirty="0"/>
              <a:t>The </a:t>
            </a:r>
            <a:r>
              <a:rPr lang="en-US" b="1" dirty="0"/>
              <a:t>Convention on International Trade in Endangered Species of Wild Fauna and Flora (CITES)</a:t>
            </a:r>
            <a:r>
              <a:rPr lang="en-US" dirty="0"/>
              <a:t> treaty (1975) and supporting legislation prevent the transport of 38,000 listed species across nations' borders, protecting them from being caught and killed for international trade.</a:t>
            </a:r>
          </a:p>
          <a:p>
            <a:pPr lvl="1"/>
            <a:r>
              <a:rPr lang="en-US" dirty="0"/>
              <a:t>It is limited by:</a:t>
            </a:r>
          </a:p>
          <a:p>
            <a:pPr lvl="2"/>
            <a:r>
              <a:rPr lang="en-US" sz="2800" dirty="0"/>
              <a:t>Its emphasis on international movement</a:t>
            </a:r>
          </a:p>
          <a:p>
            <a:pPr lvl="2"/>
            <a:r>
              <a:rPr lang="en-US" sz="2800" dirty="0"/>
              <a:t>Countries' willingness to enforce it</a:t>
            </a:r>
          </a:p>
          <a:p>
            <a:pPr lvl="1"/>
            <a:r>
              <a:rPr lang="en-US" dirty="0"/>
              <a:t>The nonprofit </a:t>
            </a:r>
            <a:r>
              <a:rPr lang="en-US" b="1" dirty="0"/>
              <a:t>Trade Records Analysis of Flora and Fauna in Commerce (TRAFFIC) </a:t>
            </a:r>
            <a:r>
              <a:rPr lang="en-US" dirty="0"/>
              <a:t>monitors illegal wildlife trade.</a:t>
            </a:r>
          </a:p>
        </p:txBody>
      </p:sp>
    </p:spTree>
    <p:extLst>
      <p:ext uri="{BB962C8B-B14F-4D97-AF65-F5344CB8AC3E}">
        <p14:creationId xmlns:p14="http://schemas.microsoft.com/office/powerpoint/2010/main" val="3269224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F9096-C81B-26BC-0A87-F27253A47829}"/>
              </a:ext>
            </a:extLst>
          </p:cNvPr>
          <p:cNvSpPr>
            <a:spLocks noGrp="1"/>
          </p:cNvSpPr>
          <p:nvPr>
            <p:ph type="title"/>
          </p:nvPr>
        </p:nvSpPr>
        <p:spPr/>
        <p:txBody>
          <a:bodyPr/>
          <a:lstStyle/>
          <a:p>
            <a:r>
              <a:rPr lang="en-US" dirty="0"/>
              <a:t>Changing Human Behavior: Legislation</a:t>
            </a:r>
            <a:r>
              <a:rPr lang="en-US" sz="1400" baseline="-25000" dirty="0"/>
              <a:t>2</a:t>
            </a:r>
            <a:endParaRPr lang="en-US" dirty="0"/>
          </a:p>
        </p:txBody>
      </p:sp>
      <p:sp>
        <p:nvSpPr>
          <p:cNvPr id="3" name="Content Placeholder 2">
            <a:extLst>
              <a:ext uri="{FF2B5EF4-FFF2-40B4-BE49-F238E27FC236}">
                <a16:creationId xmlns:a16="http://schemas.microsoft.com/office/drawing/2014/main" id="{613CB9F6-A776-A6DF-4C60-F9C4795151AF}"/>
              </a:ext>
            </a:extLst>
          </p:cNvPr>
          <p:cNvSpPr>
            <a:spLocks noGrp="1"/>
          </p:cNvSpPr>
          <p:nvPr>
            <p:ph idx="1"/>
          </p:nvPr>
        </p:nvSpPr>
        <p:spPr>
          <a:xfrm>
            <a:off x="457200" y="914400"/>
            <a:ext cx="8229600" cy="5257800"/>
          </a:xfrm>
        </p:spPr>
        <p:txBody>
          <a:bodyPr>
            <a:normAutofit fontScale="70000" lnSpcReduction="20000"/>
          </a:bodyPr>
          <a:lstStyle/>
          <a:p>
            <a:pPr marL="0" indent="0">
              <a:lnSpc>
                <a:spcPct val="120000"/>
              </a:lnSpc>
              <a:buNone/>
            </a:pPr>
            <a:r>
              <a:rPr lang="en-US" dirty="0"/>
              <a:t>Many countries have laws to protect endangered species and regulate hunting and fishing.</a:t>
            </a:r>
          </a:p>
          <a:p>
            <a:pPr>
              <a:lnSpc>
                <a:spcPct val="120000"/>
              </a:lnSpc>
            </a:pPr>
            <a:r>
              <a:rPr lang="en-US" dirty="0"/>
              <a:t>The </a:t>
            </a:r>
            <a:r>
              <a:rPr lang="en-US" b="1" dirty="0"/>
              <a:t>Endangered Species Act (ESA)</a:t>
            </a:r>
            <a:r>
              <a:rPr lang="en-US" dirty="0"/>
              <a:t>,</a:t>
            </a:r>
            <a:r>
              <a:rPr lang="en-US" b="1" dirty="0"/>
              <a:t> </a:t>
            </a:r>
            <a:r>
              <a:rPr lang="en-US" dirty="0"/>
              <a:t>enacted in the U.S. in 1973, lists species at risk that must be protected.</a:t>
            </a:r>
          </a:p>
          <a:p>
            <a:pPr lvl="1">
              <a:lnSpc>
                <a:spcPct val="120000"/>
              </a:lnSpc>
            </a:pPr>
            <a:r>
              <a:rPr lang="en-US" dirty="0"/>
              <a:t>The U.S. Fish &amp; Wildlife Service is required to develop plans that protect listed species and bring them back to sustainable numbers.</a:t>
            </a:r>
          </a:p>
          <a:p>
            <a:pPr lvl="1">
              <a:lnSpc>
                <a:spcPct val="120000"/>
              </a:lnSpc>
            </a:pPr>
            <a:r>
              <a:rPr lang="en-US" dirty="0"/>
              <a:t>It is limited by:</a:t>
            </a:r>
          </a:p>
          <a:p>
            <a:pPr lvl="2">
              <a:lnSpc>
                <a:spcPct val="120000"/>
              </a:lnSpc>
            </a:pPr>
            <a:r>
              <a:rPr lang="en-US" sz="2800" dirty="0"/>
              <a:t>The difficulty of getting a species listed</a:t>
            </a:r>
          </a:p>
          <a:p>
            <a:pPr lvl="2">
              <a:lnSpc>
                <a:spcPct val="120000"/>
              </a:lnSpc>
            </a:pPr>
            <a:r>
              <a:rPr lang="en-US" sz="2800" dirty="0"/>
              <a:t>The development of an effective management plan once listed</a:t>
            </a:r>
          </a:p>
          <a:p>
            <a:pPr lvl="2">
              <a:lnSpc>
                <a:spcPct val="120000"/>
              </a:lnSpc>
            </a:pPr>
            <a:r>
              <a:rPr lang="en-US" sz="2800" dirty="0"/>
              <a:t>The ability for species to be controversially taken off the list without having had a change in their situation</a:t>
            </a:r>
          </a:p>
          <a:p>
            <a:pPr lvl="2">
              <a:lnSpc>
                <a:spcPct val="120000"/>
              </a:lnSpc>
            </a:pPr>
            <a:r>
              <a:rPr lang="en-US" sz="2800" dirty="0"/>
              <a:t>The emphasis on individual (often charismatic) species rather than entire ecosystems</a:t>
            </a:r>
          </a:p>
          <a:p>
            <a:pPr lvl="1">
              <a:lnSpc>
                <a:spcPct val="120000"/>
              </a:lnSpc>
            </a:pPr>
            <a:r>
              <a:rPr lang="en-US" dirty="0"/>
              <a:t>It does include a habitat restoration provision that can benefit other species besides the one targeted for management. </a:t>
            </a:r>
          </a:p>
        </p:txBody>
      </p:sp>
    </p:spTree>
    <p:extLst>
      <p:ext uri="{BB962C8B-B14F-4D97-AF65-F5344CB8AC3E}">
        <p14:creationId xmlns:p14="http://schemas.microsoft.com/office/powerpoint/2010/main" val="3922163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47.4 Figure 3</a:t>
            </a:r>
            <a:endParaRPr lang="en-US" sz="3200" dirty="0">
              <a:solidFill>
                <a:schemeClr val="accent1"/>
              </a:solidFill>
            </a:endParaRPr>
          </a:p>
        </p:txBody>
      </p:sp>
      <p:sp>
        <p:nvSpPr>
          <p:cNvPr id="6" name="TextBox 5">
            <a:extLst>
              <a:ext uri="{FF2B5EF4-FFF2-40B4-BE49-F238E27FC236}">
                <a16:creationId xmlns:a16="http://schemas.microsoft.com/office/drawing/2014/main" id="{BBC6996E-04C4-436D-3E35-DFBE2346FE06}"/>
              </a:ext>
            </a:extLst>
          </p:cNvPr>
          <p:cNvSpPr txBox="1"/>
          <p:nvPr/>
        </p:nvSpPr>
        <p:spPr>
          <a:xfrm>
            <a:off x="2381391" y="5758888"/>
            <a:ext cx="4572000" cy="215444"/>
          </a:xfrm>
          <a:prstGeom prst="rect">
            <a:avLst/>
          </a:prstGeom>
          <a:noFill/>
        </p:spPr>
        <p:txBody>
          <a:bodyPr wrap="square">
            <a:spAutoFit/>
          </a:bodyPr>
          <a:lstStyle/>
          <a:p>
            <a:pPr algn="ctr"/>
            <a:r>
              <a:rPr lang="en-US" sz="800" dirty="0"/>
              <a:t>Sven Lachmann on Pixabay. "Bald eagle."</a:t>
            </a:r>
          </a:p>
        </p:txBody>
      </p:sp>
      <p:pic>
        <p:nvPicPr>
          <p:cNvPr id="5" name="Content Placeholder 6" descr="A photograph of a bald eagle in flight">
            <a:extLst>
              <a:ext uri="{FF2B5EF4-FFF2-40B4-BE49-F238E27FC236}">
                <a16:creationId xmlns:a16="http://schemas.microsoft.com/office/drawing/2014/main" id="{AF67734B-4D12-E002-310B-F2DD24BFEC7E}"/>
              </a:ext>
            </a:extLst>
          </p:cNvPr>
          <p:cNvPicPr>
            <a:picLocks noGrp="1" noChangeAspect="1"/>
          </p:cNvPicPr>
          <p:nvPr>
            <p:ph idx="1"/>
          </p:nvPr>
        </p:nvPicPr>
        <p:blipFill>
          <a:blip r:embed="rId3"/>
          <a:srcRect l="12036" t="5333" r="12038" b="4667"/>
          <a:stretch/>
        </p:blipFill>
        <p:spPr>
          <a:xfrm>
            <a:off x="1257300" y="1246149"/>
            <a:ext cx="6629400" cy="4365702"/>
          </a:xfrm>
        </p:spPr>
      </p:pic>
    </p:spTree>
    <p:extLst>
      <p:ext uri="{BB962C8B-B14F-4D97-AF65-F5344CB8AC3E}">
        <p14:creationId xmlns:p14="http://schemas.microsoft.com/office/powerpoint/2010/main" val="957946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A1BAC-7EA3-2A03-2E68-785BED1A1ACB}"/>
              </a:ext>
            </a:extLst>
          </p:cNvPr>
          <p:cNvSpPr>
            <a:spLocks noGrp="1"/>
          </p:cNvSpPr>
          <p:nvPr>
            <p:ph type="title"/>
          </p:nvPr>
        </p:nvSpPr>
        <p:spPr/>
        <p:txBody>
          <a:bodyPr/>
          <a:lstStyle/>
          <a:p>
            <a:r>
              <a:rPr lang="en-US" dirty="0"/>
              <a:t>Changing Human Behavior: Legislation</a:t>
            </a:r>
            <a:r>
              <a:rPr lang="en-US" sz="1400" baseline="-25000" dirty="0"/>
              <a:t>3</a:t>
            </a:r>
            <a:endParaRPr lang="en-US" dirty="0"/>
          </a:p>
        </p:txBody>
      </p:sp>
      <p:sp>
        <p:nvSpPr>
          <p:cNvPr id="3" name="Content Placeholder 2">
            <a:extLst>
              <a:ext uri="{FF2B5EF4-FFF2-40B4-BE49-F238E27FC236}">
                <a16:creationId xmlns:a16="http://schemas.microsoft.com/office/drawing/2014/main" id="{375101D6-EAEB-F6F6-AF58-B6047218B83C}"/>
              </a:ext>
            </a:extLst>
          </p:cNvPr>
          <p:cNvSpPr>
            <a:spLocks noGrp="1"/>
          </p:cNvSpPr>
          <p:nvPr>
            <p:ph idx="1"/>
          </p:nvPr>
        </p:nvSpPr>
        <p:spPr>
          <a:xfrm>
            <a:off x="457200" y="1066800"/>
            <a:ext cx="8229600" cy="5257800"/>
          </a:xfrm>
        </p:spPr>
        <p:txBody>
          <a:bodyPr>
            <a:normAutofit fontScale="77500" lnSpcReduction="20000"/>
          </a:bodyPr>
          <a:lstStyle/>
          <a:p>
            <a:pPr marL="0" indent="0">
              <a:spcBef>
                <a:spcPts val="0"/>
              </a:spcBef>
              <a:buNone/>
            </a:pPr>
            <a:r>
              <a:rPr lang="en-US" dirty="0"/>
              <a:t>There are examples of countries working together.</a:t>
            </a:r>
          </a:p>
          <a:p>
            <a:pPr>
              <a:spcBef>
                <a:spcPts val="0"/>
              </a:spcBef>
            </a:pPr>
            <a:r>
              <a:rPr lang="en-US" dirty="0"/>
              <a:t>The </a:t>
            </a:r>
            <a:r>
              <a:rPr lang="en-US" b="1" dirty="0"/>
              <a:t>Migratory Bird Treaty Act (MBTA)</a:t>
            </a:r>
            <a:r>
              <a:rPr lang="en-US" dirty="0"/>
              <a:t>:</a:t>
            </a:r>
          </a:p>
          <a:p>
            <a:pPr lvl="1">
              <a:spcBef>
                <a:spcPts val="0"/>
              </a:spcBef>
            </a:pPr>
            <a:r>
              <a:rPr lang="en-US" dirty="0"/>
              <a:t>Is an agreement between the U.S. and Canada</a:t>
            </a:r>
          </a:p>
          <a:p>
            <a:pPr lvl="1">
              <a:spcBef>
                <a:spcPts val="0"/>
              </a:spcBef>
            </a:pPr>
            <a:r>
              <a:rPr lang="en-US" dirty="0"/>
              <a:t>Was signed into law in 1918 in response to declines in North American bird species due to hunting</a:t>
            </a:r>
          </a:p>
          <a:p>
            <a:pPr lvl="1">
              <a:spcBef>
                <a:spcPts val="0"/>
              </a:spcBef>
            </a:pPr>
            <a:r>
              <a:rPr lang="en-US" dirty="0"/>
              <a:t>Lists over 1,000 protected species (2021), making it illegal to:</a:t>
            </a:r>
          </a:p>
          <a:p>
            <a:pPr lvl="2">
              <a:spcBef>
                <a:spcPts val="0"/>
              </a:spcBef>
            </a:pPr>
            <a:r>
              <a:rPr lang="en-US" sz="2800" dirty="0"/>
              <a:t>Disturb or kill protected species</a:t>
            </a:r>
          </a:p>
          <a:p>
            <a:pPr lvl="2">
              <a:spcBef>
                <a:spcPts val="0"/>
              </a:spcBef>
            </a:pPr>
            <a:r>
              <a:rPr lang="en-US" sz="2800" dirty="0"/>
              <a:t>Distribute their parts (much hunting historically was for their feathers)</a:t>
            </a:r>
          </a:p>
          <a:p>
            <a:pPr>
              <a:spcBef>
                <a:spcPts val="0"/>
              </a:spcBef>
            </a:pPr>
            <a:r>
              <a:rPr lang="en-US" sz="2900" dirty="0"/>
              <a:t>The Paris Climate Agreement:</a:t>
            </a:r>
          </a:p>
          <a:p>
            <a:pPr lvl="1">
              <a:spcBef>
                <a:spcPts val="0"/>
              </a:spcBef>
            </a:pPr>
            <a:r>
              <a:rPr lang="en-US" dirty="0"/>
              <a:t>Has been signed by over 194 countries</a:t>
            </a:r>
          </a:p>
          <a:p>
            <a:pPr lvl="1">
              <a:spcBef>
                <a:spcPts val="0"/>
              </a:spcBef>
            </a:pPr>
            <a:r>
              <a:rPr lang="en-US" dirty="0"/>
              <a:t>Is a unified effort to reduce greenhouse gas emissions, embrace alternative energy sources, and ease climate pressures on ecosystems</a:t>
            </a:r>
          </a:p>
          <a:p>
            <a:pPr lvl="1">
              <a:spcBef>
                <a:spcPts val="0"/>
              </a:spcBef>
            </a:pPr>
            <a:r>
              <a:rPr lang="en-US" dirty="0"/>
              <a:t>Will be monitored over time for implementation and effectiveness</a:t>
            </a:r>
          </a:p>
          <a:p>
            <a:pPr lvl="1">
              <a:spcBef>
                <a:spcPts val="0"/>
              </a:spcBef>
            </a:pPr>
            <a:r>
              <a:rPr lang="en-US" dirty="0"/>
              <a:t>Has great potential to benefit species negatively affected by climate change</a:t>
            </a:r>
          </a:p>
        </p:txBody>
      </p:sp>
    </p:spTree>
    <p:extLst>
      <p:ext uri="{BB962C8B-B14F-4D97-AF65-F5344CB8AC3E}">
        <p14:creationId xmlns:p14="http://schemas.microsoft.com/office/powerpoint/2010/main" val="724546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7439A-0CA0-6473-A17C-A5DA8FEB3E1E}"/>
              </a:ext>
            </a:extLst>
          </p:cNvPr>
          <p:cNvSpPr>
            <a:spLocks noGrp="1"/>
          </p:cNvSpPr>
          <p:nvPr>
            <p:ph type="title"/>
          </p:nvPr>
        </p:nvSpPr>
        <p:spPr/>
        <p:txBody>
          <a:bodyPr/>
          <a:lstStyle/>
          <a:p>
            <a:r>
              <a:rPr lang="en-US" dirty="0"/>
              <a:t>Changing Human Behavior: Nonprofits</a:t>
            </a:r>
          </a:p>
        </p:txBody>
      </p:sp>
      <p:sp>
        <p:nvSpPr>
          <p:cNvPr id="3" name="Content Placeholder 2">
            <a:extLst>
              <a:ext uri="{FF2B5EF4-FFF2-40B4-BE49-F238E27FC236}">
                <a16:creationId xmlns:a16="http://schemas.microsoft.com/office/drawing/2014/main" id="{D2A2BA5F-546B-E431-F155-D39B6E5ED9A5}"/>
              </a:ext>
            </a:extLst>
          </p:cNvPr>
          <p:cNvSpPr>
            <a:spLocks noGrp="1"/>
          </p:cNvSpPr>
          <p:nvPr>
            <p:ph idx="1"/>
          </p:nvPr>
        </p:nvSpPr>
        <p:spPr>
          <a:xfrm>
            <a:off x="457200" y="1143000"/>
            <a:ext cx="8229600" cy="4572000"/>
          </a:xfrm>
        </p:spPr>
        <p:txBody>
          <a:bodyPr/>
          <a:lstStyle/>
          <a:p>
            <a:pPr marL="0" indent="0">
              <a:buNone/>
            </a:pPr>
            <a:r>
              <a:rPr lang="en-US" dirty="0"/>
              <a:t>The private nonprofit sector plays a large role in conservation in both North America and globally.	</a:t>
            </a:r>
          </a:p>
          <a:p>
            <a:r>
              <a:rPr lang="en-US" dirty="0"/>
              <a:t>Some are species-specific.</a:t>
            </a:r>
          </a:p>
          <a:p>
            <a:r>
              <a:rPr lang="en-US" dirty="0"/>
              <a:t>Others are broadly focused like IUCN and TRAFFIC.</a:t>
            </a:r>
          </a:p>
          <a:p>
            <a:r>
              <a:rPr lang="en-US" dirty="0"/>
              <a:t>The Nature Conservancy purchases land and protects it in an effort to preserve ecosystems.</a:t>
            </a:r>
          </a:p>
        </p:txBody>
      </p:sp>
    </p:spTree>
    <p:extLst>
      <p:ext uri="{BB962C8B-B14F-4D97-AF65-F5344CB8AC3E}">
        <p14:creationId xmlns:p14="http://schemas.microsoft.com/office/powerpoint/2010/main" val="4965210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2</a:t>
            </a:r>
            <a:endParaRPr lang="en-US" dirty="0"/>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060837"/>
            <a:ext cx="8229600" cy="4929146"/>
          </a:xfrm>
        </p:spPr>
        <p:txBody>
          <a:bodyPr>
            <a:noAutofit/>
          </a:bodyPr>
          <a:lstStyle/>
          <a:p>
            <a:pPr>
              <a:spcBef>
                <a:spcPts val="0"/>
              </a:spcBef>
            </a:pPr>
            <a:r>
              <a:rPr lang="en-US" sz="2200" dirty="0"/>
              <a:t>Name the legislation or organization that matches each description.</a:t>
            </a:r>
          </a:p>
          <a:p>
            <a:pPr marL="342900" indent="-342900">
              <a:spcBef>
                <a:spcPts val="0"/>
              </a:spcBef>
              <a:buFont typeface="Arial" panose="020B0604020202020204" pitchFamily="34" charset="0"/>
              <a:buChar char="•"/>
            </a:pPr>
            <a:r>
              <a:rPr lang="en-US" sz="2200" dirty="0"/>
              <a:t>This is an agreement between the United States and Canada to protect migratory bird numbers from declining due to hunting.</a:t>
            </a:r>
          </a:p>
          <a:p>
            <a:pPr marL="342900" indent="-342900">
              <a:spcBef>
                <a:spcPts val="0"/>
              </a:spcBef>
              <a:buFont typeface="Arial" panose="020B0604020202020204" pitchFamily="34" charset="0"/>
              <a:buChar char="•"/>
            </a:pPr>
            <a:r>
              <a:rPr lang="en-US" sz="2200" dirty="0"/>
              <a:t>This list requires the U.S. Fish &amp; Wildlife Service, by law, to develop plans that protect the listed species and bring them back to sustainable numbers.</a:t>
            </a:r>
          </a:p>
          <a:p>
            <a:pPr marL="342900" indent="-342900">
              <a:spcBef>
                <a:spcPts val="0"/>
              </a:spcBef>
              <a:buFont typeface="Arial" panose="020B0604020202020204" pitchFamily="34" charset="0"/>
              <a:buChar char="•"/>
            </a:pPr>
            <a:r>
              <a:rPr lang="en-US" sz="2200" dirty="0"/>
              <a:t>This treaty protects species from international trade and provides legal guidelines for transport of species across national borders.</a:t>
            </a:r>
          </a:p>
          <a:p>
            <a:pPr marL="342900" indent="-342900">
              <a:spcBef>
                <a:spcPts val="0"/>
              </a:spcBef>
              <a:buFont typeface="Arial" panose="020B0604020202020204" pitchFamily="34" charset="0"/>
              <a:buChar char="•"/>
            </a:pPr>
            <a:r>
              <a:rPr lang="en-US" sz="2200" dirty="0"/>
              <a:t>This nonprofit contains the Red List—an online listing of endangered species categorized by taxonomy, type of threat, and other criteria.</a:t>
            </a:r>
          </a:p>
          <a:p>
            <a:pPr marL="342900" indent="-342900">
              <a:spcBef>
                <a:spcPts val="0"/>
              </a:spcBef>
              <a:buFont typeface="Arial" panose="020B0604020202020204" pitchFamily="34" charset="0"/>
              <a:buChar char="•"/>
            </a:pPr>
            <a:r>
              <a:rPr lang="en-US" sz="2200" dirty="0"/>
              <a:t>This nonprofit enforces the rules and regulations around illegal wildlife trade.</a:t>
            </a:r>
          </a:p>
          <a:p>
            <a:pPr marL="342900" indent="-342900">
              <a:spcBef>
                <a:spcPts val="0"/>
              </a:spcBef>
              <a:buFont typeface="Arial" panose="020B0604020202020204" pitchFamily="34" charset="0"/>
              <a:buChar char="•"/>
            </a:pPr>
            <a:endParaRPr lang="en-US" sz="2200" dirty="0"/>
          </a:p>
          <a:p>
            <a:pPr marL="342900" indent="-342900">
              <a:spcBef>
                <a:spcPts val="0"/>
              </a:spcBef>
              <a:buFont typeface="Arial" panose="020B0604020202020204" pitchFamily="34" charset="0"/>
              <a:buChar char="•"/>
            </a:pPr>
            <a:endParaRPr lang="en-US" sz="2200" dirty="0"/>
          </a:p>
          <a:p>
            <a:pPr>
              <a:spcBef>
                <a:spcPts val="0"/>
              </a:spcBef>
            </a:pPr>
            <a:endParaRPr lang="en-US" sz="2200" dirty="0"/>
          </a:p>
          <a:p>
            <a:pPr>
              <a:spcBef>
                <a:spcPts val="0"/>
              </a:spcBef>
            </a:pPr>
            <a:endParaRPr lang="en-US" sz="2200" dirty="0"/>
          </a:p>
        </p:txBody>
      </p:sp>
    </p:spTree>
    <p:extLst>
      <p:ext uri="{BB962C8B-B14F-4D97-AF65-F5344CB8AC3E}">
        <p14:creationId xmlns:p14="http://schemas.microsoft.com/office/powerpoint/2010/main" val="835525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D598B-9484-508F-8C3C-88F91F8066A9}"/>
              </a:ext>
            </a:extLst>
          </p:cNvPr>
          <p:cNvSpPr>
            <a:spLocks noGrp="1"/>
          </p:cNvSpPr>
          <p:nvPr>
            <p:ph type="title"/>
          </p:nvPr>
        </p:nvSpPr>
        <p:spPr/>
        <p:txBody>
          <a:bodyPr/>
          <a:lstStyle/>
          <a:p>
            <a:r>
              <a:rPr lang="en-US" dirty="0"/>
              <a:t>Conservation in Preserves</a:t>
            </a:r>
          </a:p>
        </p:txBody>
      </p:sp>
      <p:sp>
        <p:nvSpPr>
          <p:cNvPr id="3" name="Content Placeholder 2">
            <a:extLst>
              <a:ext uri="{FF2B5EF4-FFF2-40B4-BE49-F238E27FC236}">
                <a16:creationId xmlns:a16="http://schemas.microsoft.com/office/drawing/2014/main" id="{6710F6E5-6CAF-3F7D-FA1C-FE32EA22C34E}"/>
              </a:ext>
            </a:extLst>
          </p:cNvPr>
          <p:cNvSpPr>
            <a:spLocks noGrp="1"/>
          </p:cNvSpPr>
          <p:nvPr>
            <p:ph idx="1"/>
          </p:nvPr>
        </p:nvSpPr>
        <p:spPr>
          <a:xfrm>
            <a:off x="457200" y="1097280"/>
            <a:ext cx="8229600" cy="4998720"/>
          </a:xfrm>
        </p:spPr>
        <p:txBody>
          <a:bodyPr>
            <a:normAutofit lnSpcReduction="10000"/>
          </a:bodyPr>
          <a:lstStyle/>
          <a:p>
            <a:pPr marL="0" indent="0">
              <a:buNone/>
            </a:pPr>
            <a:r>
              <a:rPr lang="en-US" dirty="0"/>
              <a:t>Establishment of wildlife and ecosystem preserves is a key tool of conservation efforts.</a:t>
            </a:r>
          </a:p>
          <a:p>
            <a:r>
              <a:rPr lang="en-US" dirty="0"/>
              <a:t>A preserve is an area of land set aside with varying levels of protection for the organisms that exist within the preserve's boundaries.</a:t>
            </a:r>
          </a:p>
          <a:p>
            <a:r>
              <a:rPr lang="en-US" dirty="0"/>
              <a:t>Preserves:</a:t>
            </a:r>
          </a:p>
          <a:p>
            <a:pPr lvl="1"/>
            <a:r>
              <a:rPr lang="en-US" dirty="0"/>
              <a:t>Can be effective in the short term for protecting species and ecosystems</a:t>
            </a:r>
          </a:p>
          <a:p>
            <a:pPr lvl="1"/>
            <a:r>
              <a:rPr lang="en-US" dirty="0"/>
              <a:t>Face challenges that scientists are studying to make them better long-term solutions to preserving biodiversity and preventing extinction</a:t>
            </a:r>
          </a:p>
        </p:txBody>
      </p:sp>
    </p:spTree>
    <p:extLst>
      <p:ext uri="{BB962C8B-B14F-4D97-AF65-F5344CB8AC3E}">
        <p14:creationId xmlns:p14="http://schemas.microsoft.com/office/powerpoint/2010/main" val="2170136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1DE36-8472-43F3-75F3-467A573594B4}"/>
              </a:ext>
            </a:extLst>
          </p:cNvPr>
          <p:cNvSpPr>
            <a:spLocks noGrp="1"/>
          </p:cNvSpPr>
          <p:nvPr>
            <p:ph type="title"/>
          </p:nvPr>
        </p:nvSpPr>
        <p:spPr/>
        <p:txBody>
          <a:bodyPr/>
          <a:lstStyle/>
          <a:p>
            <a:r>
              <a:rPr lang="en-US" dirty="0"/>
              <a:t>Conservation in Preserves: Preserve Size</a:t>
            </a:r>
          </a:p>
        </p:txBody>
      </p:sp>
      <p:sp>
        <p:nvSpPr>
          <p:cNvPr id="3" name="Content Placeholder 2">
            <a:extLst>
              <a:ext uri="{FF2B5EF4-FFF2-40B4-BE49-F238E27FC236}">
                <a16:creationId xmlns:a16="http://schemas.microsoft.com/office/drawing/2014/main" id="{7FBF6536-C6AE-470B-39C8-3B431466AE93}"/>
              </a:ext>
            </a:extLst>
          </p:cNvPr>
          <p:cNvSpPr>
            <a:spLocks noGrp="1"/>
          </p:cNvSpPr>
          <p:nvPr>
            <p:ph idx="1"/>
          </p:nvPr>
        </p:nvSpPr>
        <p:spPr>
          <a:xfrm>
            <a:off x="457200" y="1097280"/>
            <a:ext cx="8229600" cy="5151120"/>
          </a:xfrm>
        </p:spPr>
        <p:txBody>
          <a:bodyPr>
            <a:normAutofit fontScale="77500" lnSpcReduction="20000"/>
          </a:bodyPr>
          <a:lstStyle/>
          <a:p>
            <a:pPr marL="0" indent="0">
              <a:buNone/>
            </a:pPr>
            <a:r>
              <a:rPr lang="en-US" dirty="0"/>
              <a:t>It is difficult to determine how much land or marine habitat should be protected.</a:t>
            </a:r>
          </a:p>
          <a:p>
            <a:r>
              <a:rPr lang="en-US" dirty="0"/>
              <a:t>The Protected Planet Report (2020):</a:t>
            </a:r>
          </a:p>
          <a:p>
            <a:pPr lvl="1"/>
            <a:r>
              <a:rPr lang="en-US" dirty="0"/>
              <a:t>Was released by IUCN and the United Nations Environmental Program (UNEP) </a:t>
            </a:r>
          </a:p>
          <a:p>
            <a:pPr lvl="1"/>
            <a:r>
              <a:rPr lang="en-US" dirty="0"/>
              <a:t>Reported that 16.64% Earth's land ecosystems and 7.74% of marine/coastal ecosystems are currently protected</a:t>
            </a:r>
          </a:p>
          <a:p>
            <a:r>
              <a:rPr lang="en-US" dirty="0"/>
              <a:t>Individual animals are not equally represented on preserves.</a:t>
            </a:r>
          </a:p>
          <a:p>
            <a:pPr lvl="1"/>
            <a:r>
              <a:rPr lang="en-US" dirty="0"/>
              <a:t>High-quality preserves include only ~50% of threatened amphibian species.</a:t>
            </a:r>
          </a:p>
          <a:p>
            <a:r>
              <a:rPr lang="en-US" dirty="0"/>
              <a:t>To ensure preservation of all threatened species:</a:t>
            </a:r>
          </a:p>
          <a:p>
            <a:pPr lvl="1"/>
            <a:r>
              <a:rPr lang="en-US" dirty="0"/>
              <a:t>The protected areas must increase in size.</a:t>
            </a:r>
          </a:p>
          <a:p>
            <a:pPr lvl="1"/>
            <a:r>
              <a:rPr lang="en-US" dirty="0"/>
              <a:t>The percentage of high-quality preserves must increase.</a:t>
            </a:r>
          </a:p>
          <a:p>
            <a:pPr lvl="1"/>
            <a:r>
              <a:rPr lang="en-US" dirty="0"/>
              <a:t>Preserves must be targeted with more attention to protect biodiversity, something that researchers say is needed.</a:t>
            </a:r>
          </a:p>
          <a:p>
            <a:endParaRPr lang="en-US" dirty="0"/>
          </a:p>
        </p:txBody>
      </p:sp>
    </p:spTree>
    <p:extLst>
      <p:ext uri="{BB962C8B-B14F-4D97-AF65-F5344CB8AC3E}">
        <p14:creationId xmlns:p14="http://schemas.microsoft.com/office/powerpoint/2010/main" val="21177407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2AE34CC-7AB0-EA92-89D3-4CBC2EA37B56}"/>
              </a:ext>
            </a:extLst>
          </p:cNvPr>
          <p:cNvSpPr>
            <a:spLocks noGrp="1"/>
          </p:cNvSpPr>
          <p:nvPr>
            <p:ph idx="1"/>
          </p:nvPr>
        </p:nvSpPr>
        <p:spPr>
          <a:xfrm>
            <a:off x="457200" y="990600"/>
            <a:ext cx="8229600" cy="5257800"/>
          </a:xfrm>
        </p:spPr>
        <p:txBody>
          <a:bodyPr>
            <a:normAutofit fontScale="70000" lnSpcReduction="20000"/>
          </a:bodyPr>
          <a:lstStyle/>
          <a:p>
            <a:pPr marL="0" indent="0">
              <a:buNone/>
            </a:pPr>
            <a:r>
              <a:rPr lang="en-US" dirty="0"/>
              <a:t>The fundamental principle behind much research into preserve design comes from seminal theoretical work on island biogeography published in 1967 by R.H. MacArthur and E.O. Wilson, who concluded that biodiversity on an island was a function of:</a:t>
            </a:r>
          </a:p>
          <a:p>
            <a:r>
              <a:rPr lang="en-US" dirty="0"/>
              <a:t>The origin of species through migration</a:t>
            </a:r>
          </a:p>
          <a:p>
            <a:pPr lvl="1"/>
            <a:r>
              <a:rPr lang="en-US" dirty="0"/>
              <a:t>The greater the distance from the mainland, the lower the migration and the equilibrium number of species.</a:t>
            </a:r>
          </a:p>
          <a:p>
            <a:pPr lvl="1"/>
            <a:r>
              <a:rPr lang="en-US" dirty="0"/>
              <a:t>Because smaller islands are harder to find, fewer new species will immigrate to them.</a:t>
            </a:r>
          </a:p>
          <a:p>
            <a:r>
              <a:rPr lang="en-US" dirty="0"/>
              <a:t>The origin of species through speciation</a:t>
            </a:r>
          </a:p>
          <a:p>
            <a:pPr lvl="1"/>
            <a:r>
              <a:rPr lang="en-US" dirty="0"/>
              <a:t>Within island populations, the number of species gradually increases to be similar to the numbers on the mainland from which the species is suspected to have migrated.</a:t>
            </a:r>
          </a:p>
          <a:p>
            <a:pPr lvl="1"/>
            <a:r>
              <a:rPr lang="en-US" dirty="0"/>
              <a:t>Smaller islands are geographically less diverse, so there are fewer niches to promote speciation.</a:t>
            </a:r>
          </a:p>
          <a:p>
            <a:r>
              <a:rPr lang="en-US" dirty="0"/>
              <a:t>Extinction</a:t>
            </a:r>
          </a:p>
          <a:p>
            <a:pPr lvl="1"/>
            <a:r>
              <a:rPr lang="en-US" dirty="0"/>
              <a:t>Smaller islands support smaller populations, so the probability of extinction is higher.</a:t>
            </a:r>
          </a:p>
        </p:txBody>
      </p:sp>
      <p:sp>
        <p:nvSpPr>
          <p:cNvPr id="4" name="Title 1">
            <a:extLst>
              <a:ext uri="{FF2B5EF4-FFF2-40B4-BE49-F238E27FC236}">
                <a16:creationId xmlns:a16="http://schemas.microsoft.com/office/drawing/2014/main" id="{25BE0160-FD86-D718-92A2-8051F21E7C97}"/>
              </a:ext>
            </a:extLst>
          </p:cNvPr>
          <p:cNvSpPr>
            <a:spLocks noGrp="1"/>
          </p:cNvSpPr>
          <p:nvPr>
            <p:ph type="title"/>
          </p:nvPr>
        </p:nvSpPr>
        <p:spPr/>
        <p:txBody>
          <a:bodyPr/>
          <a:lstStyle/>
          <a:p>
            <a:r>
              <a:rPr lang="en-US" dirty="0"/>
              <a:t>Conservation in Preserves: Preserve Design Based Upon Island Biogeography</a:t>
            </a:r>
            <a:r>
              <a:rPr lang="en-US" sz="1400" baseline="-25000" dirty="0"/>
              <a:t>1</a:t>
            </a:r>
            <a:endParaRPr lang="en-US" dirty="0"/>
          </a:p>
        </p:txBody>
      </p:sp>
    </p:spTree>
    <p:extLst>
      <p:ext uri="{BB962C8B-B14F-4D97-AF65-F5344CB8AC3E}">
        <p14:creationId xmlns:p14="http://schemas.microsoft.com/office/powerpoint/2010/main" val="2271722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47.4 Figure 4</a:t>
            </a:r>
            <a:endParaRPr lang="en-US" sz="3200" dirty="0">
              <a:solidFill>
                <a:schemeClr val="accent1"/>
              </a:solidFill>
            </a:endParaRPr>
          </a:p>
        </p:txBody>
      </p:sp>
      <p:sp>
        <p:nvSpPr>
          <p:cNvPr id="3" name="TextBox 2">
            <a:extLst>
              <a:ext uri="{FF2B5EF4-FFF2-40B4-BE49-F238E27FC236}">
                <a16:creationId xmlns:a16="http://schemas.microsoft.com/office/drawing/2014/main" id="{02AF9106-FE03-AF41-8219-95129BB2096A}"/>
              </a:ext>
            </a:extLst>
          </p:cNvPr>
          <p:cNvSpPr txBox="1"/>
          <p:nvPr/>
        </p:nvSpPr>
        <p:spPr>
          <a:xfrm>
            <a:off x="2286000" y="5796657"/>
            <a:ext cx="4572000" cy="215444"/>
          </a:xfrm>
          <a:prstGeom prst="rect">
            <a:avLst/>
          </a:prstGeom>
          <a:noFill/>
        </p:spPr>
        <p:txBody>
          <a:bodyPr wrap="square">
            <a:spAutoFit/>
          </a:bodyPr>
          <a:lstStyle/>
          <a:p>
            <a:pPr algn="ctr"/>
            <a:r>
              <a:rPr lang="en-US" sz="800" dirty="0"/>
              <a:t>NASA on Wikimedia Commons. "Hawaiian islands."</a:t>
            </a:r>
          </a:p>
        </p:txBody>
      </p:sp>
      <p:pic>
        <p:nvPicPr>
          <p:cNvPr id="6" name="Content Placeholder 6" descr="A photograph of the Hawaiian Islands from space">
            <a:extLst>
              <a:ext uri="{FF2B5EF4-FFF2-40B4-BE49-F238E27FC236}">
                <a16:creationId xmlns:a16="http://schemas.microsoft.com/office/drawing/2014/main" id="{09B802B6-FF6F-1DEA-9D8D-C4742A0765D1}"/>
              </a:ext>
            </a:extLst>
          </p:cNvPr>
          <p:cNvPicPr>
            <a:picLocks noGrp="1" noChangeAspect="1"/>
          </p:cNvPicPr>
          <p:nvPr>
            <p:ph idx="1"/>
          </p:nvPr>
        </p:nvPicPr>
        <p:blipFill>
          <a:blip r:embed="rId3"/>
          <a:srcRect l="12036" t="5333" r="12038" b="4667"/>
          <a:stretch/>
        </p:blipFill>
        <p:spPr>
          <a:xfrm>
            <a:off x="1219200" y="1221058"/>
            <a:ext cx="6705600" cy="4415883"/>
          </a:xfrm>
        </p:spPr>
      </p:pic>
    </p:spTree>
    <p:extLst>
      <p:ext uri="{BB962C8B-B14F-4D97-AF65-F5344CB8AC3E}">
        <p14:creationId xmlns:p14="http://schemas.microsoft.com/office/powerpoint/2010/main" val="1203907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3884140"/>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Identify</a:t>
            </a:r>
            <a:r>
              <a:rPr lang="en-US" dirty="0"/>
              <a:t> new technologies and methods for describing biodiversity.</a:t>
            </a:r>
          </a:p>
          <a:p>
            <a:pPr marL="457200" indent="-457200">
              <a:buFont typeface="Arial" panose="020B0604020202020204" pitchFamily="34" charset="0"/>
              <a:buChar char="•"/>
              <a:tabLst>
                <a:tab pos="457200" algn="l"/>
              </a:tabLst>
            </a:pPr>
            <a:r>
              <a:rPr lang="en-US" b="1" dirty="0"/>
              <a:t>Explain</a:t>
            </a:r>
            <a:r>
              <a:rPr lang="en-US" dirty="0"/>
              <a:t> the legislative framework for conservation.</a:t>
            </a:r>
          </a:p>
          <a:p>
            <a:pPr marL="457200" indent="-457200">
              <a:buFont typeface="Arial" panose="020B0604020202020204" pitchFamily="34" charset="0"/>
              <a:buChar char="•"/>
              <a:tabLst>
                <a:tab pos="457200" algn="l"/>
              </a:tabLst>
            </a:pPr>
            <a:r>
              <a:rPr lang="en-US" b="1" dirty="0"/>
              <a:t>Describe</a:t>
            </a:r>
            <a:r>
              <a:rPr lang="en-US" dirty="0"/>
              <a:t> principles and challenges of conservation preserve design.</a:t>
            </a:r>
          </a:p>
          <a:p>
            <a:pPr marL="457200" indent="-457200">
              <a:buFont typeface="Arial" panose="020B0604020202020204" pitchFamily="34" charset="0"/>
              <a:buChar char="•"/>
              <a:tabLst>
                <a:tab pos="457200" algn="l"/>
              </a:tabLst>
            </a:pPr>
            <a:r>
              <a:rPr lang="en-US" b="1" dirty="0"/>
              <a:t>Identify</a:t>
            </a:r>
            <a:r>
              <a:rPr lang="en-US" dirty="0"/>
              <a:t> examples of the effects of habitat restoration.</a:t>
            </a:r>
          </a:p>
          <a:p>
            <a:pPr marL="457200" indent="-457200">
              <a:buFont typeface="Arial" panose="020B0604020202020204" pitchFamily="34" charset="0"/>
              <a:buChar char="•"/>
              <a:tabLst>
                <a:tab pos="457200" algn="l"/>
              </a:tabLst>
            </a:pPr>
            <a:r>
              <a:rPr lang="en-US" b="1" dirty="0"/>
              <a:t>Discuss</a:t>
            </a:r>
            <a:r>
              <a:rPr lang="en-US" dirty="0"/>
              <a:t> the role of zoos in biodiversity conservation.</a:t>
            </a:r>
            <a:endParaRPr lang="en-US" i="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27A8-3779-2B1F-2E01-2FEDAD75AD23}"/>
              </a:ext>
            </a:extLst>
          </p:cNvPr>
          <p:cNvSpPr>
            <a:spLocks noGrp="1"/>
          </p:cNvSpPr>
          <p:nvPr>
            <p:ph type="title"/>
          </p:nvPr>
        </p:nvSpPr>
        <p:spPr/>
        <p:txBody>
          <a:bodyPr/>
          <a:lstStyle/>
          <a:p>
            <a:r>
              <a:rPr lang="en-US" dirty="0"/>
              <a:t>Conservation in Preserves: Preserve Design Based Upon Island Biogeography</a:t>
            </a:r>
            <a:r>
              <a:rPr lang="en-US" sz="1400" baseline="-25000" dirty="0"/>
              <a:t>2</a:t>
            </a:r>
            <a:endParaRPr lang="en-US" dirty="0"/>
          </a:p>
        </p:txBody>
      </p:sp>
      <p:sp>
        <p:nvSpPr>
          <p:cNvPr id="3" name="Content Placeholder 2">
            <a:extLst>
              <a:ext uri="{FF2B5EF4-FFF2-40B4-BE49-F238E27FC236}">
                <a16:creationId xmlns:a16="http://schemas.microsoft.com/office/drawing/2014/main" id="{D497291A-BC6A-4DA9-A9BB-9DEC9C074E5E}"/>
              </a:ext>
            </a:extLst>
          </p:cNvPr>
          <p:cNvSpPr>
            <a:spLocks noGrp="1"/>
          </p:cNvSpPr>
          <p:nvPr>
            <p:ph idx="1"/>
          </p:nvPr>
        </p:nvSpPr>
        <p:spPr>
          <a:xfrm>
            <a:off x="457200" y="990600"/>
            <a:ext cx="8305800" cy="5257800"/>
          </a:xfrm>
        </p:spPr>
        <p:txBody>
          <a:bodyPr>
            <a:noAutofit/>
          </a:bodyPr>
          <a:lstStyle/>
          <a:p>
            <a:pPr marL="0" indent="0">
              <a:spcBef>
                <a:spcPts val="0"/>
              </a:spcBef>
              <a:buNone/>
            </a:pPr>
            <a:r>
              <a:rPr lang="en-US" sz="2000" dirty="0"/>
              <a:t>According to island biogeography, as islands get larger, the number of species able to colonize and find suitable niches increases (although there is not a direct correlation between island area and species number).</a:t>
            </a:r>
          </a:p>
          <a:p>
            <a:pPr>
              <a:spcBef>
                <a:spcPts val="0"/>
              </a:spcBef>
            </a:pPr>
            <a:r>
              <a:rPr lang="en-US" sz="2000" dirty="0"/>
              <a:t>Conservation preserves can be seen as "islands" of habitat within "oceans" of non-habitat.</a:t>
            </a:r>
          </a:p>
          <a:p>
            <a:pPr lvl="1">
              <a:spcBef>
                <a:spcPts val="0"/>
              </a:spcBef>
            </a:pPr>
            <a:r>
              <a:rPr lang="en-US" sz="2000" dirty="0"/>
              <a:t>For a species to persist, a preserve mut be large enough to support it.</a:t>
            </a:r>
          </a:p>
          <a:p>
            <a:pPr lvl="1">
              <a:spcBef>
                <a:spcPts val="0"/>
              </a:spcBef>
            </a:pPr>
            <a:r>
              <a:rPr lang="en-US" sz="2000" dirty="0"/>
              <a:t>The critical size depends in part on the characteristic home range for the species.</a:t>
            </a:r>
          </a:p>
          <a:p>
            <a:pPr lvl="2">
              <a:spcBef>
                <a:spcPts val="0"/>
              </a:spcBef>
            </a:pPr>
            <a:r>
              <a:rPr lang="en-US" sz="2000" dirty="0"/>
              <a:t>Wolves need a large preserve because they range hundreds of kilometers.</a:t>
            </a:r>
          </a:p>
          <a:p>
            <a:pPr lvl="2">
              <a:spcBef>
                <a:spcPts val="0"/>
              </a:spcBef>
            </a:pPr>
            <a:r>
              <a:rPr lang="en-US" sz="2000" dirty="0"/>
              <a:t>Butterflies can have a smaller preserve because they range within 10 km during their lifetimes.</a:t>
            </a:r>
          </a:p>
          <a:p>
            <a:pPr lvl="1">
              <a:spcBef>
                <a:spcPts val="0"/>
              </a:spcBef>
            </a:pPr>
            <a:r>
              <a:rPr lang="en-US" sz="2000" dirty="0"/>
              <a:t>A larger preserve:</a:t>
            </a:r>
          </a:p>
          <a:p>
            <a:pPr lvl="2">
              <a:spcBef>
                <a:spcPts val="0"/>
              </a:spcBef>
            </a:pPr>
            <a:r>
              <a:rPr lang="en-US" sz="2000" dirty="0"/>
              <a:t>Has more core area of optimal habitat for individual species</a:t>
            </a:r>
          </a:p>
          <a:p>
            <a:pPr lvl="2">
              <a:spcBef>
                <a:spcPts val="0"/>
              </a:spcBef>
            </a:pPr>
            <a:r>
              <a:rPr lang="en-US" sz="2000" dirty="0"/>
              <a:t>Has more niches to support more species</a:t>
            </a:r>
          </a:p>
          <a:p>
            <a:pPr lvl="2">
              <a:spcBef>
                <a:spcPts val="0"/>
              </a:spcBef>
            </a:pPr>
            <a:r>
              <a:rPr lang="en-US" sz="2000" dirty="0"/>
              <a:t>Attracts more species since it is more easily found and reached</a:t>
            </a:r>
          </a:p>
        </p:txBody>
      </p:sp>
    </p:spTree>
    <p:extLst>
      <p:ext uri="{BB962C8B-B14F-4D97-AF65-F5344CB8AC3E}">
        <p14:creationId xmlns:p14="http://schemas.microsoft.com/office/powerpoint/2010/main" val="2368695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15F90-3991-4458-7579-8387148D4C09}"/>
              </a:ext>
            </a:extLst>
          </p:cNvPr>
          <p:cNvSpPr>
            <a:spLocks noGrp="1"/>
          </p:cNvSpPr>
          <p:nvPr>
            <p:ph type="title"/>
          </p:nvPr>
        </p:nvSpPr>
        <p:spPr/>
        <p:txBody>
          <a:bodyPr/>
          <a:lstStyle/>
          <a:p>
            <a:r>
              <a:rPr lang="en-US" dirty="0"/>
              <a:t>Conservation in Preserves: Buffer Zones and Wildlife Corridors</a:t>
            </a:r>
          </a:p>
        </p:txBody>
      </p:sp>
      <p:sp>
        <p:nvSpPr>
          <p:cNvPr id="3" name="Content Placeholder 2">
            <a:extLst>
              <a:ext uri="{FF2B5EF4-FFF2-40B4-BE49-F238E27FC236}">
                <a16:creationId xmlns:a16="http://schemas.microsoft.com/office/drawing/2014/main" id="{B2D2829A-ECC5-13E9-A811-43EFFEE443DE}"/>
              </a:ext>
            </a:extLst>
          </p:cNvPr>
          <p:cNvSpPr>
            <a:spLocks noGrp="1"/>
          </p:cNvSpPr>
          <p:nvPr>
            <p:ph idx="1"/>
          </p:nvPr>
        </p:nvSpPr>
        <p:spPr>
          <a:xfrm>
            <a:off x="381000" y="1097280"/>
            <a:ext cx="8305800" cy="5074920"/>
          </a:xfrm>
        </p:spPr>
        <p:txBody>
          <a:bodyPr>
            <a:normAutofit fontScale="92500" lnSpcReduction="20000"/>
          </a:bodyPr>
          <a:lstStyle/>
          <a:p>
            <a:pPr marL="0" indent="0">
              <a:buNone/>
            </a:pPr>
            <a:r>
              <a:rPr lang="en-US" dirty="0"/>
              <a:t>Preserves perform better when they have </a:t>
            </a:r>
            <a:r>
              <a:rPr lang="en-US" b="1" dirty="0"/>
              <a:t>buffer zones </a:t>
            </a:r>
            <a:r>
              <a:rPr lang="en-US" dirty="0"/>
              <a:t>of suboptimal habitat around them.</a:t>
            </a:r>
          </a:p>
          <a:p>
            <a:r>
              <a:rPr lang="en-US" dirty="0"/>
              <a:t>Buffer zones allow organisms to exit preserve boundaries without predation or lack of resources.</a:t>
            </a:r>
          </a:p>
          <a:p>
            <a:r>
              <a:rPr lang="en-US" dirty="0"/>
              <a:t>One large preserve is better than the same area of smaller ones because there is more core habitat unaffected by edges.</a:t>
            </a:r>
          </a:p>
          <a:p>
            <a:r>
              <a:rPr lang="en-US" dirty="0"/>
              <a:t>A preserve in the shape of a square or circle performs better than a preserve with many thin "arms."</a:t>
            </a:r>
          </a:p>
          <a:p>
            <a:pPr marL="0" indent="0">
              <a:buNone/>
            </a:pPr>
            <a:r>
              <a:rPr lang="en-US" dirty="0"/>
              <a:t>Smaller preserves should have wildlife corridors connecting them so that individuals and their genes can move between them.</a:t>
            </a:r>
          </a:p>
          <a:p>
            <a:r>
              <a:rPr lang="en-US" dirty="0"/>
              <a:t>Wildlife corridors make a group of smaller preserves act more like a larger one.</a:t>
            </a:r>
          </a:p>
        </p:txBody>
      </p:sp>
    </p:spTree>
    <p:extLst>
      <p:ext uri="{BB962C8B-B14F-4D97-AF65-F5344CB8AC3E}">
        <p14:creationId xmlns:p14="http://schemas.microsoft.com/office/powerpoint/2010/main" val="20987299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0225B-F08D-5998-FFC8-85631B5FD52B}"/>
              </a:ext>
            </a:extLst>
          </p:cNvPr>
          <p:cNvSpPr>
            <a:spLocks noGrp="1"/>
          </p:cNvSpPr>
          <p:nvPr>
            <p:ph type="title"/>
          </p:nvPr>
        </p:nvSpPr>
        <p:spPr/>
        <p:txBody>
          <a:bodyPr/>
          <a:lstStyle/>
          <a:p>
            <a:r>
              <a:rPr lang="en-US" dirty="0"/>
              <a:t>Conservation in Preserves: Policies, Legislation, and Enforcement</a:t>
            </a:r>
          </a:p>
        </p:txBody>
      </p:sp>
      <p:sp>
        <p:nvSpPr>
          <p:cNvPr id="3" name="Content Placeholder 2">
            <a:extLst>
              <a:ext uri="{FF2B5EF4-FFF2-40B4-BE49-F238E27FC236}">
                <a16:creationId xmlns:a16="http://schemas.microsoft.com/office/drawing/2014/main" id="{7C795B98-AA44-EDB7-E54D-0C831E5AC948}"/>
              </a:ext>
            </a:extLst>
          </p:cNvPr>
          <p:cNvSpPr>
            <a:spLocks noGrp="1"/>
          </p:cNvSpPr>
          <p:nvPr>
            <p:ph idx="1"/>
          </p:nvPr>
        </p:nvSpPr>
        <p:spPr>
          <a:xfrm>
            <a:off x="381000" y="1066800"/>
            <a:ext cx="8382000" cy="5334000"/>
          </a:xfrm>
        </p:spPr>
        <p:txBody>
          <a:bodyPr>
            <a:normAutofit fontScale="92500" lnSpcReduction="20000"/>
          </a:bodyPr>
          <a:lstStyle/>
          <a:p>
            <a:r>
              <a:rPr lang="en-US" dirty="0"/>
              <a:t>There are many policy, legislative, and enforcement specifications that affect species protection in preserves, including the possible use of preserves for:</a:t>
            </a:r>
          </a:p>
          <a:p>
            <a:pPr lvl="1"/>
            <a:r>
              <a:rPr lang="en-US" dirty="0"/>
              <a:t>Timber extraction</a:t>
            </a:r>
          </a:p>
          <a:p>
            <a:pPr lvl="1"/>
            <a:r>
              <a:rPr lang="en-US" dirty="0"/>
              <a:t>Mineral extraction</a:t>
            </a:r>
          </a:p>
          <a:p>
            <a:pPr lvl="1"/>
            <a:r>
              <a:rPr lang="en-US" dirty="0"/>
              <a:t>Regulated hunting</a:t>
            </a:r>
          </a:p>
          <a:p>
            <a:pPr lvl="1"/>
            <a:r>
              <a:rPr lang="en-US" dirty="0"/>
              <a:t>Human habitation</a:t>
            </a:r>
          </a:p>
          <a:p>
            <a:pPr lvl="1"/>
            <a:r>
              <a:rPr lang="en-US" dirty="0"/>
              <a:t>Nondestructive human recreation</a:t>
            </a:r>
          </a:p>
          <a:p>
            <a:r>
              <a:rPr lang="en-US" dirty="0"/>
              <a:t>Many decisions on use are based on political pressures.</a:t>
            </a:r>
          </a:p>
          <a:p>
            <a:r>
              <a:rPr lang="en-US" dirty="0"/>
              <a:t>In some cases, wildlife protection policies have forced subsistence-living native peoples from ancestral lands.</a:t>
            </a:r>
          </a:p>
          <a:p>
            <a:r>
              <a:rPr lang="en-US" dirty="0"/>
              <a:t>In other cases, lack of enforcement promotes illegal poaching and timber extraction, especially in the tropics.</a:t>
            </a:r>
          </a:p>
        </p:txBody>
      </p:sp>
    </p:spTree>
    <p:extLst>
      <p:ext uri="{BB962C8B-B14F-4D97-AF65-F5344CB8AC3E}">
        <p14:creationId xmlns:p14="http://schemas.microsoft.com/office/powerpoint/2010/main" val="2228497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F00FF-F602-8CE3-7F78-54F36C6F6148}"/>
              </a:ext>
            </a:extLst>
          </p:cNvPr>
          <p:cNvSpPr>
            <a:spLocks noGrp="1"/>
          </p:cNvSpPr>
          <p:nvPr>
            <p:ph type="title"/>
          </p:nvPr>
        </p:nvSpPr>
        <p:spPr/>
        <p:txBody>
          <a:bodyPr/>
          <a:lstStyle/>
          <a:p>
            <a:r>
              <a:rPr lang="en-US" dirty="0"/>
              <a:t>Conservation in Preserves: Limitations</a:t>
            </a:r>
          </a:p>
        </p:txBody>
      </p:sp>
      <p:sp>
        <p:nvSpPr>
          <p:cNvPr id="3" name="Content Placeholder 2">
            <a:extLst>
              <a:ext uri="{FF2B5EF4-FFF2-40B4-BE49-F238E27FC236}">
                <a16:creationId xmlns:a16="http://schemas.microsoft.com/office/drawing/2014/main" id="{6246BA5E-C7E5-04DA-B30F-9BCDC50D31EA}"/>
              </a:ext>
            </a:extLst>
          </p:cNvPr>
          <p:cNvSpPr>
            <a:spLocks noGrp="1"/>
          </p:cNvSpPr>
          <p:nvPr>
            <p:ph idx="1"/>
          </p:nvPr>
        </p:nvSpPr>
        <p:spPr>
          <a:xfrm>
            <a:off x="457200" y="990600"/>
            <a:ext cx="8229600" cy="5334000"/>
          </a:xfrm>
        </p:spPr>
        <p:txBody>
          <a:bodyPr>
            <a:normAutofit fontScale="77500" lnSpcReduction="20000"/>
          </a:bodyPr>
          <a:lstStyle/>
          <a:p>
            <a:r>
              <a:rPr lang="en-US" dirty="0"/>
              <a:t>Political and economic pressures result in preserves being small, so setting aside large enough areas with sufficient buffer zones is difficult.</a:t>
            </a:r>
          </a:p>
          <a:p>
            <a:r>
              <a:rPr lang="en-US" dirty="0"/>
              <a:t>Strong enforcement of protections is needed to prevent poaching and illegal resource extraction.</a:t>
            </a:r>
          </a:p>
          <a:p>
            <a:r>
              <a:rPr lang="en-US" dirty="0"/>
              <a:t>Climate change is problematic for the </a:t>
            </a:r>
            <a:r>
              <a:rPr lang="en-US" i="1" dirty="0"/>
              <a:t>location</a:t>
            </a:r>
            <a:r>
              <a:rPr lang="en-US" dirty="0"/>
              <a:t> of preserves.</a:t>
            </a:r>
          </a:p>
          <a:p>
            <a:pPr lvl="1"/>
            <a:r>
              <a:rPr lang="en-US" dirty="0"/>
              <a:t>While scientists are planning for habitat changes and species migration to higher latitudes, this is all based upon prediction.</a:t>
            </a:r>
          </a:p>
          <a:p>
            <a:r>
              <a:rPr lang="en-US" dirty="0"/>
              <a:t>Conservation preserves suggest that humans are growing more separate from nature and that they only damage biodiversity.</a:t>
            </a:r>
          </a:p>
          <a:p>
            <a:pPr lvl="1"/>
            <a:r>
              <a:rPr lang="en-US" dirty="0"/>
              <a:t>This may reduce the pressure on humans outside the preserve to act sustainably and without damage to biodiversity.</a:t>
            </a:r>
          </a:p>
          <a:p>
            <a:pPr lvl="1"/>
            <a:r>
              <a:rPr lang="en-US" dirty="0"/>
              <a:t>Conversely, properly managed, high-quality preserves present ways to allow humans to witness nature in a less damaging way and may present local economic benefits.</a:t>
            </a:r>
          </a:p>
          <a:p>
            <a:r>
              <a:rPr lang="en-US" dirty="0"/>
              <a:t>Ultimately, humans will need to alter their activities to preserve biodiversity.</a:t>
            </a:r>
          </a:p>
          <a:p>
            <a:endParaRPr lang="en-US" dirty="0"/>
          </a:p>
        </p:txBody>
      </p:sp>
    </p:spTree>
    <p:extLst>
      <p:ext uri="{BB962C8B-B14F-4D97-AF65-F5344CB8AC3E}">
        <p14:creationId xmlns:p14="http://schemas.microsoft.com/office/powerpoint/2010/main" val="18123587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6EC19-9F92-A907-716F-D29E233331A7}"/>
              </a:ext>
            </a:extLst>
          </p:cNvPr>
          <p:cNvSpPr>
            <a:spLocks noGrp="1"/>
          </p:cNvSpPr>
          <p:nvPr>
            <p:ph type="title"/>
          </p:nvPr>
        </p:nvSpPr>
        <p:spPr/>
        <p:txBody>
          <a:bodyPr/>
          <a:lstStyle/>
          <a:p>
            <a:r>
              <a:rPr lang="en-US" dirty="0"/>
              <a:t>Habitat Restoration</a:t>
            </a:r>
          </a:p>
        </p:txBody>
      </p:sp>
      <p:sp>
        <p:nvSpPr>
          <p:cNvPr id="3" name="Content Placeholder 2">
            <a:extLst>
              <a:ext uri="{FF2B5EF4-FFF2-40B4-BE49-F238E27FC236}">
                <a16:creationId xmlns:a16="http://schemas.microsoft.com/office/drawing/2014/main" id="{6A6A97D2-5EE9-AF29-27BA-20530F96E567}"/>
              </a:ext>
            </a:extLst>
          </p:cNvPr>
          <p:cNvSpPr>
            <a:spLocks noGrp="1"/>
          </p:cNvSpPr>
          <p:nvPr>
            <p:ph idx="1"/>
          </p:nvPr>
        </p:nvSpPr>
        <p:spPr>
          <a:xfrm>
            <a:off x="457200" y="990600"/>
            <a:ext cx="8229600" cy="4876800"/>
          </a:xfrm>
        </p:spPr>
        <p:txBody>
          <a:bodyPr>
            <a:noAutofit/>
          </a:bodyPr>
          <a:lstStyle/>
          <a:p>
            <a:pPr marL="0" indent="0">
              <a:spcBef>
                <a:spcPts val="0"/>
              </a:spcBef>
              <a:buNone/>
            </a:pPr>
            <a:r>
              <a:rPr lang="en-US" sz="2400" dirty="0"/>
              <a:t>Habitat restoration can restore and maintain biodiversity:</a:t>
            </a:r>
          </a:p>
          <a:p>
            <a:pPr>
              <a:spcBef>
                <a:spcPts val="0"/>
              </a:spcBef>
            </a:pPr>
            <a:r>
              <a:rPr lang="en-US" sz="2400" dirty="0"/>
              <a:t>Extinct species cannot be restored, but degraded ecosystems can benefit.</a:t>
            </a:r>
          </a:p>
          <a:p>
            <a:pPr marL="0" indent="0">
              <a:spcBef>
                <a:spcPts val="0"/>
              </a:spcBef>
              <a:buNone/>
            </a:pPr>
            <a:r>
              <a:rPr lang="en-US" sz="2400" dirty="0"/>
              <a:t>The reintroduction of wolves into Yellowstone National Park (1995) led to dramatic changes in the ecosystem that increased biodiversity.</a:t>
            </a:r>
          </a:p>
          <a:p>
            <a:pPr>
              <a:spcBef>
                <a:spcPts val="0"/>
              </a:spcBef>
            </a:pPr>
            <a:r>
              <a:rPr lang="en-US" sz="2400" dirty="0"/>
              <a:t>Wolves reduced elk and coyote populations.</a:t>
            </a:r>
          </a:p>
          <a:p>
            <a:pPr>
              <a:spcBef>
                <a:spcPts val="0"/>
              </a:spcBef>
            </a:pPr>
            <a:r>
              <a:rPr lang="en-US" sz="2400" dirty="0"/>
              <a:t>This provided more resources for carrion eaters.</a:t>
            </a:r>
          </a:p>
          <a:p>
            <a:pPr>
              <a:spcBef>
                <a:spcPts val="0"/>
              </a:spcBef>
            </a:pPr>
            <a:r>
              <a:rPr lang="en-US" sz="2400" dirty="0"/>
              <a:t>This allowed riparian areas (along the banks of rivers and streams) to revegetate, boosting their species diversity.</a:t>
            </a:r>
          </a:p>
          <a:p>
            <a:pPr>
              <a:spcBef>
                <a:spcPts val="0"/>
              </a:spcBef>
            </a:pPr>
            <a:r>
              <a:rPr lang="en-US" sz="2400" dirty="0"/>
              <a:t>This increased populations of species previously eaten by coyotes.</a:t>
            </a:r>
          </a:p>
          <a:p>
            <a:pPr>
              <a:spcBef>
                <a:spcPts val="0"/>
              </a:spcBef>
            </a:pPr>
            <a:r>
              <a:rPr lang="en-US" sz="2400" dirty="0"/>
              <a:t>The wolf is a keystone species in this habitat.</a:t>
            </a:r>
          </a:p>
        </p:txBody>
      </p:sp>
    </p:spTree>
    <p:extLst>
      <p:ext uri="{BB962C8B-B14F-4D97-AF65-F5344CB8AC3E}">
        <p14:creationId xmlns:p14="http://schemas.microsoft.com/office/powerpoint/2010/main" val="906552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6EC19-9F92-A907-716F-D29E233331A7}"/>
              </a:ext>
            </a:extLst>
          </p:cNvPr>
          <p:cNvSpPr>
            <a:spLocks noGrp="1"/>
          </p:cNvSpPr>
          <p:nvPr>
            <p:ph type="title"/>
          </p:nvPr>
        </p:nvSpPr>
        <p:spPr/>
        <p:txBody>
          <a:bodyPr/>
          <a:lstStyle/>
          <a:p>
            <a:r>
              <a:rPr lang="en-US" dirty="0"/>
              <a:t>Habitat Restoration: Keystone Species</a:t>
            </a:r>
          </a:p>
        </p:txBody>
      </p:sp>
      <p:sp>
        <p:nvSpPr>
          <p:cNvPr id="3" name="Content Placeholder 2">
            <a:extLst>
              <a:ext uri="{FF2B5EF4-FFF2-40B4-BE49-F238E27FC236}">
                <a16:creationId xmlns:a16="http://schemas.microsoft.com/office/drawing/2014/main" id="{6A6A97D2-5EE9-AF29-27BA-20530F96E567}"/>
              </a:ext>
            </a:extLst>
          </p:cNvPr>
          <p:cNvSpPr>
            <a:spLocks noGrp="1"/>
          </p:cNvSpPr>
          <p:nvPr>
            <p:ph idx="1"/>
          </p:nvPr>
        </p:nvSpPr>
        <p:spPr>
          <a:xfrm>
            <a:off x="457200" y="990600"/>
            <a:ext cx="8229600" cy="5181600"/>
          </a:xfrm>
        </p:spPr>
        <p:txBody>
          <a:bodyPr>
            <a:noAutofit/>
          </a:bodyPr>
          <a:lstStyle/>
          <a:p>
            <a:pPr marL="0" indent="0">
              <a:buNone/>
            </a:pPr>
            <a:r>
              <a:rPr lang="en-US" dirty="0"/>
              <a:t>A </a:t>
            </a:r>
            <a:r>
              <a:rPr lang="en-US" b="1" dirty="0"/>
              <a:t>keystone species </a:t>
            </a:r>
            <a:r>
              <a:rPr lang="en-US" dirty="0"/>
              <a:t>is essential for maintaining ecosystem diversity.</a:t>
            </a:r>
          </a:p>
          <a:p>
            <a:r>
              <a:rPr lang="en-US" dirty="0"/>
              <a:t>Removing them can collapse ecosystem diversity.</a:t>
            </a:r>
          </a:p>
          <a:p>
            <a:r>
              <a:rPr lang="en-US" dirty="0"/>
              <a:t>Restoring keystone species restores biodiversity.</a:t>
            </a:r>
          </a:p>
          <a:p>
            <a:r>
              <a:rPr lang="en-US" dirty="0"/>
              <a:t>Ecologists argue for identifying keystone species, focusing protection efforts on them, and reintroducing them to eco systems if they have been removed.</a:t>
            </a:r>
          </a:p>
        </p:txBody>
      </p:sp>
    </p:spTree>
    <p:extLst>
      <p:ext uri="{BB962C8B-B14F-4D97-AF65-F5344CB8AC3E}">
        <p14:creationId xmlns:p14="http://schemas.microsoft.com/office/powerpoint/2010/main" val="15034114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47.4 Figure 5</a:t>
            </a:r>
            <a:endParaRPr lang="en-US" sz="3200" dirty="0">
              <a:solidFill>
                <a:schemeClr val="accent1"/>
              </a:solidFill>
            </a:endParaRPr>
          </a:p>
        </p:txBody>
      </p:sp>
      <p:sp>
        <p:nvSpPr>
          <p:cNvPr id="3" name="TextBox 2">
            <a:extLst>
              <a:ext uri="{FF2B5EF4-FFF2-40B4-BE49-F238E27FC236}">
                <a16:creationId xmlns:a16="http://schemas.microsoft.com/office/drawing/2014/main" id="{FEDC154E-72BD-A522-16F8-9C9E07921BC8}"/>
              </a:ext>
            </a:extLst>
          </p:cNvPr>
          <p:cNvSpPr txBox="1"/>
          <p:nvPr/>
        </p:nvSpPr>
        <p:spPr>
          <a:xfrm>
            <a:off x="2286000" y="5762864"/>
            <a:ext cx="4572000" cy="215444"/>
          </a:xfrm>
          <a:prstGeom prst="rect">
            <a:avLst/>
          </a:prstGeom>
          <a:noFill/>
        </p:spPr>
        <p:txBody>
          <a:bodyPr wrap="square">
            <a:spAutoFit/>
          </a:bodyPr>
          <a:lstStyle/>
          <a:p>
            <a:pPr algn="ctr"/>
            <a:r>
              <a:rPr lang="en-US" sz="800" dirty="0"/>
              <a:t>gayleenfroese2 on Pixabay. "Elk."</a:t>
            </a:r>
          </a:p>
        </p:txBody>
      </p:sp>
      <p:pic>
        <p:nvPicPr>
          <p:cNvPr id="6" name="Content Placeholder 5" descr="A photograph of an elk with a tracking collar on it">
            <a:extLst>
              <a:ext uri="{FF2B5EF4-FFF2-40B4-BE49-F238E27FC236}">
                <a16:creationId xmlns:a16="http://schemas.microsoft.com/office/drawing/2014/main" id="{0F9D1B82-18AC-E4A8-3391-49ABEFE7B660}"/>
              </a:ext>
            </a:extLst>
          </p:cNvPr>
          <p:cNvPicPr>
            <a:picLocks noGrp="1" noChangeAspect="1"/>
          </p:cNvPicPr>
          <p:nvPr>
            <p:ph idx="1"/>
          </p:nvPr>
        </p:nvPicPr>
        <p:blipFill>
          <a:blip r:embed="rId3"/>
          <a:srcRect l="12036" t="5333" r="12038" b="4667"/>
          <a:stretch/>
        </p:blipFill>
        <p:spPr>
          <a:xfrm>
            <a:off x="1219200" y="1221058"/>
            <a:ext cx="6705600" cy="4415883"/>
          </a:xfrm>
        </p:spPr>
      </p:pic>
    </p:spTree>
    <p:extLst>
      <p:ext uri="{BB962C8B-B14F-4D97-AF65-F5344CB8AC3E}">
        <p14:creationId xmlns:p14="http://schemas.microsoft.com/office/powerpoint/2010/main" val="12908215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47.4 Figure 6</a:t>
            </a:r>
            <a:endParaRPr lang="en-US" sz="3200" dirty="0">
              <a:solidFill>
                <a:schemeClr val="accent1"/>
              </a:solidFill>
            </a:endParaRPr>
          </a:p>
        </p:txBody>
      </p:sp>
      <p:sp>
        <p:nvSpPr>
          <p:cNvPr id="3" name="TextBox 2">
            <a:extLst>
              <a:ext uri="{FF2B5EF4-FFF2-40B4-BE49-F238E27FC236}">
                <a16:creationId xmlns:a16="http://schemas.microsoft.com/office/drawing/2014/main" id="{9CA9B24D-C2D4-7B54-4C82-F7675898834C}"/>
              </a:ext>
            </a:extLst>
          </p:cNvPr>
          <p:cNvSpPr txBox="1"/>
          <p:nvPr/>
        </p:nvSpPr>
        <p:spPr>
          <a:xfrm>
            <a:off x="2286000" y="6090345"/>
            <a:ext cx="4572000" cy="584775"/>
          </a:xfrm>
          <a:prstGeom prst="rect">
            <a:avLst/>
          </a:prstGeom>
          <a:noFill/>
        </p:spPr>
        <p:txBody>
          <a:bodyPr wrap="square">
            <a:spAutoFit/>
          </a:bodyPr>
          <a:lstStyle/>
          <a:p>
            <a:pPr algn="ctr"/>
            <a:r>
              <a:rPr lang="en-US" sz="800" dirty="0"/>
              <a:t>WikiImages on Pixabay. "Wolf pack."</a:t>
            </a:r>
          </a:p>
          <a:p>
            <a:pPr algn="ctr"/>
            <a:r>
              <a:rPr lang="en-US" sz="800" dirty="0"/>
              <a:t>MikeGoad on Pixabay. "Elk."</a:t>
            </a:r>
          </a:p>
          <a:p>
            <a:pPr algn="ctr"/>
            <a:r>
              <a:rPr lang="en-US" sz="800" dirty="0"/>
              <a:t>Abhardphoto on Pixabay. "Yellowstone."</a:t>
            </a:r>
          </a:p>
          <a:p>
            <a:pPr algn="ctr"/>
            <a:r>
              <a:rPr lang="en-US" sz="800" dirty="0"/>
              <a:t>Alexas_Fotos on Pixabay. "Beavers."</a:t>
            </a:r>
          </a:p>
        </p:txBody>
      </p:sp>
      <p:pic>
        <p:nvPicPr>
          <p:cNvPr id="7" name="Content Placeholder 5" descr="Four images of different species in Yellowstone National Park">
            <a:extLst>
              <a:ext uri="{FF2B5EF4-FFF2-40B4-BE49-F238E27FC236}">
                <a16:creationId xmlns:a16="http://schemas.microsoft.com/office/drawing/2014/main" id="{9F5D81E1-C6A5-FE2F-1412-292133919FFB}"/>
              </a:ext>
            </a:extLst>
          </p:cNvPr>
          <p:cNvPicPr>
            <a:picLocks noGrp="1" noChangeAspect="1"/>
          </p:cNvPicPr>
          <p:nvPr>
            <p:ph idx="1"/>
          </p:nvPr>
        </p:nvPicPr>
        <p:blipFill>
          <a:blip r:embed="rId3"/>
          <a:srcRect t="5333" b="56333"/>
          <a:stretch/>
        </p:blipFill>
        <p:spPr>
          <a:xfrm>
            <a:off x="21771" y="2545488"/>
            <a:ext cx="9100457" cy="1938060"/>
          </a:xfrm>
        </p:spPr>
      </p:pic>
    </p:spTree>
    <p:extLst>
      <p:ext uri="{BB962C8B-B14F-4D97-AF65-F5344CB8AC3E}">
        <p14:creationId xmlns:p14="http://schemas.microsoft.com/office/powerpoint/2010/main" val="1836066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E9EBE-1E88-B655-BEEC-CFF59B48404B}"/>
              </a:ext>
            </a:extLst>
          </p:cNvPr>
          <p:cNvSpPr>
            <a:spLocks noGrp="1"/>
          </p:cNvSpPr>
          <p:nvPr>
            <p:ph type="title"/>
          </p:nvPr>
        </p:nvSpPr>
        <p:spPr/>
        <p:txBody>
          <a:bodyPr/>
          <a:lstStyle/>
          <a:p>
            <a:r>
              <a:rPr lang="en-US" dirty="0"/>
              <a:t>Habitat Restoration: Dam Removal</a:t>
            </a:r>
            <a:r>
              <a:rPr lang="en-US" sz="1400" baseline="-25000" dirty="0"/>
              <a:t>1</a:t>
            </a:r>
            <a:endParaRPr lang="en-US" dirty="0"/>
          </a:p>
        </p:txBody>
      </p:sp>
      <p:sp>
        <p:nvSpPr>
          <p:cNvPr id="3" name="Content Placeholder 2">
            <a:extLst>
              <a:ext uri="{FF2B5EF4-FFF2-40B4-BE49-F238E27FC236}">
                <a16:creationId xmlns:a16="http://schemas.microsoft.com/office/drawing/2014/main" id="{4A88A051-943A-1D2C-B8A8-117F646EE094}"/>
              </a:ext>
            </a:extLst>
          </p:cNvPr>
          <p:cNvSpPr>
            <a:spLocks noGrp="1"/>
          </p:cNvSpPr>
          <p:nvPr>
            <p:ph idx="1"/>
          </p:nvPr>
        </p:nvSpPr>
        <p:spPr>
          <a:xfrm>
            <a:off x="457200" y="990600"/>
            <a:ext cx="8229600" cy="4861560"/>
          </a:xfrm>
        </p:spPr>
        <p:txBody>
          <a:bodyPr>
            <a:noAutofit/>
          </a:bodyPr>
          <a:lstStyle/>
          <a:p>
            <a:pPr marL="0" indent="0">
              <a:spcBef>
                <a:spcPts val="0"/>
              </a:spcBef>
              <a:buNone/>
            </a:pPr>
            <a:r>
              <a:rPr lang="en-US" sz="2600" dirty="0"/>
              <a:t>The national movement to remove dams in the U.S. has been accelerating.</a:t>
            </a:r>
          </a:p>
          <a:p>
            <a:pPr>
              <a:spcBef>
                <a:spcPts val="0"/>
              </a:spcBef>
            </a:pPr>
            <a:r>
              <a:rPr lang="en-US" sz="2600" dirty="0"/>
              <a:t>Since the mid-1980s, many aging dams have been considered for removal rather than replacement:</a:t>
            </a:r>
          </a:p>
          <a:p>
            <a:pPr lvl="1">
              <a:spcBef>
                <a:spcPts val="0"/>
              </a:spcBef>
            </a:pPr>
            <a:r>
              <a:rPr lang="en-US" sz="2600" dirty="0"/>
              <a:t>Due to shifting belief about the ecological value of free-flowing rivers</a:t>
            </a:r>
          </a:p>
          <a:p>
            <a:pPr lvl="1">
              <a:spcBef>
                <a:spcPts val="0"/>
              </a:spcBef>
            </a:pPr>
            <a:r>
              <a:rPr lang="en-US" sz="2600" dirty="0"/>
              <a:t>Because dams no longer provide the benefits and functions they did when first built</a:t>
            </a:r>
          </a:p>
          <a:p>
            <a:pPr>
              <a:spcBef>
                <a:spcPts val="0"/>
              </a:spcBef>
            </a:pPr>
            <a:r>
              <a:rPr lang="en-US" sz="2600" dirty="0"/>
              <a:t>The measured benefits of dam removal include:</a:t>
            </a:r>
          </a:p>
          <a:p>
            <a:pPr lvl="1">
              <a:spcBef>
                <a:spcPts val="0"/>
              </a:spcBef>
            </a:pPr>
            <a:r>
              <a:rPr lang="en-US" sz="2600" dirty="0"/>
              <a:t>Restoration of naturally fluctuating water levels</a:t>
            </a:r>
          </a:p>
          <a:p>
            <a:pPr lvl="1">
              <a:spcBef>
                <a:spcPts val="0"/>
              </a:spcBef>
            </a:pPr>
            <a:r>
              <a:rPr lang="en-US" sz="2600" dirty="0"/>
              <a:t>Increased fish diversity</a:t>
            </a:r>
          </a:p>
          <a:p>
            <a:pPr lvl="1">
              <a:spcBef>
                <a:spcPts val="0"/>
              </a:spcBef>
            </a:pPr>
            <a:r>
              <a:rPr lang="en-US" sz="2600" dirty="0"/>
              <a:t>Improved water quality</a:t>
            </a:r>
          </a:p>
        </p:txBody>
      </p:sp>
    </p:spTree>
    <p:extLst>
      <p:ext uri="{BB962C8B-B14F-4D97-AF65-F5344CB8AC3E}">
        <p14:creationId xmlns:p14="http://schemas.microsoft.com/office/powerpoint/2010/main" val="19106027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E9EBE-1E88-B655-BEEC-CFF59B48404B}"/>
              </a:ext>
            </a:extLst>
          </p:cNvPr>
          <p:cNvSpPr>
            <a:spLocks noGrp="1"/>
          </p:cNvSpPr>
          <p:nvPr>
            <p:ph type="title"/>
          </p:nvPr>
        </p:nvSpPr>
        <p:spPr/>
        <p:txBody>
          <a:bodyPr/>
          <a:lstStyle/>
          <a:p>
            <a:r>
              <a:rPr lang="en-US" dirty="0"/>
              <a:t>Habitat Restoration: Dam Removal</a:t>
            </a:r>
            <a:r>
              <a:rPr lang="en-US" sz="1400" baseline="-25000" dirty="0"/>
              <a:t>2</a:t>
            </a:r>
            <a:endParaRPr lang="en-US" dirty="0"/>
          </a:p>
        </p:txBody>
      </p:sp>
      <p:sp>
        <p:nvSpPr>
          <p:cNvPr id="3" name="Content Placeholder 2">
            <a:extLst>
              <a:ext uri="{FF2B5EF4-FFF2-40B4-BE49-F238E27FC236}">
                <a16:creationId xmlns:a16="http://schemas.microsoft.com/office/drawing/2014/main" id="{4A88A051-943A-1D2C-B8A8-117F646EE094}"/>
              </a:ext>
            </a:extLst>
          </p:cNvPr>
          <p:cNvSpPr>
            <a:spLocks noGrp="1"/>
          </p:cNvSpPr>
          <p:nvPr>
            <p:ph idx="1"/>
          </p:nvPr>
        </p:nvSpPr>
        <p:spPr>
          <a:xfrm>
            <a:off x="457200" y="990600"/>
            <a:ext cx="8229600" cy="4861560"/>
          </a:xfrm>
        </p:spPr>
        <p:txBody>
          <a:bodyPr>
            <a:noAutofit/>
          </a:bodyPr>
          <a:lstStyle/>
          <a:p>
            <a:pPr marL="0" indent="0">
              <a:spcBef>
                <a:spcPts val="0"/>
              </a:spcBef>
              <a:buNone/>
            </a:pPr>
            <a:r>
              <a:rPr lang="en-US" sz="2400" dirty="0"/>
              <a:t>Many dam removal projects have had significant impacts.</a:t>
            </a:r>
          </a:p>
          <a:p>
            <a:pPr>
              <a:spcBef>
                <a:spcPts val="0"/>
              </a:spcBef>
            </a:pPr>
            <a:r>
              <a:rPr lang="en-US" sz="2400" dirty="0"/>
              <a:t>In the Pacific Northwest, dam removal projects are expected to increase in salmon populations.</a:t>
            </a:r>
          </a:p>
          <a:p>
            <a:pPr lvl="1">
              <a:spcBef>
                <a:spcPts val="0"/>
              </a:spcBef>
            </a:pPr>
            <a:r>
              <a:rPr lang="en-US" sz="2400" dirty="0"/>
              <a:t>Salmon is a keystone species because it transports key nutrients to inland ecosystems during its annual spawning migrations.</a:t>
            </a:r>
          </a:p>
          <a:p>
            <a:pPr>
              <a:spcBef>
                <a:spcPts val="0"/>
              </a:spcBef>
            </a:pPr>
            <a:r>
              <a:rPr lang="en-US" sz="2400" dirty="0"/>
              <a:t>On the Atlantic coast, dam removal has allowed the return of spawning </a:t>
            </a:r>
            <a:r>
              <a:rPr lang="en-US" sz="2400" i="1" dirty="0"/>
              <a:t>anadromous fish species </a:t>
            </a:r>
            <a:r>
              <a:rPr lang="en-US" sz="2400" dirty="0"/>
              <a:t>(those born in fresh water, live most of their lives in salt water, then return to fresh water to spawn).</a:t>
            </a:r>
          </a:p>
          <a:p>
            <a:pPr>
              <a:spcBef>
                <a:spcPts val="0"/>
              </a:spcBef>
            </a:pPr>
            <a:r>
              <a:rPr lang="en-US" sz="2400" dirty="0"/>
              <a:t>Ongoing and upcoming dam removal projects will provide large-scaled ecological data to inform future dam removal or construction projects.</a:t>
            </a:r>
          </a:p>
        </p:txBody>
      </p:sp>
    </p:spTree>
    <p:extLst>
      <p:ext uri="{BB962C8B-B14F-4D97-AF65-F5344CB8AC3E}">
        <p14:creationId xmlns:p14="http://schemas.microsoft.com/office/powerpoint/2010/main" val="923492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Preserving Biodiversity</a:t>
            </a: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dirty="0">
                <a:solidFill>
                  <a:schemeClr val="tx1"/>
                </a:solidFill>
              </a:rPr>
              <a:t>Preserving biodiversity requires:</a:t>
            </a:r>
          </a:p>
          <a:p>
            <a:pPr marL="457200" indent="-457200">
              <a:buFont typeface="Arial" panose="020B0604020202020204" pitchFamily="34" charset="0"/>
              <a:buChar char="•"/>
              <a:tabLst>
                <a:tab pos="461963" algn="l"/>
              </a:tabLst>
            </a:pPr>
            <a:r>
              <a:rPr lang="en-US" i="0" dirty="0">
                <a:solidFill>
                  <a:schemeClr val="tx1"/>
                </a:solidFill>
              </a:rPr>
              <a:t>A greater understanding of biodiversity itself</a:t>
            </a:r>
          </a:p>
          <a:p>
            <a:pPr marL="457200" indent="-457200">
              <a:buFont typeface="Arial" panose="020B0604020202020204" pitchFamily="34" charset="0"/>
              <a:buChar char="•"/>
              <a:tabLst>
                <a:tab pos="461963" algn="l"/>
              </a:tabLst>
            </a:pPr>
            <a:r>
              <a:rPr lang="en-US" dirty="0">
                <a:solidFill>
                  <a:schemeClr val="tx1"/>
                </a:solidFill>
              </a:rPr>
              <a:t>Changes in human behavior and beliefs</a:t>
            </a:r>
          </a:p>
          <a:p>
            <a:pPr marL="457200" indent="-457200">
              <a:buFont typeface="Arial" panose="020B0604020202020204" pitchFamily="34" charset="0"/>
              <a:buChar char="•"/>
              <a:tabLst>
                <a:tab pos="461963" algn="l"/>
              </a:tabLst>
            </a:pPr>
            <a:r>
              <a:rPr lang="en-US" dirty="0">
                <a:solidFill>
                  <a:schemeClr val="tx1"/>
                </a:solidFill>
              </a:rPr>
              <a:t>Various preservation strategies</a:t>
            </a:r>
          </a:p>
          <a:p>
            <a:pPr>
              <a:tabLst>
                <a:tab pos="461963" algn="l"/>
              </a:tabLst>
            </a:pPr>
            <a:endParaRPr lang="en-US" i="0" dirty="0">
              <a:solidFill>
                <a:schemeClr val="tx1"/>
              </a:solidFill>
            </a:endParaRPr>
          </a:p>
          <a:p>
            <a:pPr marL="0" indent="3175">
              <a:spcBef>
                <a:spcPts val="1200"/>
              </a:spcBef>
              <a:buFont typeface="Courier New" pitchFamily="49" charset="0"/>
              <a:buNone/>
              <a:tabLst>
                <a:tab pos="457200" algn="l"/>
              </a:tabLst>
            </a:pPr>
            <a:r>
              <a:rPr lang="en-US" i="0" dirty="0">
                <a:solidFill>
                  <a:schemeClr val="tx1"/>
                </a:solidFill>
              </a:rPr>
              <a:t>		</a:t>
            </a:r>
            <a:endParaRPr lang="en-US"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829C9-ABA3-95EB-507D-934DE9348F50}"/>
              </a:ext>
            </a:extLst>
          </p:cNvPr>
          <p:cNvSpPr>
            <a:spLocks noGrp="1"/>
          </p:cNvSpPr>
          <p:nvPr>
            <p:ph type="title"/>
          </p:nvPr>
        </p:nvSpPr>
        <p:spPr/>
        <p:txBody>
          <a:bodyPr/>
          <a:lstStyle/>
          <a:p>
            <a:r>
              <a:rPr lang="en-US" dirty="0"/>
              <a:t>Conservation Strategies</a:t>
            </a:r>
          </a:p>
        </p:txBody>
      </p:sp>
      <p:sp>
        <p:nvSpPr>
          <p:cNvPr id="3" name="Content Placeholder 2">
            <a:extLst>
              <a:ext uri="{FF2B5EF4-FFF2-40B4-BE49-F238E27FC236}">
                <a16:creationId xmlns:a16="http://schemas.microsoft.com/office/drawing/2014/main" id="{DCA21A1D-7ED9-700E-0A06-5433983AFFA1}"/>
              </a:ext>
            </a:extLst>
          </p:cNvPr>
          <p:cNvSpPr>
            <a:spLocks noGrp="1"/>
          </p:cNvSpPr>
          <p:nvPr>
            <p:ph idx="1"/>
          </p:nvPr>
        </p:nvSpPr>
        <p:spPr>
          <a:xfrm>
            <a:off x="457200" y="1066800"/>
            <a:ext cx="8229600" cy="5410200"/>
          </a:xfrm>
        </p:spPr>
        <p:txBody>
          <a:bodyPr>
            <a:normAutofit fontScale="70000" lnSpcReduction="20000"/>
          </a:bodyPr>
          <a:lstStyle/>
          <a:p>
            <a:r>
              <a:rPr lang="en-US" dirty="0"/>
              <a:t>Conservation and management strategies aim to increase the population size of a targeted species facing decline in the wild.</a:t>
            </a:r>
          </a:p>
          <a:p>
            <a:r>
              <a:rPr lang="en-US" dirty="0"/>
              <a:t>Strategies are often unique to the target species and population.</a:t>
            </a:r>
          </a:p>
          <a:p>
            <a:r>
              <a:rPr lang="en-US" dirty="0"/>
              <a:t>Strategies may include:</a:t>
            </a:r>
          </a:p>
          <a:p>
            <a:pPr lvl="1"/>
            <a:r>
              <a:rPr lang="en-US" dirty="0"/>
              <a:t>Catch limits</a:t>
            </a:r>
          </a:p>
          <a:p>
            <a:pPr lvl="1"/>
            <a:r>
              <a:rPr lang="en-US" dirty="0"/>
              <a:t>Habitat restoration</a:t>
            </a:r>
          </a:p>
          <a:p>
            <a:pPr lvl="1"/>
            <a:r>
              <a:rPr lang="en-US" dirty="0"/>
              <a:t>Management</a:t>
            </a:r>
          </a:p>
          <a:p>
            <a:pPr lvl="1"/>
            <a:r>
              <a:rPr lang="en-US" dirty="0"/>
              <a:t>Protection</a:t>
            </a:r>
          </a:p>
          <a:p>
            <a:pPr lvl="1"/>
            <a:r>
              <a:rPr lang="en-US" dirty="0"/>
              <a:t>Stock enhancements from captive breeding programs</a:t>
            </a:r>
          </a:p>
          <a:p>
            <a:r>
              <a:rPr lang="en-US" i="1" dirty="0"/>
              <a:t>Mark-recapture studies</a:t>
            </a:r>
            <a:r>
              <a:rPr lang="en-US" dirty="0"/>
              <a:t> are a way to estimate population size and decline.</a:t>
            </a:r>
          </a:p>
          <a:p>
            <a:pPr lvl="1"/>
            <a:r>
              <a:rPr lang="en-US" dirty="0"/>
              <a:t>This method tags wild animals to track their recapture or sightings.</a:t>
            </a:r>
          </a:p>
          <a:p>
            <a:pPr lvl="1"/>
            <a:r>
              <a:rPr lang="en-US" dirty="0"/>
              <a:t>These studies provide insight into various population dynamics: territory size, survival rates, life span, recruitment, and population growth.</a:t>
            </a:r>
          </a:p>
          <a:p>
            <a:pPr lvl="1"/>
            <a:r>
              <a:rPr lang="en-US" dirty="0"/>
              <a:t>Understanding population parameters helps wildlife managers make informed conservation decisions.</a:t>
            </a:r>
          </a:p>
        </p:txBody>
      </p:sp>
    </p:spTree>
    <p:extLst>
      <p:ext uri="{BB962C8B-B14F-4D97-AF65-F5344CB8AC3E}">
        <p14:creationId xmlns:p14="http://schemas.microsoft.com/office/powerpoint/2010/main" val="4047456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D9646-EFAE-FF2F-576B-EF2F0CE6D67F}"/>
              </a:ext>
            </a:extLst>
          </p:cNvPr>
          <p:cNvSpPr>
            <a:spLocks noGrp="1"/>
          </p:cNvSpPr>
          <p:nvPr>
            <p:ph type="title"/>
          </p:nvPr>
        </p:nvSpPr>
        <p:spPr/>
        <p:txBody>
          <a:bodyPr/>
          <a:lstStyle/>
          <a:p>
            <a:r>
              <a:rPr lang="en-US" dirty="0"/>
              <a:t>Captivity and Education</a:t>
            </a:r>
            <a:r>
              <a:rPr lang="en-US" sz="1400" baseline="-25000" dirty="0"/>
              <a:t>1</a:t>
            </a:r>
            <a:endParaRPr lang="en-US" dirty="0"/>
          </a:p>
        </p:txBody>
      </p:sp>
      <p:sp>
        <p:nvSpPr>
          <p:cNvPr id="3" name="Content Placeholder 2">
            <a:extLst>
              <a:ext uri="{FF2B5EF4-FFF2-40B4-BE49-F238E27FC236}">
                <a16:creationId xmlns:a16="http://schemas.microsoft.com/office/drawing/2014/main" id="{CA553D52-045A-E911-9B4F-33D32FB8D389}"/>
              </a:ext>
            </a:extLst>
          </p:cNvPr>
          <p:cNvSpPr>
            <a:spLocks noGrp="1"/>
          </p:cNvSpPr>
          <p:nvPr>
            <p:ph idx="1"/>
          </p:nvPr>
        </p:nvSpPr>
        <p:spPr>
          <a:xfrm>
            <a:off x="457200" y="1203960"/>
            <a:ext cx="8229600" cy="5577840"/>
          </a:xfrm>
        </p:spPr>
        <p:txBody>
          <a:bodyPr>
            <a:normAutofit fontScale="70000" lnSpcReduction="20000"/>
          </a:bodyPr>
          <a:lstStyle/>
          <a:p>
            <a:r>
              <a:rPr lang="en-US" dirty="0"/>
              <a:t>Zoos are increasingly focusing on conservation through captive breeding programs and education.</a:t>
            </a:r>
          </a:p>
          <a:p>
            <a:pPr lvl="1"/>
            <a:r>
              <a:rPr lang="en-US" dirty="0"/>
              <a:t>The shift from collection and exhibition to conservation-focused missions is gaining momentum.</a:t>
            </a:r>
          </a:p>
          <a:p>
            <a:r>
              <a:rPr lang="en-US" dirty="0"/>
              <a:t>Captive breeding programs for endangered species are often inefficient, but there are success stories:	</a:t>
            </a:r>
          </a:p>
          <a:p>
            <a:pPr lvl="1"/>
            <a:r>
              <a:rPr lang="en-US" dirty="0"/>
              <a:t>The California condor's reintroduction to the Grand Canyon</a:t>
            </a:r>
          </a:p>
          <a:p>
            <a:pPr lvl="1"/>
            <a:r>
              <a:rPr lang="en-US" dirty="0"/>
              <a:t>The whooping crane's re-establishment along the Midwest flyway</a:t>
            </a:r>
          </a:p>
          <a:p>
            <a:r>
              <a:rPr lang="en-US" i="1" dirty="0"/>
              <a:t>Head-starting</a:t>
            </a:r>
            <a:r>
              <a:rPr lang="en-US" dirty="0"/>
              <a:t>, a common conservation management tool, is the captive rearing of vulnerable young individuals to reduce early-life mortality.</a:t>
            </a:r>
          </a:p>
          <a:p>
            <a:pPr lvl="1"/>
            <a:r>
              <a:rPr lang="en-US" dirty="0"/>
              <a:t>Individuals may be obtained from captive breeding programs or taken from the wild as juveniles.</a:t>
            </a:r>
          </a:p>
          <a:p>
            <a:pPr lvl="1"/>
            <a:r>
              <a:rPr lang="en-US" dirty="0"/>
              <a:t>Individuals are released once they reach a larger size less susceptible to predation.</a:t>
            </a:r>
          </a:p>
          <a:p>
            <a:pPr lvl="1"/>
            <a:r>
              <a:rPr lang="en-US" dirty="0"/>
              <a:t>In some cases, juveniles are raised in educational institutions like zoos and aquariums to allow the public access and involvement.</a:t>
            </a:r>
          </a:p>
        </p:txBody>
      </p:sp>
    </p:spTree>
    <p:extLst>
      <p:ext uri="{BB962C8B-B14F-4D97-AF65-F5344CB8AC3E}">
        <p14:creationId xmlns:p14="http://schemas.microsoft.com/office/powerpoint/2010/main" val="14464522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9879-CBEA-4E74-DAD5-021C8B5A06F8}"/>
              </a:ext>
            </a:extLst>
          </p:cNvPr>
          <p:cNvSpPr>
            <a:spLocks noGrp="1"/>
          </p:cNvSpPr>
          <p:nvPr>
            <p:ph type="title"/>
          </p:nvPr>
        </p:nvSpPr>
        <p:spPr/>
        <p:txBody>
          <a:bodyPr/>
          <a:lstStyle/>
          <a:p>
            <a:r>
              <a:rPr lang="en-US" dirty="0"/>
              <a:t>Captivity and Education</a:t>
            </a:r>
            <a:r>
              <a:rPr lang="en-US" sz="1400" baseline="-25000" dirty="0"/>
              <a:t>2</a:t>
            </a:r>
            <a:endParaRPr lang="en-US" dirty="0"/>
          </a:p>
        </p:txBody>
      </p:sp>
      <p:sp>
        <p:nvSpPr>
          <p:cNvPr id="3" name="Content Placeholder 2">
            <a:extLst>
              <a:ext uri="{FF2B5EF4-FFF2-40B4-BE49-F238E27FC236}">
                <a16:creationId xmlns:a16="http://schemas.microsoft.com/office/drawing/2014/main" id="{B834B8D4-E566-F5C8-E697-FF904FECB70E}"/>
              </a:ext>
            </a:extLst>
          </p:cNvPr>
          <p:cNvSpPr>
            <a:spLocks noGrp="1"/>
          </p:cNvSpPr>
          <p:nvPr>
            <p:ph idx="1"/>
          </p:nvPr>
        </p:nvSpPr>
        <p:spPr>
          <a:xfrm>
            <a:off x="457200" y="1097280"/>
            <a:ext cx="8229600" cy="4754880"/>
          </a:xfrm>
        </p:spPr>
        <p:txBody>
          <a:bodyPr>
            <a:normAutofit fontScale="92500" lnSpcReduction="10000"/>
          </a:bodyPr>
          <a:lstStyle/>
          <a:p>
            <a:r>
              <a:rPr lang="en-US" dirty="0"/>
              <a:t>Zoos are too limited to handle captive breeding for the numerous species at risk.</a:t>
            </a:r>
          </a:p>
          <a:p>
            <a:r>
              <a:rPr lang="en-US" dirty="0"/>
              <a:t>Education in zoos can positively impact conservation efforts, especially as urbanization reduces human-wildlife contact.</a:t>
            </a:r>
          </a:p>
          <a:p>
            <a:r>
              <a:rPr lang="en-US" dirty="0"/>
              <a:t>Studies on zoos' effectiveness in changing conservation attitudes and actions show mixed results.</a:t>
            </a:r>
          </a:p>
          <a:p>
            <a:r>
              <a:rPr lang="en-US" dirty="0"/>
              <a:t>Zoos often engage in ongoing research and citizen science, involving the public in data collection.</a:t>
            </a:r>
          </a:p>
          <a:p>
            <a:r>
              <a:rPr lang="en-US" dirty="0"/>
              <a:t>Zoos and aquariums may still be important in bridging the worlds of conservation and education to unite the public to work towards saving threatened species.</a:t>
            </a:r>
          </a:p>
        </p:txBody>
      </p:sp>
    </p:spTree>
    <p:extLst>
      <p:ext uri="{BB962C8B-B14F-4D97-AF65-F5344CB8AC3E}">
        <p14:creationId xmlns:p14="http://schemas.microsoft.com/office/powerpoint/2010/main" val="29581411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47.4 Figure 7</a:t>
            </a:r>
            <a:endParaRPr lang="en-US" sz="3200" dirty="0">
              <a:solidFill>
                <a:schemeClr val="accent1"/>
              </a:solidFill>
            </a:endParaRPr>
          </a:p>
        </p:txBody>
      </p:sp>
      <p:pic>
        <p:nvPicPr>
          <p:cNvPr id="5" name="Content Placeholder 8" descr="A photograph of two diamondback terrapins in a tank">
            <a:extLst>
              <a:ext uri="{FF2B5EF4-FFF2-40B4-BE49-F238E27FC236}">
                <a16:creationId xmlns:a16="http://schemas.microsoft.com/office/drawing/2014/main" id="{49E6CB11-5E46-6E0F-2FA2-730D61D36B16}"/>
              </a:ext>
            </a:extLst>
          </p:cNvPr>
          <p:cNvPicPr>
            <a:picLocks noGrp="1" noChangeAspect="1"/>
          </p:cNvPicPr>
          <p:nvPr>
            <p:ph idx="1"/>
          </p:nvPr>
        </p:nvPicPr>
        <p:blipFill>
          <a:blip r:embed="rId3"/>
          <a:srcRect l="35185" t="20691" r="35185" b="24706"/>
          <a:stretch/>
        </p:blipFill>
        <p:spPr>
          <a:xfrm>
            <a:off x="2628900" y="1439635"/>
            <a:ext cx="3886200" cy="3978729"/>
          </a:xfrm>
        </p:spPr>
      </p:pic>
    </p:spTree>
    <p:extLst>
      <p:ext uri="{BB962C8B-B14F-4D97-AF65-F5344CB8AC3E}">
        <p14:creationId xmlns:p14="http://schemas.microsoft.com/office/powerpoint/2010/main" val="10937442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47.4 Figure 8</a:t>
            </a:r>
            <a:endParaRPr lang="en-US" sz="3200" dirty="0">
              <a:solidFill>
                <a:schemeClr val="accent1"/>
              </a:solidFill>
            </a:endParaRPr>
          </a:p>
        </p:txBody>
      </p:sp>
      <p:sp>
        <p:nvSpPr>
          <p:cNvPr id="3" name="TextBox 2">
            <a:extLst>
              <a:ext uri="{FF2B5EF4-FFF2-40B4-BE49-F238E27FC236}">
                <a16:creationId xmlns:a16="http://schemas.microsoft.com/office/drawing/2014/main" id="{F01F440B-D8F5-C789-A0E4-605D7F2710C8}"/>
              </a:ext>
            </a:extLst>
          </p:cNvPr>
          <p:cNvSpPr txBox="1"/>
          <p:nvPr/>
        </p:nvSpPr>
        <p:spPr>
          <a:xfrm>
            <a:off x="2286000" y="5791200"/>
            <a:ext cx="4572000" cy="215444"/>
          </a:xfrm>
          <a:prstGeom prst="rect">
            <a:avLst/>
          </a:prstGeom>
          <a:noFill/>
        </p:spPr>
        <p:txBody>
          <a:bodyPr wrap="square">
            <a:spAutoFit/>
          </a:bodyPr>
          <a:lstStyle/>
          <a:p>
            <a:pPr algn="ctr"/>
            <a:r>
              <a:rPr lang="en-US" sz="800" dirty="0"/>
              <a:t>Christel SAGNIEZ on Pixabay. "Nile hippos."</a:t>
            </a:r>
          </a:p>
        </p:txBody>
      </p:sp>
      <p:pic>
        <p:nvPicPr>
          <p:cNvPr id="6" name="Content Placeholder 5" descr="A photograph of Fiona the hippo with her mother">
            <a:extLst>
              <a:ext uri="{FF2B5EF4-FFF2-40B4-BE49-F238E27FC236}">
                <a16:creationId xmlns:a16="http://schemas.microsoft.com/office/drawing/2014/main" id="{797A398D-FECB-5098-CE4D-3EA7E7180331}"/>
              </a:ext>
            </a:extLst>
          </p:cNvPr>
          <p:cNvPicPr>
            <a:picLocks noGrp="1" noChangeAspect="1"/>
          </p:cNvPicPr>
          <p:nvPr>
            <p:ph idx="1"/>
          </p:nvPr>
        </p:nvPicPr>
        <p:blipFill>
          <a:blip r:embed="rId3"/>
          <a:srcRect l="14815" t="5333" r="13889" b="4667"/>
          <a:stretch/>
        </p:blipFill>
        <p:spPr>
          <a:xfrm>
            <a:off x="1447800" y="1181100"/>
            <a:ext cx="6410678" cy="4495800"/>
          </a:xfrm>
        </p:spPr>
      </p:pic>
    </p:spTree>
    <p:extLst>
      <p:ext uri="{BB962C8B-B14F-4D97-AF65-F5344CB8AC3E}">
        <p14:creationId xmlns:p14="http://schemas.microsoft.com/office/powerpoint/2010/main" val="40056801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71AC7-75BC-420C-33AB-1FBF5BDC2A10}"/>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3047BA40-33E6-4BEC-A58B-47B696E48C00}"/>
              </a:ext>
            </a:extLst>
          </p:cNvPr>
          <p:cNvSpPr>
            <a:spLocks noGrp="1"/>
          </p:cNvSpPr>
          <p:nvPr>
            <p:ph idx="1"/>
          </p:nvPr>
        </p:nvSpPr>
        <p:spPr>
          <a:xfrm>
            <a:off x="457200" y="990600"/>
            <a:ext cx="8229600" cy="5684520"/>
          </a:xfrm>
        </p:spPr>
        <p:txBody>
          <a:bodyPr>
            <a:noAutofit/>
          </a:bodyPr>
          <a:lstStyle/>
          <a:p>
            <a:pPr marL="457200" indent="-457200">
              <a:spcBef>
                <a:spcPts val="0"/>
              </a:spcBef>
              <a:buFont typeface="Arial" panose="020B0604020202020204" pitchFamily="34" charset="0"/>
              <a:buChar char="•"/>
            </a:pPr>
            <a:r>
              <a:rPr lang="en-US" sz="2000" dirty="0"/>
              <a:t>New technologies (DNA barcoding and better information processing) aid in cataloging the planet's biodiversity.</a:t>
            </a:r>
          </a:p>
          <a:p>
            <a:pPr marL="457200" indent="-457200">
              <a:spcBef>
                <a:spcPts val="0"/>
              </a:spcBef>
              <a:buFont typeface="Arial" panose="020B0604020202020204" pitchFamily="34" charset="0"/>
              <a:buChar char="•"/>
            </a:pPr>
            <a:r>
              <a:rPr lang="en-US" sz="2000" dirty="0"/>
              <a:t>International treaties, such as CITES, regulate the transport of endangered species.</a:t>
            </a:r>
          </a:p>
          <a:p>
            <a:pPr marL="457200" indent="-457200">
              <a:spcBef>
                <a:spcPts val="0"/>
              </a:spcBef>
              <a:buFont typeface="Arial" panose="020B0604020202020204" pitchFamily="34" charset="0"/>
              <a:buChar char="•"/>
            </a:pPr>
            <a:r>
              <a:rPr lang="en-US" sz="2000" dirty="0"/>
              <a:t>National legislation and global agreements aim to protect biodiversity and address climate change, with limited success.</a:t>
            </a:r>
          </a:p>
          <a:p>
            <a:pPr marL="1200150" lvl="1" indent="-457200">
              <a:spcBef>
                <a:spcPts val="0"/>
              </a:spcBef>
              <a:buFont typeface="Arial" panose="020B0604020202020204" pitchFamily="34" charset="0"/>
              <a:buChar char="•"/>
            </a:pPr>
            <a:r>
              <a:rPr lang="en-US" sz="2000" dirty="0"/>
              <a:t>Examples include the Endangered Species Act (U.S.) and the Migratory Bird Act (U.S. and Canada).</a:t>
            </a:r>
          </a:p>
          <a:p>
            <a:pPr marL="1200150" lvl="1" indent="-457200">
              <a:spcBef>
                <a:spcPts val="0"/>
              </a:spcBef>
              <a:buFont typeface="Arial" panose="020B0604020202020204" pitchFamily="34" charset="0"/>
              <a:buChar char="•"/>
            </a:pPr>
            <a:r>
              <a:rPr lang="en-US" sz="2000" dirty="0"/>
              <a:t>The Paris Climate Accords aim to reduce global climate change.</a:t>
            </a:r>
          </a:p>
          <a:p>
            <a:pPr marL="457200" indent="-457200">
              <a:spcBef>
                <a:spcPts val="0"/>
              </a:spcBef>
              <a:buFont typeface="Arial" panose="020B0604020202020204" pitchFamily="34" charset="0"/>
              <a:buChar char="•"/>
            </a:pPr>
            <a:r>
              <a:rPr lang="en-US" sz="2000" dirty="0"/>
              <a:t>Nonprofit organizations play an active role in conservation efforts.</a:t>
            </a:r>
          </a:p>
          <a:p>
            <a:pPr marL="457200" indent="-457200">
              <a:spcBef>
                <a:spcPts val="0"/>
              </a:spcBef>
              <a:buFont typeface="Arial" panose="020B0604020202020204" pitchFamily="34" charset="0"/>
              <a:buChar char="•"/>
            </a:pPr>
            <a:r>
              <a:rPr lang="en-US" sz="2000" dirty="0"/>
              <a:t>Conservation preserves protect 11% of Earth's land surface, informed by island biogeography, but face political, economic, and climate challenges.</a:t>
            </a:r>
          </a:p>
          <a:p>
            <a:pPr marL="457200" indent="-457200">
              <a:spcBef>
                <a:spcPts val="0"/>
              </a:spcBef>
              <a:buFont typeface="Arial" panose="020B0604020202020204" pitchFamily="34" charset="0"/>
              <a:buChar char="•"/>
            </a:pPr>
            <a:r>
              <a:rPr lang="en-US" sz="2000" dirty="0"/>
              <a:t>Habitat restoration can restore ecosystems, with examples including keystone species reintroduction and dam removal.</a:t>
            </a:r>
          </a:p>
          <a:p>
            <a:pPr marL="457200" indent="-457200">
              <a:spcBef>
                <a:spcPts val="0"/>
              </a:spcBef>
              <a:buFont typeface="Arial" panose="020B0604020202020204" pitchFamily="34" charset="0"/>
              <a:buChar char="•"/>
            </a:pPr>
            <a:r>
              <a:rPr lang="en-US" sz="2000" dirty="0"/>
              <a:t>Zoos aid conservation through limited captive breeding programs and education efforts.</a:t>
            </a:r>
          </a:p>
        </p:txBody>
      </p:sp>
    </p:spTree>
    <p:extLst>
      <p:ext uri="{BB962C8B-B14F-4D97-AF65-F5344CB8AC3E}">
        <p14:creationId xmlns:p14="http://schemas.microsoft.com/office/powerpoint/2010/main" val="2900955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EE525F-65B6-83E1-0234-17547A033523}"/>
              </a:ext>
            </a:extLst>
          </p:cNvPr>
          <p:cNvSpPr>
            <a:spLocks noGrp="1"/>
          </p:cNvSpPr>
          <p:nvPr>
            <p:ph type="title"/>
          </p:nvPr>
        </p:nvSpPr>
        <p:spPr/>
        <p:txBody>
          <a:bodyPr/>
          <a:lstStyle/>
          <a:p>
            <a:r>
              <a:rPr lang="en-US" dirty="0"/>
              <a:t>Measuring Biodiversity: DNA Barcoding</a:t>
            </a:r>
            <a:r>
              <a:rPr lang="en-US" sz="1400" baseline="-25000" dirty="0"/>
              <a:t>1</a:t>
            </a:r>
            <a:endParaRPr lang="en-US" dirty="0"/>
          </a:p>
        </p:txBody>
      </p:sp>
      <p:sp>
        <p:nvSpPr>
          <p:cNvPr id="3" name="Content Placeholder 2">
            <a:extLst>
              <a:ext uri="{FF2B5EF4-FFF2-40B4-BE49-F238E27FC236}">
                <a16:creationId xmlns:a16="http://schemas.microsoft.com/office/drawing/2014/main" id="{1865DDF5-A9B7-59F4-BE62-67601EF6F005}"/>
              </a:ext>
            </a:extLst>
          </p:cNvPr>
          <p:cNvSpPr>
            <a:spLocks noGrp="1"/>
          </p:cNvSpPr>
          <p:nvPr>
            <p:ph idx="1"/>
          </p:nvPr>
        </p:nvSpPr>
        <p:spPr>
          <a:xfrm>
            <a:off x="457200" y="990600"/>
            <a:ext cx="8229600" cy="5105400"/>
          </a:xfrm>
        </p:spPr>
        <p:txBody>
          <a:bodyPr>
            <a:normAutofit fontScale="92500" lnSpcReduction="20000"/>
          </a:bodyPr>
          <a:lstStyle/>
          <a:p>
            <a:pPr marL="0" indent="0">
              <a:buNone/>
            </a:pPr>
            <a:r>
              <a:rPr lang="en-US" dirty="0"/>
              <a:t>The technologies of molecular genetics and data processing and storage are making cataloguing the planet's species in an accessible way more feasible.</a:t>
            </a:r>
          </a:p>
          <a:p>
            <a:r>
              <a:rPr lang="en-US" b="1" dirty="0"/>
              <a:t>DNA barcoding </a:t>
            </a:r>
            <a:r>
              <a:rPr lang="en-US" dirty="0"/>
              <a:t>is a molecular method involving DNA sequencing that takes advantage of the rapid evolution of certain genes in eukaryotic organelles derived from bacterial endosymbiosis.</a:t>
            </a:r>
          </a:p>
          <a:p>
            <a:pPr lvl="1"/>
            <a:r>
              <a:rPr lang="en-US" dirty="0"/>
              <a:t>Portions of the mitochondrial cytochrome c oxidase 1 gene are used to identify all eukaryotic species except plants, which lack this gene.</a:t>
            </a:r>
          </a:p>
          <a:p>
            <a:pPr lvl="1"/>
            <a:r>
              <a:rPr lang="en-US" dirty="0"/>
              <a:t>A combination of chloroplast genes are used instead for plant barcoding.</a:t>
            </a:r>
          </a:p>
          <a:p>
            <a:r>
              <a:rPr lang="en-US" dirty="0"/>
              <a:t>Rapid mass sequencing is fast and cheap.</a:t>
            </a:r>
          </a:p>
          <a:p>
            <a:r>
              <a:rPr lang="en-US" dirty="0"/>
              <a:t>Computers store and make available lots of data.</a:t>
            </a:r>
          </a:p>
        </p:txBody>
      </p:sp>
    </p:spTree>
    <p:extLst>
      <p:ext uri="{BB962C8B-B14F-4D97-AF65-F5344CB8AC3E}">
        <p14:creationId xmlns:p14="http://schemas.microsoft.com/office/powerpoint/2010/main" val="1509713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0BAF63-BFE2-89B7-7B9B-1AD1648B8740}"/>
              </a:ext>
            </a:extLst>
          </p:cNvPr>
          <p:cNvSpPr>
            <a:spLocks noGrp="1"/>
          </p:cNvSpPr>
          <p:nvPr>
            <p:ph type="title"/>
          </p:nvPr>
        </p:nvSpPr>
        <p:spPr/>
        <p:txBody>
          <a:bodyPr/>
          <a:lstStyle/>
          <a:p>
            <a:r>
              <a:rPr lang="en-US" dirty="0"/>
              <a:t>Measuring Biodiversity: DNA Barcoding</a:t>
            </a:r>
            <a:r>
              <a:rPr lang="en-US" sz="1400" baseline="-25000" dirty="0"/>
              <a:t>2</a:t>
            </a:r>
            <a:endParaRPr lang="en-US" dirty="0"/>
          </a:p>
        </p:txBody>
      </p:sp>
      <p:sp>
        <p:nvSpPr>
          <p:cNvPr id="5" name="Content Placeholder 2">
            <a:extLst>
              <a:ext uri="{FF2B5EF4-FFF2-40B4-BE49-F238E27FC236}">
                <a16:creationId xmlns:a16="http://schemas.microsoft.com/office/drawing/2014/main" id="{4584A938-DD09-1C1C-F076-4C795E83D0C8}"/>
              </a:ext>
            </a:extLst>
          </p:cNvPr>
          <p:cNvSpPr txBox="1">
            <a:spLocks/>
          </p:cNvSpPr>
          <p:nvPr/>
        </p:nvSpPr>
        <p:spPr>
          <a:xfrm>
            <a:off x="457200" y="937592"/>
            <a:ext cx="8229600" cy="5257800"/>
          </a:xfrm>
          <a:prstGeom prst="rect">
            <a:avLst/>
          </a:prstGeom>
        </p:spPr>
        <p:txBody>
          <a:bodyPr>
            <a:normAutofit fontScale="85000" lnSpcReduction="10000"/>
          </a:bodyPr>
          <a:lstStyle>
            <a:lvl1pPr marL="457200" indent="-457200" algn="l" defTabSz="914400" rtl="0" eaLnBrk="1" latinLnBrk="0" hangingPunct="1">
              <a:spcBef>
                <a:spcPct val="20000"/>
              </a:spcBef>
              <a:buFont typeface="Arial" panose="020B0604020202020204" pitchFamily="34" charset="0"/>
              <a:buChar char="•"/>
              <a:defRPr sz="2800" b="0" i="0" kern="1200" baseline="0">
                <a:solidFill>
                  <a:srgbClr val="366092"/>
                </a:solidFill>
                <a:latin typeface="+mn-lt"/>
                <a:ea typeface="+mn-ea"/>
                <a:cs typeface="+mn-cs"/>
              </a:defRPr>
            </a:lvl1pPr>
            <a:lvl2pPr marL="914400" indent="-4572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DNA barcoding is being used to catalog museum specimens including:</a:t>
            </a:r>
          </a:p>
          <a:p>
            <a:pPr lvl="1"/>
            <a:r>
              <a:rPr lang="en-US" dirty="0"/>
              <a:t>Those that have already been named and studied</a:t>
            </a:r>
          </a:p>
          <a:p>
            <a:pPr lvl="1"/>
            <a:r>
              <a:rPr lang="en-US" dirty="0"/>
              <a:t>Those that are less-studied</a:t>
            </a:r>
          </a:p>
          <a:p>
            <a:r>
              <a:rPr lang="en-US" dirty="0"/>
              <a:t>As of 2021, the International Barcode of Life (iBOL) had identified and barcoded over 750,000 named species.</a:t>
            </a:r>
          </a:p>
          <a:p>
            <a:r>
              <a:rPr lang="en-US" dirty="0"/>
              <a:t>The large number of undescribed species that look very similar to sibling species can now be identified using DNA barcoding.</a:t>
            </a:r>
          </a:p>
          <a:p>
            <a:r>
              <a:rPr lang="en-US" dirty="0"/>
              <a:t>While many computer databases now provide information about named species and a framework for adding new species, it will take ~500 years to complete the catalog of known life at the current rate of species description.</a:t>
            </a:r>
          </a:p>
          <a:p>
            <a:pPr lvl="1"/>
            <a:r>
              <a:rPr lang="en-US" dirty="0"/>
              <a:t>Many/most species may be extinct by then.</a:t>
            </a:r>
          </a:p>
        </p:txBody>
      </p:sp>
    </p:spTree>
    <p:extLst>
      <p:ext uri="{BB962C8B-B14F-4D97-AF65-F5344CB8AC3E}">
        <p14:creationId xmlns:p14="http://schemas.microsoft.com/office/powerpoint/2010/main" val="822652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A41C6-3A2B-2B34-A18F-2F4CFB7CE688}"/>
              </a:ext>
            </a:extLst>
          </p:cNvPr>
          <p:cNvSpPr>
            <a:spLocks noGrp="1"/>
          </p:cNvSpPr>
          <p:nvPr>
            <p:ph type="title"/>
          </p:nvPr>
        </p:nvSpPr>
        <p:spPr/>
        <p:txBody>
          <a:bodyPr/>
          <a:lstStyle/>
          <a:p>
            <a:r>
              <a:rPr lang="en-US" dirty="0"/>
              <a:t>Measuring Biodiversity: Monitoring Extinction Threat</a:t>
            </a:r>
          </a:p>
        </p:txBody>
      </p:sp>
      <p:sp>
        <p:nvSpPr>
          <p:cNvPr id="3" name="Content Placeholder 2">
            <a:extLst>
              <a:ext uri="{FF2B5EF4-FFF2-40B4-BE49-F238E27FC236}">
                <a16:creationId xmlns:a16="http://schemas.microsoft.com/office/drawing/2014/main" id="{0B1ED2B3-C115-4306-DFB3-619B89445C18}"/>
              </a:ext>
            </a:extLst>
          </p:cNvPr>
          <p:cNvSpPr>
            <a:spLocks noGrp="1"/>
          </p:cNvSpPr>
          <p:nvPr>
            <p:ph idx="1"/>
          </p:nvPr>
        </p:nvSpPr>
        <p:spPr>
          <a:xfrm>
            <a:off x="457200" y="990600"/>
            <a:ext cx="8229600" cy="4861560"/>
          </a:xfrm>
        </p:spPr>
        <p:txBody>
          <a:bodyPr>
            <a:normAutofit fontScale="92500"/>
          </a:bodyPr>
          <a:lstStyle/>
          <a:p>
            <a:pPr marL="0" indent="0">
              <a:buNone/>
            </a:pPr>
            <a:r>
              <a:rPr lang="en-US" dirty="0"/>
              <a:t>The </a:t>
            </a:r>
            <a:r>
              <a:rPr lang="en-US" b="1" dirty="0"/>
              <a:t>International Union of Conservation of Nature (IUCN)</a:t>
            </a:r>
            <a:r>
              <a:rPr lang="en-US" dirty="0"/>
              <a:t> is a nonprofit that maintains the Red List.</a:t>
            </a:r>
          </a:p>
          <a:p>
            <a:r>
              <a:rPr lang="en-US" dirty="0"/>
              <a:t>The Red list is an online listing, supported by scientific research, of endangered species categorized by:</a:t>
            </a:r>
          </a:p>
          <a:p>
            <a:pPr lvl="1"/>
            <a:r>
              <a:rPr lang="en-US" dirty="0"/>
              <a:t>Taxonomy</a:t>
            </a:r>
          </a:p>
          <a:p>
            <a:pPr lvl="1"/>
            <a:r>
              <a:rPr lang="en-US" dirty="0"/>
              <a:t>Type of threat</a:t>
            </a:r>
          </a:p>
          <a:p>
            <a:pPr lvl="1"/>
            <a:r>
              <a:rPr lang="en-US" dirty="0"/>
              <a:t>Other criteria</a:t>
            </a:r>
          </a:p>
          <a:p>
            <a:r>
              <a:rPr lang="en-US" dirty="0"/>
              <a:t>In 2021, the Red List contained:</a:t>
            </a:r>
          </a:p>
          <a:p>
            <a:pPr lvl="1"/>
            <a:r>
              <a:rPr lang="en-US" dirty="0"/>
              <a:t>138,300 species (all with supporting documentation)</a:t>
            </a:r>
          </a:p>
          <a:p>
            <a:pPr lvl="1"/>
            <a:r>
              <a:rPr lang="en-US" dirty="0"/>
              <a:t>38,500 species threatened with extinction</a:t>
            </a:r>
          </a:p>
        </p:txBody>
      </p:sp>
    </p:spTree>
    <p:extLst>
      <p:ext uri="{BB962C8B-B14F-4D97-AF65-F5344CB8AC3E}">
        <p14:creationId xmlns:p14="http://schemas.microsoft.com/office/powerpoint/2010/main" val="2177076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47.4 Figure 1</a:t>
            </a:r>
            <a:endParaRPr lang="en-US" sz="3200" dirty="0">
              <a:solidFill>
                <a:schemeClr val="accent1"/>
              </a:solidFill>
            </a:endParaRPr>
          </a:p>
        </p:txBody>
      </p:sp>
      <p:sp>
        <p:nvSpPr>
          <p:cNvPr id="4" name="TextBox 3">
            <a:extLst>
              <a:ext uri="{FF2B5EF4-FFF2-40B4-BE49-F238E27FC236}">
                <a16:creationId xmlns:a16="http://schemas.microsoft.com/office/drawing/2014/main" id="{9870587E-0840-FB65-D4FB-F91C0F2D7BAE}"/>
              </a:ext>
            </a:extLst>
          </p:cNvPr>
          <p:cNvSpPr txBox="1"/>
          <p:nvPr/>
        </p:nvSpPr>
        <p:spPr>
          <a:xfrm>
            <a:off x="2362200" y="5803750"/>
            <a:ext cx="4572000" cy="215444"/>
          </a:xfrm>
          <a:prstGeom prst="rect">
            <a:avLst/>
          </a:prstGeom>
          <a:noFill/>
        </p:spPr>
        <p:txBody>
          <a:bodyPr wrap="square">
            <a:spAutoFit/>
          </a:bodyPr>
          <a:lstStyle/>
          <a:p>
            <a:pPr algn="ctr"/>
            <a:r>
              <a:rPr lang="en-US" sz="800" dirty="0"/>
              <a:t>OpenStax. "IUCN Redlist."</a:t>
            </a:r>
          </a:p>
        </p:txBody>
      </p:sp>
      <p:pic>
        <p:nvPicPr>
          <p:cNvPr id="6" name="Content Placeholder 6" descr="The bar graph shows the percentage of animal species, by group, that are critically endangered, endangered, or vulnerable. Approximately 21 percent of mammal species are on the International Union of Conservation of Nature Red List. Of these, about 10 percent are vulnerable, 7 percent are endangered, and 4 percent are critically endangered. Approximately 12 percent of bird species are on the Red List. Of these, about 6 percent are vulnerable, 4 percent are endangered, and 2 percent are critically endangered. Approximately 6 percent of reptile species are on the Red List. Of these, about 3 percent are vulnerable, 2 percent are endangered, and 1 percent is critically endangered. Approximately 29 percent of amphibian species are on the Red List. Of these, about 10 percent are vulnerable, 12 percent are endangered, and 7 percent are critically endangered. Approximately 4 percent of fish species are on the Red List. Of these, about 2 percent are vulnerable, 1 percent is endangered, and 1 percent is critically endangered. No insect species fall on the Red List. Approximately 1.5 percent of mollusk species are on the Red List. Of these, about 1 percent is vulnerable, and 0.25 percent each are endangered or critically endangered. Approximately 3 percent of plant species are on the Red List. Of these, about 2 percent are vulnerable, .5 percent each are endangered or critically endangered.">
            <a:extLst>
              <a:ext uri="{FF2B5EF4-FFF2-40B4-BE49-F238E27FC236}">
                <a16:creationId xmlns:a16="http://schemas.microsoft.com/office/drawing/2014/main" id="{97808C9A-1514-88EA-EC02-15311B7FE55B}"/>
              </a:ext>
            </a:extLst>
          </p:cNvPr>
          <p:cNvPicPr>
            <a:picLocks noGrp="1" noChangeAspect="1"/>
          </p:cNvPicPr>
          <p:nvPr>
            <p:ph idx="1"/>
          </p:nvPr>
        </p:nvPicPr>
        <p:blipFill>
          <a:blip r:embed="rId3"/>
          <a:srcRect l="16666" t="3667" r="20371" b="3000"/>
          <a:stretch/>
        </p:blipFill>
        <p:spPr>
          <a:xfrm>
            <a:off x="1714500" y="1097280"/>
            <a:ext cx="5715000" cy="4706470"/>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1</a:t>
            </a:r>
            <a:endParaRPr lang="en-US" dirty="0"/>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060837"/>
            <a:ext cx="8229600" cy="4882763"/>
          </a:xfrm>
        </p:spPr>
        <p:txBody>
          <a:bodyPr>
            <a:noAutofit/>
          </a:bodyPr>
          <a:lstStyle/>
          <a:p>
            <a:pPr>
              <a:spcBef>
                <a:spcPts val="0"/>
              </a:spcBef>
            </a:pPr>
            <a:r>
              <a:rPr lang="en-US" sz="2200" dirty="0"/>
              <a:t>Which of the following statements is </a:t>
            </a:r>
            <a:r>
              <a:rPr lang="en-US" sz="2200" b="1" dirty="0"/>
              <a:t>not</a:t>
            </a:r>
            <a:r>
              <a:rPr lang="en-US" sz="2200" dirty="0"/>
              <a:t> supported by the graph in Figure 1?</a:t>
            </a:r>
          </a:p>
          <a:p>
            <a:pPr>
              <a:spcBef>
                <a:spcPts val="0"/>
              </a:spcBef>
            </a:pPr>
            <a:endParaRPr lang="en-US" sz="2200" dirty="0"/>
          </a:p>
          <a:p>
            <a:pPr marL="457200" indent="-457200">
              <a:spcBef>
                <a:spcPts val="0"/>
              </a:spcBef>
              <a:buFont typeface="Arial" panose="020B0604020202020204" pitchFamily="34" charset="0"/>
              <a:buChar char="•"/>
            </a:pPr>
            <a:r>
              <a:rPr lang="en-US" sz="2200" dirty="0"/>
              <a:t>There are more vulnerable fishes than critically endangered and endangered fishes combined.</a:t>
            </a:r>
          </a:p>
          <a:p>
            <a:pPr marL="457200" indent="-457200">
              <a:spcBef>
                <a:spcPts val="0"/>
              </a:spcBef>
              <a:buFont typeface="Arial" panose="020B0604020202020204" pitchFamily="34" charset="0"/>
              <a:buChar char="•"/>
            </a:pPr>
            <a:endParaRPr lang="en-US" sz="2200" dirty="0"/>
          </a:p>
          <a:p>
            <a:pPr marL="457200" indent="-457200">
              <a:spcBef>
                <a:spcPts val="0"/>
              </a:spcBef>
              <a:buFont typeface="Arial" panose="020B0604020202020204" pitchFamily="34" charset="0"/>
              <a:buChar char="•"/>
            </a:pPr>
            <a:r>
              <a:rPr lang="en-US" sz="2200" dirty="0"/>
              <a:t>There are more critically endangered amphibians than vulnerable, endangered, and critically endangered reptiles combined.</a:t>
            </a:r>
          </a:p>
          <a:p>
            <a:pPr marL="457200" indent="-457200">
              <a:spcBef>
                <a:spcPts val="0"/>
              </a:spcBef>
              <a:buFont typeface="Arial" panose="020B0604020202020204" pitchFamily="34" charset="0"/>
              <a:buChar char="•"/>
            </a:pPr>
            <a:endParaRPr lang="en-US" sz="2200" dirty="0"/>
          </a:p>
          <a:p>
            <a:pPr marL="457200" indent="-457200">
              <a:spcBef>
                <a:spcPts val="0"/>
              </a:spcBef>
              <a:buFont typeface="Arial" panose="020B0604020202020204" pitchFamily="34" charset="0"/>
              <a:buChar char="•"/>
            </a:pPr>
            <a:r>
              <a:rPr lang="en-US" sz="2200" dirty="0"/>
              <a:t>Within each group, there are more critically endangered species than vulnerable species.</a:t>
            </a:r>
          </a:p>
          <a:p>
            <a:pPr marL="457200" indent="-457200">
              <a:spcBef>
                <a:spcPts val="0"/>
              </a:spcBef>
              <a:buFont typeface="Arial" panose="020B0604020202020204" pitchFamily="34" charset="0"/>
              <a:buChar char="•"/>
            </a:pPr>
            <a:endParaRPr lang="en-US" sz="2200" dirty="0"/>
          </a:p>
          <a:p>
            <a:pPr marL="457200" indent="-457200">
              <a:spcBef>
                <a:spcPts val="0"/>
              </a:spcBef>
              <a:buFont typeface="Arial" panose="020B0604020202020204" pitchFamily="34" charset="0"/>
              <a:buChar char="•"/>
            </a:pPr>
            <a:r>
              <a:rPr lang="en-US" sz="2200" dirty="0"/>
              <a:t>A greater percentage of bird species are critically endangered than mollusk </a:t>
            </a:r>
            <a:r>
              <a:rPr lang="en-US" sz="2300" dirty="0"/>
              <a:t>species.</a:t>
            </a:r>
          </a:p>
        </p:txBody>
      </p:sp>
    </p:spTree>
    <p:extLst>
      <p:ext uri="{BB962C8B-B14F-4D97-AF65-F5344CB8AC3E}">
        <p14:creationId xmlns:p14="http://schemas.microsoft.com/office/powerpoint/2010/main" val="1933572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47.4 Figure 2</a:t>
            </a:r>
            <a:endParaRPr lang="en-US" sz="3200" dirty="0">
              <a:solidFill>
                <a:schemeClr val="accent1"/>
              </a:solidFill>
            </a:endParaRPr>
          </a:p>
        </p:txBody>
      </p:sp>
      <p:sp>
        <p:nvSpPr>
          <p:cNvPr id="3" name="TextBox 2">
            <a:extLst>
              <a:ext uri="{FF2B5EF4-FFF2-40B4-BE49-F238E27FC236}">
                <a16:creationId xmlns:a16="http://schemas.microsoft.com/office/drawing/2014/main" id="{DB59C68C-B8BE-D185-6465-E70B9CB69A69}"/>
              </a:ext>
            </a:extLst>
          </p:cNvPr>
          <p:cNvSpPr txBox="1"/>
          <p:nvPr/>
        </p:nvSpPr>
        <p:spPr>
          <a:xfrm>
            <a:off x="2286000" y="5784268"/>
            <a:ext cx="4572000" cy="215444"/>
          </a:xfrm>
          <a:prstGeom prst="rect">
            <a:avLst/>
          </a:prstGeom>
          <a:noFill/>
        </p:spPr>
        <p:txBody>
          <a:bodyPr wrap="square">
            <a:spAutoFit/>
          </a:bodyPr>
          <a:lstStyle/>
          <a:p>
            <a:pPr algn="ctr"/>
            <a:r>
              <a:rPr lang="en-US" sz="800" dirty="0"/>
              <a:t>Our World In Data on Wikimedia Commons. "Red List Index."</a:t>
            </a:r>
          </a:p>
        </p:txBody>
      </p:sp>
      <p:pic>
        <p:nvPicPr>
          <p:cNvPr id="2" name="Content Placeholder 5" descr="The image presents a map illustrating the Red List Index and the trends in species conservation status across major species groups. The map depicts different regions with varying colors and shading, indicating the Red List Index values and conservation statuses. In regions where the Red List Index value is close to 1.0, depicted by dark red, the species are of &quot;Least Concern&quot; and not expected to face immediate extinction. Lighter shades on the map represent regions with lower Red List Index values, indicating a higher proportion of species at risk of extinction without conservation efforts. The map provides a visual representation of the importance of conservation actions in preserving biological diversity.">
            <a:extLst>
              <a:ext uri="{FF2B5EF4-FFF2-40B4-BE49-F238E27FC236}">
                <a16:creationId xmlns:a16="http://schemas.microsoft.com/office/drawing/2014/main" id="{FF45EF2E-0661-E2B6-0BCB-FFA75E56B968}"/>
              </a:ext>
            </a:extLst>
          </p:cNvPr>
          <p:cNvPicPr>
            <a:picLocks noGrp="1" noChangeAspect="1"/>
          </p:cNvPicPr>
          <p:nvPr>
            <p:ph idx="1"/>
          </p:nvPr>
        </p:nvPicPr>
        <p:blipFill>
          <a:blip r:embed="rId3"/>
          <a:srcRect l="8333" t="5333" r="6481" b="4569"/>
          <a:stretch/>
        </p:blipFill>
        <p:spPr>
          <a:xfrm>
            <a:off x="685800" y="1198814"/>
            <a:ext cx="7772400" cy="4567032"/>
          </a:xfrm>
        </p:spPr>
      </p:pic>
    </p:spTree>
    <p:extLst>
      <p:ext uri="{BB962C8B-B14F-4D97-AF65-F5344CB8AC3E}">
        <p14:creationId xmlns:p14="http://schemas.microsoft.com/office/powerpoint/2010/main" val="2126928584"/>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2829</TotalTime>
  <Words>3398</Words>
  <Application>Microsoft Office PowerPoint</Application>
  <PresentationFormat>On-screen Show (4:3)</PresentationFormat>
  <Paragraphs>264</Paragraphs>
  <Slides>36</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Courier New</vt:lpstr>
      <vt:lpstr>Calibri</vt:lpstr>
      <vt:lpstr>Century Gothic</vt:lpstr>
      <vt:lpstr>Office Theme</vt:lpstr>
      <vt:lpstr>Lesson 47.4</vt:lpstr>
      <vt:lpstr>Objectives</vt:lpstr>
      <vt:lpstr>Preserving Biodiversity</vt:lpstr>
      <vt:lpstr>Measuring Biodiversity: DNA Barcoding1</vt:lpstr>
      <vt:lpstr>Measuring Biodiversity: DNA Barcoding2</vt:lpstr>
      <vt:lpstr>Measuring Biodiversity: Monitoring Extinction Threat</vt:lpstr>
      <vt:lpstr>47.4 Figure 1</vt:lpstr>
      <vt:lpstr>Think It Through1</vt:lpstr>
      <vt:lpstr>47.4 Figure 2</vt:lpstr>
      <vt:lpstr>Changing Human Behavior: Legislation1</vt:lpstr>
      <vt:lpstr>Changing Human Behavior: Legislation2</vt:lpstr>
      <vt:lpstr>47.4 Figure 3</vt:lpstr>
      <vt:lpstr>Changing Human Behavior: Legislation3</vt:lpstr>
      <vt:lpstr>Changing Human Behavior: Nonprofits</vt:lpstr>
      <vt:lpstr>Think It Through2</vt:lpstr>
      <vt:lpstr>Conservation in Preserves</vt:lpstr>
      <vt:lpstr>Conservation in Preserves: Preserve Size</vt:lpstr>
      <vt:lpstr>Conservation in Preserves: Preserve Design Based Upon Island Biogeography1</vt:lpstr>
      <vt:lpstr>47.4 Figure 4</vt:lpstr>
      <vt:lpstr>Conservation in Preserves: Preserve Design Based Upon Island Biogeography2</vt:lpstr>
      <vt:lpstr>Conservation in Preserves: Buffer Zones and Wildlife Corridors</vt:lpstr>
      <vt:lpstr>Conservation in Preserves: Policies, Legislation, and Enforcement</vt:lpstr>
      <vt:lpstr>Conservation in Preserves: Limitations</vt:lpstr>
      <vt:lpstr>Habitat Restoration</vt:lpstr>
      <vt:lpstr>Habitat Restoration: Keystone Species</vt:lpstr>
      <vt:lpstr>47.4 Figure 5</vt:lpstr>
      <vt:lpstr>47.4 Figure 6</vt:lpstr>
      <vt:lpstr>Habitat Restoration: Dam Removal1</vt:lpstr>
      <vt:lpstr>Habitat Restoration: Dam Removal2</vt:lpstr>
      <vt:lpstr>Conservation Strategies</vt:lpstr>
      <vt:lpstr>Captivity and Education1</vt:lpstr>
      <vt:lpstr>Captivity and Education2</vt:lpstr>
      <vt:lpstr>47.4 Figure 7</vt:lpstr>
      <vt:lpstr>47.4 Figure 8</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190</cp:revision>
  <dcterms:created xsi:type="dcterms:W3CDTF">2013-04-26T14:43:13Z</dcterms:created>
  <dcterms:modified xsi:type="dcterms:W3CDTF">2024-10-15T17:25:21Z</dcterms:modified>
</cp:coreProperties>
</file>