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272" r:id="rId2"/>
    <p:sldId id="264" r:id="rId3"/>
    <p:sldId id="265" r:id="rId4"/>
    <p:sldId id="273" r:id="rId5"/>
    <p:sldId id="281" r:id="rId6"/>
    <p:sldId id="282" r:id="rId7"/>
    <p:sldId id="283" r:id="rId8"/>
    <p:sldId id="284" r:id="rId9"/>
    <p:sldId id="285" r:id="rId10"/>
    <p:sldId id="286" r:id="rId11"/>
    <p:sldId id="287" r:id="rId12"/>
    <p:sldId id="293" r:id="rId13"/>
    <p:sldId id="288" r:id="rId14"/>
    <p:sldId id="289" r:id="rId15"/>
    <p:sldId id="294" r:id="rId16"/>
    <p:sldId id="295" r:id="rId17"/>
    <p:sldId id="292" r:id="rId18"/>
    <p:sldId id="270" r:id="rId19"/>
    <p:sldId id="280" r:id="rId20"/>
    <p:sldId id="296" r:id="rId21"/>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autoAdjust="0"/>
    <p:restoredTop sz="88235" autoAdjust="0"/>
  </p:normalViewPr>
  <p:slideViewPr>
    <p:cSldViewPr>
      <p:cViewPr varScale="1">
        <p:scale>
          <a:sx n="97" d="100"/>
          <a:sy n="97" d="100"/>
        </p:scale>
        <p:origin x="2196" y="114"/>
      </p:cViewPr>
      <p:guideLst>
        <p:guide orient="horz" pos="2160"/>
        <p:guide pos="2880"/>
      </p:guideLst>
    </p:cSldViewPr>
  </p:slideViewPr>
  <p:outlineViewPr>
    <p:cViewPr>
      <p:scale>
        <a:sx n="33" d="100"/>
        <a:sy n="33" d="100"/>
      </p:scale>
      <p:origin x="0" y="-861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167316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N" dirty="0">
              <a:latin typeface="+mn-lt"/>
            </a:endParaRP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21954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76030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00517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119693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384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&amp;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8" r:id="rId7"/>
    <p:sldLayoutId id="2147483656" r:id="rId8"/>
    <p:sldLayoutId id="2147483657" r:id="rId9"/>
    <p:sldLayoutId id="2147483654"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5.1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Plasma Membrane Components and Structure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A83D-EE4C-6CA7-89A2-37BFD59A25DF}"/>
              </a:ext>
            </a:extLst>
          </p:cNvPr>
          <p:cNvSpPr>
            <a:spLocks noGrp="1"/>
          </p:cNvSpPr>
          <p:nvPr>
            <p:ph type="title"/>
          </p:nvPr>
        </p:nvSpPr>
        <p:spPr/>
        <p:txBody>
          <a:bodyPr/>
          <a:lstStyle/>
          <a:p>
            <a:r>
              <a:rPr lang="en-US" dirty="0"/>
              <a:t>Proteins</a:t>
            </a:r>
            <a:r>
              <a:rPr lang="en-US" sz="1600" baseline="-25000" dirty="0"/>
              <a:t>2</a:t>
            </a:r>
            <a:endParaRPr lang="en-IN" sz="1600" baseline="-25000" dirty="0"/>
          </a:p>
        </p:txBody>
      </p:sp>
      <p:sp>
        <p:nvSpPr>
          <p:cNvPr id="3" name="Content Placeholder 2">
            <a:extLst>
              <a:ext uri="{FF2B5EF4-FFF2-40B4-BE49-F238E27FC236}">
                <a16:creationId xmlns:a16="http://schemas.microsoft.com/office/drawing/2014/main" id="{2CC33A54-B2B2-C5FC-B07B-D43B48CD9742}"/>
              </a:ext>
            </a:extLst>
          </p:cNvPr>
          <p:cNvSpPr>
            <a:spLocks noGrp="1"/>
          </p:cNvSpPr>
          <p:nvPr>
            <p:ph idx="1"/>
          </p:nvPr>
        </p:nvSpPr>
        <p:spPr/>
        <p:txBody>
          <a:bodyPr>
            <a:normAutofit/>
          </a:bodyPr>
          <a:lstStyle/>
          <a:p>
            <a:pPr marL="0" indent="0">
              <a:buNone/>
            </a:pPr>
            <a:r>
              <a:rPr lang="en-US" sz="2400" dirty="0"/>
              <a:t>A </a:t>
            </a:r>
            <a:r>
              <a:rPr lang="en-US" sz="2400" b="1" dirty="0"/>
              <a:t>peripheral protein</a:t>
            </a:r>
            <a:r>
              <a:rPr lang="en-US" sz="2400" dirty="0"/>
              <a:t> is attached to the exterior or interior surface (periphery) of the membrane.</a:t>
            </a:r>
          </a:p>
          <a:p>
            <a:r>
              <a:rPr lang="en-US" sz="2400" dirty="0"/>
              <a:t>They can attach to either integral proteins or phospholipids in the membrane.</a:t>
            </a:r>
          </a:p>
          <a:p>
            <a:pPr marL="0" indent="0">
              <a:buNone/>
            </a:pPr>
            <a:r>
              <a:rPr lang="en-US" sz="2400" dirty="0"/>
              <a:t>Peripheral and integral proteins can function as enzymes, as attachments for the cytoskeleton, or act as cell recognition sites.</a:t>
            </a:r>
            <a:endParaRPr lang="en-IN" sz="2400" dirty="0"/>
          </a:p>
        </p:txBody>
      </p:sp>
      <p:sp>
        <p:nvSpPr>
          <p:cNvPr id="7" name="TextBox 6">
            <a:extLst>
              <a:ext uri="{FF2B5EF4-FFF2-40B4-BE49-F238E27FC236}">
                <a16:creationId xmlns:a16="http://schemas.microsoft.com/office/drawing/2014/main" id="{527D2A09-DAF3-7942-1CC9-0E1114F81824}"/>
              </a:ext>
              <a:ext uri="{C183D7F6-B498-43B3-948B-1728B52AA6E4}">
                <adec:decorative xmlns:adec="http://schemas.microsoft.com/office/drawing/2017/decorative" val="0"/>
              </a:ext>
            </a:extLst>
          </p:cNvPr>
          <p:cNvSpPr txBox="1"/>
          <p:nvPr/>
        </p:nvSpPr>
        <p:spPr>
          <a:xfrm>
            <a:off x="762000" y="3847639"/>
            <a:ext cx="1181100" cy="307777"/>
          </a:xfrm>
          <a:prstGeom prst="rect">
            <a:avLst/>
          </a:prstGeom>
          <a:noFill/>
        </p:spPr>
        <p:txBody>
          <a:bodyPr wrap="square" rtlCol="0">
            <a:spAutoFit/>
          </a:bodyPr>
          <a:lstStyle/>
          <a:p>
            <a:r>
              <a:rPr lang="en-US" sz="1400" b="1" dirty="0"/>
              <a:t>5.1 Figure 6</a:t>
            </a:r>
          </a:p>
        </p:txBody>
      </p:sp>
      <p:sp>
        <p:nvSpPr>
          <p:cNvPr id="6" name="TextBox 5">
            <a:extLst>
              <a:ext uri="{FF2B5EF4-FFF2-40B4-BE49-F238E27FC236}">
                <a16:creationId xmlns:a16="http://schemas.microsoft.com/office/drawing/2014/main" id="{5825DCCF-B03B-4E28-55ED-A7B17A4505E3}"/>
              </a:ext>
            </a:extLst>
          </p:cNvPr>
          <p:cNvSpPr txBox="1"/>
          <p:nvPr/>
        </p:nvSpPr>
        <p:spPr>
          <a:xfrm>
            <a:off x="2465288" y="5837729"/>
            <a:ext cx="4213423" cy="246221"/>
          </a:xfrm>
          <a:prstGeom prst="rect">
            <a:avLst/>
          </a:prstGeom>
          <a:noFill/>
        </p:spPr>
        <p:txBody>
          <a:bodyPr wrap="square">
            <a:spAutoFit/>
          </a:bodyPr>
          <a:lstStyle/>
          <a:p>
            <a:pPr algn="ctr"/>
            <a:r>
              <a:rPr lang="en-US" sz="1000" dirty="0"/>
              <a:t>Danielle Keller on Wikimedia Commons. "Integral membrane proteins."</a:t>
            </a:r>
          </a:p>
        </p:txBody>
      </p:sp>
      <p:pic>
        <p:nvPicPr>
          <p:cNvPr id="4" name="Content Placeholder 4" descr="(a) shows a protein with several alpha-helices spanning the membrane vertically. (b) shows a protein with two beta-sheets spanning the membrane in diagonal crosses.">
            <a:extLst>
              <a:ext uri="{FF2B5EF4-FFF2-40B4-BE49-F238E27FC236}">
                <a16:creationId xmlns:a16="http://schemas.microsoft.com/office/drawing/2014/main" id="{E56034D1-FE12-4222-F4B7-6B98F0F51D6F}"/>
              </a:ext>
            </a:extLst>
          </p:cNvPr>
          <p:cNvPicPr>
            <a:picLocks noChangeAspect="1"/>
          </p:cNvPicPr>
          <p:nvPr/>
        </p:nvPicPr>
        <p:blipFill>
          <a:blip r:embed="rId2"/>
          <a:srcRect t="3666" b="31334"/>
          <a:stretch/>
        </p:blipFill>
        <p:spPr>
          <a:xfrm>
            <a:off x="1943100" y="3847639"/>
            <a:ext cx="5257800" cy="1898650"/>
          </a:xfrm>
          <a:prstGeom prst="rect">
            <a:avLst/>
          </a:prstGeom>
        </p:spPr>
      </p:pic>
    </p:spTree>
    <p:extLst>
      <p:ext uri="{BB962C8B-B14F-4D97-AF65-F5344CB8AC3E}">
        <p14:creationId xmlns:p14="http://schemas.microsoft.com/office/powerpoint/2010/main" val="90926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5CF8-317B-41D4-C3CD-FB3164A115E7}"/>
              </a:ext>
            </a:extLst>
          </p:cNvPr>
          <p:cNvSpPr>
            <a:spLocks noGrp="1"/>
          </p:cNvSpPr>
          <p:nvPr>
            <p:ph type="title"/>
          </p:nvPr>
        </p:nvSpPr>
        <p:spPr/>
        <p:txBody>
          <a:bodyPr/>
          <a:lstStyle/>
          <a:p>
            <a:r>
              <a:rPr lang="en-US" dirty="0"/>
              <a:t>Carbohydrates</a:t>
            </a:r>
            <a:endParaRPr lang="en-IN" dirty="0"/>
          </a:p>
        </p:txBody>
      </p:sp>
      <p:sp>
        <p:nvSpPr>
          <p:cNvPr id="3" name="Content Placeholder 2">
            <a:extLst>
              <a:ext uri="{FF2B5EF4-FFF2-40B4-BE49-F238E27FC236}">
                <a16:creationId xmlns:a16="http://schemas.microsoft.com/office/drawing/2014/main" id="{3C682398-241A-EB62-DEA9-33A6D6E225B7}"/>
              </a:ext>
            </a:extLst>
          </p:cNvPr>
          <p:cNvSpPr>
            <a:spLocks noGrp="1"/>
          </p:cNvSpPr>
          <p:nvPr>
            <p:ph idx="1"/>
          </p:nvPr>
        </p:nvSpPr>
        <p:spPr>
          <a:xfrm>
            <a:off x="457200" y="1280160"/>
            <a:ext cx="8229600" cy="2682240"/>
          </a:xfrm>
        </p:spPr>
        <p:txBody>
          <a:bodyPr>
            <a:normAutofit fontScale="92500" lnSpcReduction="20000"/>
          </a:bodyPr>
          <a:lstStyle/>
          <a:p>
            <a:pPr marL="0" indent="0">
              <a:buNone/>
            </a:pPr>
            <a:r>
              <a:rPr lang="en-US" dirty="0"/>
              <a:t>Carbohydrates are always found on the exterior surface of the plasma membrane.</a:t>
            </a:r>
          </a:p>
          <a:p>
            <a:r>
              <a:rPr lang="en-US" dirty="0"/>
              <a:t>Bound to proteins (glycoproteins) or lipids (glycolipids) in straight or branched chains</a:t>
            </a:r>
          </a:p>
          <a:p>
            <a:r>
              <a:rPr lang="en-US" dirty="0"/>
              <a:t>Form the </a:t>
            </a:r>
            <a:r>
              <a:rPr lang="en-US" i="1" dirty="0"/>
              <a:t>glycocalyx</a:t>
            </a:r>
            <a:r>
              <a:rPr lang="en-US" dirty="0"/>
              <a:t>, which attracts water to the cell surface, aids in cell recognition, embryonic development, and in cell-to-cell attachments</a:t>
            </a:r>
            <a:endParaRPr lang="en-IN" dirty="0"/>
          </a:p>
        </p:txBody>
      </p:sp>
      <p:sp>
        <p:nvSpPr>
          <p:cNvPr id="6" name="TextBox 5">
            <a:extLst>
              <a:ext uri="{FF2B5EF4-FFF2-40B4-BE49-F238E27FC236}">
                <a16:creationId xmlns:a16="http://schemas.microsoft.com/office/drawing/2014/main" id="{15836F6A-15F4-D5AA-BB20-DB73E510EDB7}"/>
              </a:ext>
              <a:ext uri="{C183D7F6-B498-43B3-948B-1728B52AA6E4}">
                <adec:decorative xmlns:adec="http://schemas.microsoft.com/office/drawing/2017/decorative" val="0"/>
              </a:ext>
            </a:extLst>
          </p:cNvPr>
          <p:cNvSpPr txBox="1"/>
          <p:nvPr/>
        </p:nvSpPr>
        <p:spPr>
          <a:xfrm>
            <a:off x="698174" y="3919520"/>
            <a:ext cx="1181100" cy="307777"/>
          </a:xfrm>
          <a:prstGeom prst="rect">
            <a:avLst/>
          </a:prstGeom>
          <a:noFill/>
        </p:spPr>
        <p:txBody>
          <a:bodyPr wrap="square" rtlCol="0">
            <a:spAutoFit/>
          </a:bodyPr>
          <a:lstStyle/>
          <a:p>
            <a:r>
              <a:rPr lang="en-US" sz="1400" b="1" dirty="0"/>
              <a:t>5.1 Figure 7</a:t>
            </a:r>
          </a:p>
        </p:txBody>
      </p:sp>
      <p:pic>
        <p:nvPicPr>
          <p:cNvPr id="4" name="Content Placeholder 5" descr="The phospholipid bilayer is shown, with proteins, a glycoprotein, a glycolipid, and sterol. A carbohydrate binds to a protein, making a glycoprotein, and a carbohydrate bonds with a lipid to form a glycolipid. Both the glycolipid and the glycoprotein are on the exterior of the phospholipid bilayer, outside the cell, but the sterol is embedded within the phospholipid bilayer.">
            <a:extLst>
              <a:ext uri="{FF2B5EF4-FFF2-40B4-BE49-F238E27FC236}">
                <a16:creationId xmlns:a16="http://schemas.microsoft.com/office/drawing/2014/main" id="{CF4A8690-619A-F0C5-B63A-83D379D7B6B6}"/>
              </a:ext>
            </a:extLst>
          </p:cNvPr>
          <p:cNvPicPr>
            <a:picLocks noChangeAspect="1"/>
          </p:cNvPicPr>
          <p:nvPr/>
        </p:nvPicPr>
        <p:blipFill>
          <a:blip r:embed="rId2"/>
          <a:srcRect t="5332" b="35540"/>
          <a:stretch/>
        </p:blipFill>
        <p:spPr>
          <a:xfrm>
            <a:off x="1676400" y="3888880"/>
            <a:ext cx="5791200" cy="1902320"/>
          </a:xfrm>
          <a:prstGeom prst="rect">
            <a:avLst/>
          </a:prstGeom>
        </p:spPr>
      </p:pic>
      <p:sp>
        <p:nvSpPr>
          <p:cNvPr id="7" name="TextBox 6">
            <a:extLst>
              <a:ext uri="{FF2B5EF4-FFF2-40B4-BE49-F238E27FC236}">
                <a16:creationId xmlns:a16="http://schemas.microsoft.com/office/drawing/2014/main" id="{D2BC409C-AD2B-4262-D5EF-4D18FCF586D4}"/>
              </a:ext>
            </a:extLst>
          </p:cNvPr>
          <p:cNvSpPr txBox="1"/>
          <p:nvPr/>
        </p:nvSpPr>
        <p:spPr>
          <a:xfrm>
            <a:off x="1893451" y="5791200"/>
            <a:ext cx="5357098" cy="246221"/>
          </a:xfrm>
          <a:prstGeom prst="rect">
            <a:avLst/>
          </a:prstGeom>
          <a:noFill/>
        </p:spPr>
        <p:txBody>
          <a:bodyPr wrap="square">
            <a:spAutoFit/>
          </a:bodyPr>
          <a:lstStyle/>
          <a:p>
            <a:pPr algn="ctr"/>
            <a:r>
              <a:rPr lang="en-US" sz="1000" dirty="0"/>
              <a:t>Connectivid-D on Wikimedia Commons. "Fluid mosaic model."</a:t>
            </a:r>
          </a:p>
        </p:txBody>
      </p:sp>
    </p:spTree>
    <p:extLst>
      <p:ext uri="{BB962C8B-B14F-4D97-AF65-F5344CB8AC3E}">
        <p14:creationId xmlns:p14="http://schemas.microsoft.com/office/powerpoint/2010/main" val="347893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EDF6-14B7-FCE0-1631-C2AC2F77AA77}"/>
              </a:ext>
            </a:extLst>
          </p:cNvPr>
          <p:cNvSpPr>
            <a:spLocks noGrp="1"/>
          </p:cNvSpPr>
          <p:nvPr>
            <p:ph type="title"/>
          </p:nvPr>
        </p:nvSpPr>
        <p:spPr/>
        <p:txBody>
          <a:bodyPr/>
          <a:lstStyle/>
          <a:p>
            <a:r>
              <a:rPr lang="en-US" dirty="0"/>
              <a:t>How Viruses Infect Specific Organs</a:t>
            </a:r>
            <a:endParaRPr lang="en-IN" dirty="0"/>
          </a:p>
        </p:txBody>
      </p:sp>
      <p:sp>
        <p:nvSpPr>
          <p:cNvPr id="3" name="Content Placeholder 2">
            <a:extLst>
              <a:ext uri="{FF2B5EF4-FFF2-40B4-BE49-F238E27FC236}">
                <a16:creationId xmlns:a16="http://schemas.microsoft.com/office/drawing/2014/main" id="{996BA1C1-D75D-114E-FE3F-707FAE1E0683}"/>
              </a:ext>
            </a:extLst>
          </p:cNvPr>
          <p:cNvSpPr>
            <a:spLocks noGrp="1"/>
          </p:cNvSpPr>
          <p:nvPr>
            <p:ph idx="1"/>
          </p:nvPr>
        </p:nvSpPr>
        <p:spPr>
          <a:xfrm>
            <a:off x="457200" y="1280160"/>
            <a:ext cx="5257800" cy="5120640"/>
          </a:xfrm>
        </p:spPr>
        <p:txBody>
          <a:bodyPr>
            <a:normAutofit fontScale="70000" lnSpcReduction="20000"/>
          </a:bodyPr>
          <a:lstStyle/>
          <a:p>
            <a:r>
              <a:rPr lang="en-US" dirty="0"/>
              <a:t>HIV can penetrate the plasma membranes of helper T cells and monocytes, while </a:t>
            </a:r>
            <a:r>
              <a:rPr lang="en-IN" dirty="0"/>
              <a:t>hepatitis attacks liver cells.</a:t>
            </a:r>
          </a:p>
          <a:p>
            <a:r>
              <a:rPr lang="en-US" dirty="0"/>
              <a:t>Viruses like HIV can invade cells by binding to specific surface receptors, while other viral surface proteins interact with the immune system to induce antibody production against the viral antigens.</a:t>
            </a:r>
          </a:p>
          <a:p>
            <a:r>
              <a:rPr lang="en-US" dirty="0"/>
              <a:t>A major challenge with HIV is that the viral surface recognition sites mutate rapidly, generating new viral variants that existing antibodies cannot effectively recognize and bind to.</a:t>
            </a:r>
          </a:p>
          <a:p>
            <a:r>
              <a:rPr lang="en-US" dirty="0"/>
              <a:t>HIV compounds this problem by specifically infecting and destroying immune cells involved in the body's response, further weakening the host's ability to combat the rapidly evolving virus.</a:t>
            </a:r>
            <a:endParaRPr lang="en-IN" dirty="0"/>
          </a:p>
          <a:p>
            <a:endParaRPr lang="en-IN" dirty="0"/>
          </a:p>
        </p:txBody>
      </p:sp>
      <p:sp>
        <p:nvSpPr>
          <p:cNvPr id="7" name="TextBox 6">
            <a:extLst>
              <a:ext uri="{FF2B5EF4-FFF2-40B4-BE49-F238E27FC236}">
                <a16:creationId xmlns:a16="http://schemas.microsoft.com/office/drawing/2014/main" id="{80364622-78B0-2CFD-BF70-C34BAA8979FE}"/>
              </a:ext>
              <a:ext uri="{C183D7F6-B498-43B3-948B-1728B52AA6E4}">
                <adec:decorative xmlns:adec="http://schemas.microsoft.com/office/drawing/2017/decorative" val="0"/>
              </a:ext>
            </a:extLst>
          </p:cNvPr>
          <p:cNvSpPr txBox="1"/>
          <p:nvPr/>
        </p:nvSpPr>
        <p:spPr>
          <a:xfrm>
            <a:off x="6857999" y="1472840"/>
            <a:ext cx="1181100" cy="307777"/>
          </a:xfrm>
          <a:prstGeom prst="rect">
            <a:avLst/>
          </a:prstGeom>
          <a:noFill/>
        </p:spPr>
        <p:txBody>
          <a:bodyPr wrap="square" rtlCol="0">
            <a:spAutoFit/>
          </a:bodyPr>
          <a:lstStyle/>
          <a:p>
            <a:r>
              <a:rPr lang="en-US" sz="1400" b="1" dirty="0"/>
              <a:t>5.1 Figure 8</a:t>
            </a:r>
          </a:p>
        </p:txBody>
      </p:sp>
      <p:pic>
        <p:nvPicPr>
          <p:cNvPr id="4" name="Content Placeholder 6" descr="This illustration shows the plasma membrane of a T cell. C D 4 receptors extend from the membrane into the extracellular space. The H I V virus recognizes part of the C D 4 receptor and attaches to it.">
            <a:extLst>
              <a:ext uri="{FF2B5EF4-FFF2-40B4-BE49-F238E27FC236}">
                <a16:creationId xmlns:a16="http://schemas.microsoft.com/office/drawing/2014/main" id="{A7C406CF-7232-8ECE-E7C5-F1753FE37B7A}"/>
              </a:ext>
            </a:extLst>
          </p:cNvPr>
          <p:cNvPicPr>
            <a:picLocks noChangeAspect="1"/>
          </p:cNvPicPr>
          <p:nvPr/>
        </p:nvPicPr>
        <p:blipFill>
          <a:blip r:embed="rId3"/>
          <a:srcRect l="27778" t="5334" r="27778" b="6000"/>
          <a:stretch/>
        </p:blipFill>
        <p:spPr>
          <a:xfrm>
            <a:off x="5902386" y="1800282"/>
            <a:ext cx="2818827" cy="3124200"/>
          </a:xfrm>
          <a:prstGeom prst="rect">
            <a:avLst/>
          </a:prstGeom>
        </p:spPr>
      </p:pic>
      <p:sp>
        <p:nvSpPr>
          <p:cNvPr id="8" name="TextBox 7">
            <a:extLst>
              <a:ext uri="{FF2B5EF4-FFF2-40B4-BE49-F238E27FC236}">
                <a16:creationId xmlns:a16="http://schemas.microsoft.com/office/drawing/2014/main" id="{71ADA091-0023-A2A7-34A5-4008C0C82B1B}"/>
              </a:ext>
            </a:extLst>
          </p:cNvPr>
          <p:cNvSpPr txBox="1"/>
          <p:nvPr/>
        </p:nvSpPr>
        <p:spPr>
          <a:xfrm>
            <a:off x="6072716" y="4944147"/>
            <a:ext cx="2751667" cy="246221"/>
          </a:xfrm>
          <a:prstGeom prst="rect">
            <a:avLst/>
          </a:prstGeom>
          <a:noFill/>
        </p:spPr>
        <p:txBody>
          <a:bodyPr wrap="square">
            <a:spAutoFit/>
          </a:bodyPr>
          <a:lstStyle/>
          <a:p>
            <a:pPr algn="ctr"/>
            <a:r>
              <a:rPr lang="en-US" sz="1000" dirty="0"/>
              <a:t>NIH, NIAID on Wikimedia Commons. "HIV."</a:t>
            </a:r>
          </a:p>
        </p:txBody>
      </p:sp>
    </p:spTree>
    <p:extLst>
      <p:ext uri="{BB962C8B-B14F-4D97-AF65-F5344CB8AC3E}">
        <p14:creationId xmlns:p14="http://schemas.microsoft.com/office/powerpoint/2010/main" val="16898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E6B2-A0AB-9E0A-4F35-CA41C3974920}"/>
              </a:ext>
            </a:extLst>
          </p:cNvPr>
          <p:cNvSpPr>
            <a:spLocks noGrp="1"/>
          </p:cNvSpPr>
          <p:nvPr>
            <p:ph type="title"/>
          </p:nvPr>
        </p:nvSpPr>
        <p:spPr/>
        <p:txBody>
          <a:bodyPr/>
          <a:lstStyle/>
          <a:p>
            <a:r>
              <a:rPr lang="en-US" dirty="0"/>
              <a:t>Science and You</a:t>
            </a:r>
            <a:endParaRPr lang="en-IN" dirty="0"/>
          </a:p>
        </p:txBody>
      </p:sp>
      <p:sp>
        <p:nvSpPr>
          <p:cNvPr id="3" name="Content Placeholder 2">
            <a:extLst>
              <a:ext uri="{FF2B5EF4-FFF2-40B4-BE49-F238E27FC236}">
                <a16:creationId xmlns:a16="http://schemas.microsoft.com/office/drawing/2014/main" id="{98646C35-0B76-74B1-B78C-4FBA93A1D5D7}"/>
              </a:ext>
            </a:extLst>
          </p:cNvPr>
          <p:cNvSpPr>
            <a:spLocks noGrp="1"/>
          </p:cNvSpPr>
          <p:nvPr>
            <p:ph idx="1"/>
          </p:nvPr>
        </p:nvSpPr>
        <p:spPr/>
        <p:txBody>
          <a:bodyPr/>
          <a:lstStyle/>
          <a:p>
            <a:endParaRPr lang="en-IN" dirty="0"/>
          </a:p>
        </p:txBody>
      </p:sp>
      <p:sp>
        <p:nvSpPr>
          <p:cNvPr id="7" name="Content Placeholder 2">
            <a:extLst>
              <a:ext uri="{FF2B5EF4-FFF2-40B4-BE49-F238E27FC236}">
                <a16:creationId xmlns:a16="http://schemas.microsoft.com/office/drawing/2014/main" id="{13C04DBA-77F6-709B-FF7B-886355508B1B}"/>
              </a:ext>
            </a:extLst>
          </p:cNvPr>
          <p:cNvSpPr txBox="1">
            <a:spLocks/>
          </p:cNvSpPr>
          <p:nvPr/>
        </p:nvSpPr>
        <p:spPr>
          <a:xfrm>
            <a:off x="457200" y="1292450"/>
            <a:ext cx="8229600" cy="4572000"/>
          </a:xfrm>
          <a:prstGeom prst="rect">
            <a:avLst/>
          </a:prstGeom>
          <a:solidFill>
            <a:srgbClr val="1F497D"/>
          </a:solidFill>
        </p:spPr>
        <p:txBody>
          <a:bodyPr>
            <a:normAutofit fontScale="85000" lnSpcReduction="20000"/>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dirty="0">
                <a:solidFill>
                  <a:schemeClr val="bg1"/>
                </a:solidFill>
                <a:latin typeface="Open Sans" panose="020B0606030504020204" pitchFamily="34" charset="0"/>
              </a:rPr>
              <a:t>Career: Immunologist</a:t>
            </a:r>
          </a:p>
          <a:p>
            <a:r>
              <a:rPr lang="en-US" dirty="0">
                <a:solidFill>
                  <a:schemeClr val="bg1"/>
                </a:solidFill>
              </a:rPr>
              <a:t>The cell surface protein and carbohydrate variations that form recognition sites are researched by immunologists for vaccine development against diseases.</a:t>
            </a:r>
          </a:p>
          <a:p>
            <a:pPr marL="0" indent="0">
              <a:buNone/>
            </a:pPr>
            <a:r>
              <a:rPr lang="en-US" dirty="0">
                <a:solidFill>
                  <a:schemeClr val="bg1"/>
                </a:solidFill>
                <a:latin typeface="Open Sans" panose="020B0606030504020204" pitchFamily="34" charset="0"/>
              </a:rPr>
              <a:t>What Does an Immunologist Study?</a:t>
            </a:r>
          </a:p>
          <a:p>
            <a:r>
              <a:rPr lang="en-US" dirty="0">
                <a:solidFill>
                  <a:schemeClr val="bg1"/>
                </a:solidFill>
              </a:rPr>
              <a:t>Immunologists study and treat immune system disorders, develop vaccines, and investigate immunity's role in health, in diseases like cancer, and the environmental impacts on natural immunity.</a:t>
            </a:r>
          </a:p>
          <a:p>
            <a:pPr marL="0" indent="0">
              <a:buNone/>
            </a:pPr>
            <a:r>
              <a:rPr lang="en-US" dirty="0">
                <a:solidFill>
                  <a:schemeClr val="bg1"/>
                </a:solidFill>
                <a:latin typeface="Open Sans" panose="020B0606030504020204" pitchFamily="34" charset="0"/>
              </a:rPr>
              <a:t>How Does One Become an Immunologist?</a:t>
            </a:r>
          </a:p>
          <a:p>
            <a:r>
              <a:rPr lang="en-US" dirty="0">
                <a:solidFill>
                  <a:schemeClr val="bg1"/>
                </a:solidFill>
              </a:rPr>
              <a:t>Immunologists need a PhD or MD, extensive accredited training, board certification, and comprehensive knowledge of immunology, human biology, pharmacology, and medical technologies and procedures.</a:t>
            </a:r>
            <a:endParaRPr lang="en-US" dirty="0">
              <a:solidFill>
                <a:schemeClr val="bg1"/>
              </a:solidFill>
              <a:latin typeface="Open Sans" panose="020B0606030504020204" pitchFamily="34" charset="0"/>
            </a:endParaRPr>
          </a:p>
          <a:p>
            <a:endParaRPr lang="en-US" dirty="0">
              <a:solidFill>
                <a:schemeClr val="bg1"/>
              </a:solidFill>
              <a:latin typeface="Open Sans" panose="020B0606030504020204" pitchFamily="34" charset="0"/>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6272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B93B-8B49-6A58-AF21-970A5A909F9C}"/>
              </a:ext>
            </a:extLst>
          </p:cNvPr>
          <p:cNvSpPr>
            <a:spLocks noGrp="1"/>
          </p:cNvSpPr>
          <p:nvPr>
            <p:ph type="title"/>
          </p:nvPr>
        </p:nvSpPr>
        <p:spPr/>
        <p:txBody>
          <a:bodyPr/>
          <a:lstStyle/>
          <a:p>
            <a:r>
              <a:rPr lang="en-US" dirty="0"/>
              <a:t>Membrane Fluidity</a:t>
            </a:r>
            <a:r>
              <a:rPr lang="en-US" sz="1400" baseline="-25000" dirty="0"/>
              <a:t>1</a:t>
            </a:r>
            <a:endParaRPr lang="en-IN" sz="1400" baseline="-25000" dirty="0"/>
          </a:p>
        </p:txBody>
      </p:sp>
      <p:sp>
        <p:nvSpPr>
          <p:cNvPr id="3" name="Content Placeholder 2">
            <a:extLst>
              <a:ext uri="{FF2B5EF4-FFF2-40B4-BE49-F238E27FC236}">
                <a16:creationId xmlns:a16="http://schemas.microsoft.com/office/drawing/2014/main" id="{CD5F7010-81AB-D515-651A-A64C15559B5D}"/>
              </a:ext>
            </a:extLst>
          </p:cNvPr>
          <p:cNvSpPr>
            <a:spLocks noGrp="1"/>
          </p:cNvSpPr>
          <p:nvPr>
            <p:ph idx="1"/>
          </p:nvPr>
        </p:nvSpPr>
        <p:spPr>
          <a:xfrm>
            <a:off x="457200" y="1280160"/>
            <a:ext cx="4876800" cy="4572000"/>
          </a:xfrm>
        </p:spPr>
        <p:txBody>
          <a:bodyPr>
            <a:normAutofit fontScale="77500" lnSpcReduction="20000"/>
          </a:bodyPr>
          <a:lstStyle/>
          <a:p>
            <a:pPr marL="0" indent="0">
              <a:buNone/>
            </a:pPr>
            <a:r>
              <a:rPr lang="en-US" dirty="0"/>
              <a:t>The plasma membrane's structure allows fluidity with integral proteins and lipids moving relative to each other. </a:t>
            </a:r>
          </a:p>
          <a:p>
            <a:r>
              <a:rPr lang="en-US" dirty="0"/>
              <a:t>Will burst if penetrated or if it takes on too much water </a:t>
            </a:r>
          </a:p>
          <a:p>
            <a:pPr marL="0" indent="0">
              <a:buNone/>
            </a:pPr>
            <a:r>
              <a:rPr lang="en-US" dirty="0"/>
              <a:t>Phospholipids have either saturated fatty acid tails that pack tightly together or unsaturated tails with kinks that create fluidity.</a:t>
            </a:r>
          </a:p>
          <a:p>
            <a:r>
              <a:rPr lang="en-US" dirty="0"/>
              <a:t>Colder temps solidify membranes with more saturated fats.</a:t>
            </a:r>
          </a:p>
          <a:p>
            <a:r>
              <a:rPr lang="en-US" dirty="0"/>
              <a:t>Organisms adapt to the cold by adjusting the unsaturated to saturated fatty acid ratio to maintain membrane fluidity.</a:t>
            </a:r>
            <a:endParaRPr lang="en-IN" dirty="0"/>
          </a:p>
        </p:txBody>
      </p:sp>
      <p:pic>
        <p:nvPicPr>
          <p:cNvPr id="7" name="Content Placeholder 5" descr="A photograph of a large fish swimming">
            <a:extLst>
              <a:ext uri="{FF2B5EF4-FFF2-40B4-BE49-F238E27FC236}">
                <a16:creationId xmlns:a16="http://schemas.microsoft.com/office/drawing/2014/main" id="{73AAF651-7440-541A-9746-3C41B75C6BFA}"/>
              </a:ext>
            </a:extLst>
          </p:cNvPr>
          <p:cNvPicPr>
            <a:picLocks noChangeAspect="1"/>
          </p:cNvPicPr>
          <p:nvPr/>
        </p:nvPicPr>
        <p:blipFill>
          <a:blip r:embed="rId3"/>
          <a:srcRect l="3704" t="6660" r="4630" b="6000"/>
          <a:stretch/>
        </p:blipFill>
        <p:spPr>
          <a:xfrm>
            <a:off x="5553416" y="1978790"/>
            <a:ext cx="3200400" cy="1694050"/>
          </a:xfrm>
          <a:prstGeom prst="rect">
            <a:avLst/>
          </a:prstGeom>
        </p:spPr>
      </p:pic>
      <p:sp>
        <p:nvSpPr>
          <p:cNvPr id="4" name="TextBox 3">
            <a:extLst>
              <a:ext uri="{FF2B5EF4-FFF2-40B4-BE49-F238E27FC236}">
                <a16:creationId xmlns:a16="http://schemas.microsoft.com/office/drawing/2014/main" id="{011A0ABD-4BE8-17DA-241D-74E5F6026E2B}"/>
              </a:ext>
              <a:ext uri="{C183D7F6-B498-43B3-948B-1728B52AA6E4}">
                <adec:decorative xmlns:adec="http://schemas.microsoft.com/office/drawing/2017/decorative" val="0"/>
              </a:ext>
            </a:extLst>
          </p:cNvPr>
          <p:cNvSpPr txBox="1"/>
          <p:nvPr/>
        </p:nvSpPr>
        <p:spPr>
          <a:xfrm>
            <a:off x="5410200" y="3672840"/>
            <a:ext cx="3421517" cy="1600438"/>
          </a:xfrm>
          <a:prstGeom prst="rect">
            <a:avLst/>
          </a:prstGeom>
          <a:noFill/>
        </p:spPr>
        <p:txBody>
          <a:bodyPr wrap="square" rtlCol="0">
            <a:spAutoFit/>
          </a:bodyPr>
          <a:lstStyle/>
          <a:p>
            <a:pPr algn="ctr"/>
            <a:r>
              <a:rPr lang="en-US" sz="1400" b="1" dirty="0"/>
              <a:t>5.1 Figure 9: </a:t>
            </a:r>
            <a:r>
              <a:rPr lang="en-US" sz="1400" dirty="0"/>
              <a:t>Organisms, like fish, that live in cold environments can increase the proportion of unsaturated fatty acids in the phospholipids in their membrane in order to increase membrane fluidity at lower temperatures.</a:t>
            </a:r>
            <a:endParaRPr lang="en-IN" sz="1400" dirty="0"/>
          </a:p>
          <a:p>
            <a:pPr algn="ctr"/>
            <a:endParaRPr lang="en-US" sz="1400" b="1" dirty="0"/>
          </a:p>
        </p:txBody>
      </p:sp>
      <p:sp>
        <p:nvSpPr>
          <p:cNvPr id="6" name="TextBox 5">
            <a:extLst>
              <a:ext uri="{FF2B5EF4-FFF2-40B4-BE49-F238E27FC236}">
                <a16:creationId xmlns:a16="http://schemas.microsoft.com/office/drawing/2014/main" id="{48121172-8895-57B5-221E-CBE2865C89D3}"/>
              </a:ext>
            </a:extLst>
          </p:cNvPr>
          <p:cNvSpPr txBox="1"/>
          <p:nvPr/>
        </p:nvSpPr>
        <p:spPr>
          <a:xfrm>
            <a:off x="5442857" y="5151567"/>
            <a:ext cx="3421518" cy="261610"/>
          </a:xfrm>
          <a:prstGeom prst="rect">
            <a:avLst/>
          </a:prstGeom>
          <a:noFill/>
        </p:spPr>
        <p:txBody>
          <a:bodyPr wrap="square">
            <a:spAutoFit/>
          </a:bodyPr>
          <a:lstStyle/>
          <a:p>
            <a:pPr algn="ctr"/>
            <a:r>
              <a:rPr lang="en-US" sz="1050" b="0" i="0" u="none" strike="noStrike" dirty="0">
                <a:solidFill>
                  <a:srgbClr val="366092"/>
                </a:solidFill>
                <a:effectLst/>
                <a:latin typeface="Calibri" panose="020F0502020204030204" pitchFamily="34" charset="0"/>
              </a:rPr>
              <a:t>Christel SAGNIEZ on Pixabay. "Fish."</a:t>
            </a:r>
            <a:endParaRPr lang="en-US" sz="1050" dirty="0">
              <a:solidFill>
                <a:srgbClr val="366092"/>
              </a:solidFill>
            </a:endParaRPr>
          </a:p>
        </p:txBody>
      </p:sp>
    </p:spTree>
    <p:extLst>
      <p:ext uri="{BB962C8B-B14F-4D97-AF65-F5344CB8AC3E}">
        <p14:creationId xmlns:p14="http://schemas.microsoft.com/office/powerpoint/2010/main" val="62618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5EB2-78E1-7090-66E0-4FD77788A251}"/>
              </a:ext>
            </a:extLst>
          </p:cNvPr>
          <p:cNvSpPr>
            <a:spLocks noGrp="1"/>
          </p:cNvSpPr>
          <p:nvPr>
            <p:ph type="title"/>
          </p:nvPr>
        </p:nvSpPr>
        <p:spPr/>
        <p:txBody>
          <a:bodyPr/>
          <a:lstStyle/>
          <a:p>
            <a:r>
              <a:rPr lang="en-US" dirty="0"/>
              <a:t>Think It Through</a:t>
            </a:r>
            <a:endParaRPr lang="en-IN" dirty="0"/>
          </a:p>
        </p:txBody>
      </p:sp>
      <p:sp>
        <p:nvSpPr>
          <p:cNvPr id="5" name="Content Placeholder 2">
            <a:extLst>
              <a:ext uri="{FF2B5EF4-FFF2-40B4-BE49-F238E27FC236}">
                <a16:creationId xmlns:a16="http://schemas.microsoft.com/office/drawing/2014/main" id="{A3D8C867-A68F-4FD7-40F3-B254904A95B0}"/>
              </a:ext>
            </a:extLst>
          </p:cNvPr>
          <p:cNvSpPr txBox="1">
            <a:spLocks/>
          </p:cNvSpPr>
          <p:nvPr/>
        </p:nvSpPr>
        <p:spPr>
          <a:xfrm>
            <a:off x="457200" y="1280159"/>
            <a:ext cx="8229600" cy="1082041"/>
          </a:xfrm>
          <a:prstGeom prst="rect">
            <a:avLst/>
          </a:prstGeom>
          <a:solidFill>
            <a:schemeClr val="accent1"/>
          </a:solidFill>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How does cell membrane composition differ between organisms living in warm versus cold temperatures?</a:t>
            </a:r>
          </a:p>
        </p:txBody>
      </p:sp>
    </p:spTree>
    <p:extLst>
      <p:ext uri="{BB962C8B-B14F-4D97-AF65-F5344CB8AC3E}">
        <p14:creationId xmlns:p14="http://schemas.microsoft.com/office/powerpoint/2010/main" val="158597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FECA-FF19-91C6-92EA-9B20B235B481}"/>
              </a:ext>
            </a:extLst>
          </p:cNvPr>
          <p:cNvSpPr>
            <a:spLocks noGrp="1"/>
          </p:cNvSpPr>
          <p:nvPr>
            <p:ph type="title"/>
          </p:nvPr>
        </p:nvSpPr>
        <p:spPr/>
        <p:txBody>
          <a:bodyPr/>
          <a:lstStyle/>
          <a:p>
            <a:r>
              <a:rPr lang="en-US" dirty="0"/>
              <a:t>Membrane Fluidity</a:t>
            </a:r>
            <a:r>
              <a:rPr lang="en-US" sz="1400" baseline="-25000" dirty="0"/>
              <a:t>2</a:t>
            </a:r>
            <a:endParaRPr lang="en-IN" dirty="0"/>
          </a:p>
        </p:txBody>
      </p:sp>
      <p:sp>
        <p:nvSpPr>
          <p:cNvPr id="3" name="Content Placeholder 2">
            <a:extLst>
              <a:ext uri="{FF2B5EF4-FFF2-40B4-BE49-F238E27FC236}">
                <a16:creationId xmlns:a16="http://schemas.microsoft.com/office/drawing/2014/main" id="{E504E039-129C-4F91-E66A-47A6F1281481}"/>
              </a:ext>
            </a:extLst>
          </p:cNvPr>
          <p:cNvSpPr>
            <a:spLocks noGrp="1"/>
          </p:cNvSpPr>
          <p:nvPr>
            <p:ph idx="1"/>
          </p:nvPr>
        </p:nvSpPr>
        <p:spPr>
          <a:xfrm>
            <a:off x="457200" y="1280160"/>
            <a:ext cx="4495800" cy="4572000"/>
          </a:xfrm>
        </p:spPr>
        <p:txBody>
          <a:bodyPr>
            <a:normAutofit fontScale="77500" lnSpcReduction="20000"/>
          </a:bodyPr>
          <a:lstStyle/>
          <a:p>
            <a:pPr marL="0" indent="0">
              <a:buNone/>
            </a:pPr>
            <a:r>
              <a:rPr lang="en-US" dirty="0"/>
              <a:t>Cholesterol helps maintain membrane fluidity across a range of temperatures.</a:t>
            </a:r>
          </a:p>
          <a:p>
            <a:r>
              <a:rPr lang="en-US" dirty="0"/>
              <a:t>It acts as a buffer, preventing low temperatures from inhibiting fluidity and high temperatures from increasing it excessively.</a:t>
            </a:r>
          </a:p>
          <a:p>
            <a:pPr marL="0" indent="0">
              <a:buNone/>
            </a:pPr>
            <a:r>
              <a:rPr lang="en-US" dirty="0"/>
              <a:t>Cholesterol organizes transmembrane proteins into lipid rafts within the membrane.</a:t>
            </a:r>
          </a:p>
          <a:p>
            <a:r>
              <a:rPr lang="en-US" dirty="0"/>
              <a:t>Lipid rafts compartmentalize processes like signal reception and relay by grouping together related components.</a:t>
            </a:r>
            <a:endParaRPr lang="en-IN" dirty="0"/>
          </a:p>
        </p:txBody>
      </p:sp>
      <p:sp>
        <p:nvSpPr>
          <p:cNvPr id="6" name="TextBox 5">
            <a:extLst>
              <a:ext uri="{FF2B5EF4-FFF2-40B4-BE49-F238E27FC236}">
                <a16:creationId xmlns:a16="http://schemas.microsoft.com/office/drawing/2014/main" id="{44BF34ED-D91C-81D2-FA07-95BC48C44E79}"/>
              </a:ext>
              <a:ext uri="{C183D7F6-B498-43B3-948B-1728B52AA6E4}">
                <adec:decorative xmlns:adec="http://schemas.microsoft.com/office/drawing/2017/decorative" val="0"/>
              </a:ext>
            </a:extLst>
          </p:cNvPr>
          <p:cNvSpPr txBox="1"/>
          <p:nvPr/>
        </p:nvSpPr>
        <p:spPr>
          <a:xfrm>
            <a:off x="6530409" y="1444823"/>
            <a:ext cx="1181100" cy="307777"/>
          </a:xfrm>
          <a:prstGeom prst="rect">
            <a:avLst/>
          </a:prstGeom>
          <a:noFill/>
        </p:spPr>
        <p:txBody>
          <a:bodyPr wrap="square" rtlCol="0">
            <a:spAutoFit/>
          </a:bodyPr>
          <a:lstStyle/>
          <a:p>
            <a:r>
              <a:rPr lang="en-US" sz="1400" b="1" dirty="0"/>
              <a:t>5.1 Figure 10</a:t>
            </a:r>
          </a:p>
        </p:txBody>
      </p:sp>
      <p:pic>
        <p:nvPicPr>
          <p:cNvPr id="4" name="Content Placeholder 6" descr="Four fused rings are shown, a structure that allows cholesterol to maintain fluidity by preserving the correct temperature. The four rings are fused by hydrogen bonds.">
            <a:extLst>
              <a:ext uri="{FF2B5EF4-FFF2-40B4-BE49-F238E27FC236}">
                <a16:creationId xmlns:a16="http://schemas.microsoft.com/office/drawing/2014/main" id="{F5AC9A8D-B8DD-DF75-9D7E-69640C7805BE}"/>
              </a:ext>
            </a:extLst>
          </p:cNvPr>
          <p:cNvPicPr>
            <a:picLocks noChangeAspect="1"/>
          </p:cNvPicPr>
          <p:nvPr/>
        </p:nvPicPr>
        <p:blipFill>
          <a:blip r:embed="rId2"/>
          <a:srcRect l="12963" t="5334" r="12963" b="6000"/>
          <a:stretch/>
        </p:blipFill>
        <p:spPr>
          <a:xfrm>
            <a:off x="5511969" y="1752600"/>
            <a:ext cx="3217979" cy="2139956"/>
          </a:xfrm>
          <a:prstGeom prst="rect">
            <a:avLst/>
          </a:prstGeom>
        </p:spPr>
      </p:pic>
      <p:sp>
        <p:nvSpPr>
          <p:cNvPr id="7" name="TextBox 6">
            <a:extLst>
              <a:ext uri="{FF2B5EF4-FFF2-40B4-BE49-F238E27FC236}">
                <a16:creationId xmlns:a16="http://schemas.microsoft.com/office/drawing/2014/main" id="{7031111E-8106-D917-1B4B-18AEA1006C5A}"/>
              </a:ext>
            </a:extLst>
          </p:cNvPr>
          <p:cNvSpPr txBox="1"/>
          <p:nvPr/>
        </p:nvSpPr>
        <p:spPr>
          <a:xfrm>
            <a:off x="5177857" y="3892556"/>
            <a:ext cx="3886201" cy="261610"/>
          </a:xfrm>
          <a:prstGeom prst="rect">
            <a:avLst/>
          </a:prstGeom>
          <a:noFill/>
        </p:spPr>
        <p:txBody>
          <a:bodyPr wrap="square">
            <a:spAutoFit/>
          </a:bodyPr>
          <a:lstStyle/>
          <a:p>
            <a:pPr algn="ctr"/>
            <a:r>
              <a:rPr lang="en-US" sz="1050" b="0" i="0" u="none" strike="noStrike" dirty="0">
                <a:solidFill>
                  <a:srgbClr val="366092"/>
                </a:solidFill>
                <a:effectLst/>
                <a:latin typeface="Calibri" panose="020F0502020204030204" pitchFamily="34" charset="0"/>
              </a:rPr>
              <a:t>Calvero on Wikimedia Commons. "Cholesterol."</a:t>
            </a:r>
            <a:endParaRPr lang="en-US" sz="1050" dirty="0">
              <a:solidFill>
                <a:srgbClr val="366092"/>
              </a:solidFill>
            </a:endParaRPr>
          </a:p>
        </p:txBody>
      </p:sp>
    </p:spTree>
    <p:extLst>
      <p:ext uri="{BB962C8B-B14F-4D97-AF65-F5344CB8AC3E}">
        <p14:creationId xmlns:p14="http://schemas.microsoft.com/office/powerpoint/2010/main" val="327542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BBA5-F087-D1EF-DF54-06E9B853925A}"/>
              </a:ext>
            </a:extLst>
          </p:cNvPr>
          <p:cNvSpPr>
            <a:spLocks noGrp="1"/>
          </p:cNvSpPr>
          <p:nvPr>
            <p:ph type="title"/>
          </p:nvPr>
        </p:nvSpPr>
        <p:spPr/>
        <p:txBody>
          <a:bodyPr/>
          <a:lstStyle/>
          <a:p>
            <a:r>
              <a:rPr lang="en-US" dirty="0"/>
              <a:t>Table 1: Plasma Membrane Components and Functions</a:t>
            </a:r>
            <a:endParaRPr lang="en-IN" dirty="0"/>
          </a:p>
        </p:txBody>
      </p:sp>
      <p:graphicFrame>
        <p:nvGraphicFramePr>
          <p:cNvPr id="4" name="Content Placeholder 6" descr="Table 1: Plasma membrane components and functions. Phospholipids are the main membrane fabric. Cholesterol attaches between phospholipids and between the two phospholipid layers. Integral proteins, such as integrins are embedded within the phospholipid layer(s) and may or may not penetrate through both layers. Peripheral proteins are on the phospholipid bilayer's inner or outer surface, not embedded within the phospholipids. Carbohydrates are components of glycoproteins and glycolipids and are generally attached to proteins on the outside membrane layer.&#10;&#10;">
            <a:extLst>
              <a:ext uri="{FF2B5EF4-FFF2-40B4-BE49-F238E27FC236}">
                <a16:creationId xmlns:a16="http://schemas.microsoft.com/office/drawing/2014/main" id="{85A91B39-DB23-78AB-050A-63FD14CB7561}"/>
              </a:ext>
            </a:extLst>
          </p:cNvPr>
          <p:cNvGraphicFramePr>
            <a:graphicFrameLocks/>
          </p:cNvGraphicFramePr>
          <p:nvPr>
            <p:extLst>
              <p:ext uri="{D42A27DB-BD31-4B8C-83A1-F6EECF244321}">
                <p14:modId xmlns:p14="http://schemas.microsoft.com/office/powerpoint/2010/main" val="2415811281"/>
              </p:ext>
            </p:extLst>
          </p:nvPr>
        </p:nvGraphicFramePr>
        <p:xfrm>
          <a:off x="457200" y="1279525"/>
          <a:ext cx="8229600" cy="3302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85294495"/>
                    </a:ext>
                  </a:extLst>
                </a:gridCol>
                <a:gridCol w="5181600">
                  <a:extLst>
                    <a:ext uri="{9D8B030D-6E8A-4147-A177-3AD203B41FA5}">
                      <a16:colId xmlns:a16="http://schemas.microsoft.com/office/drawing/2014/main" val="2402330653"/>
                    </a:ext>
                  </a:extLst>
                </a:gridCol>
              </a:tblGrid>
              <a:tr h="370840">
                <a:tc>
                  <a:txBody>
                    <a:bodyPr/>
                    <a:lstStyle/>
                    <a:p>
                      <a:r>
                        <a:rPr lang="en-IN" sz="1800" b="0" i="0" kern="1200" dirty="0">
                          <a:solidFill>
                            <a:schemeClr val="lt1"/>
                          </a:solidFill>
                          <a:effectLst/>
                          <a:latin typeface="+mn-lt"/>
                          <a:ea typeface="+mn-ea"/>
                          <a:cs typeface="+mn-cs"/>
                        </a:rPr>
                        <a:t>Component</a:t>
                      </a:r>
                      <a:endParaRPr lang="en-IN" dirty="0"/>
                    </a:p>
                  </a:txBody>
                  <a:tcPr/>
                </a:tc>
                <a:tc>
                  <a:txBody>
                    <a:bodyPr/>
                    <a:lstStyle/>
                    <a:p>
                      <a:r>
                        <a:rPr lang="en-IN" sz="1800" b="0" i="0" kern="1200" dirty="0">
                          <a:solidFill>
                            <a:schemeClr val="lt1"/>
                          </a:solidFill>
                          <a:effectLst/>
                          <a:latin typeface="+mn-lt"/>
                          <a:ea typeface="+mn-ea"/>
                          <a:cs typeface="+mn-cs"/>
                        </a:rPr>
                        <a:t>Location</a:t>
                      </a:r>
                      <a:endParaRPr lang="en-IN" dirty="0"/>
                    </a:p>
                  </a:txBody>
                  <a:tcPr/>
                </a:tc>
                <a:extLst>
                  <a:ext uri="{0D108BD9-81ED-4DB2-BD59-A6C34878D82A}">
                    <a16:rowId xmlns:a16="http://schemas.microsoft.com/office/drawing/2014/main" val="3659445139"/>
                  </a:ext>
                </a:extLst>
              </a:tr>
              <a:tr h="370840">
                <a:tc>
                  <a:txBody>
                    <a:bodyPr/>
                    <a:lstStyle/>
                    <a:p>
                      <a:r>
                        <a:rPr lang="en-IN" sz="1800" b="0" i="0" kern="1200" dirty="0">
                          <a:solidFill>
                            <a:srgbClr val="1F497D"/>
                          </a:solidFill>
                          <a:effectLst/>
                          <a:latin typeface="+mn-lt"/>
                          <a:ea typeface="+mn-ea"/>
                          <a:cs typeface="+mn-cs"/>
                        </a:rPr>
                        <a:t>phospholipid</a:t>
                      </a:r>
                      <a:endParaRPr lang="en-IN" dirty="0">
                        <a:solidFill>
                          <a:srgbClr val="1F497D"/>
                        </a:solidFill>
                      </a:endParaRPr>
                    </a:p>
                  </a:txBody>
                  <a:tcPr/>
                </a:tc>
                <a:tc>
                  <a:txBody>
                    <a:bodyPr/>
                    <a:lstStyle/>
                    <a:p>
                      <a:r>
                        <a:rPr lang="en-IN" sz="1800" b="0" i="0" kern="1200" dirty="0">
                          <a:solidFill>
                            <a:srgbClr val="1F497D"/>
                          </a:solidFill>
                          <a:effectLst/>
                          <a:latin typeface="+mn-lt"/>
                          <a:ea typeface="+mn-ea"/>
                          <a:cs typeface="+mn-cs"/>
                        </a:rPr>
                        <a:t>main membrane fabric</a:t>
                      </a:r>
                      <a:endParaRPr lang="en-IN" dirty="0">
                        <a:solidFill>
                          <a:srgbClr val="1F497D"/>
                        </a:solidFill>
                      </a:endParaRPr>
                    </a:p>
                  </a:txBody>
                  <a:tcPr/>
                </a:tc>
                <a:extLst>
                  <a:ext uri="{0D108BD9-81ED-4DB2-BD59-A6C34878D82A}">
                    <a16:rowId xmlns:a16="http://schemas.microsoft.com/office/drawing/2014/main" val="3065688668"/>
                  </a:ext>
                </a:extLst>
              </a:tr>
              <a:tr h="370840">
                <a:tc>
                  <a:txBody>
                    <a:bodyPr/>
                    <a:lstStyle/>
                    <a:p>
                      <a:r>
                        <a:rPr lang="en-IN" sz="1800" b="0" i="0" kern="1200" dirty="0">
                          <a:solidFill>
                            <a:srgbClr val="1F497D"/>
                          </a:solidFill>
                          <a:effectLst/>
                          <a:latin typeface="+mn-lt"/>
                          <a:ea typeface="+mn-ea"/>
                          <a:cs typeface="+mn-cs"/>
                        </a:rPr>
                        <a:t>cholesterol</a:t>
                      </a:r>
                      <a:endParaRPr lang="en-IN" dirty="0">
                        <a:solidFill>
                          <a:srgbClr val="1F497D"/>
                        </a:solidFill>
                      </a:endParaRPr>
                    </a:p>
                  </a:txBody>
                  <a:tcPr/>
                </a:tc>
                <a:tc>
                  <a:txBody>
                    <a:bodyPr/>
                    <a:lstStyle/>
                    <a:p>
                      <a:r>
                        <a:rPr lang="en-US" sz="1800" b="0" i="0" kern="1200" dirty="0">
                          <a:solidFill>
                            <a:srgbClr val="1F497D"/>
                          </a:solidFill>
                          <a:effectLst/>
                          <a:latin typeface="+mn-lt"/>
                          <a:ea typeface="+mn-ea"/>
                          <a:cs typeface="+mn-cs"/>
                        </a:rPr>
                        <a:t>attached between phospholipids and between the two phospholipid layers</a:t>
                      </a:r>
                      <a:endParaRPr lang="en-IN" dirty="0">
                        <a:solidFill>
                          <a:srgbClr val="1F497D"/>
                        </a:solidFill>
                      </a:endParaRPr>
                    </a:p>
                  </a:txBody>
                  <a:tcPr/>
                </a:tc>
                <a:extLst>
                  <a:ext uri="{0D108BD9-81ED-4DB2-BD59-A6C34878D82A}">
                    <a16:rowId xmlns:a16="http://schemas.microsoft.com/office/drawing/2014/main" val="2759410738"/>
                  </a:ext>
                </a:extLst>
              </a:tr>
              <a:tr h="370840">
                <a:tc>
                  <a:txBody>
                    <a:bodyPr/>
                    <a:lstStyle/>
                    <a:p>
                      <a:r>
                        <a:rPr lang="en-IN" sz="1800" b="0" i="0" kern="1200" dirty="0">
                          <a:solidFill>
                            <a:srgbClr val="1F497D"/>
                          </a:solidFill>
                          <a:effectLst/>
                          <a:latin typeface="+mn-lt"/>
                          <a:ea typeface="+mn-ea"/>
                          <a:cs typeface="+mn-cs"/>
                        </a:rPr>
                        <a:t>integral proteins (for example, integrins)</a:t>
                      </a:r>
                      <a:endParaRPr lang="en-IN" dirty="0">
                        <a:solidFill>
                          <a:srgbClr val="1F497D"/>
                        </a:solidFill>
                      </a:endParaRPr>
                    </a:p>
                  </a:txBody>
                  <a:tcPr/>
                </a:tc>
                <a:tc>
                  <a:txBody>
                    <a:bodyPr/>
                    <a:lstStyle/>
                    <a:p>
                      <a:r>
                        <a:rPr lang="en-US" sz="1800" b="0" i="0" kern="1200" dirty="0">
                          <a:solidFill>
                            <a:srgbClr val="1F497D"/>
                          </a:solidFill>
                          <a:effectLst/>
                          <a:latin typeface="+mn-lt"/>
                          <a:ea typeface="+mn-ea"/>
                          <a:cs typeface="+mn-cs"/>
                        </a:rPr>
                        <a:t>embedded within the phospholipid layer(s); may or may not penetrate through both layers</a:t>
                      </a:r>
                      <a:endParaRPr lang="en-IN" dirty="0">
                        <a:solidFill>
                          <a:srgbClr val="1F497D"/>
                        </a:solidFill>
                      </a:endParaRPr>
                    </a:p>
                  </a:txBody>
                  <a:tcPr/>
                </a:tc>
                <a:extLst>
                  <a:ext uri="{0D108BD9-81ED-4DB2-BD59-A6C34878D82A}">
                    <a16:rowId xmlns:a16="http://schemas.microsoft.com/office/drawing/2014/main" val="3528962697"/>
                  </a:ext>
                </a:extLst>
              </a:tr>
              <a:tr h="370840">
                <a:tc>
                  <a:txBody>
                    <a:bodyPr/>
                    <a:lstStyle/>
                    <a:p>
                      <a:r>
                        <a:rPr lang="en-IN" sz="1800" b="0" i="0" kern="1200" dirty="0">
                          <a:solidFill>
                            <a:srgbClr val="1F497D"/>
                          </a:solidFill>
                          <a:effectLst/>
                          <a:latin typeface="+mn-lt"/>
                          <a:ea typeface="+mn-ea"/>
                          <a:cs typeface="+mn-cs"/>
                        </a:rPr>
                        <a:t>peripheral proteins</a:t>
                      </a:r>
                      <a:endParaRPr lang="en-IN" dirty="0">
                        <a:solidFill>
                          <a:srgbClr val="1F497D"/>
                        </a:solidFill>
                      </a:endParaRPr>
                    </a:p>
                  </a:txBody>
                  <a:tcPr/>
                </a:tc>
                <a:tc>
                  <a:txBody>
                    <a:bodyPr/>
                    <a:lstStyle/>
                    <a:p>
                      <a:r>
                        <a:rPr lang="en-US" sz="1800" b="0" i="0" kern="1200" dirty="0">
                          <a:solidFill>
                            <a:srgbClr val="1F497D"/>
                          </a:solidFill>
                          <a:effectLst/>
                          <a:latin typeface="+mn-lt"/>
                          <a:ea typeface="+mn-ea"/>
                          <a:cs typeface="+mn-cs"/>
                        </a:rPr>
                        <a:t>on the phospholipid bilayer's inner or outer surface; not embedded within the phospholipids</a:t>
                      </a:r>
                      <a:endParaRPr lang="en-IN" dirty="0">
                        <a:solidFill>
                          <a:srgbClr val="1F497D"/>
                        </a:solidFill>
                      </a:endParaRPr>
                    </a:p>
                  </a:txBody>
                  <a:tcPr/>
                </a:tc>
                <a:extLst>
                  <a:ext uri="{0D108BD9-81ED-4DB2-BD59-A6C34878D82A}">
                    <a16:rowId xmlns:a16="http://schemas.microsoft.com/office/drawing/2014/main" val="3131489019"/>
                  </a:ext>
                </a:extLst>
              </a:tr>
              <a:tr h="370840">
                <a:tc>
                  <a:txBody>
                    <a:bodyPr/>
                    <a:lstStyle/>
                    <a:p>
                      <a:r>
                        <a:rPr lang="en-US" sz="1800" b="0" i="0" kern="1200" dirty="0">
                          <a:solidFill>
                            <a:srgbClr val="1F497D"/>
                          </a:solidFill>
                          <a:effectLst/>
                          <a:latin typeface="+mn-lt"/>
                          <a:ea typeface="+mn-ea"/>
                          <a:cs typeface="+mn-cs"/>
                        </a:rPr>
                        <a:t>carbohydrates (components of glycoproteins and glycolipids)</a:t>
                      </a:r>
                      <a:endParaRPr lang="en-IN" dirty="0">
                        <a:solidFill>
                          <a:srgbClr val="1F497D"/>
                        </a:solidFill>
                      </a:endParaRPr>
                    </a:p>
                  </a:txBody>
                  <a:tcPr/>
                </a:tc>
                <a:tc>
                  <a:txBody>
                    <a:bodyPr/>
                    <a:lstStyle/>
                    <a:p>
                      <a:r>
                        <a:rPr lang="en-US" sz="1800" b="0" i="0" kern="1200" dirty="0">
                          <a:solidFill>
                            <a:srgbClr val="1F497D"/>
                          </a:solidFill>
                          <a:effectLst/>
                          <a:latin typeface="+mn-lt"/>
                          <a:ea typeface="+mn-ea"/>
                          <a:cs typeface="+mn-cs"/>
                        </a:rPr>
                        <a:t>generally attached to proteins on the outside membrane layer</a:t>
                      </a:r>
                      <a:endParaRPr lang="en-IN" dirty="0">
                        <a:solidFill>
                          <a:srgbClr val="1F497D"/>
                        </a:solidFill>
                      </a:endParaRPr>
                    </a:p>
                  </a:txBody>
                  <a:tcPr/>
                </a:tc>
                <a:extLst>
                  <a:ext uri="{0D108BD9-81ED-4DB2-BD59-A6C34878D82A}">
                    <a16:rowId xmlns:a16="http://schemas.microsoft.com/office/drawing/2014/main" val="1813281807"/>
                  </a:ext>
                </a:extLst>
              </a:tr>
            </a:tbl>
          </a:graphicData>
        </a:graphic>
      </p:graphicFrame>
    </p:spTree>
    <p:extLst>
      <p:ext uri="{BB962C8B-B14F-4D97-AF65-F5344CB8AC3E}">
        <p14:creationId xmlns:p14="http://schemas.microsoft.com/office/powerpoint/2010/main" val="78844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844041"/>
          </a:xfrm>
        </p:spPr>
        <p:txBody>
          <a:bodyPr/>
          <a:lstStyle/>
          <a:p>
            <a:r>
              <a:rPr lang="en-US" b="0" i="0" dirty="0">
                <a:effectLst/>
                <a:latin typeface="+mj-lt"/>
              </a:rPr>
              <a:t>We hear a lot in the news about cholesterol and its negative effects on our health. Do you think that cholesterol fully deserves its negative reputation? Why or why not?</a:t>
            </a:r>
            <a:endParaRPr lang="en-US" dirty="0">
              <a:latin typeface="+mj-lt"/>
            </a:endParaRPr>
          </a:p>
        </p:txBody>
      </p:sp>
    </p:spTree>
    <p:extLst>
      <p:ext uri="{BB962C8B-B14F-4D97-AF65-F5344CB8AC3E}">
        <p14:creationId xmlns:p14="http://schemas.microsoft.com/office/powerpoint/2010/main" val="302916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BE40-3559-1674-6BD4-FA6D1EDFB7B4}"/>
              </a:ext>
            </a:extLst>
          </p:cNvPr>
          <p:cNvSpPr>
            <a:spLocks noGrp="1"/>
          </p:cNvSpPr>
          <p:nvPr>
            <p:ph type="title"/>
          </p:nvPr>
        </p:nvSpPr>
        <p:spPr/>
        <p:txBody>
          <a:bodyPr/>
          <a:lstStyle/>
          <a:p>
            <a:r>
              <a:rPr lang="en-US" dirty="0"/>
              <a:t>Summary</a:t>
            </a:r>
            <a:endParaRPr lang="en-IN" dirty="0"/>
          </a:p>
        </p:txBody>
      </p:sp>
      <p:sp>
        <p:nvSpPr>
          <p:cNvPr id="3" name="Content Placeholder 2">
            <a:extLst>
              <a:ext uri="{FF2B5EF4-FFF2-40B4-BE49-F238E27FC236}">
                <a16:creationId xmlns:a16="http://schemas.microsoft.com/office/drawing/2014/main" id="{5665A329-FEF5-2A98-3689-5952DA964C82}"/>
              </a:ext>
            </a:extLst>
          </p:cNvPr>
          <p:cNvSpPr>
            <a:spLocks noGrp="1"/>
          </p:cNvSpPr>
          <p:nvPr>
            <p:ph idx="1"/>
          </p:nvPr>
        </p:nvSpPr>
        <p:spPr/>
        <p:txBody>
          <a:bodyPr>
            <a:normAutofit lnSpcReduction="10000"/>
          </a:bodyPr>
          <a:lstStyle/>
          <a:p>
            <a:r>
              <a:rPr lang="en-US" dirty="0"/>
              <a:t>The plasma membrane is a fluid mosaic model comprised of a phospholipid bilayer with embedded proteins and cholesterol.</a:t>
            </a:r>
          </a:p>
          <a:p>
            <a:r>
              <a:rPr lang="en-US" dirty="0"/>
              <a:t>Some membrane proteins span the membrane and transport materials in and out of the cell.</a:t>
            </a:r>
          </a:p>
          <a:p>
            <a:r>
              <a:rPr lang="en-US" dirty="0"/>
              <a:t>Carbohydrates attach to some membrane proteins and lipids forming complexes that identify the cell.</a:t>
            </a:r>
          </a:p>
          <a:p>
            <a:r>
              <a:rPr lang="en-US" dirty="0"/>
              <a:t>The membrane's fluidity results from temperature, fatty acid tail configurations, cholesterol abundance, and the mosaic arrangement of proteins and carbohydrates.</a:t>
            </a:r>
            <a:endParaRPr lang="en-IN" dirty="0"/>
          </a:p>
        </p:txBody>
      </p:sp>
    </p:spTree>
    <p:extLst>
      <p:ext uri="{BB962C8B-B14F-4D97-AF65-F5344CB8AC3E}">
        <p14:creationId xmlns:p14="http://schemas.microsoft.com/office/powerpoint/2010/main" val="255196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8823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 </a:t>
            </a:r>
            <a:r>
              <a:rPr lang="en-US" dirty="0"/>
              <a:t>phospholipid, protein, and carbohydrate functions in the membrane.</a:t>
            </a:r>
          </a:p>
          <a:p>
            <a:pPr marL="457200" indent="-457200">
              <a:buFont typeface="Arial" panose="020B0604020202020204" pitchFamily="34" charset="0"/>
              <a:buChar char="•"/>
              <a:tabLst>
                <a:tab pos="457200" algn="l"/>
              </a:tabLst>
            </a:pPr>
            <a:r>
              <a:rPr lang="en-US" b="1" i="0" dirty="0"/>
              <a:t>Discuss</a:t>
            </a:r>
            <a:r>
              <a:rPr lang="en-US" i="0" dirty="0"/>
              <a:t> membrane fluidity.</a:t>
            </a:r>
          </a:p>
          <a:p>
            <a:pPr marL="457200" indent="-457200">
              <a:buFont typeface="Arial" panose="020B0604020202020204" pitchFamily="34" charset="0"/>
              <a:buChar char="•"/>
              <a:tabLst>
                <a:tab pos="457200" algn="l"/>
              </a:tabLst>
            </a:pPr>
            <a:r>
              <a:rPr lang="en-US" b="1" i="0" dirty="0"/>
              <a:t>Understand</a:t>
            </a:r>
            <a:r>
              <a:rPr lang="en-US" i="0" dirty="0"/>
              <a:t> the cell membrane fluid mosaic model.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Structure and Function of Membranes</a:t>
            </a:r>
            <a:endParaRPr lang="en-US" sz="3200" dirty="0">
              <a:solidFill>
                <a:schemeClr val="accent1"/>
              </a:solidFill>
            </a:endParaRPr>
          </a:p>
        </p:txBody>
      </p:sp>
      <p:sp>
        <p:nvSpPr>
          <p:cNvPr id="11267" name="Rectangle 3"/>
          <p:cNvSpPr>
            <a:spLocks noGrp="1"/>
          </p:cNvSpPr>
          <p:nvPr>
            <p:ph idx="1"/>
          </p:nvPr>
        </p:nvSpPr>
        <p:spPr>
          <a:xfrm>
            <a:off x="457200" y="1280160"/>
            <a:ext cx="4343400" cy="4572000"/>
          </a:xfrm>
          <a:prstGeom prst="rect">
            <a:avLst/>
          </a:prstGeom>
        </p:spPr>
        <p:txBody>
          <a:bodyPr>
            <a:normAutofit fontScale="92500" lnSpcReduction="20000"/>
          </a:bodyPr>
          <a:lstStyle/>
          <a:p>
            <a:pPr>
              <a:tabLst>
                <a:tab pos="461963" algn="l"/>
              </a:tabLst>
            </a:pPr>
            <a:r>
              <a:rPr lang="en-US" dirty="0"/>
              <a:t>The plasma membrane, or cell membrane, defines the borders of the cell and keeps it functional. </a:t>
            </a:r>
          </a:p>
          <a:p>
            <a:pPr>
              <a:tabLst>
                <a:tab pos="461963" algn="l"/>
              </a:tabLst>
            </a:pPr>
            <a:r>
              <a:rPr lang="en-US" dirty="0"/>
              <a:t>It is semipermeable, allowing some materials to freely cross while restricting others.</a:t>
            </a:r>
          </a:p>
          <a:p>
            <a:pPr>
              <a:tabLst>
                <a:tab pos="461963" algn="l"/>
              </a:tabLst>
            </a:pPr>
            <a:r>
              <a:rPr lang="en-US" dirty="0"/>
              <a:t>Certain materials require specialized structures to cross the membrane and sometimes even energy investment.</a:t>
            </a:r>
            <a:r>
              <a:rPr lang="en-US" i="0" dirty="0">
                <a:solidFill>
                  <a:schemeClr val="tx1"/>
                </a:solidFill>
              </a:rPr>
              <a:t>		</a:t>
            </a:r>
            <a:endParaRPr lang="en-US" dirty="0">
              <a:solidFill>
                <a:srgbClr val="0000FF"/>
              </a:solidFill>
            </a:endParaRPr>
          </a:p>
        </p:txBody>
      </p:sp>
      <p:pic>
        <p:nvPicPr>
          <p:cNvPr id="2" name="Content Placeholder 4" descr="A black-and-white photograph of the inside of Grand Central Station with a large number of people moving about">
            <a:extLst>
              <a:ext uri="{FF2B5EF4-FFF2-40B4-BE49-F238E27FC236}">
                <a16:creationId xmlns:a16="http://schemas.microsoft.com/office/drawing/2014/main" id="{287C7749-663F-1DC1-6484-553BB5D61040}"/>
              </a:ext>
            </a:extLst>
          </p:cNvPr>
          <p:cNvPicPr>
            <a:picLocks noChangeAspect="1"/>
          </p:cNvPicPr>
          <p:nvPr/>
        </p:nvPicPr>
        <p:blipFill>
          <a:blip r:embed="rId2"/>
          <a:srcRect l="9259" t="5333" r="9259" b="4667"/>
          <a:stretch/>
        </p:blipFill>
        <p:spPr>
          <a:xfrm>
            <a:off x="4771032" y="1536945"/>
            <a:ext cx="4114800" cy="2524991"/>
          </a:xfrm>
          <a:prstGeom prst="rect">
            <a:avLst/>
          </a:prstGeom>
        </p:spPr>
      </p:pic>
      <p:sp>
        <p:nvSpPr>
          <p:cNvPr id="4" name="TextBox 3">
            <a:extLst>
              <a:ext uri="{FF2B5EF4-FFF2-40B4-BE49-F238E27FC236}">
                <a16:creationId xmlns:a16="http://schemas.microsoft.com/office/drawing/2014/main" id="{BFFFB013-CE44-A557-1CDF-6312FC661A56}"/>
              </a:ext>
              <a:ext uri="{C183D7F6-B498-43B3-948B-1728B52AA6E4}">
                <adec:decorative xmlns:adec="http://schemas.microsoft.com/office/drawing/2017/decorative" val="0"/>
              </a:ext>
            </a:extLst>
          </p:cNvPr>
          <p:cNvSpPr txBox="1"/>
          <p:nvPr/>
        </p:nvSpPr>
        <p:spPr>
          <a:xfrm>
            <a:off x="5028786" y="4061936"/>
            <a:ext cx="3716738" cy="738664"/>
          </a:xfrm>
          <a:prstGeom prst="rect">
            <a:avLst/>
          </a:prstGeom>
          <a:noFill/>
        </p:spPr>
        <p:txBody>
          <a:bodyPr wrap="square" rtlCol="0">
            <a:spAutoFit/>
          </a:bodyPr>
          <a:lstStyle/>
          <a:p>
            <a:pPr algn="ctr"/>
            <a:r>
              <a:rPr lang="en-US" sz="1400" b="1" dirty="0"/>
              <a:t>5.1 Figure 1: </a:t>
            </a:r>
            <a:r>
              <a:rPr lang="en-US" sz="1400" dirty="0"/>
              <a:t>Despite its hustle and bustle, Grand Central Station functions with a high level of organization, as does the plasma membrane.</a:t>
            </a:r>
            <a:endParaRPr lang="en-US" sz="1400" b="1" dirty="0"/>
          </a:p>
        </p:txBody>
      </p:sp>
      <p:sp>
        <p:nvSpPr>
          <p:cNvPr id="5" name="TextBox 4">
            <a:extLst>
              <a:ext uri="{FF2B5EF4-FFF2-40B4-BE49-F238E27FC236}">
                <a16:creationId xmlns:a16="http://schemas.microsoft.com/office/drawing/2014/main" id="{9E423C84-C87F-720D-B26F-2CC1869515E8}"/>
              </a:ext>
            </a:extLst>
          </p:cNvPr>
          <p:cNvSpPr txBox="1"/>
          <p:nvPr/>
        </p:nvSpPr>
        <p:spPr>
          <a:xfrm>
            <a:off x="4973873" y="4791015"/>
            <a:ext cx="3826564" cy="246221"/>
          </a:xfrm>
          <a:prstGeom prst="rect">
            <a:avLst/>
          </a:prstGeom>
          <a:noFill/>
        </p:spPr>
        <p:txBody>
          <a:bodyPr wrap="square">
            <a:spAutoFit/>
          </a:bodyPr>
          <a:lstStyle/>
          <a:p>
            <a:pPr algn="ctr"/>
            <a:r>
              <a:rPr lang="en-US" sz="1000" dirty="0"/>
              <a:t>ollguna on Pixabay. "Grand Central 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6D01-A650-3766-71EC-F3798DF89E39}"/>
              </a:ext>
            </a:extLst>
          </p:cNvPr>
          <p:cNvSpPr>
            <a:spLocks noGrp="1"/>
          </p:cNvSpPr>
          <p:nvPr>
            <p:ph type="title"/>
          </p:nvPr>
        </p:nvSpPr>
        <p:spPr/>
        <p:txBody>
          <a:bodyPr/>
          <a:lstStyle/>
          <a:p>
            <a:r>
              <a:rPr lang="en-US" dirty="0"/>
              <a:t>Plasma Membrane Components and Structure</a:t>
            </a:r>
            <a:endParaRPr lang="en-IN" dirty="0"/>
          </a:p>
        </p:txBody>
      </p:sp>
      <p:sp>
        <p:nvSpPr>
          <p:cNvPr id="3" name="Content Placeholder 2">
            <a:extLst>
              <a:ext uri="{FF2B5EF4-FFF2-40B4-BE49-F238E27FC236}">
                <a16:creationId xmlns:a16="http://schemas.microsoft.com/office/drawing/2014/main" id="{710A11FC-237D-FAA8-B07C-2249B9D513A1}"/>
              </a:ext>
            </a:extLst>
          </p:cNvPr>
          <p:cNvSpPr>
            <a:spLocks noGrp="1"/>
          </p:cNvSpPr>
          <p:nvPr>
            <p:ph idx="1"/>
          </p:nvPr>
        </p:nvSpPr>
        <p:spPr>
          <a:xfrm>
            <a:off x="457200" y="1280160"/>
            <a:ext cx="8229600" cy="4572000"/>
          </a:xfrm>
        </p:spPr>
        <p:txBody>
          <a:bodyPr>
            <a:normAutofit fontScale="92500" lnSpcReduction="10000"/>
          </a:bodyPr>
          <a:lstStyle/>
          <a:p>
            <a:r>
              <a:rPr lang="en-US" dirty="0"/>
              <a:t>The plasma membrane defines the cell's borders and regulates interaction with the environment by controlling what enters or exits.</a:t>
            </a:r>
          </a:p>
          <a:p>
            <a:r>
              <a:rPr lang="en-US" dirty="0"/>
              <a:t>It is flexible so that cells, like red and white blood cells, can change shape to squeeze through narrow capillaries.</a:t>
            </a:r>
          </a:p>
          <a:p>
            <a:r>
              <a:rPr lang="en-US" dirty="0"/>
              <a:t>Surface markers allow cells to recognize each other, which is vital for tissue and organ formation and immune system responses.</a:t>
            </a:r>
          </a:p>
          <a:p>
            <a:r>
              <a:rPr lang="en-US" dirty="0"/>
              <a:t>Membrane receptor proteins transmit signals by receiving external inputs and activating internal response cascades.</a:t>
            </a:r>
            <a:r>
              <a:rPr lang="en-IN" dirty="0"/>
              <a:t> </a:t>
            </a:r>
            <a:endParaRPr lang="en-US" dirty="0"/>
          </a:p>
        </p:txBody>
      </p:sp>
    </p:spTree>
    <p:extLst>
      <p:ext uri="{BB962C8B-B14F-4D97-AF65-F5344CB8AC3E}">
        <p14:creationId xmlns:p14="http://schemas.microsoft.com/office/powerpoint/2010/main" val="96885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275E-F022-068E-CF24-A23F1098464E}"/>
              </a:ext>
            </a:extLst>
          </p:cNvPr>
          <p:cNvSpPr>
            <a:spLocks noGrp="1"/>
          </p:cNvSpPr>
          <p:nvPr>
            <p:ph type="title"/>
          </p:nvPr>
        </p:nvSpPr>
        <p:spPr/>
        <p:txBody>
          <a:bodyPr/>
          <a:lstStyle/>
          <a:p>
            <a:r>
              <a:rPr lang="en-US" dirty="0"/>
              <a:t>Fluid Mosaic Model</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ECE6D318-8432-E09E-6F31-1BBD61527096}"/>
              </a:ext>
            </a:extLst>
          </p:cNvPr>
          <p:cNvSpPr>
            <a:spLocks noGrp="1"/>
          </p:cNvSpPr>
          <p:nvPr>
            <p:ph idx="1"/>
          </p:nvPr>
        </p:nvSpPr>
        <p:spPr>
          <a:xfrm>
            <a:off x="457200" y="1280160"/>
            <a:ext cx="8229600" cy="2834640"/>
          </a:xfrm>
        </p:spPr>
        <p:txBody>
          <a:bodyPr>
            <a:normAutofit fontScale="77500" lnSpcReduction="20000"/>
          </a:bodyPr>
          <a:lstStyle/>
          <a:p>
            <a:r>
              <a:rPr lang="en-US" dirty="0"/>
              <a:t>Early models in the 1930s viewed the plasma membrane as railroad track or "sandwich" with protein "bread" surrounding lipids.</a:t>
            </a:r>
          </a:p>
          <a:p>
            <a:r>
              <a:rPr lang="en-US" dirty="0"/>
              <a:t>Advances in microscopy in the 1950s showed the membrane's core is a double lipid layer, not single layer.</a:t>
            </a:r>
          </a:p>
          <a:p>
            <a:r>
              <a:rPr lang="en-US" dirty="0"/>
              <a:t>In 1972, the </a:t>
            </a:r>
            <a:r>
              <a:rPr lang="en-US" b="1" dirty="0"/>
              <a:t>fluid mosaic model</a:t>
            </a:r>
            <a:r>
              <a:rPr lang="en-US" dirty="0"/>
              <a:t> proposed the membrane as a fluid mixture of lipids, proteins, and carbohydrates.</a:t>
            </a:r>
          </a:p>
          <a:p>
            <a:pPr lvl="1">
              <a:buFont typeface="Arial" panose="020B0604020202020204" pitchFamily="34" charset="0"/>
              <a:buChar char="•"/>
            </a:pPr>
            <a:r>
              <a:rPr lang="en-US" dirty="0"/>
              <a:t>Best explains the plasma membrane's structure and function </a:t>
            </a:r>
            <a:endParaRPr lang="en-IN" dirty="0"/>
          </a:p>
        </p:txBody>
      </p:sp>
      <p:sp>
        <p:nvSpPr>
          <p:cNvPr id="6" name="TextBox 5">
            <a:extLst>
              <a:ext uri="{FF2B5EF4-FFF2-40B4-BE49-F238E27FC236}">
                <a16:creationId xmlns:a16="http://schemas.microsoft.com/office/drawing/2014/main" id="{127E6D7F-758D-2F6A-BA18-6128295937DB}"/>
              </a:ext>
              <a:ext uri="{C183D7F6-B498-43B3-948B-1728B52AA6E4}">
                <adec:decorative xmlns:adec="http://schemas.microsoft.com/office/drawing/2017/decorative" val="0"/>
              </a:ext>
            </a:extLst>
          </p:cNvPr>
          <p:cNvSpPr txBox="1"/>
          <p:nvPr/>
        </p:nvSpPr>
        <p:spPr>
          <a:xfrm>
            <a:off x="914400" y="3807023"/>
            <a:ext cx="1181100" cy="307777"/>
          </a:xfrm>
          <a:prstGeom prst="rect">
            <a:avLst/>
          </a:prstGeom>
          <a:noFill/>
        </p:spPr>
        <p:txBody>
          <a:bodyPr wrap="square" rtlCol="0">
            <a:spAutoFit/>
          </a:bodyPr>
          <a:lstStyle/>
          <a:p>
            <a:r>
              <a:rPr lang="en-US" sz="1400" b="1" dirty="0"/>
              <a:t>5.1 Figure 2</a:t>
            </a:r>
          </a:p>
        </p:txBody>
      </p:sp>
      <p:sp>
        <p:nvSpPr>
          <p:cNvPr id="7" name="TextBox 6">
            <a:extLst>
              <a:ext uri="{FF2B5EF4-FFF2-40B4-BE49-F238E27FC236}">
                <a16:creationId xmlns:a16="http://schemas.microsoft.com/office/drawing/2014/main" id="{4B885E16-8D21-6438-7F85-4AC4F683BD70}"/>
              </a:ext>
            </a:extLst>
          </p:cNvPr>
          <p:cNvSpPr txBox="1"/>
          <p:nvPr/>
        </p:nvSpPr>
        <p:spPr>
          <a:xfrm>
            <a:off x="2231249" y="5823820"/>
            <a:ext cx="4288084" cy="230832"/>
          </a:xfrm>
          <a:prstGeom prst="rect">
            <a:avLst/>
          </a:prstGeom>
          <a:noFill/>
        </p:spPr>
        <p:txBody>
          <a:bodyPr wrap="square">
            <a:spAutoFit/>
          </a:bodyPr>
          <a:lstStyle/>
          <a:p>
            <a:pPr algn="ctr"/>
            <a:r>
              <a:rPr lang="en-US" sz="900" dirty="0"/>
              <a:t>Mariana Ruiz Villarreal on Wikimedia Commons. "Cell membrane diagram."</a:t>
            </a:r>
          </a:p>
        </p:txBody>
      </p:sp>
      <p:pic>
        <p:nvPicPr>
          <p:cNvPr id="4" name="Content Placeholder 4" descr="This illustration shows a phospholipid bilayer with proteins and cholesterol embedded in it, as well as extracellular fluid and cytoplasm surrounding it. Integral membrane proteins span the entire membrane. Protein channels are integral membrane proteins with a central pore through which molecules can pass. Peripheral proteins are associated with the phospholipid head groups on one side of the membrane only. A glycoprotein is shown with the protein portion of the molecule embedded in the membrane and the carbohydrate portion jutting out from the membrane. A glycolipid is also shown with the lipid portion embedded in the membrane and the carbohydrate portion jutting out of the membrane. Underneath, filaments of cytoskeleton thread around each other.">
            <a:extLst>
              <a:ext uri="{FF2B5EF4-FFF2-40B4-BE49-F238E27FC236}">
                <a16:creationId xmlns:a16="http://schemas.microsoft.com/office/drawing/2014/main" id="{0A6AE81E-3911-C1DC-749F-91CAF94DE9A4}"/>
              </a:ext>
            </a:extLst>
          </p:cNvPr>
          <p:cNvPicPr>
            <a:picLocks noChangeAspect="1"/>
          </p:cNvPicPr>
          <p:nvPr/>
        </p:nvPicPr>
        <p:blipFill>
          <a:blip r:embed="rId2"/>
          <a:srcRect t="5333" b="24666"/>
          <a:stretch/>
        </p:blipFill>
        <p:spPr>
          <a:xfrm>
            <a:off x="1981200" y="3719854"/>
            <a:ext cx="5410200" cy="2103966"/>
          </a:xfrm>
          <a:prstGeom prst="rect">
            <a:avLst/>
          </a:prstGeom>
        </p:spPr>
      </p:pic>
    </p:spTree>
    <p:extLst>
      <p:ext uri="{BB962C8B-B14F-4D97-AF65-F5344CB8AC3E}">
        <p14:creationId xmlns:p14="http://schemas.microsoft.com/office/powerpoint/2010/main" val="302219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59F8-8F1B-77AE-BA4F-3AC7A61DBEEE}"/>
              </a:ext>
            </a:extLst>
          </p:cNvPr>
          <p:cNvSpPr>
            <a:spLocks noGrp="1"/>
          </p:cNvSpPr>
          <p:nvPr>
            <p:ph type="title"/>
          </p:nvPr>
        </p:nvSpPr>
        <p:spPr/>
        <p:txBody>
          <a:bodyPr/>
          <a:lstStyle/>
          <a:p>
            <a:r>
              <a:rPr lang="en-US" dirty="0"/>
              <a:t>Fluid Mosaic Model</a:t>
            </a:r>
            <a:r>
              <a:rPr lang="en-US" sz="1600" baseline="-25000" dirty="0"/>
              <a:t>2</a:t>
            </a:r>
            <a:endParaRPr lang="en-IN" sz="1600" baseline="-25000" dirty="0"/>
          </a:p>
        </p:txBody>
      </p:sp>
      <p:sp>
        <p:nvSpPr>
          <p:cNvPr id="3" name="Content Placeholder 2">
            <a:extLst>
              <a:ext uri="{FF2B5EF4-FFF2-40B4-BE49-F238E27FC236}">
                <a16:creationId xmlns:a16="http://schemas.microsoft.com/office/drawing/2014/main" id="{CE10DADA-612C-57DC-F482-60B74B0C8724}"/>
              </a:ext>
            </a:extLst>
          </p:cNvPr>
          <p:cNvSpPr>
            <a:spLocks noGrp="1"/>
          </p:cNvSpPr>
          <p:nvPr>
            <p:ph idx="1"/>
          </p:nvPr>
        </p:nvSpPr>
        <p:spPr/>
        <p:txBody>
          <a:bodyPr>
            <a:normAutofit fontScale="92500"/>
          </a:bodyPr>
          <a:lstStyle/>
          <a:p>
            <a:pPr marL="0" indent="0">
              <a:buNone/>
            </a:pPr>
            <a:r>
              <a:rPr lang="en-IN" dirty="0"/>
              <a:t>The principal plasma membrane components are lipids (phospholipids, cholesterol), proteins, and carbohydrates.</a:t>
            </a:r>
          </a:p>
          <a:p>
            <a:r>
              <a:rPr lang="en-US" b="1" dirty="0"/>
              <a:t>Phospholipids</a:t>
            </a:r>
            <a:r>
              <a:rPr lang="en-US" dirty="0"/>
              <a:t> have a phosphate-linked head group, glycerol, and two fatty acid tails.</a:t>
            </a:r>
          </a:p>
          <a:p>
            <a:r>
              <a:rPr lang="en-US" b="1" dirty="0"/>
              <a:t>Cholesterol</a:t>
            </a:r>
            <a:r>
              <a:rPr lang="en-US" dirty="0"/>
              <a:t> has four fused carbon rings.</a:t>
            </a:r>
          </a:p>
          <a:p>
            <a:r>
              <a:rPr lang="en-US" dirty="0"/>
              <a:t>Typical composition is 50% protein, 40% lipids, 10% carbohydrates, though this varies by cell type.</a:t>
            </a:r>
          </a:p>
          <a:p>
            <a:r>
              <a:rPr lang="en-US" dirty="0"/>
              <a:t>Carbohydrates are only on the exterior surface, attached to proteins (</a:t>
            </a:r>
            <a:r>
              <a:rPr lang="en-US" b="1" dirty="0"/>
              <a:t>glycoprotein</a:t>
            </a:r>
            <a:r>
              <a:rPr lang="en-US" dirty="0"/>
              <a:t>s) and lipids (</a:t>
            </a:r>
            <a:r>
              <a:rPr lang="en-US" b="1" dirty="0"/>
              <a:t>glycolipid</a:t>
            </a:r>
            <a:r>
              <a:rPr lang="en-US" dirty="0"/>
              <a:t>s).</a:t>
            </a:r>
            <a:endParaRPr lang="en-IN" dirty="0"/>
          </a:p>
        </p:txBody>
      </p:sp>
    </p:spTree>
    <p:extLst>
      <p:ext uri="{BB962C8B-B14F-4D97-AF65-F5344CB8AC3E}">
        <p14:creationId xmlns:p14="http://schemas.microsoft.com/office/powerpoint/2010/main" val="72370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322A-F46F-A130-FCA4-D15AE668B138}"/>
              </a:ext>
            </a:extLst>
          </p:cNvPr>
          <p:cNvSpPr>
            <a:spLocks noGrp="1"/>
          </p:cNvSpPr>
          <p:nvPr>
            <p:ph type="title"/>
          </p:nvPr>
        </p:nvSpPr>
        <p:spPr/>
        <p:txBody>
          <a:bodyPr/>
          <a:lstStyle/>
          <a:p>
            <a:r>
              <a:rPr lang="en-US" dirty="0"/>
              <a:t>Phospholipids</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2024A54C-26D1-9AD4-B7BE-E07E5F8FB5A9}"/>
              </a:ext>
            </a:extLst>
          </p:cNvPr>
          <p:cNvSpPr>
            <a:spLocks noGrp="1"/>
          </p:cNvSpPr>
          <p:nvPr>
            <p:ph idx="1"/>
          </p:nvPr>
        </p:nvSpPr>
        <p:spPr>
          <a:xfrm>
            <a:off x="457200" y="1280160"/>
            <a:ext cx="4572000" cy="4572000"/>
          </a:xfrm>
        </p:spPr>
        <p:txBody>
          <a:bodyPr>
            <a:normAutofit fontScale="85000" lnSpcReduction="20000"/>
          </a:bodyPr>
          <a:lstStyle/>
          <a:p>
            <a:pPr marL="0" indent="0">
              <a:buNone/>
            </a:pPr>
            <a:r>
              <a:rPr lang="en-US" dirty="0"/>
              <a:t>The membrane's is made of </a:t>
            </a:r>
            <a:r>
              <a:rPr lang="en-US" b="1" dirty="0"/>
              <a:t>amphipathic</a:t>
            </a:r>
            <a:r>
              <a:rPr lang="en-US" dirty="0"/>
              <a:t> (polar and nonpolar) phospholipid molecules.</a:t>
            </a:r>
          </a:p>
          <a:p>
            <a:r>
              <a:rPr lang="en-US" dirty="0"/>
              <a:t>The </a:t>
            </a:r>
            <a:r>
              <a:rPr lang="en-US" b="1" dirty="0"/>
              <a:t>hydrophilic</a:t>
            </a:r>
            <a:r>
              <a:rPr lang="en-US" dirty="0"/>
              <a:t> (water-loving) phosphate-linked head regions interact with aqueous fluids inside and outside the cell.</a:t>
            </a:r>
          </a:p>
          <a:p>
            <a:r>
              <a:rPr lang="en-US" dirty="0"/>
              <a:t>The fatty acid tails are </a:t>
            </a:r>
            <a:r>
              <a:rPr lang="en-US" b="1" dirty="0"/>
              <a:t>hydrophobic</a:t>
            </a:r>
            <a:r>
              <a:rPr lang="en-US" dirty="0"/>
              <a:t> (water-fearing).</a:t>
            </a:r>
          </a:p>
          <a:p>
            <a:r>
              <a:rPr lang="en-US" dirty="0"/>
              <a:t>This allows phospholipids to form a bilayer separating the interior from the exterior aqueous environment.</a:t>
            </a:r>
            <a:endParaRPr lang="en-IN" dirty="0"/>
          </a:p>
        </p:txBody>
      </p:sp>
      <p:sp>
        <p:nvSpPr>
          <p:cNvPr id="6" name="TextBox 5">
            <a:extLst>
              <a:ext uri="{FF2B5EF4-FFF2-40B4-BE49-F238E27FC236}">
                <a16:creationId xmlns:a16="http://schemas.microsoft.com/office/drawing/2014/main" id="{F9223C41-D6E8-C22D-3197-ECFABC09891F}"/>
              </a:ext>
              <a:ext uri="{C183D7F6-B498-43B3-948B-1728B52AA6E4}">
                <adec:decorative xmlns:adec="http://schemas.microsoft.com/office/drawing/2017/decorative" val="0"/>
              </a:ext>
            </a:extLst>
          </p:cNvPr>
          <p:cNvSpPr txBox="1"/>
          <p:nvPr/>
        </p:nvSpPr>
        <p:spPr>
          <a:xfrm>
            <a:off x="6475896" y="1245049"/>
            <a:ext cx="1181100" cy="307777"/>
          </a:xfrm>
          <a:prstGeom prst="rect">
            <a:avLst/>
          </a:prstGeom>
          <a:noFill/>
        </p:spPr>
        <p:txBody>
          <a:bodyPr wrap="square" rtlCol="0">
            <a:spAutoFit/>
          </a:bodyPr>
          <a:lstStyle/>
          <a:p>
            <a:r>
              <a:rPr lang="en-US" sz="1400" b="1" dirty="0"/>
              <a:t>5.1 Figure 3</a:t>
            </a:r>
          </a:p>
        </p:txBody>
      </p:sp>
      <p:pic>
        <p:nvPicPr>
          <p:cNvPr id="4" name="Content Placeholder 5" descr="An illustration of a phospholipid shows a hydrophilic head group composed of phosphate connected to a three-carbon glycerol molecule, and two hydrophobic tails composed of long hydrocarbon chains.">
            <a:extLst>
              <a:ext uri="{FF2B5EF4-FFF2-40B4-BE49-F238E27FC236}">
                <a16:creationId xmlns:a16="http://schemas.microsoft.com/office/drawing/2014/main" id="{D0419A02-4695-C666-5C12-E41AF94B6CD1}"/>
              </a:ext>
            </a:extLst>
          </p:cNvPr>
          <p:cNvPicPr>
            <a:picLocks noChangeAspect="1"/>
          </p:cNvPicPr>
          <p:nvPr/>
        </p:nvPicPr>
        <p:blipFill>
          <a:blip r:embed="rId2"/>
          <a:srcRect l="9259" t="3667" r="10185" b="3000"/>
          <a:stretch/>
        </p:blipFill>
        <p:spPr>
          <a:xfrm>
            <a:off x="4953000" y="1735706"/>
            <a:ext cx="4068971" cy="2619108"/>
          </a:xfrm>
          <a:prstGeom prst="rect">
            <a:avLst/>
          </a:prstGeom>
        </p:spPr>
      </p:pic>
      <p:sp>
        <p:nvSpPr>
          <p:cNvPr id="7" name="TextBox 6">
            <a:extLst>
              <a:ext uri="{FF2B5EF4-FFF2-40B4-BE49-F238E27FC236}">
                <a16:creationId xmlns:a16="http://schemas.microsoft.com/office/drawing/2014/main" id="{B661E11C-12A4-A995-7908-4D6379705510}"/>
              </a:ext>
            </a:extLst>
          </p:cNvPr>
          <p:cNvSpPr txBox="1"/>
          <p:nvPr/>
        </p:nvSpPr>
        <p:spPr>
          <a:xfrm>
            <a:off x="4856646" y="4522454"/>
            <a:ext cx="4419600" cy="246221"/>
          </a:xfrm>
          <a:prstGeom prst="rect">
            <a:avLst/>
          </a:prstGeom>
          <a:noFill/>
        </p:spPr>
        <p:txBody>
          <a:bodyPr wrap="square">
            <a:spAutoFit/>
          </a:bodyPr>
          <a:lstStyle/>
          <a:p>
            <a:pPr algn="ctr"/>
            <a:r>
              <a:rPr lang="en-US" sz="1000" dirty="0"/>
              <a:t>Mariana Ruiz Villarreal on Wikimedia Commons. "Cell membrane." Modified. </a:t>
            </a:r>
          </a:p>
        </p:txBody>
      </p:sp>
    </p:spTree>
    <p:extLst>
      <p:ext uri="{BB962C8B-B14F-4D97-AF65-F5344CB8AC3E}">
        <p14:creationId xmlns:p14="http://schemas.microsoft.com/office/powerpoint/2010/main" val="412242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4850-ECAE-ACC6-3218-AD053FA5BA83}"/>
              </a:ext>
            </a:extLst>
          </p:cNvPr>
          <p:cNvSpPr>
            <a:spLocks noGrp="1"/>
          </p:cNvSpPr>
          <p:nvPr>
            <p:ph type="title"/>
          </p:nvPr>
        </p:nvSpPr>
        <p:spPr/>
        <p:txBody>
          <a:bodyPr/>
          <a:lstStyle/>
          <a:p>
            <a:r>
              <a:rPr lang="en-US" dirty="0"/>
              <a:t>Phospholipids</a:t>
            </a:r>
            <a:r>
              <a:rPr lang="en-US" sz="1600" baseline="-25000" dirty="0"/>
              <a:t>2</a:t>
            </a:r>
            <a:endParaRPr lang="en-IN" sz="1600" baseline="-25000" dirty="0"/>
          </a:p>
        </p:txBody>
      </p:sp>
      <p:sp>
        <p:nvSpPr>
          <p:cNvPr id="3" name="Content Placeholder 2">
            <a:extLst>
              <a:ext uri="{FF2B5EF4-FFF2-40B4-BE49-F238E27FC236}">
                <a16:creationId xmlns:a16="http://schemas.microsoft.com/office/drawing/2014/main" id="{A36729F5-79B4-2753-4444-D538ECB7D70F}"/>
              </a:ext>
            </a:extLst>
          </p:cNvPr>
          <p:cNvSpPr>
            <a:spLocks noGrp="1"/>
          </p:cNvSpPr>
          <p:nvPr>
            <p:ph idx="1"/>
          </p:nvPr>
        </p:nvSpPr>
        <p:spPr>
          <a:xfrm>
            <a:off x="457200" y="1280160"/>
            <a:ext cx="5518766" cy="4572000"/>
          </a:xfrm>
        </p:spPr>
        <p:txBody>
          <a:bodyPr>
            <a:normAutofit/>
          </a:bodyPr>
          <a:lstStyle/>
          <a:p>
            <a:pPr marL="0" indent="0">
              <a:buNone/>
            </a:pPr>
            <a:r>
              <a:rPr lang="en-US" dirty="0"/>
              <a:t>The lipid bilayer has hydrophobic tails facing inward and hydrophilic heads facing outward.</a:t>
            </a:r>
          </a:p>
          <a:p>
            <a:r>
              <a:rPr lang="en-US" dirty="0"/>
              <a:t>When heated in water, phospholipids can spontaneously form micelles (single layer) or liposomes (bilayer surrounding an inner aqueous compartment).</a:t>
            </a:r>
          </a:p>
        </p:txBody>
      </p:sp>
      <p:sp>
        <p:nvSpPr>
          <p:cNvPr id="6" name="TextBox 5">
            <a:extLst>
              <a:ext uri="{FF2B5EF4-FFF2-40B4-BE49-F238E27FC236}">
                <a16:creationId xmlns:a16="http://schemas.microsoft.com/office/drawing/2014/main" id="{1BC78D01-197C-4D60-1CEF-35D51BD595FC}"/>
              </a:ext>
              <a:ext uri="{C183D7F6-B498-43B3-948B-1728B52AA6E4}">
                <adec:decorative xmlns:adec="http://schemas.microsoft.com/office/drawing/2017/decorative" val="0"/>
              </a:ext>
            </a:extLst>
          </p:cNvPr>
          <p:cNvSpPr txBox="1"/>
          <p:nvPr/>
        </p:nvSpPr>
        <p:spPr>
          <a:xfrm>
            <a:off x="6743291" y="1383863"/>
            <a:ext cx="1181100" cy="307777"/>
          </a:xfrm>
          <a:prstGeom prst="rect">
            <a:avLst/>
          </a:prstGeom>
          <a:noFill/>
        </p:spPr>
        <p:txBody>
          <a:bodyPr wrap="square" rtlCol="0">
            <a:spAutoFit/>
          </a:bodyPr>
          <a:lstStyle/>
          <a:p>
            <a:r>
              <a:rPr lang="en-US" sz="1400" b="1" dirty="0"/>
              <a:t>5.1 Figure 4</a:t>
            </a:r>
          </a:p>
        </p:txBody>
      </p:sp>
      <p:pic>
        <p:nvPicPr>
          <p:cNvPr id="4" name="Content Placeholder 6" descr="The image on the left shows a spherical lipid bilayer, shown as a half sphere whose surface is covered in the spherical polar heads, and thin, strandlike extend inward and labeled &quot;liposome.&quot; In the core of the sphere is another half sphere, with the same anatomy. The image on the right shows a smaller sphere that has a single lipid layer only, made up of the spherical heads and labeled &quot;micelle.&quot; The image at the bottom shows a lipid bilayer sheet; whose polar heads form the upper and lower surfaces, with tails extending toward each other in the middle.">
            <a:extLst>
              <a:ext uri="{FF2B5EF4-FFF2-40B4-BE49-F238E27FC236}">
                <a16:creationId xmlns:a16="http://schemas.microsoft.com/office/drawing/2014/main" id="{75DD2268-CF36-593F-4B80-427B11C6DDD2}"/>
              </a:ext>
            </a:extLst>
          </p:cNvPr>
          <p:cNvPicPr>
            <a:picLocks noChangeAspect="1"/>
          </p:cNvPicPr>
          <p:nvPr/>
        </p:nvPicPr>
        <p:blipFill>
          <a:blip r:embed="rId2"/>
          <a:srcRect l="28704" t="6999" r="28704" b="8001"/>
          <a:stretch/>
        </p:blipFill>
        <p:spPr>
          <a:xfrm>
            <a:off x="5911836" y="1691640"/>
            <a:ext cx="2858757" cy="3169491"/>
          </a:xfrm>
          <a:prstGeom prst="rect">
            <a:avLst/>
          </a:prstGeom>
        </p:spPr>
      </p:pic>
      <p:sp>
        <p:nvSpPr>
          <p:cNvPr id="7" name="TextBox 6">
            <a:extLst>
              <a:ext uri="{FF2B5EF4-FFF2-40B4-BE49-F238E27FC236}">
                <a16:creationId xmlns:a16="http://schemas.microsoft.com/office/drawing/2014/main" id="{909900C7-4AB4-664B-64E9-A6E7D1BA3869}"/>
              </a:ext>
            </a:extLst>
          </p:cNvPr>
          <p:cNvSpPr txBox="1"/>
          <p:nvPr/>
        </p:nvSpPr>
        <p:spPr>
          <a:xfrm>
            <a:off x="5975966" y="4952571"/>
            <a:ext cx="2730499" cy="400110"/>
          </a:xfrm>
          <a:prstGeom prst="rect">
            <a:avLst/>
          </a:prstGeom>
          <a:noFill/>
        </p:spPr>
        <p:txBody>
          <a:bodyPr wrap="square">
            <a:spAutoFit/>
          </a:bodyPr>
          <a:lstStyle/>
          <a:p>
            <a:pPr algn="ctr"/>
            <a:r>
              <a:rPr lang="en-US" sz="1000" dirty="0"/>
              <a:t>Mariana Ruiz Villarreal on Wikimedia Commons. "Phospholipid."</a:t>
            </a:r>
          </a:p>
        </p:txBody>
      </p:sp>
    </p:spTree>
    <p:extLst>
      <p:ext uri="{BB962C8B-B14F-4D97-AF65-F5344CB8AC3E}">
        <p14:creationId xmlns:p14="http://schemas.microsoft.com/office/powerpoint/2010/main" val="235943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B8CF-0CF7-E024-F64C-42A5E17D5FE1}"/>
              </a:ext>
            </a:extLst>
          </p:cNvPr>
          <p:cNvSpPr>
            <a:spLocks noGrp="1"/>
          </p:cNvSpPr>
          <p:nvPr>
            <p:ph type="title"/>
          </p:nvPr>
        </p:nvSpPr>
        <p:spPr/>
        <p:txBody>
          <a:bodyPr/>
          <a:lstStyle/>
          <a:p>
            <a:r>
              <a:rPr lang="en-US" dirty="0"/>
              <a:t>Proteins</a:t>
            </a:r>
            <a:r>
              <a:rPr lang="en-US" sz="1600" baseline="-25000" dirty="0"/>
              <a:t>1</a:t>
            </a:r>
            <a:endParaRPr lang="en-IN" sz="1600" baseline="-25000" dirty="0"/>
          </a:p>
        </p:txBody>
      </p:sp>
      <p:sp>
        <p:nvSpPr>
          <p:cNvPr id="3" name="Content Placeholder 2">
            <a:extLst>
              <a:ext uri="{FF2B5EF4-FFF2-40B4-BE49-F238E27FC236}">
                <a16:creationId xmlns:a16="http://schemas.microsoft.com/office/drawing/2014/main" id="{BD9B6BBB-4290-C98C-25E4-96ED540BEA1B}"/>
              </a:ext>
            </a:extLst>
          </p:cNvPr>
          <p:cNvSpPr>
            <a:spLocks noGrp="1"/>
          </p:cNvSpPr>
          <p:nvPr>
            <p:ph idx="1"/>
          </p:nvPr>
        </p:nvSpPr>
        <p:spPr>
          <a:xfrm>
            <a:off x="457200" y="1280160"/>
            <a:ext cx="8229600" cy="2538780"/>
          </a:xfrm>
        </p:spPr>
        <p:txBody>
          <a:bodyPr>
            <a:normAutofit fontScale="85000" lnSpcReduction="20000"/>
          </a:bodyPr>
          <a:lstStyle/>
          <a:p>
            <a:pPr marL="0" indent="0">
              <a:buNone/>
            </a:pPr>
            <a:r>
              <a:rPr lang="en-US" dirty="0"/>
              <a:t>Proteins are the second major component of plasma membranes and serve various important functions.</a:t>
            </a:r>
          </a:p>
          <a:p>
            <a:r>
              <a:rPr lang="en-US" dirty="0"/>
              <a:t>They can be </a:t>
            </a:r>
            <a:r>
              <a:rPr lang="en-US" i="1" dirty="0"/>
              <a:t>integral</a:t>
            </a:r>
            <a:r>
              <a:rPr lang="en-US" dirty="0"/>
              <a:t> (embedded in the membrane) or </a:t>
            </a:r>
            <a:r>
              <a:rPr lang="en-US" i="1" dirty="0"/>
              <a:t>peripheral</a:t>
            </a:r>
            <a:r>
              <a:rPr lang="en-US" dirty="0"/>
              <a:t> (temporarily attached).</a:t>
            </a:r>
          </a:p>
          <a:p>
            <a:r>
              <a:rPr lang="en-US" b="1" dirty="0"/>
              <a:t>Integral protein</a:t>
            </a:r>
            <a:r>
              <a:rPr lang="en-US" dirty="0"/>
              <a:t>s span the membrane partially or fully, with hydrophobic regions embedded in the lipid bilayer and hydrophilic regions protruding from the membrane.</a:t>
            </a:r>
            <a:endParaRPr lang="en-IN" dirty="0"/>
          </a:p>
        </p:txBody>
      </p:sp>
      <p:sp>
        <p:nvSpPr>
          <p:cNvPr id="6" name="TextBox 5">
            <a:extLst>
              <a:ext uri="{FF2B5EF4-FFF2-40B4-BE49-F238E27FC236}">
                <a16:creationId xmlns:a16="http://schemas.microsoft.com/office/drawing/2014/main" id="{9318097C-708A-1A50-B117-AD7FA2262E24}"/>
              </a:ext>
              <a:ext uri="{C183D7F6-B498-43B3-948B-1728B52AA6E4}">
                <adec:decorative xmlns:adec="http://schemas.microsoft.com/office/drawing/2017/decorative" val="0"/>
              </a:ext>
            </a:extLst>
          </p:cNvPr>
          <p:cNvSpPr txBox="1"/>
          <p:nvPr/>
        </p:nvSpPr>
        <p:spPr>
          <a:xfrm>
            <a:off x="914400" y="3641182"/>
            <a:ext cx="1181100" cy="307777"/>
          </a:xfrm>
          <a:prstGeom prst="rect">
            <a:avLst/>
          </a:prstGeom>
          <a:noFill/>
        </p:spPr>
        <p:txBody>
          <a:bodyPr wrap="square" rtlCol="0">
            <a:spAutoFit/>
          </a:bodyPr>
          <a:lstStyle/>
          <a:p>
            <a:r>
              <a:rPr lang="en-US" sz="1400" b="1" dirty="0"/>
              <a:t>5.1 Figure 5</a:t>
            </a:r>
          </a:p>
        </p:txBody>
      </p:sp>
      <p:sp>
        <p:nvSpPr>
          <p:cNvPr id="7" name="TextBox 6">
            <a:extLst>
              <a:ext uri="{FF2B5EF4-FFF2-40B4-BE49-F238E27FC236}">
                <a16:creationId xmlns:a16="http://schemas.microsoft.com/office/drawing/2014/main" id="{3E2BE936-40C6-6AE6-C86A-612B19AC4B96}"/>
              </a:ext>
            </a:extLst>
          </p:cNvPr>
          <p:cNvSpPr txBox="1"/>
          <p:nvPr/>
        </p:nvSpPr>
        <p:spPr>
          <a:xfrm>
            <a:off x="1905000" y="5791200"/>
            <a:ext cx="5334000" cy="246221"/>
          </a:xfrm>
          <a:prstGeom prst="rect">
            <a:avLst/>
          </a:prstGeom>
          <a:noFill/>
        </p:spPr>
        <p:txBody>
          <a:bodyPr wrap="square">
            <a:spAutoFit/>
          </a:bodyPr>
          <a:lstStyle/>
          <a:p>
            <a:pPr algn="ctr"/>
            <a:r>
              <a:rPr lang="en-US" sz="1000" dirty="0"/>
              <a:t>Connectivid-D on Wikimedia Commons. "Proteins."</a:t>
            </a:r>
          </a:p>
        </p:txBody>
      </p:sp>
      <p:pic>
        <p:nvPicPr>
          <p:cNvPr id="4" name="Content Placeholder 5" descr="Integral proteins and peripheral proteins embed the plasma membrane and perform different functions like cell recognition, transport, signal transduction, enzyme activity, and cell adhesion. ">
            <a:extLst>
              <a:ext uri="{FF2B5EF4-FFF2-40B4-BE49-F238E27FC236}">
                <a16:creationId xmlns:a16="http://schemas.microsoft.com/office/drawing/2014/main" id="{BD8BB4A2-B25B-4DC1-2442-4DC88FAE0D87}"/>
              </a:ext>
            </a:extLst>
          </p:cNvPr>
          <p:cNvPicPr>
            <a:picLocks noChangeAspect="1"/>
          </p:cNvPicPr>
          <p:nvPr/>
        </p:nvPicPr>
        <p:blipFill>
          <a:blip r:embed="rId2"/>
          <a:srcRect t="5333" b="34667"/>
          <a:stretch/>
        </p:blipFill>
        <p:spPr>
          <a:xfrm>
            <a:off x="1905000" y="3606800"/>
            <a:ext cx="6553200" cy="2184400"/>
          </a:xfrm>
          <a:prstGeom prst="rect">
            <a:avLst/>
          </a:prstGeom>
        </p:spPr>
      </p:pic>
    </p:spTree>
    <p:extLst>
      <p:ext uri="{BB962C8B-B14F-4D97-AF65-F5344CB8AC3E}">
        <p14:creationId xmlns:p14="http://schemas.microsoft.com/office/powerpoint/2010/main" val="202435733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3836</TotalTime>
  <Words>1406</Words>
  <Application>Microsoft Office PowerPoint</Application>
  <PresentationFormat>On-screen Show (4:3)</PresentationFormat>
  <Paragraphs>121</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Open Sans</vt:lpstr>
      <vt:lpstr>Calibri</vt:lpstr>
      <vt:lpstr>Century Gothic</vt:lpstr>
      <vt:lpstr>Aptos</vt:lpstr>
      <vt:lpstr>Office Theme</vt:lpstr>
      <vt:lpstr>Lesson 5.1</vt:lpstr>
      <vt:lpstr>Objectives</vt:lpstr>
      <vt:lpstr>Structure and Function of Membranes</vt:lpstr>
      <vt:lpstr>Plasma Membrane Components and Structure</vt:lpstr>
      <vt:lpstr>Fluid Mosaic Model1</vt:lpstr>
      <vt:lpstr>Fluid Mosaic Model2</vt:lpstr>
      <vt:lpstr>Phospholipids1</vt:lpstr>
      <vt:lpstr>Phospholipids2</vt:lpstr>
      <vt:lpstr>Proteins1</vt:lpstr>
      <vt:lpstr>Proteins2</vt:lpstr>
      <vt:lpstr>Carbohydrates</vt:lpstr>
      <vt:lpstr>How Viruses Infect Specific Organs</vt:lpstr>
      <vt:lpstr>Science and You</vt:lpstr>
      <vt:lpstr>Membrane Fluidity1</vt:lpstr>
      <vt:lpstr>Think It Through</vt:lpstr>
      <vt:lpstr>Membrane Fluidity2</vt:lpstr>
      <vt:lpstr>Table 1: Plasma Membrane Components and Functions</vt:lpstr>
      <vt:lpstr>Reflection Question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208</cp:revision>
  <dcterms:created xsi:type="dcterms:W3CDTF">2013-04-26T14:43:13Z</dcterms:created>
  <dcterms:modified xsi:type="dcterms:W3CDTF">2024-10-16T18:36:21Z</dcterms:modified>
</cp:coreProperties>
</file>