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5"/>
  </p:notesMasterIdLst>
  <p:handoutMasterIdLst>
    <p:handoutMasterId r:id="rId36"/>
  </p:handoutMasterIdLst>
  <p:sldIdLst>
    <p:sldId id="272" r:id="rId2"/>
    <p:sldId id="264" r:id="rId3"/>
    <p:sldId id="278" r:id="rId4"/>
    <p:sldId id="307" r:id="rId5"/>
    <p:sldId id="279" r:id="rId6"/>
    <p:sldId id="308" r:id="rId7"/>
    <p:sldId id="280" r:id="rId8"/>
    <p:sldId id="281" r:id="rId9"/>
    <p:sldId id="282" r:id="rId10"/>
    <p:sldId id="284" r:id="rId11"/>
    <p:sldId id="285" r:id="rId12"/>
    <p:sldId id="276" r:id="rId13"/>
    <p:sldId id="286" r:id="rId14"/>
    <p:sldId id="287" r:id="rId15"/>
    <p:sldId id="288" r:id="rId16"/>
    <p:sldId id="289" r:id="rId17"/>
    <p:sldId id="290" r:id="rId18"/>
    <p:sldId id="270" r:id="rId19"/>
    <p:sldId id="292" r:id="rId20"/>
    <p:sldId id="293" r:id="rId21"/>
    <p:sldId id="295" r:id="rId22"/>
    <p:sldId id="296" r:id="rId23"/>
    <p:sldId id="297" r:id="rId24"/>
    <p:sldId id="271" r:id="rId25"/>
    <p:sldId id="298" r:id="rId26"/>
    <p:sldId id="299" r:id="rId27"/>
    <p:sldId id="300" r:id="rId28"/>
    <p:sldId id="301" r:id="rId29"/>
    <p:sldId id="302" r:id="rId30"/>
    <p:sldId id="306" r:id="rId31"/>
    <p:sldId id="303" r:id="rId32"/>
    <p:sldId id="277" r:id="rId33"/>
    <p:sldId id="309" r:id="rId34"/>
  </p:sldIdLst>
  <p:sldSz cx="9144000" cy="6858000" type="screen4x3"/>
  <p:notesSz cx="6858000" cy="9144000"/>
  <p:embeddedFontLst>
    <p:embeddedFont>
      <p:font typeface="Century Gothic" panose="020B0502020202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97" autoAdjust="0"/>
    <p:restoredTop sz="86410" autoAdjust="0"/>
  </p:normalViewPr>
  <p:slideViewPr>
    <p:cSldViewPr>
      <p:cViewPr varScale="1">
        <p:scale>
          <a:sx n="95" d="100"/>
          <a:sy n="95" d="100"/>
        </p:scale>
        <p:origin x="2256" y="114"/>
      </p:cViewPr>
      <p:guideLst>
        <p:guide orient="horz" pos="2160"/>
        <p:guide pos="2880"/>
      </p:guideLst>
    </p:cSldViewPr>
  </p:slideViewPr>
  <p:outlineViewPr>
    <p:cViewPr>
      <p:scale>
        <a:sx n="33" d="100"/>
        <a:sy n="33" d="100"/>
      </p:scale>
      <p:origin x="0" y="-56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10/17/2024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10/17/2024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30</a:t>
            </a:fld>
            <a:endParaRPr lang="en-US" dirty="0"/>
          </a:p>
        </p:txBody>
      </p:sp>
    </p:spTree>
    <p:extLst>
      <p:ext uri="{BB962C8B-B14F-4D97-AF65-F5344CB8AC3E}">
        <p14:creationId xmlns:p14="http://schemas.microsoft.com/office/powerpoint/2010/main" val="2861087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31</a:t>
            </a:fld>
            <a:endParaRPr lang="en-US" dirty="0"/>
          </a:p>
        </p:txBody>
      </p:sp>
    </p:spTree>
    <p:extLst>
      <p:ext uri="{BB962C8B-B14F-4D97-AF65-F5344CB8AC3E}">
        <p14:creationId xmlns:p14="http://schemas.microsoft.com/office/powerpoint/2010/main" val="2862687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1284916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25</a:t>
            </a:fld>
            <a:endParaRPr lang="en-US" dirty="0"/>
          </a:p>
        </p:txBody>
      </p:sp>
    </p:spTree>
    <p:extLst>
      <p:ext uri="{BB962C8B-B14F-4D97-AF65-F5344CB8AC3E}">
        <p14:creationId xmlns:p14="http://schemas.microsoft.com/office/powerpoint/2010/main" val="2039480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3479449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27</a:t>
            </a:fld>
            <a:endParaRPr lang="en-US" dirty="0"/>
          </a:p>
        </p:txBody>
      </p:sp>
    </p:spTree>
    <p:extLst>
      <p:ext uri="{BB962C8B-B14F-4D97-AF65-F5344CB8AC3E}">
        <p14:creationId xmlns:p14="http://schemas.microsoft.com/office/powerpoint/2010/main" val="1914599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28</a:t>
            </a:fld>
            <a:endParaRPr lang="en-US" dirty="0"/>
          </a:p>
        </p:txBody>
      </p:sp>
    </p:spTree>
    <p:extLst>
      <p:ext uri="{BB962C8B-B14F-4D97-AF65-F5344CB8AC3E}">
        <p14:creationId xmlns:p14="http://schemas.microsoft.com/office/powerpoint/2010/main" val="248569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29</a:t>
            </a:fld>
            <a:endParaRPr lang="en-US" dirty="0"/>
          </a:p>
        </p:txBody>
      </p:sp>
    </p:spTree>
    <p:extLst>
      <p:ext uri="{BB962C8B-B14F-4D97-AF65-F5344CB8AC3E}">
        <p14:creationId xmlns:p14="http://schemas.microsoft.com/office/powerpoint/2010/main" val="2708263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3368665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5.2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Passive Transport and Diffusion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Factors That Affect Diffusion Rate</a:t>
            </a:r>
          </a:p>
        </p:txBody>
      </p:sp>
      <p:graphicFrame>
        <p:nvGraphicFramePr>
          <p:cNvPr id="4" name="Content Placeholder 3" descr="Some of the factors that affect diffusion rate are the size of the concentration gradient, the mass of molecules diffusing, the temperature, and solvent density. A larger concentration gradient increases diffusion rate, while a smaller concentration gradient decreases the diffusion rate. Smaller molecules move faster and have a higher diffusion rate than heavier molecules that have slower movement. Higher temperatures increase molecular movement and diffusion rate while lower temperatures decrease molecular movement and therefore the diffusion rate too.">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2290650654"/>
              </p:ext>
            </p:extLst>
          </p:nvPr>
        </p:nvGraphicFramePr>
        <p:xfrm>
          <a:off x="457200" y="1295400"/>
          <a:ext cx="8229600" cy="3996055"/>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1522627793"/>
                    </a:ext>
                  </a:extLst>
                </a:gridCol>
                <a:gridCol w="2819400">
                  <a:extLst>
                    <a:ext uri="{9D8B030D-6E8A-4147-A177-3AD203B41FA5}">
                      <a16:colId xmlns:a16="http://schemas.microsoft.com/office/drawing/2014/main" val="4293862904"/>
                    </a:ext>
                  </a:extLst>
                </a:gridCol>
                <a:gridCol w="3276600">
                  <a:extLst>
                    <a:ext uri="{9D8B030D-6E8A-4147-A177-3AD203B41FA5}">
                      <a16:colId xmlns:a16="http://schemas.microsoft.com/office/drawing/2014/main" val="1570581887"/>
                    </a:ext>
                  </a:extLst>
                </a:gridCol>
              </a:tblGrid>
              <a:tr h="612775">
                <a:tc>
                  <a:txBody>
                    <a:bodyPr/>
                    <a:lstStyle/>
                    <a:p>
                      <a:pPr algn="l"/>
                      <a:endParaRPr lang="en-IN" b="0" dirty="0">
                        <a:solidFill>
                          <a:schemeClr val="bg1"/>
                        </a:solidFill>
                        <a:effectLst/>
                        <a:latin typeface="+mn-lt"/>
                      </a:endParaRPr>
                    </a:p>
                  </a:txBody>
                  <a:tcPr anchor="ctr"/>
                </a:tc>
                <a:tc>
                  <a:txBody>
                    <a:bodyPr/>
                    <a:lstStyle/>
                    <a:p>
                      <a:pPr algn="l"/>
                      <a:r>
                        <a:rPr lang="en-IN" sz="1800" b="0" i="0" kern="1200" dirty="0">
                          <a:solidFill>
                            <a:schemeClr val="lt1"/>
                          </a:solidFill>
                          <a:effectLst/>
                          <a:latin typeface="+mn-lt"/>
                          <a:ea typeface="+mn-ea"/>
                          <a:cs typeface="+mn-cs"/>
                        </a:rPr>
                        <a:t>Increases Diffusion Rate</a:t>
                      </a:r>
                      <a:endParaRPr lang="en-IN" b="0" dirty="0">
                        <a:solidFill>
                          <a:schemeClr val="bg1"/>
                        </a:solidFill>
                        <a:effectLst/>
                        <a:latin typeface="+mn-lt"/>
                      </a:endParaRPr>
                    </a:p>
                  </a:txBody>
                  <a:tcPr anchor="ctr"/>
                </a:tc>
                <a:tc>
                  <a:txBody>
                    <a:bodyPr/>
                    <a:lstStyle/>
                    <a:p>
                      <a:pPr algn="l"/>
                      <a:r>
                        <a:rPr lang="en-IN" sz="1800" b="0" i="0" kern="1200" dirty="0">
                          <a:solidFill>
                            <a:schemeClr val="lt1"/>
                          </a:solidFill>
                          <a:effectLst/>
                          <a:latin typeface="+mn-lt"/>
                          <a:ea typeface="+mn-ea"/>
                          <a:cs typeface="+mn-cs"/>
                        </a:rPr>
                        <a:t>Decreases Diffusion Rate</a:t>
                      </a:r>
                      <a:endParaRPr lang="en-IN" b="0" dirty="0">
                        <a:solidFill>
                          <a:schemeClr val="bg1"/>
                        </a:solidFill>
                        <a:effectLst/>
                        <a:latin typeface="+mn-lt"/>
                      </a:endParaRPr>
                    </a:p>
                  </a:txBody>
                  <a:tcPr anchor="ctr"/>
                </a:tc>
                <a:extLst>
                  <a:ext uri="{0D108BD9-81ED-4DB2-BD59-A6C34878D82A}">
                    <a16:rowId xmlns:a16="http://schemas.microsoft.com/office/drawing/2014/main" val="1420373151"/>
                  </a:ext>
                </a:extLst>
              </a:tr>
              <a:tr h="612775">
                <a:tc>
                  <a:txBody>
                    <a:bodyPr/>
                    <a:lstStyle/>
                    <a:p>
                      <a:r>
                        <a:rPr lang="en-IN" sz="1800" b="0" i="0" kern="1200" dirty="0">
                          <a:solidFill>
                            <a:srgbClr val="1F497D"/>
                          </a:solidFill>
                          <a:effectLst/>
                          <a:latin typeface="+mn-lt"/>
                          <a:ea typeface="+mn-ea"/>
                          <a:cs typeface="+mn-cs"/>
                        </a:rPr>
                        <a:t>Size of Concentration Gradient</a:t>
                      </a:r>
                      <a:endParaRPr lang="en-IN" b="0" dirty="0">
                        <a:solidFill>
                          <a:srgbClr val="1F497D"/>
                        </a:solidFill>
                        <a:effectLst/>
                        <a:latin typeface="+mn-lt"/>
                      </a:endParaRPr>
                    </a:p>
                  </a:txBody>
                  <a:tcPr anchor="ctr"/>
                </a:tc>
                <a:tc>
                  <a:txBody>
                    <a:bodyPr/>
                    <a:lstStyle/>
                    <a:p>
                      <a:r>
                        <a:rPr lang="en-IN" sz="1800" b="0" i="0" kern="1200" dirty="0">
                          <a:solidFill>
                            <a:srgbClr val="1F497D"/>
                          </a:solidFill>
                          <a:effectLst/>
                          <a:latin typeface="+mn-lt"/>
                          <a:ea typeface="+mn-ea"/>
                          <a:cs typeface="+mn-cs"/>
                        </a:rPr>
                        <a:t>a larger concentration gradient</a:t>
                      </a:r>
                      <a:endParaRPr lang="en-IN" sz="1800" b="0" dirty="0">
                        <a:solidFill>
                          <a:srgbClr val="1F497D"/>
                        </a:solidFill>
                        <a:effectLst/>
                        <a:latin typeface="+mn-lt"/>
                      </a:endParaRPr>
                    </a:p>
                  </a:txBody>
                  <a:tcPr anchor="ctr"/>
                </a:tc>
                <a:tc>
                  <a:txBody>
                    <a:bodyPr/>
                    <a:lstStyle/>
                    <a:p>
                      <a:r>
                        <a:rPr lang="en-IN" sz="1800" b="0" i="0" kern="1200" dirty="0">
                          <a:solidFill>
                            <a:srgbClr val="1F497D"/>
                          </a:solidFill>
                          <a:effectLst/>
                          <a:latin typeface="+mn-lt"/>
                          <a:ea typeface="+mn-ea"/>
                          <a:cs typeface="+mn-cs"/>
                        </a:rPr>
                        <a:t>a smaller concentration gradient</a:t>
                      </a:r>
                      <a:endParaRPr lang="en-IN" sz="1800" b="0" dirty="0">
                        <a:solidFill>
                          <a:srgbClr val="1F497D"/>
                        </a:solidFill>
                        <a:effectLst/>
                        <a:latin typeface="+mn-lt"/>
                      </a:endParaRPr>
                    </a:p>
                  </a:txBody>
                  <a:tcPr anchor="ctr"/>
                </a:tc>
                <a:extLst>
                  <a:ext uri="{0D108BD9-81ED-4DB2-BD59-A6C34878D82A}">
                    <a16:rowId xmlns:a16="http://schemas.microsoft.com/office/drawing/2014/main" val="3412931234"/>
                  </a:ext>
                </a:extLst>
              </a:tr>
              <a:tr h="612775">
                <a:tc>
                  <a:txBody>
                    <a:bodyPr/>
                    <a:lstStyle/>
                    <a:p>
                      <a:r>
                        <a:rPr lang="en-IN" sz="1800" b="0" i="0" kern="1200" dirty="0">
                          <a:solidFill>
                            <a:srgbClr val="1F497D"/>
                          </a:solidFill>
                          <a:effectLst/>
                          <a:latin typeface="+mn-lt"/>
                          <a:ea typeface="+mn-ea"/>
                          <a:cs typeface="+mn-cs"/>
                        </a:rPr>
                        <a:t>Mass of Molecules Diffusing</a:t>
                      </a:r>
                      <a:endParaRPr lang="en-IN"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smaller molecules due to faster movement</a:t>
                      </a:r>
                      <a:endParaRPr lang="en-IN" sz="1800"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heavier molecules due to slower movement</a:t>
                      </a:r>
                      <a:endParaRPr lang="en-IN" sz="1800" b="0" dirty="0">
                        <a:solidFill>
                          <a:srgbClr val="1F497D"/>
                        </a:solidFill>
                        <a:effectLst/>
                        <a:latin typeface="+mn-lt"/>
                      </a:endParaRPr>
                    </a:p>
                  </a:txBody>
                  <a:tcPr anchor="ctr"/>
                </a:tc>
                <a:extLst>
                  <a:ext uri="{0D108BD9-81ED-4DB2-BD59-A6C34878D82A}">
                    <a16:rowId xmlns:a16="http://schemas.microsoft.com/office/drawing/2014/main" val="1548708678"/>
                  </a:ext>
                </a:extLst>
              </a:tr>
              <a:tr h="612775">
                <a:tc>
                  <a:txBody>
                    <a:bodyPr/>
                    <a:lstStyle/>
                    <a:p>
                      <a:r>
                        <a:rPr lang="en-IN" sz="1800" b="0" i="0" kern="1200" dirty="0">
                          <a:solidFill>
                            <a:srgbClr val="1F497D"/>
                          </a:solidFill>
                          <a:effectLst/>
                          <a:latin typeface="+mn-lt"/>
                          <a:ea typeface="+mn-ea"/>
                          <a:cs typeface="+mn-cs"/>
                        </a:rPr>
                        <a:t>Temperature</a:t>
                      </a:r>
                      <a:endParaRPr lang="en-IN"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higher temperatures due to increased molecular movement</a:t>
                      </a:r>
                      <a:endParaRPr lang="en-IN" sz="1800"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lower temperatures due to decreased molecular movement</a:t>
                      </a:r>
                      <a:endParaRPr lang="en-IN" sz="1800" b="0" dirty="0">
                        <a:solidFill>
                          <a:srgbClr val="1F497D"/>
                        </a:solidFill>
                        <a:effectLst/>
                        <a:latin typeface="+mn-lt"/>
                      </a:endParaRPr>
                    </a:p>
                  </a:txBody>
                  <a:tcPr anchor="ctr"/>
                </a:tc>
                <a:extLst>
                  <a:ext uri="{0D108BD9-81ED-4DB2-BD59-A6C34878D82A}">
                    <a16:rowId xmlns:a16="http://schemas.microsoft.com/office/drawing/2014/main" val="2157668464"/>
                  </a:ext>
                </a:extLst>
              </a:tr>
              <a:tr h="612775">
                <a:tc>
                  <a:txBody>
                    <a:bodyPr/>
                    <a:lstStyle/>
                    <a:p>
                      <a:r>
                        <a:rPr lang="en-IN" sz="1800" b="0" i="0" kern="1200" dirty="0">
                          <a:solidFill>
                            <a:srgbClr val="1F497D"/>
                          </a:solidFill>
                          <a:effectLst/>
                          <a:latin typeface="+mn-lt"/>
                          <a:ea typeface="+mn-ea"/>
                          <a:cs typeface="+mn-cs"/>
                        </a:rPr>
                        <a:t>Solvent Density</a:t>
                      </a:r>
                      <a:endParaRPr lang="en-IN"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lower solvent density because molecules can more easily move through it</a:t>
                      </a:r>
                      <a:endParaRPr lang="en-IN" sz="1800"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higher solvent density because molecules have more difficulty moving through it</a:t>
                      </a:r>
                      <a:endParaRPr lang="en-IN" sz="1800" b="0" dirty="0">
                        <a:solidFill>
                          <a:srgbClr val="1F497D"/>
                        </a:solidFill>
                        <a:effectLst/>
                        <a:latin typeface="+mn-lt"/>
                      </a:endParaRPr>
                    </a:p>
                  </a:txBody>
                  <a:tcPr anchor="ctr"/>
                </a:tc>
                <a:extLst>
                  <a:ext uri="{0D108BD9-81ED-4DB2-BD59-A6C34878D82A}">
                    <a16:rowId xmlns:a16="http://schemas.microsoft.com/office/drawing/2014/main" val="236598913"/>
                  </a:ext>
                </a:extLst>
              </a:tr>
            </a:tbl>
          </a:graphicData>
        </a:graphic>
      </p:graphicFrame>
    </p:spTree>
    <p:extLst>
      <p:ext uri="{BB962C8B-B14F-4D97-AF65-F5344CB8AC3E}">
        <p14:creationId xmlns:p14="http://schemas.microsoft.com/office/powerpoint/2010/main" val="1821242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normAutofit/>
          </a:bodyPr>
          <a:lstStyle/>
          <a:p>
            <a:r>
              <a:rPr lang="en-US" sz="2800" dirty="0"/>
              <a:t>Table 1: Factors That Affect Diffusion Rate (Continued)</a:t>
            </a:r>
          </a:p>
        </p:txBody>
      </p:sp>
      <p:graphicFrame>
        <p:nvGraphicFramePr>
          <p:cNvPr id="4" name="Content Placeholder 3" descr="More factors that affect diffusion rate are solubility, the surface area or plasma membrane thickness, and the distance traveled and relationship to cell size. Nonpolar and lipid-soluble molecules are soluble through a plasma membrane and diffuse more quickly than polar molecules and ions. An increased surface area or decreased plasma membrane thickness increases the diffusion rate while a decreased surface area or increased plasma membrane thickness decrease the diffusion rate. A decreased distance to travel increases diffusion rate and diffusion is more effective at dispersing molecules in smaller cells (like prokaryotes) or flattened cells (like many single-celled eukaryotes). An increased distance to travel decreases the diffusion rate and diffusion is less effective at dispersing molecules in larger spherical cells like typical eukaryotic cells because nutrients or waste cannot reach or leave the cell's center.">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1671626879"/>
              </p:ext>
            </p:extLst>
          </p:nvPr>
        </p:nvGraphicFramePr>
        <p:xfrm>
          <a:off x="457200" y="1295400"/>
          <a:ext cx="8229600" cy="4453255"/>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1522627793"/>
                    </a:ext>
                  </a:extLst>
                </a:gridCol>
                <a:gridCol w="2819400">
                  <a:extLst>
                    <a:ext uri="{9D8B030D-6E8A-4147-A177-3AD203B41FA5}">
                      <a16:colId xmlns:a16="http://schemas.microsoft.com/office/drawing/2014/main" val="4293862904"/>
                    </a:ext>
                  </a:extLst>
                </a:gridCol>
                <a:gridCol w="3276600">
                  <a:extLst>
                    <a:ext uri="{9D8B030D-6E8A-4147-A177-3AD203B41FA5}">
                      <a16:colId xmlns:a16="http://schemas.microsoft.com/office/drawing/2014/main" val="1570581887"/>
                    </a:ext>
                  </a:extLst>
                </a:gridCol>
              </a:tblGrid>
              <a:tr h="612775">
                <a:tc>
                  <a:txBody>
                    <a:bodyPr/>
                    <a:lstStyle/>
                    <a:p>
                      <a:pPr algn="l"/>
                      <a:endParaRPr lang="en-IN" b="0" dirty="0">
                        <a:solidFill>
                          <a:schemeClr val="bg1"/>
                        </a:solidFill>
                        <a:effectLst/>
                        <a:latin typeface="+mn-lt"/>
                      </a:endParaRPr>
                    </a:p>
                  </a:txBody>
                  <a:tcPr anchor="ctr"/>
                </a:tc>
                <a:tc>
                  <a:txBody>
                    <a:bodyPr/>
                    <a:lstStyle/>
                    <a:p>
                      <a:pPr algn="l"/>
                      <a:r>
                        <a:rPr lang="en-IN" sz="1800" b="0" i="0" kern="1200" dirty="0">
                          <a:solidFill>
                            <a:schemeClr val="lt1"/>
                          </a:solidFill>
                          <a:effectLst/>
                          <a:latin typeface="+mn-lt"/>
                          <a:ea typeface="+mn-ea"/>
                          <a:cs typeface="+mn-cs"/>
                        </a:rPr>
                        <a:t>Increases Diffusion Rate</a:t>
                      </a:r>
                      <a:endParaRPr lang="en-IN" b="0" dirty="0">
                        <a:solidFill>
                          <a:schemeClr val="bg1"/>
                        </a:solidFill>
                        <a:effectLst/>
                        <a:latin typeface="+mn-lt"/>
                      </a:endParaRPr>
                    </a:p>
                  </a:txBody>
                  <a:tcPr anchor="ctr"/>
                </a:tc>
                <a:tc>
                  <a:txBody>
                    <a:bodyPr/>
                    <a:lstStyle/>
                    <a:p>
                      <a:pPr algn="l"/>
                      <a:r>
                        <a:rPr lang="en-IN" sz="1800" b="0" i="0" kern="1200" dirty="0">
                          <a:solidFill>
                            <a:schemeClr val="lt1"/>
                          </a:solidFill>
                          <a:effectLst/>
                          <a:latin typeface="+mn-lt"/>
                          <a:ea typeface="+mn-ea"/>
                          <a:cs typeface="+mn-cs"/>
                        </a:rPr>
                        <a:t>Decreases Diffusion Rate</a:t>
                      </a:r>
                      <a:endParaRPr lang="en-IN" b="0" dirty="0">
                        <a:solidFill>
                          <a:schemeClr val="bg1"/>
                        </a:solidFill>
                        <a:effectLst/>
                        <a:latin typeface="+mn-lt"/>
                      </a:endParaRPr>
                    </a:p>
                  </a:txBody>
                  <a:tcPr anchor="ctr"/>
                </a:tc>
                <a:extLst>
                  <a:ext uri="{0D108BD9-81ED-4DB2-BD59-A6C34878D82A}">
                    <a16:rowId xmlns:a16="http://schemas.microsoft.com/office/drawing/2014/main" val="1420373151"/>
                  </a:ext>
                </a:extLst>
              </a:tr>
              <a:tr h="612775">
                <a:tc>
                  <a:txBody>
                    <a:bodyPr/>
                    <a:lstStyle/>
                    <a:p>
                      <a:r>
                        <a:rPr lang="en-IN" sz="1800" b="0" i="0" kern="1200" dirty="0">
                          <a:solidFill>
                            <a:srgbClr val="1F497D"/>
                          </a:solidFill>
                          <a:effectLst/>
                          <a:latin typeface="+mn-lt"/>
                          <a:ea typeface="+mn-ea"/>
                          <a:cs typeface="+mn-cs"/>
                        </a:rPr>
                        <a:t>Solubility</a:t>
                      </a:r>
                      <a:endParaRPr lang="en-IN"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nonpolar and lipid-soluble molecules through a plasma membrane</a:t>
                      </a:r>
                      <a:endParaRPr lang="en-IN" sz="1800"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polar molecules and ions through a plasma membrane</a:t>
                      </a:r>
                      <a:endParaRPr lang="en-IN" sz="1800" b="0" dirty="0">
                        <a:solidFill>
                          <a:srgbClr val="1F497D"/>
                        </a:solidFill>
                        <a:effectLst/>
                        <a:latin typeface="+mn-lt"/>
                      </a:endParaRPr>
                    </a:p>
                  </a:txBody>
                  <a:tcPr anchor="ctr"/>
                </a:tc>
                <a:extLst>
                  <a:ext uri="{0D108BD9-81ED-4DB2-BD59-A6C34878D82A}">
                    <a16:rowId xmlns:a16="http://schemas.microsoft.com/office/drawing/2014/main" val="3412931234"/>
                  </a:ext>
                </a:extLst>
              </a:tr>
              <a:tr h="612775">
                <a:tc>
                  <a:txBody>
                    <a:bodyPr/>
                    <a:lstStyle/>
                    <a:p>
                      <a:r>
                        <a:rPr lang="en-US" sz="1800" b="0" i="0" kern="1200" dirty="0">
                          <a:solidFill>
                            <a:srgbClr val="1F497D"/>
                          </a:solidFill>
                          <a:effectLst/>
                          <a:latin typeface="+mn-lt"/>
                          <a:ea typeface="+mn-ea"/>
                          <a:cs typeface="+mn-cs"/>
                        </a:rPr>
                        <a:t>Surface Area or Plasma Membrane Thickness</a:t>
                      </a:r>
                      <a:endParaRPr lang="en-IN"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increased surface area or decreased plasma membrane thickness</a:t>
                      </a:r>
                      <a:endParaRPr lang="en-IN" sz="1800"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decreased surface area or increased plasma membrane thickness</a:t>
                      </a:r>
                      <a:endParaRPr lang="en-IN" sz="1800" b="0" dirty="0">
                        <a:solidFill>
                          <a:srgbClr val="1F497D"/>
                        </a:solidFill>
                        <a:effectLst/>
                        <a:latin typeface="+mn-lt"/>
                      </a:endParaRPr>
                    </a:p>
                  </a:txBody>
                  <a:tcPr anchor="ctr"/>
                </a:tc>
                <a:extLst>
                  <a:ext uri="{0D108BD9-81ED-4DB2-BD59-A6C34878D82A}">
                    <a16:rowId xmlns:a16="http://schemas.microsoft.com/office/drawing/2014/main" val="1548708678"/>
                  </a:ext>
                </a:extLst>
              </a:tr>
              <a:tr h="612775">
                <a:tc>
                  <a:txBody>
                    <a:bodyPr/>
                    <a:lstStyle/>
                    <a:p>
                      <a:r>
                        <a:rPr lang="en-US" sz="1800" b="0" i="0" kern="1200" dirty="0">
                          <a:solidFill>
                            <a:srgbClr val="1F497D"/>
                          </a:solidFill>
                          <a:effectLst/>
                          <a:latin typeface="+mn-lt"/>
                          <a:ea typeface="+mn-ea"/>
                          <a:cs typeface="+mn-cs"/>
                        </a:rPr>
                        <a:t>Distance Traveled and Relationship to Cell Size</a:t>
                      </a:r>
                      <a:endParaRPr lang="en-IN"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decreased distance, diffusion is more effective at dispersing molecules in smaller cells (like prokaryotes) or flattened cells (like many single-celled eukaryotes)</a:t>
                      </a:r>
                      <a:endParaRPr lang="en-IN" sz="1800"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increased distance, diffusion is less effective at dispersing molecules in larger spherical cells like typical eukaryotic cells because nutrients or waste cannot reach or leave the cell's center, respectively</a:t>
                      </a:r>
                      <a:endParaRPr lang="en-IN" sz="1800" b="0" dirty="0">
                        <a:solidFill>
                          <a:srgbClr val="1F497D"/>
                        </a:solidFill>
                        <a:effectLst/>
                        <a:latin typeface="+mn-lt"/>
                      </a:endParaRPr>
                    </a:p>
                  </a:txBody>
                  <a:tcPr anchor="ctr"/>
                </a:tc>
                <a:extLst>
                  <a:ext uri="{0D108BD9-81ED-4DB2-BD59-A6C34878D82A}">
                    <a16:rowId xmlns:a16="http://schemas.microsoft.com/office/drawing/2014/main" val="2157668464"/>
                  </a:ext>
                </a:extLst>
              </a:tr>
            </a:tbl>
          </a:graphicData>
        </a:graphic>
      </p:graphicFrame>
    </p:spTree>
    <p:extLst>
      <p:ext uri="{BB962C8B-B14F-4D97-AF65-F5344CB8AC3E}">
        <p14:creationId xmlns:p14="http://schemas.microsoft.com/office/powerpoint/2010/main" val="512981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600" baseline="-25000" dirty="0"/>
              <a:t>1</a:t>
            </a:r>
            <a:endParaRPr lang="en-US" sz="16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280160"/>
            <a:ext cx="8229600" cy="4511040"/>
          </a:xfrm>
        </p:spPr>
        <p:txBody>
          <a:bodyPr>
            <a:normAutofit/>
          </a:bodyPr>
          <a:lstStyle/>
          <a:p>
            <a:pPr marL="457200" indent="-457200">
              <a:buFont typeface="Arial" panose="020B0604020202020204" pitchFamily="34" charset="0"/>
              <a:buChar char="•"/>
            </a:pPr>
            <a:r>
              <a:rPr lang="en-US" dirty="0"/>
              <a:t>Dehydration is related to solvent density affecting diffusion across cell membranes.</a:t>
            </a:r>
          </a:p>
          <a:p>
            <a:pPr marL="457200" indent="-457200">
              <a:buFont typeface="Arial" panose="020B0604020202020204" pitchFamily="34" charset="0"/>
              <a:buChar char="•"/>
            </a:pPr>
            <a:r>
              <a:rPr lang="en-US" dirty="0"/>
              <a:t>As solvent density increases, the diffusion rate decreases due to molecular slowing.</a:t>
            </a:r>
          </a:p>
          <a:p>
            <a:pPr marL="457200" indent="-457200">
              <a:buFont typeface="Arial" panose="020B0604020202020204" pitchFamily="34" charset="0"/>
              <a:buChar char="•"/>
            </a:pPr>
            <a:r>
              <a:rPr lang="en-US" dirty="0"/>
              <a:t>In less dense solvents, diffusion increases.</a:t>
            </a:r>
          </a:p>
          <a:p>
            <a:pPr marL="457200" indent="-457200">
              <a:buFont typeface="Arial" panose="020B0604020202020204" pitchFamily="34" charset="0"/>
              <a:buChar char="•"/>
            </a:pPr>
            <a:r>
              <a:rPr lang="en-US" dirty="0"/>
              <a:t>Dehydration decreases diffusion in the cytoplasm, impairing cellular functioning.</a:t>
            </a:r>
          </a:p>
          <a:p>
            <a:pPr marL="457200" indent="-457200">
              <a:buFont typeface="Arial" panose="020B0604020202020204" pitchFamily="34" charset="0"/>
              <a:buChar char="•"/>
            </a:pPr>
            <a:r>
              <a:rPr lang="en-US" dirty="0"/>
              <a:t>Neurons are sensitive to dehydration which can lead to unconsciousness and even a coma.</a:t>
            </a:r>
          </a:p>
        </p:txBody>
      </p:sp>
    </p:spTree>
    <p:extLst>
      <p:ext uri="{BB962C8B-B14F-4D97-AF65-F5344CB8AC3E}">
        <p14:creationId xmlns:p14="http://schemas.microsoft.com/office/powerpoint/2010/main" val="1146028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pPr marL="0" indent="0">
              <a:spcBef>
                <a:spcPts val="1200"/>
              </a:spcBef>
              <a:buNone/>
              <a:tabLst>
                <a:tab pos="457200" algn="l"/>
              </a:tabLst>
            </a:pPr>
            <a:r>
              <a:rPr lang="en-US" sz="3200" dirty="0">
                <a:solidFill>
                  <a:schemeClr val="tx1"/>
                </a:solidFill>
              </a:rPr>
              <a:t>Diffusion </a:t>
            </a:r>
            <a:r>
              <a:rPr lang="en-US" dirty="0">
                <a:solidFill>
                  <a:schemeClr val="tx1"/>
                </a:solidFill>
              </a:rPr>
              <a:t>By </a:t>
            </a:r>
            <a:r>
              <a:rPr lang="en-US" sz="3200" dirty="0">
                <a:solidFill>
                  <a:schemeClr val="tx1"/>
                </a:solidFill>
              </a:rPr>
              <a:t>Filtration</a:t>
            </a:r>
          </a:p>
        </p:txBody>
      </p:sp>
      <p:sp>
        <p:nvSpPr>
          <p:cNvPr id="11267" name="Rectangle 3"/>
          <p:cNvSpPr>
            <a:spLocks noGrp="1"/>
          </p:cNvSpPr>
          <p:nvPr>
            <p:ph idx="1"/>
          </p:nvPr>
        </p:nvSpPr>
        <p:spPr>
          <a:xfrm>
            <a:off x="457200" y="1280160"/>
            <a:ext cx="4700478" cy="4572000"/>
          </a:xfrm>
          <a:prstGeom prst="rect">
            <a:avLst/>
          </a:prstGeom>
        </p:spPr>
        <p:txBody>
          <a:bodyPr>
            <a:noAutofit/>
          </a:bodyPr>
          <a:lstStyle/>
          <a:p>
            <a:pPr marL="0" indent="0">
              <a:spcBef>
                <a:spcPts val="1200"/>
              </a:spcBef>
              <a:buNone/>
              <a:tabLst>
                <a:tab pos="457200" algn="l"/>
              </a:tabLst>
            </a:pPr>
            <a:r>
              <a:rPr lang="en-US" sz="2400" i="1" dirty="0">
                <a:solidFill>
                  <a:schemeClr val="tx1"/>
                </a:solidFill>
              </a:rPr>
              <a:t>Filtration</a:t>
            </a:r>
            <a:r>
              <a:rPr lang="en-US" sz="2400" dirty="0">
                <a:solidFill>
                  <a:schemeClr val="tx1"/>
                </a:solidFill>
              </a:rPr>
              <a:t> is diffusion through a membrane, sometimes using pressure to increase the diffusion rate.</a:t>
            </a:r>
          </a:p>
          <a:p>
            <a:pPr>
              <a:spcBef>
                <a:spcPts val="1200"/>
              </a:spcBef>
              <a:tabLst>
                <a:tab pos="457200" algn="l"/>
              </a:tabLst>
            </a:pPr>
            <a:r>
              <a:rPr lang="en-US" sz="2400" dirty="0">
                <a:solidFill>
                  <a:schemeClr val="tx1"/>
                </a:solidFill>
              </a:rPr>
              <a:t>In the kidneys, blood pressure forces water and </a:t>
            </a:r>
            <a:r>
              <a:rPr lang="en-US" sz="2400" b="1" dirty="0">
                <a:solidFill>
                  <a:schemeClr val="tx1"/>
                </a:solidFill>
              </a:rPr>
              <a:t>solutes</a:t>
            </a:r>
            <a:r>
              <a:rPr lang="en-US" sz="2400" dirty="0">
                <a:solidFill>
                  <a:schemeClr val="tx1"/>
                </a:solidFill>
              </a:rPr>
              <a:t> (dissolved substances) out of the blood.</a:t>
            </a:r>
          </a:p>
          <a:p>
            <a:pPr>
              <a:spcBef>
                <a:spcPts val="1200"/>
              </a:spcBef>
              <a:tabLst>
                <a:tab pos="457200" algn="l"/>
              </a:tabLst>
            </a:pPr>
            <a:r>
              <a:rPr lang="en-US" sz="2400" dirty="0">
                <a:solidFill>
                  <a:schemeClr val="tx1"/>
                </a:solidFill>
              </a:rPr>
              <a:t>High blood pressure can force too many proteins into the urine.</a:t>
            </a:r>
          </a:p>
        </p:txBody>
      </p:sp>
      <p:sp>
        <p:nvSpPr>
          <p:cNvPr id="5" name="TextBox 4">
            <a:extLst>
              <a:ext uri="{FF2B5EF4-FFF2-40B4-BE49-F238E27FC236}">
                <a16:creationId xmlns:a16="http://schemas.microsoft.com/office/drawing/2014/main" id="{C7C395E4-E100-D680-BB38-AB14C60E07F7}"/>
              </a:ext>
            </a:extLst>
          </p:cNvPr>
          <p:cNvSpPr txBox="1"/>
          <p:nvPr/>
        </p:nvSpPr>
        <p:spPr>
          <a:xfrm>
            <a:off x="5159450" y="4176896"/>
            <a:ext cx="3664815" cy="1384995"/>
          </a:xfrm>
          <a:prstGeom prst="rect">
            <a:avLst/>
          </a:prstGeom>
          <a:noFill/>
        </p:spPr>
        <p:txBody>
          <a:bodyPr wrap="square">
            <a:spAutoFit/>
          </a:bodyPr>
          <a:lstStyle/>
          <a:p>
            <a:pPr algn="ctr"/>
            <a:r>
              <a:rPr lang="en-IN" sz="1400" b="1" dirty="0"/>
              <a:t>5.2 Figure 4:</a:t>
            </a:r>
            <a:r>
              <a:rPr lang="en-IN" sz="1400" dirty="0"/>
              <a:t> Excess protein in urine can be detected using a urine dipstick test. The presence of protein in urine may be due to one of several reasons, including high blood pressure, heart failure, infection, dehydration, or kidney dysfunction.</a:t>
            </a:r>
          </a:p>
        </p:txBody>
      </p:sp>
      <p:pic>
        <p:nvPicPr>
          <p:cNvPr id="2" name="Content Placeholder 6" descr="A photograph of someone wearing gloves comparing a cup of urine to a stick with different colors on it">
            <a:extLst>
              <a:ext uri="{FF2B5EF4-FFF2-40B4-BE49-F238E27FC236}">
                <a16:creationId xmlns:a16="http://schemas.microsoft.com/office/drawing/2014/main" id="{764317B0-C0F2-8558-D653-3094788ED301}"/>
              </a:ext>
            </a:extLst>
          </p:cNvPr>
          <p:cNvPicPr>
            <a:picLocks noChangeAspect="1"/>
          </p:cNvPicPr>
          <p:nvPr/>
        </p:nvPicPr>
        <p:blipFill>
          <a:blip r:embed="rId2"/>
          <a:srcRect t="3681" b="4653"/>
          <a:stretch/>
        </p:blipFill>
        <p:spPr>
          <a:xfrm>
            <a:off x="5173306" y="1704558"/>
            <a:ext cx="3665194" cy="2436965"/>
          </a:xfrm>
          <a:prstGeom prst="rect">
            <a:avLst/>
          </a:prstGeom>
        </p:spPr>
      </p:pic>
    </p:spTree>
    <p:extLst>
      <p:ext uri="{BB962C8B-B14F-4D97-AF65-F5344CB8AC3E}">
        <p14:creationId xmlns:p14="http://schemas.microsoft.com/office/powerpoint/2010/main" val="1794849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Facilitated Transport</a:t>
            </a:r>
            <a:endParaRPr lang="en-US" sz="1600" dirty="0">
              <a:solidFill>
                <a:schemeClr val="accent1"/>
              </a:solidFill>
            </a:endParaRPr>
          </a:p>
        </p:txBody>
      </p:sp>
      <p:sp>
        <p:nvSpPr>
          <p:cNvPr id="11267" name="Rectangle 3"/>
          <p:cNvSpPr>
            <a:spLocks noGrp="1"/>
          </p:cNvSpPr>
          <p:nvPr>
            <p:ph idx="1"/>
          </p:nvPr>
        </p:nvSpPr>
        <p:spPr>
          <a:xfrm>
            <a:off x="457200" y="1280160"/>
            <a:ext cx="8229600" cy="4572000"/>
          </a:xfrm>
          <a:prstGeom prst="rect">
            <a:avLst/>
          </a:prstGeom>
        </p:spPr>
        <p:txBody>
          <a:bodyPr>
            <a:noAutofit/>
          </a:bodyPr>
          <a:lstStyle/>
          <a:p>
            <a:pPr marL="0" indent="0">
              <a:spcBef>
                <a:spcPts val="800"/>
              </a:spcBef>
              <a:buNone/>
              <a:tabLst>
                <a:tab pos="457200" algn="l"/>
              </a:tabLst>
            </a:pPr>
            <a:r>
              <a:rPr lang="en-US" sz="2300" b="1" dirty="0">
                <a:solidFill>
                  <a:schemeClr val="tx1"/>
                </a:solidFill>
              </a:rPr>
              <a:t>Facilitated transport</a:t>
            </a:r>
            <a:r>
              <a:rPr lang="en-US" sz="2300" dirty="0">
                <a:solidFill>
                  <a:schemeClr val="tx1"/>
                </a:solidFill>
              </a:rPr>
              <a:t> is the process by which material moves down a concentration gradient using integral membrane proteins and no energy.</a:t>
            </a:r>
          </a:p>
          <a:p>
            <a:pPr>
              <a:spcBef>
                <a:spcPts val="800"/>
              </a:spcBef>
              <a:tabLst>
                <a:tab pos="457200" algn="l"/>
              </a:tabLst>
            </a:pPr>
            <a:r>
              <a:rPr lang="en-US" sz="2300" dirty="0">
                <a:solidFill>
                  <a:schemeClr val="tx1"/>
                </a:solidFill>
              </a:rPr>
              <a:t>The hydrophobic interior blocks independent crossing of polar materials, but proteins them, allowing diffusion.</a:t>
            </a:r>
          </a:p>
          <a:p>
            <a:pPr>
              <a:spcBef>
                <a:spcPts val="800"/>
              </a:spcBef>
              <a:tabLst>
                <a:tab pos="457200" algn="l"/>
              </a:tabLst>
            </a:pPr>
            <a:r>
              <a:rPr lang="en-US" sz="2300" dirty="0">
                <a:solidFill>
                  <a:schemeClr val="tx1"/>
                </a:solidFill>
              </a:rPr>
              <a:t>Materials first bind to exterior receptors, enabling removal from extracellular fluid.</a:t>
            </a:r>
          </a:p>
        </p:txBody>
      </p:sp>
    </p:spTree>
    <p:extLst>
      <p:ext uri="{BB962C8B-B14F-4D97-AF65-F5344CB8AC3E}">
        <p14:creationId xmlns:p14="http://schemas.microsoft.com/office/powerpoint/2010/main" val="1834989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Channels</a:t>
            </a:r>
            <a:endParaRPr lang="en-US" sz="1600" dirty="0">
              <a:solidFill>
                <a:schemeClr val="accent1"/>
              </a:solidFill>
            </a:endParaRPr>
          </a:p>
        </p:txBody>
      </p:sp>
      <p:sp>
        <p:nvSpPr>
          <p:cNvPr id="2" name="Content Placeholder 1">
            <a:extLst>
              <a:ext uri="{FF2B5EF4-FFF2-40B4-BE49-F238E27FC236}">
                <a16:creationId xmlns:a16="http://schemas.microsoft.com/office/drawing/2014/main" id="{D3E3BF6D-5573-08F7-B2C2-8F53B4720E7E}"/>
              </a:ext>
            </a:extLst>
          </p:cNvPr>
          <p:cNvSpPr>
            <a:spLocks noGrp="1"/>
          </p:cNvSpPr>
          <p:nvPr>
            <p:ph idx="1"/>
          </p:nvPr>
        </p:nvSpPr>
        <p:spPr>
          <a:xfrm>
            <a:off x="457200" y="1280160"/>
            <a:ext cx="5105400" cy="4572000"/>
          </a:xfrm>
        </p:spPr>
        <p:txBody>
          <a:bodyPr>
            <a:noAutofit/>
          </a:bodyPr>
          <a:lstStyle/>
          <a:p>
            <a:r>
              <a:rPr lang="en-IN" sz="2300" b="1" dirty="0"/>
              <a:t>Transport proteins</a:t>
            </a:r>
            <a:r>
              <a:rPr lang="en-IN" sz="2300" dirty="0"/>
              <a:t> facilitate material movement across the membrane.</a:t>
            </a:r>
          </a:p>
          <a:p>
            <a:pPr marL="342900" indent="-342900">
              <a:buFont typeface="Arial" panose="020B0604020202020204" pitchFamily="34" charset="0"/>
              <a:buChar char="•"/>
            </a:pPr>
            <a:r>
              <a:rPr lang="en-IN" sz="2300" dirty="0"/>
              <a:t>Can be channel or carrier protein</a:t>
            </a:r>
          </a:p>
          <a:p>
            <a:pPr marL="342900" indent="-342900">
              <a:buFont typeface="Arial" panose="020B0604020202020204" pitchFamily="34" charset="0"/>
              <a:buChar char="•"/>
            </a:pPr>
            <a:r>
              <a:rPr lang="en-IN" sz="2300" dirty="0"/>
              <a:t>Channels have higher diffusion rates.</a:t>
            </a:r>
          </a:p>
          <a:p>
            <a:r>
              <a:rPr lang="en-IN" sz="2300" b="1" dirty="0"/>
              <a:t>Channel proteins</a:t>
            </a:r>
            <a:r>
              <a:rPr lang="en-IN" sz="2300" dirty="0"/>
              <a:t> are membrane proteins that allow a substance to pass through its hallow, hydrophilic core.</a:t>
            </a:r>
          </a:p>
          <a:p>
            <a:pPr marL="342900" indent="-342900">
              <a:buFont typeface="Arial" panose="020B0604020202020204" pitchFamily="34" charset="0"/>
              <a:buChar char="•"/>
            </a:pPr>
            <a:r>
              <a:rPr lang="en-IN" sz="2300" dirty="0"/>
              <a:t>Allow polar compounds to enter the cell</a:t>
            </a:r>
          </a:p>
          <a:p>
            <a:pPr marL="342900" indent="-342900">
              <a:buFont typeface="Arial" panose="020B0604020202020204" pitchFamily="34" charset="0"/>
              <a:buChar char="•"/>
            </a:pPr>
            <a:r>
              <a:rPr lang="en-IN" sz="2300" dirty="0"/>
              <a:t>Are always open or gated</a:t>
            </a:r>
          </a:p>
          <a:p>
            <a:r>
              <a:rPr lang="en-IN" sz="2300" b="1" dirty="0"/>
              <a:t>Aquaporins</a:t>
            </a:r>
            <a:r>
              <a:rPr lang="en-IN" sz="2300" dirty="0"/>
              <a:t> are channel proteins that allow rapid water transport.</a:t>
            </a:r>
          </a:p>
        </p:txBody>
      </p:sp>
      <p:sp>
        <p:nvSpPr>
          <p:cNvPr id="5" name="TextBox 4">
            <a:extLst>
              <a:ext uri="{FF2B5EF4-FFF2-40B4-BE49-F238E27FC236}">
                <a16:creationId xmlns:a16="http://schemas.microsoft.com/office/drawing/2014/main" id="{E69E70AB-BF4D-2BE6-A4FD-DB55C35CF655}"/>
              </a:ext>
              <a:ext uri="{C183D7F6-B498-43B3-948B-1728B52AA6E4}">
                <adec:decorative xmlns:adec="http://schemas.microsoft.com/office/drawing/2017/decorative" val="0"/>
              </a:ext>
            </a:extLst>
          </p:cNvPr>
          <p:cNvSpPr txBox="1"/>
          <p:nvPr/>
        </p:nvSpPr>
        <p:spPr>
          <a:xfrm>
            <a:off x="6535881" y="1676493"/>
            <a:ext cx="1073727" cy="307777"/>
          </a:xfrm>
          <a:prstGeom prst="rect">
            <a:avLst/>
          </a:prstGeom>
          <a:noFill/>
        </p:spPr>
        <p:txBody>
          <a:bodyPr wrap="square" rtlCol="0">
            <a:spAutoFit/>
          </a:bodyPr>
          <a:lstStyle/>
          <a:p>
            <a:pPr algn="ctr"/>
            <a:r>
              <a:rPr lang="en-US" sz="1400" b="1" dirty="0"/>
              <a:t>5.2 Figure 5</a:t>
            </a:r>
          </a:p>
        </p:txBody>
      </p:sp>
      <p:pic>
        <p:nvPicPr>
          <p:cNvPr id="3" name="Content Placeholder 6" descr="A plasma membrane with a channel protein is shown. The interior of the cell has cytoplasm, and the exterior of the cell has extracellular fluid with hexagonal particles floating around. The channel protein, embedded in the plasma membrane, creates an avenue for the hexagonal particles to enter the cell.">
            <a:extLst>
              <a:ext uri="{FF2B5EF4-FFF2-40B4-BE49-F238E27FC236}">
                <a16:creationId xmlns:a16="http://schemas.microsoft.com/office/drawing/2014/main" id="{7CB9AA95-8AD9-F262-E6F3-F8927E102252}"/>
              </a:ext>
            </a:extLst>
          </p:cNvPr>
          <p:cNvPicPr>
            <a:picLocks noChangeAspect="1"/>
          </p:cNvPicPr>
          <p:nvPr/>
        </p:nvPicPr>
        <p:blipFill>
          <a:blip r:embed="rId2"/>
          <a:srcRect l="22222" t="5334" r="22222" b="3000"/>
          <a:stretch/>
        </p:blipFill>
        <p:spPr>
          <a:xfrm>
            <a:off x="5410200" y="2042160"/>
            <a:ext cx="3325091" cy="3048000"/>
          </a:xfrm>
          <a:prstGeom prst="rect">
            <a:avLst/>
          </a:prstGeom>
        </p:spPr>
      </p:pic>
      <p:sp>
        <p:nvSpPr>
          <p:cNvPr id="6" name="TextBox 5">
            <a:extLst>
              <a:ext uri="{FF2B5EF4-FFF2-40B4-BE49-F238E27FC236}">
                <a16:creationId xmlns:a16="http://schemas.microsoft.com/office/drawing/2014/main" id="{E92EAACB-B8FA-7659-B51F-D10B228E0F7D}"/>
              </a:ext>
              <a:ext uri="{C183D7F6-B498-43B3-948B-1728B52AA6E4}">
                <adec:decorative xmlns:adec="http://schemas.microsoft.com/office/drawing/2017/decorative" val="0"/>
              </a:ext>
            </a:extLst>
          </p:cNvPr>
          <p:cNvSpPr txBox="1"/>
          <p:nvPr/>
        </p:nvSpPr>
        <p:spPr>
          <a:xfrm>
            <a:off x="5320425" y="5101828"/>
            <a:ext cx="3504640" cy="246221"/>
          </a:xfrm>
          <a:prstGeom prst="rect">
            <a:avLst/>
          </a:prstGeom>
          <a:noFill/>
        </p:spPr>
        <p:txBody>
          <a:bodyPr wrap="square" rtlCol="0">
            <a:spAutoFit/>
          </a:bodyPr>
          <a:lstStyle/>
          <a:p>
            <a:pPr algn="ctr"/>
            <a:r>
              <a:rPr lang="en-US" sz="1000" dirty="0"/>
              <a:t>OpenStax on Wikimedia Commons. "Facilitated diffusion."</a:t>
            </a:r>
          </a:p>
        </p:txBody>
      </p:sp>
    </p:spTree>
    <p:extLst>
      <p:ext uri="{BB962C8B-B14F-4D97-AF65-F5344CB8AC3E}">
        <p14:creationId xmlns:p14="http://schemas.microsoft.com/office/powerpoint/2010/main" val="2253889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Gated Channels</a:t>
            </a:r>
            <a:endParaRPr lang="en-US" sz="1600" dirty="0">
              <a:solidFill>
                <a:schemeClr val="accent1"/>
              </a:solidFill>
            </a:endParaRPr>
          </a:p>
        </p:txBody>
      </p:sp>
      <p:sp>
        <p:nvSpPr>
          <p:cNvPr id="2" name="Content Placeholder 1">
            <a:extLst>
              <a:ext uri="{FF2B5EF4-FFF2-40B4-BE49-F238E27FC236}">
                <a16:creationId xmlns:a16="http://schemas.microsoft.com/office/drawing/2014/main" id="{D3E3BF6D-5573-08F7-B2C2-8F53B4720E7E}"/>
              </a:ext>
            </a:extLst>
          </p:cNvPr>
          <p:cNvSpPr>
            <a:spLocks noGrp="1"/>
          </p:cNvSpPr>
          <p:nvPr>
            <p:ph idx="1"/>
          </p:nvPr>
        </p:nvSpPr>
        <p:spPr>
          <a:xfrm>
            <a:off x="457200" y="1280160"/>
            <a:ext cx="4704684" cy="4572000"/>
          </a:xfrm>
        </p:spPr>
        <p:txBody>
          <a:bodyPr>
            <a:noAutofit/>
          </a:bodyPr>
          <a:lstStyle/>
          <a:p>
            <a:r>
              <a:rPr lang="en-US" sz="2400" dirty="0"/>
              <a:t>Gated ion channels open by the attachment of an ion or ligand (molecule), or voltage change.</a:t>
            </a:r>
          </a:p>
          <a:p>
            <a:pPr marL="457200" indent="-457200">
              <a:buFont typeface="Arial" panose="020B0604020202020204" pitchFamily="34" charset="0"/>
              <a:buChar char="•"/>
            </a:pPr>
            <a:r>
              <a:rPr lang="en-US" sz="2400" dirty="0"/>
              <a:t>Kidneys have both gated and open channels for ions.</a:t>
            </a:r>
          </a:p>
          <a:p>
            <a:pPr marL="457200" indent="-457200">
              <a:buFont typeface="Arial" panose="020B0604020202020204" pitchFamily="34" charset="0"/>
              <a:buChar char="•"/>
            </a:pPr>
            <a:r>
              <a:rPr lang="en-US" sz="2400" dirty="0"/>
              <a:t>Neurons have gated sodium, potassium, and calcium channels that maintain the concentrations needed for electrical signals.</a:t>
            </a:r>
            <a:endParaRPr lang="en-IN" sz="2400" dirty="0"/>
          </a:p>
        </p:txBody>
      </p:sp>
      <p:sp>
        <p:nvSpPr>
          <p:cNvPr id="5" name="TextBox 4">
            <a:extLst>
              <a:ext uri="{FF2B5EF4-FFF2-40B4-BE49-F238E27FC236}">
                <a16:creationId xmlns:a16="http://schemas.microsoft.com/office/drawing/2014/main" id="{E69E70AB-BF4D-2BE6-A4FD-DB55C35CF655}"/>
              </a:ext>
              <a:ext uri="{C183D7F6-B498-43B3-948B-1728B52AA6E4}">
                <adec:decorative xmlns:adec="http://schemas.microsoft.com/office/drawing/2017/decorative" val="0"/>
              </a:ext>
            </a:extLst>
          </p:cNvPr>
          <p:cNvSpPr txBox="1"/>
          <p:nvPr/>
        </p:nvSpPr>
        <p:spPr>
          <a:xfrm>
            <a:off x="6524536" y="1384300"/>
            <a:ext cx="1073727" cy="307777"/>
          </a:xfrm>
          <a:prstGeom prst="rect">
            <a:avLst/>
          </a:prstGeom>
          <a:noFill/>
        </p:spPr>
        <p:txBody>
          <a:bodyPr wrap="square" rtlCol="0">
            <a:spAutoFit/>
          </a:bodyPr>
          <a:lstStyle/>
          <a:p>
            <a:pPr algn="ctr"/>
            <a:r>
              <a:rPr lang="en-US" sz="1400" b="1" dirty="0"/>
              <a:t>5.2 Figure 6</a:t>
            </a:r>
          </a:p>
        </p:txBody>
      </p:sp>
      <p:pic>
        <p:nvPicPr>
          <p:cNvPr id="3" name="Content Placeholder 6" descr="This illustration shows two channel proteins in the plasma membrane. One protein is labeled gate closed, and there is no space for particles to pass through. The other is labeled gate open, and there is a space for substances to pass through. Substances of the same type appear on both sides of the membrane near the open-gated protein.">
            <a:extLst>
              <a:ext uri="{FF2B5EF4-FFF2-40B4-BE49-F238E27FC236}">
                <a16:creationId xmlns:a16="http://schemas.microsoft.com/office/drawing/2014/main" id="{49DC9DFF-8144-6345-3621-506044FD35EA}"/>
              </a:ext>
            </a:extLst>
          </p:cNvPr>
          <p:cNvPicPr>
            <a:picLocks noChangeAspect="1"/>
          </p:cNvPicPr>
          <p:nvPr/>
        </p:nvPicPr>
        <p:blipFill>
          <a:blip r:embed="rId2"/>
          <a:srcRect l="15741" t="5334" r="15741" b="3000"/>
          <a:stretch/>
        </p:blipFill>
        <p:spPr>
          <a:xfrm>
            <a:off x="5001764" y="1692077"/>
            <a:ext cx="4079851" cy="3032321"/>
          </a:xfrm>
          <a:prstGeom prst="rect">
            <a:avLst/>
          </a:prstGeom>
        </p:spPr>
      </p:pic>
      <p:sp>
        <p:nvSpPr>
          <p:cNvPr id="6" name="TextBox 5">
            <a:extLst>
              <a:ext uri="{FF2B5EF4-FFF2-40B4-BE49-F238E27FC236}">
                <a16:creationId xmlns:a16="http://schemas.microsoft.com/office/drawing/2014/main" id="{E92EAACB-B8FA-7659-B51F-D10B228E0F7D}"/>
              </a:ext>
              <a:ext uri="{C183D7F6-B498-43B3-948B-1728B52AA6E4}">
                <adec:decorative xmlns:adec="http://schemas.microsoft.com/office/drawing/2017/decorative" val="0"/>
              </a:ext>
            </a:extLst>
          </p:cNvPr>
          <p:cNvSpPr txBox="1"/>
          <p:nvPr/>
        </p:nvSpPr>
        <p:spPr>
          <a:xfrm>
            <a:off x="5001764" y="4724398"/>
            <a:ext cx="4119272" cy="400110"/>
          </a:xfrm>
          <a:prstGeom prst="rect">
            <a:avLst/>
          </a:prstGeom>
          <a:noFill/>
        </p:spPr>
        <p:txBody>
          <a:bodyPr wrap="square" rtlCol="0">
            <a:spAutoFit/>
          </a:bodyPr>
          <a:lstStyle/>
          <a:p>
            <a:pPr algn="ctr"/>
            <a:r>
              <a:rPr lang="en-US" sz="1000" dirty="0"/>
              <a:t>Rao, A., Ryan, K., Tag, A. and Fletcher, S. Department of Biology, Texas A&amp;M University. "Ion channel proteins."</a:t>
            </a:r>
          </a:p>
        </p:txBody>
      </p:sp>
    </p:spTree>
    <p:extLst>
      <p:ext uri="{BB962C8B-B14F-4D97-AF65-F5344CB8AC3E}">
        <p14:creationId xmlns:p14="http://schemas.microsoft.com/office/powerpoint/2010/main" val="593674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Carrier Proteins</a:t>
            </a:r>
            <a:endParaRPr lang="en-US" sz="1600" dirty="0">
              <a:solidFill>
                <a:schemeClr val="accent1"/>
              </a:solidFill>
            </a:endParaRPr>
          </a:p>
        </p:txBody>
      </p:sp>
      <p:sp>
        <p:nvSpPr>
          <p:cNvPr id="2" name="Content Placeholder 1">
            <a:extLst>
              <a:ext uri="{FF2B5EF4-FFF2-40B4-BE49-F238E27FC236}">
                <a16:creationId xmlns:a16="http://schemas.microsoft.com/office/drawing/2014/main" id="{D3E3BF6D-5573-08F7-B2C2-8F53B4720E7E}"/>
              </a:ext>
            </a:extLst>
          </p:cNvPr>
          <p:cNvSpPr>
            <a:spLocks noGrp="1"/>
          </p:cNvSpPr>
          <p:nvPr>
            <p:ph idx="1"/>
          </p:nvPr>
        </p:nvSpPr>
        <p:spPr>
          <a:xfrm>
            <a:off x="457200" y="1280160"/>
            <a:ext cx="8229600" cy="3063240"/>
          </a:xfrm>
        </p:spPr>
        <p:txBody>
          <a:bodyPr>
            <a:normAutofit lnSpcReduction="10000"/>
          </a:bodyPr>
          <a:lstStyle/>
          <a:p>
            <a:r>
              <a:rPr lang="en-US" sz="2300" b="1" dirty="0"/>
              <a:t>Carrier proteins </a:t>
            </a:r>
            <a:r>
              <a:rPr lang="en-US" sz="2300" dirty="0"/>
              <a:t>bind and facilitate the movement of specific molecules across the plasma membrane by changing shape.</a:t>
            </a:r>
          </a:p>
          <a:p>
            <a:pPr marL="457200" indent="-457200">
              <a:buFont typeface="Arial" panose="020B0604020202020204" pitchFamily="34" charset="0"/>
              <a:buChar char="•"/>
            </a:pPr>
            <a:r>
              <a:rPr lang="en-US" sz="2300" dirty="0"/>
              <a:t>Specify for a single substance</a:t>
            </a:r>
          </a:p>
          <a:p>
            <a:pPr marL="457200" indent="-457200">
              <a:buFont typeface="Arial" panose="020B0604020202020204" pitchFamily="34" charset="0"/>
              <a:buChar char="•"/>
            </a:pPr>
            <a:r>
              <a:rPr lang="en-US" sz="2300" dirty="0"/>
              <a:t>Move substances in or out of the cell</a:t>
            </a:r>
          </a:p>
          <a:p>
            <a:pPr marL="457200" indent="-457200">
              <a:buFont typeface="Arial" panose="020B0604020202020204" pitchFamily="34" charset="0"/>
              <a:buChar char="•"/>
            </a:pPr>
            <a:r>
              <a:rPr lang="en-US" sz="2300" dirty="0"/>
              <a:t>Finite number of each carrier proteins limiting transport</a:t>
            </a:r>
          </a:p>
          <a:p>
            <a:pPr marL="457200" indent="-457200">
              <a:buFont typeface="Arial" panose="020B0604020202020204" pitchFamily="34" charset="0"/>
              <a:buChar char="•"/>
            </a:pPr>
            <a:r>
              <a:rPr lang="en-US" sz="2300" dirty="0"/>
              <a:t>Glucose transporters in the kidneys transport glucose back into the blood, but due to a finite number of transporters, excess glucose is excreted in the urine.</a:t>
            </a:r>
          </a:p>
        </p:txBody>
      </p:sp>
      <p:sp>
        <p:nvSpPr>
          <p:cNvPr id="5" name="TextBox 4">
            <a:extLst>
              <a:ext uri="{FF2B5EF4-FFF2-40B4-BE49-F238E27FC236}">
                <a16:creationId xmlns:a16="http://schemas.microsoft.com/office/drawing/2014/main" id="{E69E70AB-BF4D-2BE6-A4FD-DB55C35CF655}"/>
              </a:ext>
              <a:ext uri="{C183D7F6-B498-43B3-948B-1728B52AA6E4}">
                <adec:decorative xmlns:adec="http://schemas.microsoft.com/office/drawing/2017/decorative" val="0"/>
              </a:ext>
            </a:extLst>
          </p:cNvPr>
          <p:cNvSpPr txBox="1"/>
          <p:nvPr/>
        </p:nvSpPr>
        <p:spPr>
          <a:xfrm>
            <a:off x="3680944" y="4345274"/>
            <a:ext cx="1073727" cy="307777"/>
          </a:xfrm>
          <a:prstGeom prst="rect">
            <a:avLst/>
          </a:prstGeom>
          <a:noFill/>
        </p:spPr>
        <p:txBody>
          <a:bodyPr wrap="square" rtlCol="0">
            <a:spAutoFit/>
          </a:bodyPr>
          <a:lstStyle/>
          <a:p>
            <a:pPr algn="ctr"/>
            <a:r>
              <a:rPr lang="en-US" sz="1400" b="1" dirty="0"/>
              <a:t>5.2 Figure 7</a:t>
            </a:r>
          </a:p>
        </p:txBody>
      </p:sp>
      <p:pic>
        <p:nvPicPr>
          <p:cNvPr id="3" name="Content Placeholder 5" descr="A plasma membrane with carrier proteins is shown. Inside the cell is cytoplasm, and outside of the cell is extracellular fluid of hexagonal and oval-shaped particles. The carrier proteins change shape to allow for the oval particles to move down the plasma membrane's concentration gradient, but they do not for the hexagonal particles. ">
            <a:extLst>
              <a:ext uri="{FF2B5EF4-FFF2-40B4-BE49-F238E27FC236}">
                <a16:creationId xmlns:a16="http://schemas.microsoft.com/office/drawing/2014/main" id="{7BA049CC-3CF4-14A7-5305-225C7A789D84}"/>
              </a:ext>
            </a:extLst>
          </p:cNvPr>
          <p:cNvPicPr>
            <a:picLocks noChangeAspect="1"/>
          </p:cNvPicPr>
          <p:nvPr/>
        </p:nvPicPr>
        <p:blipFill>
          <a:blip r:embed="rId3"/>
          <a:srcRect l="2778" t="5334" r="3704" b="3000"/>
          <a:stretch/>
        </p:blipFill>
        <p:spPr>
          <a:xfrm>
            <a:off x="4953000" y="3910563"/>
            <a:ext cx="3480205" cy="1895161"/>
          </a:xfrm>
          <a:prstGeom prst="rect">
            <a:avLst/>
          </a:prstGeom>
        </p:spPr>
      </p:pic>
      <p:sp>
        <p:nvSpPr>
          <p:cNvPr id="6" name="TextBox 5">
            <a:extLst>
              <a:ext uri="{FF2B5EF4-FFF2-40B4-BE49-F238E27FC236}">
                <a16:creationId xmlns:a16="http://schemas.microsoft.com/office/drawing/2014/main" id="{E92EAACB-B8FA-7659-B51F-D10B228E0F7D}"/>
              </a:ext>
              <a:ext uri="{C183D7F6-B498-43B3-948B-1728B52AA6E4}">
                <adec:decorative xmlns:adec="http://schemas.microsoft.com/office/drawing/2017/decorative" val="0"/>
              </a:ext>
            </a:extLst>
          </p:cNvPr>
          <p:cNvSpPr txBox="1"/>
          <p:nvPr/>
        </p:nvSpPr>
        <p:spPr>
          <a:xfrm>
            <a:off x="4322354" y="5812423"/>
            <a:ext cx="4814508" cy="246221"/>
          </a:xfrm>
          <a:prstGeom prst="rect">
            <a:avLst/>
          </a:prstGeom>
          <a:noFill/>
        </p:spPr>
        <p:txBody>
          <a:bodyPr wrap="square" rtlCol="0">
            <a:spAutoFit/>
          </a:bodyPr>
          <a:lstStyle/>
          <a:p>
            <a:pPr algn="ctr"/>
            <a:r>
              <a:rPr lang="en-US" sz="1000" dirty="0"/>
              <a:t>CNX OpenStax on Wikimedia Commons. "Carrier proteins."</a:t>
            </a:r>
          </a:p>
        </p:txBody>
      </p:sp>
    </p:spTree>
    <p:extLst>
      <p:ext uri="{BB962C8B-B14F-4D97-AF65-F5344CB8AC3E}">
        <p14:creationId xmlns:p14="http://schemas.microsoft.com/office/powerpoint/2010/main" val="7411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463041"/>
          </a:xfrm>
        </p:spPr>
        <p:txBody>
          <a:bodyPr/>
          <a:lstStyle/>
          <a:p>
            <a:r>
              <a:rPr lang="en-US" dirty="0"/>
              <a:t>Why do you think channel proteins can transport substances much more quickly than carrier proteins can?</a:t>
            </a:r>
          </a:p>
        </p:txBody>
      </p:sp>
    </p:spTree>
    <p:extLst>
      <p:ext uri="{BB962C8B-B14F-4D97-AF65-F5344CB8AC3E}">
        <p14:creationId xmlns:p14="http://schemas.microsoft.com/office/powerpoint/2010/main" val="3029162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Osmosis</a:t>
            </a:r>
            <a:endParaRPr lang="en-US" sz="1600" dirty="0">
              <a:solidFill>
                <a:schemeClr val="accent1"/>
              </a:solidFill>
            </a:endParaRPr>
          </a:p>
        </p:txBody>
      </p:sp>
      <p:sp>
        <p:nvSpPr>
          <p:cNvPr id="2" name="Content Placeholder 1">
            <a:extLst>
              <a:ext uri="{FF2B5EF4-FFF2-40B4-BE49-F238E27FC236}">
                <a16:creationId xmlns:a16="http://schemas.microsoft.com/office/drawing/2014/main" id="{D3E3BF6D-5573-08F7-B2C2-8F53B4720E7E}"/>
              </a:ext>
            </a:extLst>
          </p:cNvPr>
          <p:cNvSpPr>
            <a:spLocks noGrp="1"/>
          </p:cNvSpPr>
          <p:nvPr>
            <p:ph idx="1"/>
          </p:nvPr>
        </p:nvSpPr>
        <p:spPr>
          <a:xfrm>
            <a:off x="457200" y="1280160"/>
            <a:ext cx="8229600" cy="4572000"/>
          </a:xfrm>
        </p:spPr>
        <p:txBody>
          <a:bodyPr>
            <a:noAutofit/>
          </a:bodyPr>
          <a:lstStyle/>
          <a:p>
            <a:pPr marL="457200" indent="-457200">
              <a:buFont typeface="Arial" panose="020B0604020202020204" pitchFamily="34" charset="0"/>
              <a:buChar char="•"/>
            </a:pPr>
            <a:r>
              <a:rPr lang="en-US" sz="2600" b="1" dirty="0"/>
              <a:t>Osmosis</a:t>
            </a:r>
            <a:r>
              <a:rPr lang="en-US" sz="2600" dirty="0"/>
              <a:t> is the movement of water across a semipermeable membrane driven by the concentration gradient of water.</a:t>
            </a:r>
          </a:p>
          <a:p>
            <a:pPr marL="457200" indent="-457200">
              <a:buFont typeface="Arial" panose="020B0604020202020204" pitchFamily="34" charset="0"/>
              <a:buChar char="•"/>
            </a:pPr>
            <a:r>
              <a:rPr lang="en-US" sz="2600" dirty="0"/>
              <a:t>The water concentration gradient is </a:t>
            </a:r>
            <a:r>
              <a:rPr lang="en-US" sz="2600" i="1" dirty="0"/>
              <a:t>inversely proportional </a:t>
            </a:r>
            <a:r>
              <a:rPr lang="en-US" sz="2600" dirty="0"/>
              <a:t>to the solute concentration gradient.</a:t>
            </a:r>
          </a:p>
          <a:p>
            <a:pPr marL="457200" indent="-457200">
              <a:buFont typeface="Arial" panose="020B0604020202020204" pitchFamily="34" charset="0"/>
              <a:buChar char="•"/>
            </a:pPr>
            <a:r>
              <a:rPr lang="en-US" sz="2600" dirty="0"/>
              <a:t>The aquaporins that facilitate water transport play a major role in osmosis in red blood cells and kidney tubules.</a:t>
            </a:r>
          </a:p>
        </p:txBody>
      </p:sp>
    </p:spTree>
    <p:extLst>
      <p:ext uri="{BB962C8B-B14F-4D97-AF65-F5344CB8AC3E}">
        <p14:creationId xmlns:p14="http://schemas.microsoft.com/office/powerpoint/2010/main" val="2124261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2505301"/>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Define</a:t>
            </a:r>
            <a:r>
              <a:rPr lang="en-US" dirty="0"/>
              <a:t> tonicity and its relevance to passive transport.</a:t>
            </a:r>
          </a:p>
          <a:p>
            <a:pPr marL="457200" indent="-457200">
              <a:buFont typeface="Arial" panose="020B0604020202020204" pitchFamily="34" charset="0"/>
              <a:buChar char="•"/>
              <a:tabLst>
                <a:tab pos="457200" algn="l"/>
              </a:tabLst>
            </a:pPr>
            <a:r>
              <a:rPr lang="en-US" b="1" dirty="0"/>
              <a:t>Explain</a:t>
            </a:r>
            <a:r>
              <a:rPr lang="en-US" dirty="0"/>
              <a:t> why and how passive transport occurs.</a:t>
            </a:r>
          </a:p>
          <a:p>
            <a:pPr marL="457200" indent="-457200">
              <a:buFont typeface="Arial" panose="020B0604020202020204" pitchFamily="34" charset="0"/>
              <a:buChar char="•"/>
              <a:tabLst>
                <a:tab pos="457200" algn="l"/>
              </a:tabLst>
            </a:pPr>
            <a:r>
              <a:rPr lang="en-US" b="1" dirty="0"/>
              <a:t>Understand</a:t>
            </a:r>
            <a:r>
              <a:rPr lang="en-US" dirty="0"/>
              <a:t> the osmosis and diffusion processes.</a:t>
            </a:r>
          </a:p>
          <a:p>
            <a:pPr lvl="1" indent="-457200">
              <a:buFont typeface="Arial" panose="020B0604020202020204" pitchFamily="34" charset="0"/>
              <a:buChar char="•"/>
              <a:tabLst>
                <a:tab pos="457200" algn="l"/>
              </a:tabLst>
            </a:pP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Mechanism of Osmosis</a:t>
            </a:r>
            <a:endParaRPr lang="en-US" sz="1600" dirty="0">
              <a:solidFill>
                <a:schemeClr val="accent1"/>
              </a:solidFill>
            </a:endParaRPr>
          </a:p>
        </p:txBody>
      </p:sp>
      <p:sp>
        <p:nvSpPr>
          <p:cNvPr id="2" name="Content Placeholder 1">
            <a:extLst>
              <a:ext uri="{FF2B5EF4-FFF2-40B4-BE49-F238E27FC236}">
                <a16:creationId xmlns:a16="http://schemas.microsoft.com/office/drawing/2014/main" id="{D3E3BF6D-5573-08F7-B2C2-8F53B4720E7E}"/>
              </a:ext>
            </a:extLst>
          </p:cNvPr>
          <p:cNvSpPr>
            <a:spLocks noGrp="1"/>
          </p:cNvSpPr>
          <p:nvPr>
            <p:ph idx="1"/>
          </p:nvPr>
        </p:nvSpPr>
        <p:spPr>
          <a:xfrm>
            <a:off x="457200" y="1280160"/>
            <a:ext cx="8229600" cy="4572000"/>
          </a:xfrm>
        </p:spPr>
        <p:txBody>
          <a:bodyPr>
            <a:normAutofit/>
          </a:bodyPr>
          <a:lstStyle/>
          <a:p>
            <a:pPr marL="457200" indent="-457200">
              <a:buFont typeface="Arial" panose="020B0604020202020204" pitchFamily="34" charset="0"/>
              <a:buChar char="•"/>
            </a:pPr>
            <a:r>
              <a:rPr lang="en-US" sz="2200" dirty="0"/>
              <a:t>The solute cannot cross the semipermeable membrane, but water can, creating a concentration gradient that drives osmosis.</a:t>
            </a:r>
          </a:p>
          <a:p>
            <a:pPr marL="457200" indent="-457200">
              <a:buFont typeface="Arial" panose="020B0604020202020204" pitchFamily="34" charset="0"/>
              <a:buChar char="•"/>
            </a:pPr>
            <a:r>
              <a:rPr lang="en-US" sz="2200" dirty="0"/>
              <a:t>Osmosis will continue until the water concentrations are equal on both sides of the membrane, or until opposing forces reach equilibrium.</a:t>
            </a:r>
          </a:p>
        </p:txBody>
      </p:sp>
      <p:sp>
        <p:nvSpPr>
          <p:cNvPr id="5" name="TextBox 4">
            <a:extLst>
              <a:ext uri="{FF2B5EF4-FFF2-40B4-BE49-F238E27FC236}">
                <a16:creationId xmlns:a16="http://schemas.microsoft.com/office/drawing/2014/main" id="{0C6EC88A-AF92-96CF-467C-59DAB3F220D9}"/>
              </a:ext>
              <a:ext uri="{C183D7F6-B498-43B3-948B-1728B52AA6E4}">
                <adec:decorative xmlns:adec="http://schemas.microsoft.com/office/drawing/2017/decorative" val="0"/>
              </a:ext>
            </a:extLst>
          </p:cNvPr>
          <p:cNvSpPr txBox="1"/>
          <p:nvPr/>
        </p:nvSpPr>
        <p:spPr>
          <a:xfrm>
            <a:off x="1945564" y="3121223"/>
            <a:ext cx="1073727" cy="307777"/>
          </a:xfrm>
          <a:prstGeom prst="rect">
            <a:avLst/>
          </a:prstGeom>
          <a:noFill/>
        </p:spPr>
        <p:txBody>
          <a:bodyPr wrap="square" rtlCol="0">
            <a:spAutoFit/>
          </a:bodyPr>
          <a:lstStyle/>
          <a:p>
            <a:pPr algn="ctr"/>
            <a:r>
              <a:rPr lang="en-US" sz="1400" b="1" dirty="0"/>
              <a:t>5.2 Figure 8</a:t>
            </a:r>
          </a:p>
        </p:txBody>
      </p:sp>
      <p:pic>
        <p:nvPicPr>
          <p:cNvPr id="3" name="Content Placeholder 5" descr="The illustration shows two beakers. The first beaker has a line vertically down the middle of it labeled &quot;The cell membrane.&quot; The left side of the cell membrane is labeled as &quot;Area of low chemical concentration&quot; and has a low number or concentration of solutes. The right side of the cell membrane is labeled as &quot;Area of high chemical concentration&quot; and has a high number of concentration of solutes. There are arrows pointing from the area of low concentration to the area of high concentration. There is a larger arrow point from the beaker just described to a second beaker. The second beaker has a cell membrane in the center as well and the beaker as a whole is labeled as &quot;Equal concentration.&quot; Both sides have the same number or concentration of solutes, but the left side has a smaller amount of water than the right side.">
            <a:extLst>
              <a:ext uri="{FF2B5EF4-FFF2-40B4-BE49-F238E27FC236}">
                <a16:creationId xmlns:a16="http://schemas.microsoft.com/office/drawing/2014/main" id="{7B658964-AF56-8918-F0AE-7A6DD987F8AD}"/>
              </a:ext>
            </a:extLst>
          </p:cNvPr>
          <p:cNvPicPr>
            <a:picLocks noChangeAspect="1"/>
          </p:cNvPicPr>
          <p:nvPr/>
        </p:nvPicPr>
        <p:blipFill>
          <a:blip r:embed="rId2"/>
          <a:srcRect l="1852" t="5334" r="927" b="3000"/>
          <a:stretch/>
        </p:blipFill>
        <p:spPr>
          <a:xfrm>
            <a:off x="3019290" y="2895600"/>
            <a:ext cx="5790313" cy="3033021"/>
          </a:xfrm>
          <a:prstGeom prst="rect">
            <a:avLst/>
          </a:prstGeom>
        </p:spPr>
      </p:pic>
    </p:spTree>
    <p:extLst>
      <p:ext uri="{BB962C8B-B14F-4D97-AF65-F5344CB8AC3E}">
        <p14:creationId xmlns:p14="http://schemas.microsoft.com/office/powerpoint/2010/main" val="237986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Tonicity</a:t>
            </a:r>
            <a:endParaRPr lang="en-US" sz="1600" dirty="0">
              <a:solidFill>
                <a:schemeClr val="accent1"/>
              </a:solidFill>
            </a:endParaRPr>
          </a:p>
        </p:txBody>
      </p:sp>
      <p:sp>
        <p:nvSpPr>
          <p:cNvPr id="2" name="Content Placeholder 1">
            <a:extLst>
              <a:ext uri="{FF2B5EF4-FFF2-40B4-BE49-F238E27FC236}">
                <a16:creationId xmlns:a16="http://schemas.microsoft.com/office/drawing/2014/main" id="{D3E3BF6D-5573-08F7-B2C2-8F53B4720E7E}"/>
              </a:ext>
            </a:extLst>
          </p:cNvPr>
          <p:cNvSpPr>
            <a:spLocks noGrp="1"/>
          </p:cNvSpPr>
          <p:nvPr>
            <p:ph idx="1"/>
          </p:nvPr>
        </p:nvSpPr>
        <p:spPr>
          <a:xfrm>
            <a:off x="457200" y="1280160"/>
            <a:ext cx="8229600" cy="4572000"/>
          </a:xfrm>
        </p:spPr>
        <p:txBody>
          <a:bodyPr>
            <a:normAutofit/>
          </a:bodyPr>
          <a:lstStyle/>
          <a:p>
            <a:pPr marL="457200" indent="-457200">
              <a:buFont typeface="Arial" panose="020B0604020202020204" pitchFamily="34" charset="0"/>
              <a:buChar char="•"/>
            </a:pPr>
            <a:r>
              <a:rPr lang="en-US" sz="2600" b="1" dirty="0"/>
              <a:t>Tonicity</a:t>
            </a:r>
            <a:r>
              <a:rPr lang="en-US" sz="2600" dirty="0"/>
              <a:t> is a measure of the effective osmotic pressure gradient, or the difference in water potential of two solutions.</a:t>
            </a:r>
          </a:p>
          <a:p>
            <a:pPr marL="457200" indent="-457200">
              <a:buFont typeface="Arial" panose="020B0604020202020204" pitchFamily="34" charset="0"/>
              <a:buChar char="•"/>
            </a:pPr>
            <a:r>
              <a:rPr lang="en-US" sz="2600" b="1" dirty="0"/>
              <a:t>Osmolarity</a:t>
            </a:r>
            <a:r>
              <a:rPr lang="en-US" sz="2600" dirty="0"/>
              <a:t> describes the solution's total solute concentration.</a:t>
            </a:r>
          </a:p>
          <a:p>
            <a:pPr marL="1200150" lvl="1" indent="-457200">
              <a:buFont typeface="Arial" panose="020B0604020202020204" pitchFamily="34" charset="0"/>
              <a:buChar char="•"/>
            </a:pPr>
            <a:r>
              <a:rPr lang="en-US" sz="2600" dirty="0"/>
              <a:t>Low osmolarity has a high water concentration and low solute concentration</a:t>
            </a:r>
          </a:p>
          <a:p>
            <a:pPr marL="1200150" lvl="1" indent="-457200">
              <a:buFont typeface="Arial" panose="020B0604020202020204" pitchFamily="34" charset="0"/>
              <a:buChar char="•"/>
            </a:pPr>
            <a:r>
              <a:rPr lang="en-US" sz="2600" dirty="0"/>
              <a:t>High osmolarity means a high solute concentration and low water concentration.</a:t>
            </a:r>
          </a:p>
        </p:txBody>
      </p:sp>
    </p:spTree>
    <p:extLst>
      <p:ext uri="{BB962C8B-B14F-4D97-AF65-F5344CB8AC3E}">
        <p14:creationId xmlns:p14="http://schemas.microsoft.com/office/powerpoint/2010/main" val="3295580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Hypotonic and Hypertonic Solutions </a:t>
            </a:r>
            <a:endParaRPr lang="en-US" sz="1600" dirty="0">
              <a:solidFill>
                <a:schemeClr val="accent1"/>
              </a:solidFill>
            </a:endParaRPr>
          </a:p>
        </p:txBody>
      </p:sp>
      <p:sp>
        <p:nvSpPr>
          <p:cNvPr id="2" name="Content Placeholder 1">
            <a:extLst>
              <a:ext uri="{FF2B5EF4-FFF2-40B4-BE49-F238E27FC236}">
                <a16:creationId xmlns:a16="http://schemas.microsoft.com/office/drawing/2014/main" id="{D3E3BF6D-5573-08F7-B2C2-8F53B4720E7E}"/>
              </a:ext>
            </a:extLst>
          </p:cNvPr>
          <p:cNvSpPr>
            <a:spLocks noGrp="1"/>
          </p:cNvSpPr>
          <p:nvPr>
            <p:ph idx="1"/>
          </p:nvPr>
        </p:nvSpPr>
        <p:spPr>
          <a:xfrm>
            <a:off x="457200" y="1280160"/>
            <a:ext cx="8229600" cy="4572000"/>
          </a:xfrm>
        </p:spPr>
        <p:txBody>
          <a:bodyPr>
            <a:noAutofit/>
          </a:bodyPr>
          <a:lstStyle/>
          <a:p>
            <a:pPr marL="342900" indent="-342900">
              <a:buFont typeface="Arial" panose="020B0604020202020204" pitchFamily="34" charset="0"/>
              <a:buChar char="•"/>
            </a:pPr>
            <a:r>
              <a:rPr lang="en-US" sz="2500" b="1" dirty="0"/>
              <a:t>Hypotonic</a:t>
            </a:r>
            <a:r>
              <a:rPr lang="en-US" sz="2500" dirty="0"/>
              <a:t> solution: situation in which extracellular fluid has a lower osmolarity than the fluid inside the cell, resulting in water moving into the cell</a:t>
            </a:r>
          </a:p>
          <a:p>
            <a:pPr marL="342900" indent="-342900">
              <a:buFont typeface="Arial" panose="020B0604020202020204" pitchFamily="34" charset="0"/>
              <a:buChar char="•"/>
            </a:pPr>
            <a:r>
              <a:rPr lang="en-US" sz="2500" b="1" dirty="0"/>
              <a:t>Hypertonic</a:t>
            </a:r>
            <a:r>
              <a:rPr lang="en-US" sz="2500" dirty="0"/>
              <a:t> solution: situation in which extracellular fluid has a higher osmolarity than the fluid inside the cell, resulting in water moving out of the cell</a:t>
            </a:r>
          </a:p>
        </p:txBody>
      </p:sp>
    </p:spTree>
    <p:extLst>
      <p:ext uri="{BB962C8B-B14F-4D97-AF65-F5344CB8AC3E}">
        <p14:creationId xmlns:p14="http://schemas.microsoft.com/office/powerpoint/2010/main" val="1449993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Isotonic Solutions </a:t>
            </a:r>
            <a:endParaRPr lang="en-US" sz="1600" dirty="0">
              <a:solidFill>
                <a:schemeClr val="accent1"/>
              </a:solidFill>
            </a:endParaRPr>
          </a:p>
        </p:txBody>
      </p:sp>
      <p:sp>
        <p:nvSpPr>
          <p:cNvPr id="2" name="Content Placeholder 1">
            <a:extLst>
              <a:ext uri="{FF2B5EF4-FFF2-40B4-BE49-F238E27FC236}">
                <a16:creationId xmlns:a16="http://schemas.microsoft.com/office/drawing/2014/main" id="{D3E3BF6D-5573-08F7-B2C2-8F53B4720E7E}"/>
              </a:ext>
            </a:extLst>
          </p:cNvPr>
          <p:cNvSpPr>
            <a:spLocks noGrp="1"/>
          </p:cNvSpPr>
          <p:nvPr>
            <p:ph idx="1"/>
          </p:nvPr>
        </p:nvSpPr>
        <p:spPr>
          <a:xfrm>
            <a:off x="457199" y="1280160"/>
            <a:ext cx="3962401" cy="4572000"/>
          </a:xfrm>
        </p:spPr>
        <p:txBody>
          <a:bodyPr>
            <a:noAutofit/>
          </a:bodyPr>
          <a:lstStyle/>
          <a:p>
            <a:pPr marL="457200" indent="-457200">
              <a:buFont typeface="Arial" panose="020B0604020202020204" pitchFamily="34" charset="0"/>
              <a:buChar char="•"/>
            </a:pPr>
            <a:r>
              <a:rPr lang="en-US" sz="2300" dirty="0"/>
              <a:t>An </a:t>
            </a:r>
            <a:r>
              <a:rPr lang="en-US" sz="2300" b="1" dirty="0"/>
              <a:t>isotonic </a:t>
            </a:r>
            <a:r>
              <a:rPr lang="en-US" sz="2300" dirty="0"/>
              <a:t>solution has the same osmolarity inside and outside the cell.</a:t>
            </a:r>
          </a:p>
          <a:p>
            <a:pPr marL="457200" indent="-457200">
              <a:buFont typeface="Arial" panose="020B0604020202020204" pitchFamily="34" charset="0"/>
              <a:buChar char="•"/>
            </a:pPr>
            <a:r>
              <a:rPr lang="en-US" sz="2300" dirty="0"/>
              <a:t>In an isotonic environment, there is no net movement of water into or out of the cell.</a:t>
            </a:r>
          </a:p>
          <a:p>
            <a:pPr marL="457200" indent="-457200">
              <a:buFont typeface="Arial" panose="020B0604020202020204" pitchFamily="34" charset="0"/>
              <a:buChar char="•"/>
            </a:pPr>
            <a:r>
              <a:rPr lang="en-US" sz="2300" dirty="0"/>
              <a:t>However, water is still able to move across the cell membrane in both directions.</a:t>
            </a:r>
          </a:p>
        </p:txBody>
      </p:sp>
      <p:sp>
        <p:nvSpPr>
          <p:cNvPr id="5" name="TextBox 4">
            <a:extLst>
              <a:ext uri="{FF2B5EF4-FFF2-40B4-BE49-F238E27FC236}">
                <a16:creationId xmlns:a16="http://schemas.microsoft.com/office/drawing/2014/main" id="{45333349-2F5F-4752-D901-694CC3C260D6}"/>
              </a:ext>
              <a:ext uri="{C183D7F6-B498-43B3-948B-1728B52AA6E4}">
                <adec:decorative xmlns:adec="http://schemas.microsoft.com/office/drawing/2017/decorative" val="0"/>
              </a:ext>
            </a:extLst>
          </p:cNvPr>
          <p:cNvSpPr txBox="1"/>
          <p:nvPr/>
        </p:nvSpPr>
        <p:spPr>
          <a:xfrm>
            <a:off x="6114572" y="1066800"/>
            <a:ext cx="1073727" cy="307777"/>
          </a:xfrm>
          <a:prstGeom prst="rect">
            <a:avLst/>
          </a:prstGeom>
          <a:noFill/>
        </p:spPr>
        <p:txBody>
          <a:bodyPr wrap="square" rtlCol="0">
            <a:spAutoFit/>
          </a:bodyPr>
          <a:lstStyle/>
          <a:p>
            <a:pPr algn="ctr"/>
            <a:r>
              <a:rPr lang="en-US" sz="1400" b="1" dirty="0"/>
              <a:t>5.2 Figure 9</a:t>
            </a:r>
          </a:p>
        </p:txBody>
      </p:sp>
      <p:pic>
        <p:nvPicPr>
          <p:cNvPr id="3" name="Content Placeholder 5" descr="Three illustrations of plasma membranes exhibiting isotonicity, hypertonicity, and hypotonicity are shown. In the first, the extracellular fluid has the same osmolarity as the cell, allowing water to pass through the aquaporin protein in either direction. The hypertonicity illustration depicts a water molecule passing through the aquaporin into the extracellular fluid. This is due to the extracellular fluid having a higher osmolarity than the fluid inside the cell. The hypotonic illustration depicts a water molecule moving in the opposite direction into the cell. This is because the extracellular fluid has a lower osmolarity than the fluid inside the cell.">
            <a:extLst>
              <a:ext uri="{FF2B5EF4-FFF2-40B4-BE49-F238E27FC236}">
                <a16:creationId xmlns:a16="http://schemas.microsoft.com/office/drawing/2014/main" id="{8CD7398A-9055-8CA5-8162-9CE47359DABA}"/>
              </a:ext>
            </a:extLst>
          </p:cNvPr>
          <p:cNvPicPr>
            <a:picLocks noChangeAspect="1"/>
          </p:cNvPicPr>
          <p:nvPr/>
        </p:nvPicPr>
        <p:blipFill>
          <a:blip r:embed="rId2"/>
          <a:srcRect l="21297" t="6065" r="21295"/>
          <a:stretch/>
        </p:blipFill>
        <p:spPr>
          <a:xfrm>
            <a:off x="4490412" y="1464528"/>
            <a:ext cx="4322046" cy="3928944"/>
          </a:xfrm>
          <a:prstGeom prst="rect">
            <a:avLst/>
          </a:prstGeom>
        </p:spPr>
      </p:pic>
    </p:spTree>
    <p:extLst>
      <p:ext uri="{BB962C8B-B14F-4D97-AF65-F5344CB8AC3E}">
        <p14:creationId xmlns:p14="http://schemas.microsoft.com/office/powerpoint/2010/main" val="4004805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600" baseline="-25000" dirty="0"/>
              <a:t>1</a:t>
            </a:r>
            <a:endParaRPr lang="en-US" sz="1600"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p:txBody>
          <a:bodyPr>
            <a:normAutofit/>
          </a:bodyPr>
          <a:lstStyle/>
          <a:p>
            <a:r>
              <a:rPr lang="en-US" sz="1900" dirty="0"/>
              <a:t>The tonicity of an extracellular solution affects the direction that water flows across the membrane of cells. Figure 10 shows the flow of water across the membrane of red blood cells and the resulting affects on the cell in hypertonic, isotonic, and hypotonic solutions.</a:t>
            </a:r>
          </a:p>
          <a:p>
            <a:endParaRPr lang="en-US" sz="1900" dirty="0"/>
          </a:p>
          <a:p>
            <a:endParaRPr lang="en-US" sz="1900" dirty="0"/>
          </a:p>
          <a:p>
            <a:endParaRPr lang="en-US" sz="1900" dirty="0"/>
          </a:p>
          <a:p>
            <a:endParaRPr lang="en-US" sz="1900" dirty="0"/>
          </a:p>
          <a:p>
            <a:endParaRPr lang="en-US" sz="1900" dirty="0"/>
          </a:p>
          <a:p>
            <a:endParaRPr lang="en-US" sz="1900" dirty="0"/>
          </a:p>
          <a:p>
            <a:r>
              <a:rPr lang="en-US" sz="1900" dirty="0"/>
              <a:t>A doctor injects a patient with what the doctor thinks is an isotonic saline solution (a solution of sodium chloride). The patient dies, and an autopsy reveals that many red blood cells have burst. Do you think the solution the doctor injected was isotonic? Why or why not?</a:t>
            </a:r>
          </a:p>
        </p:txBody>
      </p:sp>
      <p:sp>
        <p:nvSpPr>
          <p:cNvPr id="6" name="TextBox 5">
            <a:extLst>
              <a:ext uri="{FF2B5EF4-FFF2-40B4-BE49-F238E27FC236}">
                <a16:creationId xmlns:a16="http://schemas.microsoft.com/office/drawing/2014/main" id="{D16360B0-1F58-2391-28A9-5E389172F01B}"/>
              </a:ext>
              <a:ext uri="{C183D7F6-B498-43B3-948B-1728B52AA6E4}">
                <adec:decorative xmlns:adec="http://schemas.microsoft.com/office/drawing/2017/decorative" val="0"/>
              </a:ext>
            </a:extLst>
          </p:cNvPr>
          <p:cNvSpPr txBox="1"/>
          <p:nvPr/>
        </p:nvSpPr>
        <p:spPr>
          <a:xfrm>
            <a:off x="1669473" y="2514600"/>
            <a:ext cx="1226127" cy="307777"/>
          </a:xfrm>
          <a:prstGeom prst="rect">
            <a:avLst/>
          </a:prstGeom>
          <a:noFill/>
        </p:spPr>
        <p:txBody>
          <a:bodyPr wrap="square" rtlCol="0">
            <a:spAutoFit/>
          </a:bodyPr>
          <a:lstStyle/>
          <a:p>
            <a:pPr algn="ctr"/>
            <a:r>
              <a:rPr lang="en-US" sz="1400" b="1" dirty="0">
                <a:solidFill>
                  <a:schemeClr val="bg1"/>
                </a:solidFill>
              </a:rPr>
              <a:t>5.2 Figure 10</a:t>
            </a:r>
          </a:p>
        </p:txBody>
      </p:sp>
      <p:pic>
        <p:nvPicPr>
          <p:cNvPr id="4" name="Content Placeholder 5" descr="The right part of this illustration shows a shriveled red blood cell bathed in a hypertonic solution with water exiting the cell. The middle part shows a healthy red blood cell bathed in an isotonic solution, where water moves freely in and out of the cell. The left part shows a bloated and bursting red blood cell bathed in a hypotonic solution as water floods the cell.">
            <a:extLst>
              <a:ext uri="{FF2B5EF4-FFF2-40B4-BE49-F238E27FC236}">
                <a16:creationId xmlns:a16="http://schemas.microsoft.com/office/drawing/2014/main" id="{48B85760-42CB-FCD7-287A-01D3D80345BF}"/>
              </a:ext>
            </a:extLst>
          </p:cNvPr>
          <p:cNvPicPr>
            <a:picLocks noChangeAspect="1"/>
          </p:cNvPicPr>
          <p:nvPr/>
        </p:nvPicPr>
        <p:blipFill>
          <a:blip r:embed="rId3"/>
          <a:srcRect l="7406" t="5334" r="7406"/>
          <a:stretch/>
        </p:blipFill>
        <p:spPr>
          <a:xfrm>
            <a:off x="2808294" y="2470407"/>
            <a:ext cx="3527411" cy="2177793"/>
          </a:xfrm>
          <a:prstGeom prst="rect">
            <a:avLst/>
          </a:prstGeom>
          <a:solidFill>
            <a:srgbClr val="1F497D"/>
          </a:solidFill>
        </p:spPr>
      </p:pic>
    </p:spTree>
    <p:extLst>
      <p:ext uri="{BB962C8B-B14F-4D97-AF65-F5344CB8AC3E}">
        <p14:creationId xmlns:p14="http://schemas.microsoft.com/office/powerpoint/2010/main" val="1933572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Tonicity in Living Systems</a:t>
            </a:r>
            <a:r>
              <a:rPr lang="en-US" sz="1600" baseline="-25000" dirty="0"/>
              <a:t>1</a:t>
            </a:r>
            <a:r>
              <a:rPr lang="en-US" dirty="0"/>
              <a:t> </a:t>
            </a:r>
            <a:endParaRPr lang="en-US" sz="1600" dirty="0">
              <a:solidFill>
                <a:schemeClr val="accent1"/>
              </a:solidFill>
            </a:endParaRPr>
          </a:p>
        </p:txBody>
      </p:sp>
      <p:sp>
        <p:nvSpPr>
          <p:cNvPr id="2" name="Content Placeholder 1">
            <a:extLst>
              <a:ext uri="{FF2B5EF4-FFF2-40B4-BE49-F238E27FC236}">
                <a16:creationId xmlns:a16="http://schemas.microsoft.com/office/drawing/2014/main" id="{D3E3BF6D-5573-08F7-B2C2-8F53B4720E7E}"/>
              </a:ext>
            </a:extLst>
          </p:cNvPr>
          <p:cNvSpPr>
            <a:spLocks noGrp="1"/>
          </p:cNvSpPr>
          <p:nvPr>
            <p:ph idx="1"/>
          </p:nvPr>
        </p:nvSpPr>
        <p:spPr>
          <a:xfrm>
            <a:off x="457200" y="1280160"/>
            <a:ext cx="8229600" cy="4572000"/>
          </a:xfrm>
        </p:spPr>
        <p:txBody>
          <a:bodyPr>
            <a:noAutofit/>
          </a:bodyPr>
          <a:lstStyle/>
          <a:p>
            <a:r>
              <a:rPr lang="en-US" sz="2200" b="1" dirty="0"/>
              <a:t>Osmotic Effects on Cells:</a:t>
            </a:r>
            <a:endParaRPr lang="en-US" sz="2200" dirty="0"/>
          </a:p>
          <a:p>
            <a:pPr marL="150813" indent="-350838">
              <a:buFont typeface="Arial" panose="020B0604020202020204" pitchFamily="34" charset="0"/>
              <a:buChar char="•"/>
            </a:pPr>
            <a:r>
              <a:rPr lang="en-US" sz="2200" i="1" dirty="0"/>
              <a:t>Hypotonic</a:t>
            </a:r>
            <a:r>
              <a:rPr lang="en-US" sz="2200" dirty="0"/>
              <a:t>: Water enters the cell and excessive swelling causes lysis (bursting).</a:t>
            </a:r>
          </a:p>
          <a:p>
            <a:pPr marL="150813" indent="-350838">
              <a:buFont typeface="Arial" panose="020B0604020202020204" pitchFamily="34" charset="0"/>
              <a:buChar char="•"/>
            </a:pPr>
            <a:r>
              <a:rPr lang="en-US" sz="2200" i="1" dirty="0"/>
              <a:t>Isotonic</a:t>
            </a:r>
            <a:r>
              <a:rPr lang="en-US" sz="2200" dirty="0"/>
              <a:t>: No net water movement and no change in cell size.</a:t>
            </a:r>
          </a:p>
          <a:p>
            <a:pPr marL="150813" indent="-350838">
              <a:buFont typeface="Arial" panose="020B0604020202020204" pitchFamily="34" charset="0"/>
              <a:buChar char="•"/>
            </a:pPr>
            <a:r>
              <a:rPr lang="en-US" sz="2200" i="1" dirty="0"/>
              <a:t>Hypertonic</a:t>
            </a:r>
            <a:r>
              <a:rPr lang="en-US" sz="2200" dirty="0"/>
              <a:t>: Water leaves the cell and excessive shrinking concentrates solutes, compromising the cell’s functioning and survival.</a:t>
            </a:r>
          </a:p>
        </p:txBody>
      </p:sp>
      <p:sp>
        <p:nvSpPr>
          <p:cNvPr id="5" name="TextBox 4">
            <a:extLst>
              <a:ext uri="{FF2B5EF4-FFF2-40B4-BE49-F238E27FC236}">
                <a16:creationId xmlns:a16="http://schemas.microsoft.com/office/drawing/2014/main" id="{45333349-2F5F-4752-D901-694CC3C260D6}"/>
              </a:ext>
              <a:ext uri="{C183D7F6-B498-43B3-948B-1728B52AA6E4}">
                <adec:decorative xmlns:adec="http://schemas.microsoft.com/office/drawing/2017/decorative" val="0"/>
              </a:ext>
            </a:extLst>
          </p:cNvPr>
          <p:cNvSpPr txBox="1"/>
          <p:nvPr/>
        </p:nvSpPr>
        <p:spPr>
          <a:xfrm>
            <a:off x="1022155" y="3962400"/>
            <a:ext cx="1146463" cy="307777"/>
          </a:xfrm>
          <a:prstGeom prst="rect">
            <a:avLst/>
          </a:prstGeom>
          <a:noFill/>
        </p:spPr>
        <p:txBody>
          <a:bodyPr wrap="square" rtlCol="0">
            <a:spAutoFit/>
          </a:bodyPr>
          <a:lstStyle/>
          <a:p>
            <a:pPr algn="ctr"/>
            <a:r>
              <a:rPr lang="en-US" sz="1400" b="1" dirty="0"/>
              <a:t>5.2 Figure 11</a:t>
            </a:r>
          </a:p>
        </p:txBody>
      </p:sp>
      <p:sp>
        <p:nvSpPr>
          <p:cNvPr id="8" name="TextBox 7">
            <a:extLst>
              <a:ext uri="{FF2B5EF4-FFF2-40B4-BE49-F238E27FC236}">
                <a16:creationId xmlns:a16="http://schemas.microsoft.com/office/drawing/2014/main" id="{0AF77985-7047-46A0-02A3-894BA03DEADC}"/>
              </a:ext>
              <a:ext uri="{C183D7F6-B498-43B3-948B-1728B52AA6E4}">
                <adec:decorative xmlns:adec="http://schemas.microsoft.com/office/drawing/2017/decorative" val="0"/>
              </a:ext>
            </a:extLst>
          </p:cNvPr>
          <p:cNvSpPr txBox="1"/>
          <p:nvPr/>
        </p:nvSpPr>
        <p:spPr>
          <a:xfrm>
            <a:off x="1600200" y="5809417"/>
            <a:ext cx="5948414" cy="246221"/>
          </a:xfrm>
          <a:prstGeom prst="rect">
            <a:avLst/>
          </a:prstGeom>
          <a:noFill/>
        </p:spPr>
        <p:txBody>
          <a:bodyPr wrap="square" rtlCol="0">
            <a:spAutoFit/>
          </a:bodyPr>
          <a:lstStyle/>
          <a:p>
            <a:pPr algn="ctr"/>
            <a:r>
              <a:rPr lang="en-US" sz="1000" dirty="0"/>
              <a:t>Mariana Ruiz Villarreal on Wikimedia Commons. "Tonicity."</a:t>
            </a:r>
          </a:p>
        </p:txBody>
      </p:sp>
      <p:pic>
        <p:nvPicPr>
          <p:cNvPr id="3" name="Content Placeholder 5" descr="The left part of this image shows a plant cell bathed in a hypertonic solution so that the plasma membrane has pulled away completely from the cell wall, and the central vacuole has shrunk. The middle part shows a plant cell bathed in an isotonic solution; the plasma membrane has pulled away from the cell wall a bit, and the central vacuole has shrunk. The right part shows a plant cell in a hypotonic solution. The central vacuole is large, and the plasma membrane is pressed against the cell wall.">
            <a:extLst>
              <a:ext uri="{FF2B5EF4-FFF2-40B4-BE49-F238E27FC236}">
                <a16:creationId xmlns:a16="http://schemas.microsoft.com/office/drawing/2014/main" id="{0D58DD7E-931A-B725-0417-6BC599DB554C}"/>
              </a:ext>
            </a:extLst>
          </p:cNvPr>
          <p:cNvPicPr>
            <a:picLocks noChangeAspect="1"/>
          </p:cNvPicPr>
          <p:nvPr/>
        </p:nvPicPr>
        <p:blipFill>
          <a:blip r:embed="rId3"/>
          <a:srcRect t="5333" b="19667"/>
          <a:stretch/>
        </p:blipFill>
        <p:spPr>
          <a:xfrm>
            <a:off x="2157732" y="3604630"/>
            <a:ext cx="5291489" cy="2204787"/>
          </a:xfrm>
          <a:prstGeom prst="rect">
            <a:avLst/>
          </a:prstGeom>
        </p:spPr>
      </p:pic>
    </p:spTree>
    <p:extLst>
      <p:ext uri="{BB962C8B-B14F-4D97-AF65-F5344CB8AC3E}">
        <p14:creationId xmlns:p14="http://schemas.microsoft.com/office/powerpoint/2010/main" val="3273057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Tonicity in Living Systems</a:t>
            </a:r>
            <a:r>
              <a:rPr lang="en-US" sz="1600" baseline="-25000" dirty="0"/>
              <a:t>2</a:t>
            </a:r>
            <a:r>
              <a:rPr lang="en-US" dirty="0"/>
              <a:t> </a:t>
            </a:r>
            <a:endParaRPr lang="en-US" sz="1600" dirty="0">
              <a:solidFill>
                <a:schemeClr val="accent1"/>
              </a:solidFill>
            </a:endParaRPr>
          </a:p>
        </p:txBody>
      </p:sp>
      <p:sp>
        <p:nvSpPr>
          <p:cNvPr id="2" name="Content Placeholder 1">
            <a:extLst>
              <a:ext uri="{FF2B5EF4-FFF2-40B4-BE49-F238E27FC236}">
                <a16:creationId xmlns:a16="http://schemas.microsoft.com/office/drawing/2014/main" id="{D3E3BF6D-5573-08F7-B2C2-8F53B4720E7E}"/>
              </a:ext>
            </a:extLst>
          </p:cNvPr>
          <p:cNvSpPr>
            <a:spLocks noGrp="1"/>
          </p:cNvSpPr>
          <p:nvPr>
            <p:ph idx="1"/>
          </p:nvPr>
        </p:nvSpPr>
        <p:spPr>
          <a:xfrm>
            <a:off x="457200" y="1280160"/>
            <a:ext cx="8229600" cy="2377440"/>
          </a:xfrm>
        </p:spPr>
        <p:txBody>
          <a:bodyPr>
            <a:noAutofit/>
          </a:bodyPr>
          <a:lstStyle/>
          <a:p>
            <a:r>
              <a:rPr lang="en-US" sz="2200" dirty="0"/>
              <a:t>Plants have cell walls to prevent lysis.</a:t>
            </a:r>
          </a:p>
          <a:p>
            <a:pPr marL="457200" indent="-457200">
              <a:buFont typeface="Arial" panose="020B0604020202020204" pitchFamily="34" charset="0"/>
              <a:buChar char="•"/>
            </a:pPr>
            <a:r>
              <a:rPr lang="en-US" sz="2200" dirty="0"/>
              <a:t>A hypotonic external environment creates turgor pressure in plants, stiffening the plant’s cell walls.</a:t>
            </a:r>
          </a:p>
          <a:p>
            <a:pPr marL="457200" indent="-457200">
              <a:buFont typeface="Arial" panose="020B0604020202020204" pitchFamily="34" charset="0"/>
              <a:buChar char="•"/>
            </a:pPr>
            <a:r>
              <a:rPr lang="en-US" sz="2200" dirty="0"/>
              <a:t>A hypertonic external environment causes plasmolysis, where the cell membrane detaches from the cell wall.</a:t>
            </a:r>
          </a:p>
          <a:p>
            <a:pPr marL="457200" indent="-457200">
              <a:buFont typeface="Arial" panose="020B0604020202020204" pitchFamily="34" charset="0"/>
              <a:buChar char="•"/>
            </a:pPr>
            <a:r>
              <a:rPr lang="en-US" sz="2200" b="1" dirty="0"/>
              <a:t>Plasmolysis</a:t>
            </a:r>
            <a:r>
              <a:rPr lang="en-US" sz="2200" dirty="0"/>
              <a:t> leads to wilting due to lost turgor pressure.</a:t>
            </a:r>
          </a:p>
        </p:txBody>
      </p:sp>
      <p:pic>
        <p:nvPicPr>
          <p:cNvPr id="3" name="Content Placeholder 6" descr="A photograph of a watering can watering a few green plants">
            <a:extLst>
              <a:ext uri="{FF2B5EF4-FFF2-40B4-BE49-F238E27FC236}">
                <a16:creationId xmlns:a16="http://schemas.microsoft.com/office/drawing/2014/main" id="{40F526F3-4103-B81A-4B69-86D1A0C4A5DE}"/>
              </a:ext>
            </a:extLst>
          </p:cNvPr>
          <p:cNvPicPr>
            <a:picLocks noChangeAspect="1"/>
          </p:cNvPicPr>
          <p:nvPr/>
        </p:nvPicPr>
        <p:blipFill>
          <a:blip r:embed="rId3"/>
          <a:srcRect t="6298" b="5330"/>
          <a:stretch/>
        </p:blipFill>
        <p:spPr>
          <a:xfrm>
            <a:off x="1512675" y="3609871"/>
            <a:ext cx="6118650" cy="2152859"/>
          </a:xfrm>
          <a:prstGeom prst="rect">
            <a:avLst/>
          </a:prstGeom>
        </p:spPr>
      </p:pic>
      <p:sp>
        <p:nvSpPr>
          <p:cNvPr id="6" name="TextBox 5">
            <a:extLst>
              <a:ext uri="{FF2B5EF4-FFF2-40B4-BE49-F238E27FC236}">
                <a16:creationId xmlns:a16="http://schemas.microsoft.com/office/drawing/2014/main" id="{CE1C8DB6-D403-3E80-10A4-9180AB5FDA65}"/>
              </a:ext>
            </a:extLst>
          </p:cNvPr>
          <p:cNvSpPr txBox="1"/>
          <p:nvPr/>
        </p:nvSpPr>
        <p:spPr>
          <a:xfrm>
            <a:off x="-187103" y="5715000"/>
            <a:ext cx="9518206" cy="307777"/>
          </a:xfrm>
          <a:prstGeom prst="rect">
            <a:avLst/>
          </a:prstGeom>
          <a:noFill/>
        </p:spPr>
        <p:txBody>
          <a:bodyPr wrap="square">
            <a:spAutoFit/>
          </a:bodyPr>
          <a:lstStyle/>
          <a:p>
            <a:pPr algn="ctr"/>
            <a:r>
              <a:rPr lang="en-IN" sz="1400" b="1" dirty="0"/>
              <a:t>5.2 Figure 12: </a:t>
            </a:r>
            <a:r>
              <a:rPr lang="en-IN" sz="1400" dirty="0"/>
              <a:t>Without adequate water, the plant loses turgor pressure and wilts. Watering restores the turgor pressure.</a:t>
            </a:r>
          </a:p>
        </p:txBody>
      </p:sp>
    </p:spTree>
    <p:extLst>
      <p:ext uri="{BB962C8B-B14F-4D97-AF65-F5344CB8AC3E}">
        <p14:creationId xmlns:p14="http://schemas.microsoft.com/office/powerpoint/2010/main" val="27336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Tonicity in Living Systems</a:t>
            </a:r>
            <a:r>
              <a:rPr lang="en-US" sz="1600" baseline="-25000" dirty="0"/>
              <a:t>3</a:t>
            </a:r>
            <a:r>
              <a:rPr lang="en-US" dirty="0"/>
              <a:t> </a:t>
            </a:r>
            <a:endParaRPr lang="en-US" sz="1600" dirty="0">
              <a:solidFill>
                <a:schemeClr val="accent1"/>
              </a:solidFill>
            </a:endParaRPr>
          </a:p>
        </p:txBody>
      </p:sp>
      <p:sp>
        <p:nvSpPr>
          <p:cNvPr id="8" name="Content Placeholder 7">
            <a:extLst>
              <a:ext uri="{FF2B5EF4-FFF2-40B4-BE49-F238E27FC236}">
                <a16:creationId xmlns:a16="http://schemas.microsoft.com/office/drawing/2014/main" id="{4B4CFAB4-23F6-9281-C39A-C6901052C788}"/>
              </a:ext>
            </a:extLst>
          </p:cNvPr>
          <p:cNvSpPr>
            <a:spLocks noGrp="1"/>
          </p:cNvSpPr>
          <p:nvPr>
            <p:ph idx="1"/>
          </p:nvPr>
        </p:nvSpPr>
        <p:spPr>
          <a:xfrm>
            <a:off x="457200" y="1280160"/>
            <a:ext cx="4267200" cy="4572000"/>
          </a:xfrm>
        </p:spPr>
        <p:txBody>
          <a:bodyPr>
            <a:noAutofit/>
          </a:bodyPr>
          <a:lstStyle/>
          <a:p>
            <a:r>
              <a:rPr lang="en-US" sz="2300" dirty="0"/>
              <a:t>Protists like paramecia and amoebas lack cell walls and have contractile vacuoles that:</a:t>
            </a:r>
            <a:endParaRPr lang="en-IN" sz="2300" dirty="0"/>
          </a:p>
          <a:p>
            <a:pPr marL="457200" indent="-457200">
              <a:buFont typeface="Arial" panose="020B0604020202020204" pitchFamily="34" charset="0"/>
              <a:buChar char="•"/>
            </a:pPr>
            <a:r>
              <a:rPr lang="en-US" sz="2300" dirty="0"/>
              <a:t>Collect excess water from the cell's interior</a:t>
            </a:r>
          </a:p>
          <a:p>
            <a:pPr marL="457200" indent="-457200">
              <a:buFont typeface="Arial" panose="020B0604020202020204" pitchFamily="34" charset="0"/>
              <a:buChar char="•"/>
            </a:pPr>
            <a:r>
              <a:rPr lang="en-US" sz="2300" dirty="0"/>
              <a:t>Pump out collected water from the cell</a:t>
            </a:r>
          </a:p>
          <a:p>
            <a:pPr marL="457200" indent="-457200">
              <a:buFont typeface="Arial" panose="020B0604020202020204" pitchFamily="34" charset="0"/>
              <a:buChar char="•"/>
            </a:pPr>
            <a:r>
              <a:rPr lang="en-US" sz="2300" dirty="0"/>
              <a:t>Prevent cell lysis from taking in too much water</a:t>
            </a:r>
            <a:endParaRPr lang="en-IN" sz="2300" dirty="0"/>
          </a:p>
        </p:txBody>
      </p:sp>
      <p:sp>
        <p:nvSpPr>
          <p:cNvPr id="5" name="TextBox 4">
            <a:extLst>
              <a:ext uri="{FF2B5EF4-FFF2-40B4-BE49-F238E27FC236}">
                <a16:creationId xmlns:a16="http://schemas.microsoft.com/office/drawing/2014/main" id="{45333349-2F5F-4752-D901-694CC3C260D6}"/>
              </a:ext>
              <a:ext uri="{C183D7F6-B498-43B3-948B-1728B52AA6E4}">
                <adec:decorative xmlns:adec="http://schemas.microsoft.com/office/drawing/2017/decorative" val="0"/>
              </a:ext>
            </a:extLst>
          </p:cNvPr>
          <p:cNvSpPr txBox="1"/>
          <p:nvPr/>
        </p:nvSpPr>
        <p:spPr>
          <a:xfrm>
            <a:off x="6182144" y="1627016"/>
            <a:ext cx="1146463" cy="307777"/>
          </a:xfrm>
          <a:prstGeom prst="rect">
            <a:avLst/>
          </a:prstGeom>
          <a:noFill/>
        </p:spPr>
        <p:txBody>
          <a:bodyPr wrap="square" rtlCol="0">
            <a:spAutoFit/>
          </a:bodyPr>
          <a:lstStyle/>
          <a:p>
            <a:pPr algn="ctr"/>
            <a:r>
              <a:rPr lang="en-US" sz="1400" b="1" dirty="0"/>
              <a:t>5.2 Figure 13</a:t>
            </a:r>
          </a:p>
        </p:txBody>
      </p:sp>
      <p:pic>
        <p:nvPicPr>
          <p:cNvPr id="2" name="Content Placeholder 5" descr="A transmission electron micrograph shows an oval-shaped cell. Contractile vacuoles are prominent structures embedded in the cell membrane that pump out water.">
            <a:extLst>
              <a:ext uri="{FF2B5EF4-FFF2-40B4-BE49-F238E27FC236}">
                <a16:creationId xmlns:a16="http://schemas.microsoft.com/office/drawing/2014/main" id="{D5DAB464-BEB4-6C6F-7DA2-950A26999D81}"/>
              </a:ext>
            </a:extLst>
          </p:cNvPr>
          <p:cNvPicPr>
            <a:picLocks noChangeAspect="1"/>
          </p:cNvPicPr>
          <p:nvPr/>
        </p:nvPicPr>
        <p:blipFill>
          <a:blip r:embed="rId3"/>
          <a:srcRect l="12963" t="5333" r="15741" b="4667"/>
          <a:stretch/>
        </p:blipFill>
        <p:spPr>
          <a:xfrm>
            <a:off x="4724400" y="1934793"/>
            <a:ext cx="3911600" cy="2743200"/>
          </a:xfrm>
          <a:prstGeom prst="rect">
            <a:avLst/>
          </a:prstGeom>
        </p:spPr>
      </p:pic>
      <p:sp>
        <p:nvSpPr>
          <p:cNvPr id="7" name="TextBox 6">
            <a:extLst>
              <a:ext uri="{FF2B5EF4-FFF2-40B4-BE49-F238E27FC236}">
                <a16:creationId xmlns:a16="http://schemas.microsoft.com/office/drawing/2014/main" id="{C0D4CB65-B693-F5CF-0B5D-3F59F37A90BE}"/>
              </a:ext>
              <a:ext uri="{C183D7F6-B498-43B3-948B-1728B52AA6E4}">
                <adec:decorative xmlns:adec="http://schemas.microsoft.com/office/drawing/2017/decorative" val="0"/>
              </a:ext>
            </a:extLst>
          </p:cNvPr>
          <p:cNvSpPr txBox="1"/>
          <p:nvPr/>
        </p:nvSpPr>
        <p:spPr>
          <a:xfrm>
            <a:off x="4655341" y="4695578"/>
            <a:ext cx="4200070" cy="246221"/>
          </a:xfrm>
          <a:prstGeom prst="rect">
            <a:avLst/>
          </a:prstGeom>
          <a:noFill/>
        </p:spPr>
        <p:txBody>
          <a:bodyPr wrap="square" rtlCol="0">
            <a:spAutoFit/>
          </a:bodyPr>
          <a:lstStyle/>
          <a:p>
            <a:pPr algn="ctr"/>
            <a:r>
              <a:rPr lang="en-US" sz="1000" dirty="0"/>
              <a:t>Olaf Studt on Wikimedia Commons. "Paramecium contractile vacuoles."</a:t>
            </a:r>
          </a:p>
        </p:txBody>
      </p:sp>
    </p:spTree>
    <p:extLst>
      <p:ext uri="{BB962C8B-B14F-4D97-AF65-F5344CB8AC3E}">
        <p14:creationId xmlns:p14="http://schemas.microsoft.com/office/powerpoint/2010/main" val="2788220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Tonicity in Living Systems</a:t>
            </a:r>
            <a:r>
              <a:rPr lang="en-US" sz="1600" baseline="-25000" dirty="0"/>
              <a:t>4</a:t>
            </a:r>
            <a:r>
              <a:rPr lang="en-US" dirty="0"/>
              <a:t> </a:t>
            </a:r>
            <a:endParaRPr lang="en-US" sz="1600" dirty="0">
              <a:solidFill>
                <a:schemeClr val="accent1"/>
              </a:solidFill>
            </a:endParaRPr>
          </a:p>
        </p:txBody>
      </p:sp>
      <p:sp>
        <p:nvSpPr>
          <p:cNvPr id="8" name="Content Placeholder 7">
            <a:extLst>
              <a:ext uri="{FF2B5EF4-FFF2-40B4-BE49-F238E27FC236}">
                <a16:creationId xmlns:a16="http://schemas.microsoft.com/office/drawing/2014/main" id="{4B4CFAB4-23F6-9281-C39A-C6901052C788}"/>
              </a:ext>
            </a:extLst>
          </p:cNvPr>
          <p:cNvSpPr>
            <a:spLocks noGrp="1"/>
          </p:cNvSpPr>
          <p:nvPr>
            <p:ph idx="1"/>
          </p:nvPr>
        </p:nvSpPr>
        <p:spPr>
          <a:xfrm>
            <a:off x="457200" y="1280160"/>
            <a:ext cx="3124200" cy="4572000"/>
          </a:xfrm>
        </p:spPr>
        <p:txBody>
          <a:bodyPr>
            <a:noAutofit/>
          </a:bodyPr>
          <a:lstStyle/>
          <a:p>
            <a:pPr marL="342900" indent="-342900">
              <a:buFont typeface="Arial" panose="020B0604020202020204" pitchFamily="34" charset="0"/>
              <a:buChar char="•"/>
            </a:pPr>
            <a:r>
              <a:rPr lang="en-US" sz="2400" dirty="0"/>
              <a:t>Freshwater fish live in an environment that is </a:t>
            </a:r>
            <a:r>
              <a:rPr lang="en-US" sz="2400" i="1" dirty="0"/>
              <a:t>hypotonic</a:t>
            </a:r>
            <a:r>
              <a:rPr lang="en-US" sz="2400" dirty="0"/>
              <a:t> to their cells.</a:t>
            </a:r>
          </a:p>
          <a:p>
            <a:pPr marL="342900" indent="-342900">
              <a:buFont typeface="Arial" panose="020B0604020202020204" pitchFamily="34" charset="0"/>
              <a:buChar char="•"/>
            </a:pPr>
            <a:r>
              <a:rPr lang="en-US" sz="2400" dirty="0"/>
              <a:t>Saltwater fish live in an environment that is </a:t>
            </a:r>
            <a:r>
              <a:rPr lang="en-US" sz="2400" i="1" dirty="0"/>
              <a:t>hypertonic</a:t>
            </a:r>
            <a:r>
              <a:rPr lang="en-US" sz="2400" dirty="0"/>
              <a:t> to their cells.</a:t>
            </a:r>
            <a:endParaRPr lang="en-IN" sz="2400" dirty="0"/>
          </a:p>
        </p:txBody>
      </p:sp>
      <p:sp>
        <p:nvSpPr>
          <p:cNvPr id="5" name="TextBox 4">
            <a:extLst>
              <a:ext uri="{FF2B5EF4-FFF2-40B4-BE49-F238E27FC236}">
                <a16:creationId xmlns:a16="http://schemas.microsoft.com/office/drawing/2014/main" id="{45333349-2F5F-4752-D901-694CC3C260D6}"/>
              </a:ext>
              <a:ext uri="{C183D7F6-B498-43B3-948B-1728B52AA6E4}">
                <adec:decorative xmlns:adec="http://schemas.microsoft.com/office/drawing/2017/decorative" val="0"/>
              </a:ext>
            </a:extLst>
          </p:cNvPr>
          <p:cNvSpPr txBox="1"/>
          <p:nvPr/>
        </p:nvSpPr>
        <p:spPr>
          <a:xfrm>
            <a:off x="5658839" y="1034832"/>
            <a:ext cx="1146463" cy="307777"/>
          </a:xfrm>
          <a:prstGeom prst="rect">
            <a:avLst/>
          </a:prstGeom>
          <a:noFill/>
        </p:spPr>
        <p:txBody>
          <a:bodyPr wrap="square" rtlCol="0">
            <a:spAutoFit/>
          </a:bodyPr>
          <a:lstStyle/>
          <a:p>
            <a:pPr algn="ctr"/>
            <a:r>
              <a:rPr lang="en-US" sz="1400" b="1" dirty="0"/>
              <a:t>5.2 Figure 14</a:t>
            </a:r>
          </a:p>
        </p:txBody>
      </p:sp>
      <p:pic>
        <p:nvPicPr>
          <p:cNvPr id="2" name="Content Placeholder 5" descr="A side-by-side comparison of diffusion in a freshwater fish and a saltwater fish are shown. Freshwater fish live in a hypotonic environment and have to take in extra salt and excrete the excess water through their urine. Saltwater fish live in a hypertonic environment, so they must retain as much water as possible and excrete salt through their gills and urine.">
            <a:extLst>
              <a:ext uri="{FF2B5EF4-FFF2-40B4-BE49-F238E27FC236}">
                <a16:creationId xmlns:a16="http://schemas.microsoft.com/office/drawing/2014/main" id="{338311D5-7FBA-CE91-188D-9EA2E75B2FF9}"/>
              </a:ext>
            </a:extLst>
          </p:cNvPr>
          <p:cNvPicPr>
            <a:picLocks noChangeAspect="1"/>
          </p:cNvPicPr>
          <p:nvPr/>
        </p:nvPicPr>
        <p:blipFill>
          <a:blip r:embed="rId3"/>
          <a:srcRect l="24074" t="5366" r="24074" b="634"/>
          <a:stretch/>
        </p:blipFill>
        <p:spPr>
          <a:xfrm>
            <a:off x="4098470" y="1417320"/>
            <a:ext cx="4267200" cy="4297680"/>
          </a:xfrm>
          <a:prstGeom prst="rect">
            <a:avLst/>
          </a:prstGeom>
        </p:spPr>
      </p:pic>
    </p:spTree>
    <p:extLst>
      <p:ext uri="{BB962C8B-B14F-4D97-AF65-F5344CB8AC3E}">
        <p14:creationId xmlns:p14="http://schemas.microsoft.com/office/powerpoint/2010/main" val="644467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Tonicity in Living Systems</a:t>
            </a:r>
            <a:r>
              <a:rPr lang="en-US" sz="1600" baseline="-25000" dirty="0"/>
              <a:t>5</a:t>
            </a:r>
            <a:r>
              <a:rPr lang="en-US" dirty="0"/>
              <a:t> </a:t>
            </a:r>
            <a:endParaRPr lang="en-US" sz="1600" dirty="0">
              <a:solidFill>
                <a:schemeClr val="accent1"/>
              </a:solidFill>
            </a:endParaRPr>
          </a:p>
        </p:txBody>
      </p:sp>
      <p:sp>
        <p:nvSpPr>
          <p:cNvPr id="8" name="Content Placeholder 7">
            <a:extLst>
              <a:ext uri="{FF2B5EF4-FFF2-40B4-BE49-F238E27FC236}">
                <a16:creationId xmlns:a16="http://schemas.microsoft.com/office/drawing/2014/main" id="{4B4CFAB4-23F6-9281-C39A-C6901052C788}"/>
              </a:ext>
            </a:extLst>
          </p:cNvPr>
          <p:cNvSpPr>
            <a:spLocks noGrp="1"/>
          </p:cNvSpPr>
          <p:nvPr>
            <p:ph idx="1"/>
          </p:nvPr>
        </p:nvSpPr>
        <p:spPr>
          <a:xfrm>
            <a:off x="457200" y="1280160"/>
            <a:ext cx="8229600" cy="4572000"/>
          </a:xfrm>
        </p:spPr>
        <p:txBody>
          <a:bodyPr>
            <a:normAutofit lnSpcReduction="10000"/>
          </a:bodyPr>
          <a:lstStyle/>
          <a:p>
            <a:pPr marL="342900" indent="-342900">
              <a:buFont typeface="Arial" panose="020B0604020202020204" pitchFamily="34" charset="0"/>
              <a:buChar char="•"/>
            </a:pPr>
            <a:r>
              <a:rPr lang="en-US" dirty="0"/>
              <a:t>In vertebrates, kidneys regulate the amount of water in the body.</a:t>
            </a:r>
          </a:p>
          <a:p>
            <a:pPr marL="342900" indent="-342900">
              <a:buFont typeface="Arial" panose="020B0604020202020204" pitchFamily="34" charset="0"/>
              <a:buChar char="•"/>
            </a:pPr>
            <a:r>
              <a:rPr lang="en-US" i="1" dirty="0"/>
              <a:t>Osmoreceptors</a:t>
            </a:r>
            <a:r>
              <a:rPr lang="en-US" dirty="0"/>
              <a:t> in the brain monitor the blood's solute concentration.</a:t>
            </a:r>
          </a:p>
          <a:p>
            <a:pPr marL="1085850" lvl="1" indent="-342900">
              <a:buFont typeface="Arial" panose="020B0604020202020204" pitchFamily="34" charset="0"/>
              <a:buChar char="•"/>
            </a:pPr>
            <a:r>
              <a:rPr lang="en-US" dirty="0"/>
              <a:t>If solutes increase beyond normal range, a hormone is released to slow water loss through the kidney to dilute the blood.</a:t>
            </a:r>
          </a:p>
          <a:p>
            <a:pPr marL="342900" indent="-342900">
              <a:buFont typeface="Arial" panose="020B0604020202020204" pitchFamily="34" charset="0"/>
              <a:buChar char="•"/>
            </a:pPr>
            <a:r>
              <a:rPr lang="en-US" dirty="0"/>
              <a:t>High albumin protein concentration in the blood helps to control the osmotic pressure and prevent fluid leakage into the tissues.</a:t>
            </a:r>
            <a:endParaRPr lang="en-IN" dirty="0"/>
          </a:p>
        </p:txBody>
      </p:sp>
    </p:spTree>
    <p:extLst>
      <p:ext uri="{BB962C8B-B14F-4D97-AF65-F5344CB8AC3E}">
        <p14:creationId xmlns:p14="http://schemas.microsoft.com/office/powerpoint/2010/main" val="1697448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Passive Transport and Diffusion</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Autofit/>
          </a:bodyPr>
          <a:lstStyle/>
          <a:p>
            <a:pPr marL="0" indent="0">
              <a:spcBef>
                <a:spcPts val="800"/>
              </a:spcBef>
              <a:buNone/>
              <a:tabLst>
                <a:tab pos="457200" algn="l"/>
              </a:tabLst>
            </a:pPr>
            <a:r>
              <a:rPr lang="en-US" sz="2400" dirty="0"/>
              <a:t>Plasma membranes are: </a:t>
            </a:r>
          </a:p>
          <a:p>
            <a:pPr>
              <a:spcBef>
                <a:spcPts val="800"/>
              </a:spcBef>
              <a:tabLst>
                <a:tab pos="457200" algn="l"/>
              </a:tabLst>
            </a:pPr>
            <a:r>
              <a:rPr lang="en-US" sz="2400" b="1" dirty="0"/>
              <a:t>Semipermeable</a:t>
            </a:r>
            <a:r>
              <a:rPr lang="en-US" sz="2400" dirty="0"/>
              <a:t>, allowing some substances but not others based on their molecular size </a:t>
            </a:r>
          </a:p>
          <a:p>
            <a:pPr>
              <a:spcBef>
                <a:spcPts val="800"/>
              </a:spcBef>
              <a:tabLst>
                <a:tab pos="457200" algn="l"/>
              </a:tabLst>
            </a:pPr>
            <a:r>
              <a:rPr lang="en-US" sz="2400" b="1" dirty="0"/>
              <a:t>Selectively permeable</a:t>
            </a:r>
            <a:r>
              <a:rPr lang="en-US" sz="2400" dirty="0"/>
              <a:t>, blocking some substances while permitting others</a:t>
            </a:r>
          </a:p>
        </p:txBody>
      </p:sp>
    </p:spTree>
    <p:extLst>
      <p:ext uri="{BB962C8B-B14F-4D97-AF65-F5344CB8AC3E}">
        <p14:creationId xmlns:p14="http://schemas.microsoft.com/office/powerpoint/2010/main" val="231984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600" baseline="-25000" dirty="0"/>
              <a:t>2</a:t>
            </a:r>
            <a:endParaRPr lang="en-US" sz="1600"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914400"/>
          </a:xfrm>
        </p:spPr>
        <p:txBody>
          <a:bodyPr>
            <a:normAutofit lnSpcReduction="10000"/>
          </a:bodyPr>
          <a:lstStyle/>
          <a:p>
            <a:r>
              <a:rPr lang="en-US" dirty="0"/>
              <a:t>What would happen if plants were watered using seawater?</a:t>
            </a:r>
          </a:p>
          <a:p>
            <a:endParaRPr lang="en-US" sz="1900" dirty="0"/>
          </a:p>
          <a:p>
            <a:endParaRPr lang="en-US" sz="1900" dirty="0"/>
          </a:p>
          <a:p>
            <a:endParaRPr lang="en-US" sz="1900" dirty="0"/>
          </a:p>
          <a:p>
            <a:endParaRPr lang="en-US" sz="1900" dirty="0"/>
          </a:p>
          <a:p>
            <a:endParaRPr lang="en-US" sz="1900" dirty="0"/>
          </a:p>
        </p:txBody>
      </p:sp>
    </p:spTree>
    <p:extLst>
      <p:ext uri="{BB962C8B-B14F-4D97-AF65-F5344CB8AC3E}">
        <p14:creationId xmlns:p14="http://schemas.microsoft.com/office/powerpoint/2010/main" val="2222337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600" baseline="-25000" dirty="0"/>
              <a:t>2</a:t>
            </a:r>
            <a:endParaRPr lang="en-US" sz="1600" dirty="0"/>
          </a:p>
        </p:txBody>
      </p:sp>
      <p:sp>
        <p:nvSpPr>
          <p:cNvPr id="3" name="Content Placeholder 2">
            <a:extLst>
              <a:ext uri="{FF2B5EF4-FFF2-40B4-BE49-F238E27FC236}">
                <a16:creationId xmlns:a16="http://schemas.microsoft.com/office/drawing/2014/main" id="{0D54836E-1DE3-02CC-70C3-EB5C16CF3F62}"/>
              </a:ext>
              <a:ext uri="{C183D7F6-B498-43B3-948B-1728B52AA6E4}">
                <adec:decorative xmlns:adec="http://schemas.microsoft.com/office/drawing/2017/decorative" val="1"/>
              </a:ext>
            </a:extLst>
          </p:cNvPr>
          <p:cNvSpPr>
            <a:spLocks noGrp="1"/>
          </p:cNvSpPr>
          <p:nvPr>
            <p:ph idx="1"/>
          </p:nvPr>
        </p:nvSpPr>
        <p:spPr>
          <a:xfrm>
            <a:off x="457200" y="1280160"/>
            <a:ext cx="8229600" cy="4587240"/>
          </a:xfrm>
        </p:spPr>
        <p:txBody>
          <a:bodyPr>
            <a:noAutofit/>
          </a:bodyPr>
          <a:lstStyle/>
          <a:p>
            <a:r>
              <a:rPr lang="en-US" sz="2600" dirty="0"/>
              <a:t> </a:t>
            </a:r>
          </a:p>
        </p:txBody>
      </p:sp>
      <p:sp>
        <p:nvSpPr>
          <p:cNvPr id="7" name="TextBox 6">
            <a:extLst>
              <a:ext uri="{FF2B5EF4-FFF2-40B4-BE49-F238E27FC236}">
                <a16:creationId xmlns:a16="http://schemas.microsoft.com/office/drawing/2014/main" id="{E56B75EC-B407-1167-32B0-2BF9601832AD}"/>
              </a:ext>
            </a:extLst>
          </p:cNvPr>
          <p:cNvSpPr txBox="1"/>
          <p:nvPr/>
        </p:nvSpPr>
        <p:spPr>
          <a:xfrm>
            <a:off x="457200" y="1280160"/>
            <a:ext cx="5181600" cy="4801314"/>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chemeClr val="bg1"/>
                </a:solidFill>
              </a:rPr>
              <a:t>Prior to the development of refrigeration technology, common food preservation techniques included salting, adding sugars, and drying food.</a:t>
            </a:r>
          </a:p>
          <a:p>
            <a:pPr marL="457200" indent="-457200">
              <a:buFont typeface="Arial" panose="020B0604020202020204" pitchFamily="34" charset="0"/>
              <a:buChar char="•"/>
            </a:pPr>
            <a:r>
              <a:rPr lang="en-US" sz="2400" dirty="0">
                <a:solidFill>
                  <a:schemeClr val="bg1"/>
                </a:solidFill>
              </a:rPr>
              <a:t>This creates a hypertonic environment and causes water to leave the microbial cells through osmosis.</a:t>
            </a:r>
          </a:p>
          <a:p>
            <a:pPr marL="457200" indent="-457200">
              <a:buFont typeface="Arial" panose="020B0604020202020204" pitchFamily="34" charset="0"/>
              <a:buChar char="•"/>
            </a:pPr>
            <a:r>
              <a:rPr lang="en-US" sz="2400" dirty="0">
                <a:solidFill>
                  <a:schemeClr val="bg1"/>
                </a:solidFill>
              </a:rPr>
              <a:t>Drying directly removes water from foods and dehydrates the microbes present.</a:t>
            </a:r>
          </a:p>
          <a:p>
            <a:endParaRPr lang="en-US" dirty="0"/>
          </a:p>
        </p:txBody>
      </p:sp>
      <p:sp>
        <p:nvSpPr>
          <p:cNvPr id="6" name="TextBox 5">
            <a:extLst>
              <a:ext uri="{FF2B5EF4-FFF2-40B4-BE49-F238E27FC236}">
                <a16:creationId xmlns:a16="http://schemas.microsoft.com/office/drawing/2014/main" id="{B7CD1F20-1B3F-5047-BC45-006469DA5CFA}"/>
              </a:ext>
              <a:ext uri="{C183D7F6-B498-43B3-948B-1728B52AA6E4}">
                <adec:decorative xmlns:adec="http://schemas.microsoft.com/office/drawing/2017/decorative" val="0"/>
              </a:ext>
            </a:extLst>
          </p:cNvPr>
          <p:cNvSpPr txBox="1"/>
          <p:nvPr/>
        </p:nvSpPr>
        <p:spPr>
          <a:xfrm>
            <a:off x="6589568" y="1524323"/>
            <a:ext cx="1146463" cy="307777"/>
          </a:xfrm>
          <a:prstGeom prst="rect">
            <a:avLst/>
          </a:prstGeom>
          <a:noFill/>
        </p:spPr>
        <p:txBody>
          <a:bodyPr wrap="square" rtlCol="0">
            <a:spAutoFit/>
          </a:bodyPr>
          <a:lstStyle/>
          <a:p>
            <a:pPr algn="ctr"/>
            <a:r>
              <a:rPr lang="en-US" sz="1400" b="1" dirty="0">
                <a:solidFill>
                  <a:schemeClr val="bg1"/>
                </a:solidFill>
              </a:rPr>
              <a:t>5.2 Figure 15</a:t>
            </a:r>
          </a:p>
        </p:txBody>
      </p:sp>
      <p:pic>
        <p:nvPicPr>
          <p:cNvPr id="8" name="Content Placeholder 4" descr="An image of a couple of containers with salted fish in them">
            <a:extLst>
              <a:ext uri="{FF2B5EF4-FFF2-40B4-BE49-F238E27FC236}">
                <a16:creationId xmlns:a16="http://schemas.microsoft.com/office/drawing/2014/main" id="{F8B787CF-E815-5B7C-C725-E916879981C7}"/>
              </a:ext>
            </a:extLst>
          </p:cNvPr>
          <p:cNvPicPr>
            <a:picLocks noChangeAspect="1"/>
          </p:cNvPicPr>
          <p:nvPr/>
        </p:nvPicPr>
        <p:blipFill>
          <a:blip r:embed="rId3"/>
          <a:srcRect l="16667" t="7001" r="16667" b="6000"/>
          <a:stretch/>
        </p:blipFill>
        <p:spPr>
          <a:xfrm>
            <a:off x="5638800" y="1867269"/>
            <a:ext cx="2837792" cy="2057399"/>
          </a:xfrm>
          <a:prstGeom prst="rect">
            <a:avLst/>
          </a:prstGeom>
          <a:solidFill>
            <a:schemeClr val="accent1"/>
          </a:solidFill>
        </p:spPr>
      </p:pic>
      <p:sp>
        <p:nvSpPr>
          <p:cNvPr id="5" name="TextBox 4">
            <a:extLst>
              <a:ext uri="{FF2B5EF4-FFF2-40B4-BE49-F238E27FC236}">
                <a16:creationId xmlns:a16="http://schemas.microsoft.com/office/drawing/2014/main" id="{D2569238-E905-E129-86ED-C61285EF5C1B}"/>
              </a:ext>
              <a:ext uri="{C183D7F6-B498-43B3-948B-1728B52AA6E4}">
                <adec:decorative xmlns:adec="http://schemas.microsoft.com/office/drawing/2017/decorative" val="0"/>
              </a:ext>
            </a:extLst>
          </p:cNvPr>
          <p:cNvSpPr txBox="1"/>
          <p:nvPr/>
        </p:nvSpPr>
        <p:spPr>
          <a:xfrm>
            <a:off x="5562600" y="3984437"/>
            <a:ext cx="3034944" cy="246221"/>
          </a:xfrm>
          <a:prstGeom prst="rect">
            <a:avLst/>
          </a:prstGeom>
          <a:noFill/>
        </p:spPr>
        <p:txBody>
          <a:bodyPr wrap="square" rtlCol="0">
            <a:spAutoFit/>
          </a:bodyPr>
          <a:lstStyle/>
          <a:p>
            <a:pPr algn="ctr"/>
            <a:r>
              <a:rPr lang="en-US" sz="1000" dirty="0">
                <a:solidFill>
                  <a:schemeClr val="bg1"/>
                </a:solidFill>
              </a:rPr>
              <a:t>T.K. Naliaka on Wikimedia Commons. "Salt-cured fish."</a:t>
            </a:r>
          </a:p>
        </p:txBody>
      </p:sp>
    </p:spTree>
    <p:extLst>
      <p:ext uri="{BB962C8B-B14F-4D97-AF65-F5344CB8AC3E}">
        <p14:creationId xmlns:p14="http://schemas.microsoft.com/office/powerpoint/2010/main" val="2424315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1C4825-2F75-158D-71D8-BF7C90DD7201}"/>
              </a:ext>
            </a:extLst>
          </p:cNvPr>
          <p:cNvSpPr>
            <a:spLocks noGrp="1"/>
          </p:cNvSpPr>
          <p:nvPr>
            <p:ph type="title"/>
          </p:nvPr>
        </p:nvSpPr>
        <p:spPr/>
        <p:txBody>
          <a:bodyPr/>
          <a:lstStyle/>
          <a:p>
            <a:r>
              <a:rPr lang="en-US" dirty="0"/>
              <a:t>Summary</a:t>
            </a:r>
            <a:endParaRPr lang="en-IN" dirty="0"/>
          </a:p>
        </p:txBody>
      </p:sp>
      <p:sp>
        <p:nvSpPr>
          <p:cNvPr id="5" name="Content Placeholder 4">
            <a:extLst>
              <a:ext uri="{FF2B5EF4-FFF2-40B4-BE49-F238E27FC236}">
                <a16:creationId xmlns:a16="http://schemas.microsoft.com/office/drawing/2014/main" id="{84B040A7-55FF-E61E-A9B3-42CA2A9B2FE5}"/>
              </a:ext>
            </a:extLst>
          </p:cNvPr>
          <p:cNvSpPr>
            <a:spLocks noGrp="1"/>
          </p:cNvSpPr>
          <p:nvPr>
            <p:ph idx="1"/>
          </p:nvPr>
        </p:nvSpPr>
        <p:spPr/>
        <p:txBody>
          <a:bodyPr>
            <a:normAutofit fontScale="92500" lnSpcReduction="10000"/>
          </a:bodyPr>
          <a:lstStyle/>
          <a:p>
            <a:r>
              <a:rPr lang="en-US" dirty="0"/>
              <a:t>Diffusion and osmosis move small molecules across membranes from areas of high to areas of low concentration.</a:t>
            </a:r>
          </a:p>
          <a:p>
            <a:r>
              <a:rPr lang="en-US" dirty="0"/>
              <a:t>Each substance diffuses independently based on its own concentration gradient.</a:t>
            </a:r>
          </a:p>
          <a:p>
            <a:r>
              <a:rPr lang="en-IN" dirty="0"/>
              <a:t>Diffusion rates depend on factors like concentration gradient, particle size, and temperature.</a:t>
            </a:r>
            <a:endParaRPr lang="en-US" dirty="0"/>
          </a:p>
          <a:p>
            <a:r>
              <a:rPr lang="en-US" dirty="0"/>
              <a:t>The plasma membrane controls substances diffusing into and out of cells.</a:t>
            </a:r>
          </a:p>
          <a:p>
            <a:r>
              <a:rPr lang="en-US" dirty="0"/>
              <a:t>Membrane proteins like channels and transporters facilitate diffusion of some materials in living systems.</a:t>
            </a:r>
            <a:endParaRPr lang="en-IN" dirty="0"/>
          </a:p>
        </p:txBody>
      </p:sp>
    </p:spTree>
    <p:extLst>
      <p:ext uri="{BB962C8B-B14F-4D97-AF65-F5344CB8AC3E}">
        <p14:creationId xmlns:p14="http://schemas.microsoft.com/office/powerpoint/2010/main" val="1281702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Passive Transport and Diffusion</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Autofit/>
          </a:bodyPr>
          <a:lstStyle/>
          <a:p>
            <a:pPr>
              <a:spcBef>
                <a:spcPts val="800"/>
              </a:spcBef>
              <a:tabLst>
                <a:tab pos="457200" algn="l"/>
              </a:tabLst>
            </a:pPr>
            <a:r>
              <a:rPr lang="en-US" sz="2400" b="1" dirty="0"/>
              <a:t>Passive transport</a:t>
            </a:r>
            <a:r>
              <a:rPr lang="en-US" sz="2400" dirty="0"/>
              <a:t> moves substances from an area of high concentration to an area of low concentration without using energy.</a:t>
            </a:r>
          </a:p>
          <a:p>
            <a:pPr>
              <a:spcBef>
                <a:spcPts val="800"/>
              </a:spcBef>
              <a:tabLst>
                <a:tab pos="457200" algn="l"/>
              </a:tabLst>
            </a:pPr>
            <a:r>
              <a:rPr lang="en-US" sz="2400" dirty="0"/>
              <a:t>A </a:t>
            </a:r>
            <a:r>
              <a:rPr lang="en-US" sz="2400" b="1" dirty="0"/>
              <a:t>concentration gradient</a:t>
            </a:r>
            <a:r>
              <a:rPr lang="en-US" sz="2400" dirty="0"/>
              <a:t> drives passive transport of a substance between locations.</a:t>
            </a:r>
            <a:endParaRPr lang="en-US" sz="2400" dirty="0">
              <a:solidFill>
                <a:schemeClr val="tx1"/>
              </a:solidFill>
            </a:endParaRPr>
          </a:p>
        </p:txBody>
      </p:sp>
    </p:spTree>
    <p:extLst>
      <p:ext uri="{BB962C8B-B14F-4D97-AF65-F5344CB8AC3E}">
        <p14:creationId xmlns:p14="http://schemas.microsoft.com/office/powerpoint/2010/main" val="187626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Selective Permeability</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xfrm>
            <a:off x="457200" y="1280160"/>
            <a:ext cx="4572000" cy="4572000"/>
          </a:xfrm>
          <a:prstGeom prst="rect">
            <a:avLst/>
          </a:prstGeom>
        </p:spPr>
        <p:txBody>
          <a:bodyPr>
            <a:noAutofit/>
          </a:bodyPr>
          <a:lstStyle/>
          <a:p>
            <a:pPr marL="0" indent="0">
              <a:spcBef>
                <a:spcPts val="1200"/>
              </a:spcBef>
              <a:buNone/>
              <a:tabLst>
                <a:tab pos="457200" algn="l"/>
              </a:tabLst>
            </a:pPr>
            <a:r>
              <a:rPr lang="en-US" sz="2200" dirty="0">
                <a:solidFill>
                  <a:schemeClr val="tx1"/>
                </a:solidFill>
              </a:rPr>
              <a:t>Plasma membranes are asymmetrical; the interior does not match the exterior</a:t>
            </a:r>
          </a:p>
          <a:p>
            <a:pPr>
              <a:spcBef>
                <a:spcPts val="1200"/>
              </a:spcBef>
              <a:tabLst>
                <a:tab pos="457200" algn="l"/>
              </a:tabLst>
            </a:pPr>
            <a:r>
              <a:rPr lang="en-US" sz="2200" dirty="0">
                <a:solidFill>
                  <a:schemeClr val="tx1"/>
                </a:solidFill>
              </a:rPr>
              <a:t>Some i</a:t>
            </a:r>
            <a:r>
              <a:rPr lang="en-US" sz="2200" dirty="0"/>
              <a:t>nterior proteins anchor the membrane to the cytoskeleton.</a:t>
            </a:r>
          </a:p>
          <a:p>
            <a:pPr>
              <a:spcBef>
                <a:spcPts val="1200"/>
              </a:spcBef>
              <a:tabLst>
                <a:tab pos="457200" algn="l"/>
              </a:tabLst>
            </a:pPr>
            <a:r>
              <a:rPr lang="en-US" sz="2200" dirty="0"/>
              <a:t>Exterior peripheral proteins bind to extracellular matrix elements.</a:t>
            </a:r>
          </a:p>
          <a:p>
            <a:pPr>
              <a:spcBef>
                <a:spcPts val="1200"/>
              </a:spcBef>
              <a:tabLst>
                <a:tab pos="457200" algn="l"/>
              </a:tabLst>
            </a:pPr>
            <a:r>
              <a:rPr lang="en-US" sz="2200" dirty="0"/>
              <a:t>Carbohydrates on the exterior surface bind required substances in the extracellular fluid.</a:t>
            </a:r>
            <a:endParaRPr lang="en-US" sz="2200" dirty="0">
              <a:solidFill>
                <a:schemeClr val="tx1"/>
              </a:solidFill>
            </a:endParaRPr>
          </a:p>
        </p:txBody>
      </p:sp>
      <p:sp>
        <p:nvSpPr>
          <p:cNvPr id="4" name="TextBox 3">
            <a:extLst>
              <a:ext uri="{FF2B5EF4-FFF2-40B4-BE49-F238E27FC236}">
                <a16:creationId xmlns:a16="http://schemas.microsoft.com/office/drawing/2014/main" id="{94AD739D-D1E4-B66D-4CE5-58F85C9ACF91}"/>
              </a:ext>
              <a:ext uri="{C183D7F6-B498-43B3-948B-1728B52AA6E4}">
                <adec:decorative xmlns:adec="http://schemas.microsoft.com/office/drawing/2017/decorative" val="0"/>
              </a:ext>
            </a:extLst>
          </p:cNvPr>
          <p:cNvSpPr txBox="1"/>
          <p:nvPr/>
        </p:nvSpPr>
        <p:spPr>
          <a:xfrm>
            <a:off x="6375469" y="1378164"/>
            <a:ext cx="1073727" cy="307777"/>
          </a:xfrm>
          <a:prstGeom prst="rect">
            <a:avLst/>
          </a:prstGeom>
          <a:noFill/>
        </p:spPr>
        <p:txBody>
          <a:bodyPr wrap="square" rtlCol="0">
            <a:spAutoFit/>
          </a:bodyPr>
          <a:lstStyle/>
          <a:p>
            <a:pPr algn="ctr"/>
            <a:r>
              <a:rPr lang="en-US" sz="1400" b="1" dirty="0"/>
              <a:t>5.2 Figure 1</a:t>
            </a:r>
          </a:p>
        </p:txBody>
      </p:sp>
      <p:pic>
        <p:nvPicPr>
          <p:cNvPr id="2" name="Content Placeholder 6" descr="This illustration shows that the inside and outside of a plasma membrane are different, with the exterior covered in the spherical heads, and the interior filled with the strandlike tails.">
            <a:extLst>
              <a:ext uri="{FF2B5EF4-FFF2-40B4-BE49-F238E27FC236}">
                <a16:creationId xmlns:a16="http://schemas.microsoft.com/office/drawing/2014/main" id="{0BB15BF2-F5B8-C718-15D0-8E513FFAE53B}"/>
              </a:ext>
            </a:extLst>
          </p:cNvPr>
          <p:cNvPicPr>
            <a:picLocks noChangeAspect="1"/>
          </p:cNvPicPr>
          <p:nvPr/>
        </p:nvPicPr>
        <p:blipFill>
          <a:blip r:embed="rId2"/>
          <a:srcRect l="10185" t="5334" r="10185" b="3000"/>
          <a:stretch/>
        </p:blipFill>
        <p:spPr>
          <a:xfrm>
            <a:off x="4931132" y="1809307"/>
            <a:ext cx="3962400" cy="2534093"/>
          </a:xfrm>
          <a:prstGeom prst="rect">
            <a:avLst/>
          </a:prstGeom>
        </p:spPr>
      </p:pic>
      <p:sp>
        <p:nvSpPr>
          <p:cNvPr id="5" name="TextBox 4">
            <a:extLst>
              <a:ext uri="{FF2B5EF4-FFF2-40B4-BE49-F238E27FC236}">
                <a16:creationId xmlns:a16="http://schemas.microsoft.com/office/drawing/2014/main" id="{78157D7A-B620-10EC-811F-B2BD86A67484}"/>
              </a:ext>
              <a:ext uri="{C183D7F6-B498-43B3-948B-1728B52AA6E4}">
                <adec:decorative xmlns:adec="http://schemas.microsoft.com/office/drawing/2017/decorative" val="0"/>
              </a:ext>
            </a:extLst>
          </p:cNvPr>
          <p:cNvSpPr txBox="1"/>
          <p:nvPr/>
        </p:nvSpPr>
        <p:spPr>
          <a:xfrm>
            <a:off x="5108932" y="4343400"/>
            <a:ext cx="3606800" cy="396240"/>
          </a:xfrm>
          <a:prstGeom prst="rect">
            <a:avLst/>
          </a:prstGeom>
          <a:noFill/>
        </p:spPr>
        <p:txBody>
          <a:bodyPr wrap="square" rtlCol="0">
            <a:spAutoFit/>
          </a:bodyPr>
          <a:lstStyle/>
          <a:p>
            <a:pPr algn="ctr"/>
            <a:r>
              <a:rPr lang="en-US" sz="1000" dirty="0"/>
              <a:t>Rao, A., Ryan, K., Fletcher, S., Hawkins, A. and Tag, A. Department of Biology, Texas A&amp;M University. "Plasma membrane."</a:t>
            </a:r>
          </a:p>
        </p:txBody>
      </p:sp>
    </p:spTree>
    <p:extLst>
      <p:ext uri="{BB962C8B-B14F-4D97-AF65-F5344CB8AC3E}">
        <p14:creationId xmlns:p14="http://schemas.microsoft.com/office/powerpoint/2010/main" val="158382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19B68-D0EB-9B9E-397E-28EFA844BFD0}"/>
              </a:ext>
            </a:extLst>
          </p:cNvPr>
          <p:cNvSpPr>
            <a:spLocks noGrp="1"/>
          </p:cNvSpPr>
          <p:nvPr>
            <p:ph type="title"/>
          </p:nvPr>
        </p:nvSpPr>
        <p:spPr/>
        <p:txBody>
          <a:bodyPr/>
          <a:lstStyle/>
          <a:p>
            <a:r>
              <a:rPr lang="en-US" dirty="0"/>
              <a:t>Selective Permeability</a:t>
            </a:r>
            <a:r>
              <a:rPr lang="en-US" sz="1400" baseline="-25000" dirty="0"/>
              <a:t>2</a:t>
            </a:r>
            <a:endParaRPr lang="en-US" dirty="0"/>
          </a:p>
        </p:txBody>
      </p:sp>
      <p:sp>
        <p:nvSpPr>
          <p:cNvPr id="3" name="Content Placeholder 2">
            <a:extLst>
              <a:ext uri="{FF2B5EF4-FFF2-40B4-BE49-F238E27FC236}">
                <a16:creationId xmlns:a16="http://schemas.microsoft.com/office/drawing/2014/main" id="{21CCAF9B-E470-AB74-E65C-4032FDA7DA13}"/>
              </a:ext>
            </a:extLst>
          </p:cNvPr>
          <p:cNvSpPr>
            <a:spLocks noGrp="1"/>
          </p:cNvSpPr>
          <p:nvPr>
            <p:ph idx="1"/>
          </p:nvPr>
        </p:nvSpPr>
        <p:spPr>
          <a:xfrm>
            <a:off x="457200" y="1280160"/>
            <a:ext cx="8229600" cy="4434840"/>
          </a:xfrm>
        </p:spPr>
        <p:txBody>
          <a:bodyPr>
            <a:normAutofit lnSpcReduction="10000"/>
          </a:bodyPr>
          <a:lstStyle/>
          <a:p>
            <a:r>
              <a:rPr lang="en-US" dirty="0"/>
              <a:t>The plasma membrane is amphipathic.</a:t>
            </a:r>
          </a:p>
          <a:p>
            <a:pPr marL="457200" indent="-457200">
              <a:buFont typeface="Arial" panose="020B0604020202020204" pitchFamily="34" charset="0"/>
              <a:buChar char="•"/>
            </a:pPr>
            <a:r>
              <a:rPr lang="en-US" dirty="0"/>
              <a:t>Nonpolar and lipid-soluble materials can move through the hydrophobic core.</a:t>
            </a:r>
          </a:p>
          <a:p>
            <a:pPr marL="1200150" lvl="1" indent="-457200">
              <a:buFont typeface="Arial" panose="020B0604020202020204" pitchFamily="34" charset="0"/>
              <a:buChar char="•"/>
            </a:pPr>
            <a:r>
              <a:rPr lang="en-US" dirty="0"/>
              <a:t>Vitamins A, D, E, and K as well as oxygen and carbon dioxide</a:t>
            </a:r>
          </a:p>
          <a:p>
            <a:pPr marL="457200" indent="-457200">
              <a:buFont typeface="Arial" panose="020B0604020202020204" pitchFamily="34" charset="0"/>
              <a:buChar char="•"/>
            </a:pPr>
            <a:r>
              <a:rPr lang="en-US" dirty="0"/>
              <a:t>Polar substances and ions can interact with the hydrophilic membrane exterior but cannot pass through the lipid core.</a:t>
            </a:r>
          </a:p>
          <a:p>
            <a:pPr marL="1200150" lvl="1" indent="-457200">
              <a:buFont typeface="Arial" panose="020B0604020202020204" pitchFamily="34" charset="0"/>
              <a:buChar char="•"/>
            </a:pPr>
            <a:r>
              <a:rPr lang="en-US" dirty="0"/>
              <a:t>Ions such as sodium (Na</a:t>
            </a:r>
            <a:r>
              <a:rPr lang="en-US" baseline="30000" dirty="0"/>
              <a:t>+</a:t>
            </a:r>
            <a:r>
              <a:rPr lang="en-US" dirty="0"/>
              <a:t>), potassium (K</a:t>
            </a:r>
            <a:r>
              <a:rPr lang="en-US" baseline="30000" dirty="0"/>
              <a:t>+</a:t>
            </a:r>
            <a:r>
              <a:rPr lang="en-US" dirty="0"/>
              <a:t>), calcium (Ca</a:t>
            </a:r>
            <a:r>
              <a:rPr lang="en-US" baseline="30000" dirty="0"/>
              <a:t>2+</a:t>
            </a:r>
            <a:r>
              <a:rPr lang="en-US" dirty="0"/>
              <a:t>), and chloride (Cl</a:t>
            </a:r>
            <a:r>
              <a:rPr lang="en-US" baseline="30000" dirty="0"/>
              <a:t>-</a:t>
            </a:r>
            <a:r>
              <a:rPr lang="en-US" dirty="0"/>
              <a:t>)</a:t>
            </a:r>
          </a:p>
          <a:p>
            <a:endParaRPr lang="en-US" dirty="0"/>
          </a:p>
        </p:txBody>
      </p:sp>
    </p:spTree>
    <p:extLst>
      <p:ext uri="{BB962C8B-B14F-4D97-AF65-F5344CB8AC3E}">
        <p14:creationId xmlns:p14="http://schemas.microsoft.com/office/powerpoint/2010/main" val="4234281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Diffusion</a:t>
            </a:r>
            <a:r>
              <a:rPr lang="en-US" sz="1600" baseline="-25000" dirty="0"/>
              <a:t>1</a:t>
            </a:r>
            <a:endParaRPr lang="en-US" sz="1600" dirty="0">
              <a:solidFill>
                <a:schemeClr val="accent1"/>
              </a:solidFill>
            </a:endParaRPr>
          </a:p>
        </p:txBody>
      </p:sp>
      <p:sp>
        <p:nvSpPr>
          <p:cNvPr id="11267" name="Rectangle 3"/>
          <p:cNvSpPr>
            <a:spLocks noGrp="1"/>
          </p:cNvSpPr>
          <p:nvPr>
            <p:ph idx="1"/>
          </p:nvPr>
        </p:nvSpPr>
        <p:spPr>
          <a:xfrm>
            <a:off x="457200" y="1280160"/>
            <a:ext cx="3886200" cy="4572000"/>
          </a:xfrm>
          <a:prstGeom prst="rect">
            <a:avLst/>
          </a:prstGeom>
        </p:spPr>
        <p:txBody>
          <a:bodyPr>
            <a:noAutofit/>
          </a:bodyPr>
          <a:lstStyle/>
          <a:p>
            <a:pPr marL="0" indent="0">
              <a:spcBef>
                <a:spcPts val="1200"/>
              </a:spcBef>
              <a:buNone/>
              <a:tabLst>
                <a:tab pos="457200" algn="l"/>
              </a:tabLst>
            </a:pPr>
            <a:r>
              <a:rPr lang="en-US" sz="2400" b="1" dirty="0">
                <a:solidFill>
                  <a:schemeClr val="tx1"/>
                </a:solidFill>
              </a:rPr>
              <a:t>Diffusion</a:t>
            </a:r>
            <a:r>
              <a:rPr lang="en-US" sz="2400" dirty="0">
                <a:solidFill>
                  <a:schemeClr val="tx1"/>
                </a:solidFill>
              </a:rPr>
              <a:t>: passive transport process of a low-molecular weight material along its concentration gradient from an area of higher concentration to an area of lower concentration</a:t>
            </a:r>
            <a:endParaRPr lang="en-US" sz="2400" dirty="0"/>
          </a:p>
          <a:p>
            <a:pPr>
              <a:spcBef>
                <a:spcPts val="1200"/>
              </a:spcBef>
              <a:tabLst>
                <a:tab pos="457200" algn="l"/>
              </a:tabLst>
            </a:pPr>
            <a:r>
              <a:rPr lang="en-US" sz="2400" dirty="0"/>
              <a:t>Continues until equilibrium is reached</a:t>
            </a:r>
            <a:endParaRPr lang="en-US" sz="2400" dirty="0">
              <a:solidFill>
                <a:schemeClr val="tx1"/>
              </a:solidFill>
            </a:endParaRPr>
          </a:p>
        </p:txBody>
      </p:sp>
      <p:pic>
        <p:nvPicPr>
          <p:cNvPr id="2" name="Content Placeholder 5" descr="An illustration demonstrating diffusion">
            <a:extLst>
              <a:ext uri="{FF2B5EF4-FFF2-40B4-BE49-F238E27FC236}">
                <a16:creationId xmlns:a16="http://schemas.microsoft.com/office/drawing/2014/main" id="{4F93AB5F-3214-6F1C-0F62-F4A07C8587C6}"/>
              </a:ext>
            </a:extLst>
          </p:cNvPr>
          <p:cNvPicPr>
            <a:picLocks noChangeAspect="1"/>
          </p:cNvPicPr>
          <p:nvPr/>
        </p:nvPicPr>
        <p:blipFill>
          <a:blip r:embed="rId2"/>
          <a:srcRect l="8333" t="3667" r="6481" b="3001"/>
          <a:stretch/>
        </p:blipFill>
        <p:spPr>
          <a:xfrm>
            <a:off x="4788879" y="1335331"/>
            <a:ext cx="3962399" cy="2411895"/>
          </a:xfrm>
          <a:prstGeom prst="rect">
            <a:avLst/>
          </a:prstGeom>
        </p:spPr>
      </p:pic>
      <p:sp>
        <p:nvSpPr>
          <p:cNvPr id="4" name="TextBox 3">
            <a:extLst>
              <a:ext uri="{FF2B5EF4-FFF2-40B4-BE49-F238E27FC236}">
                <a16:creationId xmlns:a16="http://schemas.microsoft.com/office/drawing/2014/main" id="{94AD739D-D1E4-B66D-4CE5-58F85C9ACF91}"/>
              </a:ext>
              <a:ext uri="{C183D7F6-B498-43B3-948B-1728B52AA6E4}">
                <adec:decorative xmlns:adec="http://schemas.microsoft.com/office/drawing/2017/decorative" val="0"/>
              </a:ext>
            </a:extLst>
          </p:cNvPr>
          <p:cNvSpPr txBox="1"/>
          <p:nvPr/>
        </p:nvSpPr>
        <p:spPr>
          <a:xfrm>
            <a:off x="4953000" y="3747226"/>
            <a:ext cx="3886201" cy="1600438"/>
          </a:xfrm>
          <a:prstGeom prst="rect">
            <a:avLst/>
          </a:prstGeom>
          <a:noFill/>
        </p:spPr>
        <p:txBody>
          <a:bodyPr wrap="square" rtlCol="0">
            <a:spAutoFit/>
          </a:bodyPr>
          <a:lstStyle/>
          <a:p>
            <a:pPr algn="ctr"/>
            <a:r>
              <a:rPr lang="en-US" sz="1400" b="1" dirty="0"/>
              <a:t>5.2 Figure 2</a:t>
            </a:r>
            <a:r>
              <a:rPr lang="en-US" sz="1400" dirty="0"/>
              <a:t>: In panel 1, a black line barrier separates the different molecules. The barrier is removed in panel 2, allowing molecules to move from areas of higher concentration to areas of lower concentration. After some time, the concentrations each molecule will be the same throughout the solution (panel 3).</a:t>
            </a:r>
          </a:p>
        </p:txBody>
      </p:sp>
      <p:sp>
        <p:nvSpPr>
          <p:cNvPr id="5" name="TextBox 4">
            <a:extLst>
              <a:ext uri="{FF2B5EF4-FFF2-40B4-BE49-F238E27FC236}">
                <a16:creationId xmlns:a16="http://schemas.microsoft.com/office/drawing/2014/main" id="{78157D7A-B620-10EC-811F-B2BD86A67484}"/>
              </a:ext>
              <a:ext uri="{C183D7F6-B498-43B3-948B-1728B52AA6E4}">
                <adec:decorative xmlns:adec="http://schemas.microsoft.com/office/drawing/2017/decorative" val="0"/>
              </a:ext>
            </a:extLst>
          </p:cNvPr>
          <p:cNvSpPr txBox="1"/>
          <p:nvPr/>
        </p:nvSpPr>
        <p:spPr>
          <a:xfrm>
            <a:off x="5185908" y="5371110"/>
            <a:ext cx="3420383" cy="246221"/>
          </a:xfrm>
          <a:prstGeom prst="rect">
            <a:avLst/>
          </a:prstGeom>
          <a:noFill/>
        </p:spPr>
        <p:txBody>
          <a:bodyPr wrap="square" rtlCol="0">
            <a:spAutoFit/>
          </a:bodyPr>
          <a:lstStyle/>
          <a:p>
            <a:pPr algn="ctr"/>
            <a:r>
              <a:rPr lang="en-US" sz="1000" dirty="0"/>
              <a:t>Adam Rędzikowski on Wikimedia Commons. "Diffusion."</a:t>
            </a:r>
          </a:p>
        </p:txBody>
      </p:sp>
    </p:spTree>
    <p:extLst>
      <p:ext uri="{BB962C8B-B14F-4D97-AF65-F5344CB8AC3E}">
        <p14:creationId xmlns:p14="http://schemas.microsoft.com/office/powerpoint/2010/main" val="425220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Diffusion</a:t>
            </a:r>
            <a:r>
              <a:rPr lang="en-US" sz="1600" baseline="-25000" dirty="0"/>
              <a:t>2</a:t>
            </a:r>
            <a:endParaRPr lang="en-US" sz="1600" dirty="0">
              <a:solidFill>
                <a:schemeClr val="accent1"/>
              </a:solidFill>
            </a:endParaRPr>
          </a:p>
        </p:txBody>
      </p:sp>
      <p:sp>
        <p:nvSpPr>
          <p:cNvPr id="7" name="Content Placeholder 6">
            <a:extLst>
              <a:ext uri="{FF2B5EF4-FFF2-40B4-BE49-F238E27FC236}">
                <a16:creationId xmlns:a16="http://schemas.microsoft.com/office/drawing/2014/main" id="{CAC6A3AF-71D9-6AC0-EF38-BE5CB71AB37B}"/>
              </a:ext>
            </a:extLst>
          </p:cNvPr>
          <p:cNvSpPr>
            <a:spLocks noGrp="1"/>
          </p:cNvSpPr>
          <p:nvPr>
            <p:ph idx="1"/>
          </p:nvPr>
        </p:nvSpPr>
        <p:spPr/>
        <p:txBody>
          <a:bodyPr>
            <a:normAutofit/>
          </a:bodyPr>
          <a:lstStyle/>
          <a:p>
            <a:r>
              <a:rPr lang="en-US" sz="2200" dirty="0"/>
              <a:t>Diffusion allows material movement within cytosol and through membrane.</a:t>
            </a:r>
          </a:p>
          <a:p>
            <a:pPr marL="342900" indent="-342900">
              <a:buFont typeface="Arial" panose="020B0604020202020204" pitchFamily="34" charset="0"/>
              <a:buChar char="•"/>
            </a:pPr>
            <a:r>
              <a:rPr lang="en-US" sz="2200" dirty="0"/>
              <a:t>Concentration gradients are a form of potential energy that dissipates as the gradient is eliminated.</a:t>
            </a:r>
          </a:p>
        </p:txBody>
      </p:sp>
      <p:sp>
        <p:nvSpPr>
          <p:cNvPr id="4" name="TextBox 3">
            <a:extLst>
              <a:ext uri="{FF2B5EF4-FFF2-40B4-BE49-F238E27FC236}">
                <a16:creationId xmlns:a16="http://schemas.microsoft.com/office/drawing/2014/main" id="{94AD739D-D1E4-B66D-4CE5-58F85C9ACF91}"/>
              </a:ext>
              <a:ext uri="{C183D7F6-B498-43B3-948B-1728B52AA6E4}">
                <adec:decorative xmlns:adec="http://schemas.microsoft.com/office/drawing/2017/decorative" val="0"/>
              </a:ext>
            </a:extLst>
          </p:cNvPr>
          <p:cNvSpPr txBox="1"/>
          <p:nvPr/>
        </p:nvSpPr>
        <p:spPr>
          <a:xfrm>
            <a:off x="4035135" y="2800965"/>
            <a:ext cx="1073727" cy="307777"/>
          </a:xfrm>
          <a:prstGeom prst="rect">
            <a:avLst/>
          </a:prstGeom>
          <a:noFill/>
        </p:spPr>
        <p:txBody>
          <a:bodyPr wrap="square" rtlCol="0">
            <a:spAutoFit/>
          </a:bodyPr>
          <a:lstStyle/>
          <a:p>
            <a:pPr algn="ctr"/>
            <a:r>
              <a:rPr lang="en-US" sz="1400" b="1" dirty="0"/>
              <a:t>5.2 Figure 3</a:t>
            </a:r>
          </a:p>
        </p:txBody>
      </p:sp>
      <p:pic>
        <p:nvPicPr>
          <p:cNvPr id="2" name="Content Placeholder 5" descr="The left part of this illustration shows a substance on one side of a membrane only, in the extracellular fluid. The middle part shows that, after some time, some of the substance has diffused across the plasma membrane, from the extracellular fluid and into the cytoplasm. The right part shows that, after more time, an equal amount of the substance is on each side of the membrane.">
            <a:extLst>
              <a:ext uri="{FF2B5EF4-FFF2-40B4-BE49-F238E27FC236}">
                <a16:creationId xmlns:a16="http://schemas.microsoft.com/office/drawing/2014/main" id="{3C92F469-D7AF-101F-A826-4E57BB2BC363}"/>
              </a:ext>
            </a:extLst>
          </p:cNvPr>
          <p:cNvPicPr>
            <a:picLocks noChangeAspect="1"/>
          </p:cNvPicPr>
          <p:nvPr/>
        </p:nvPicPr>
        <p:blipFill>
          <a:blip r:embed="rId2"/>
          <a:srcRect t="7000" b="13000"/>
          <a:stretch/>
        </p:blipFill>
        <p:spPr>
          <a:xfrm>
            <a:off x="1485654" y="3108742"/>
            <a:ext cx="6172691" cy="2743418"/>
          </a:xfrm>
          <a:prstGeom prst="rect">
            <a:avLst/>
          </a:prstGeom>
        </p:spPr>
      </p:pic>
      <p:sp>
        <p:nvSpPr>
          <p:cNvPr id="5" name="TextBox 4">
            <a:extLst>
              <a:ext uri="{FF2B5EF4-FFF2-40B4-BE49-F238E27FC236}">
                <a16:creationId xmlns:a16="http://schemas.microsoft.com/office/drawing/2014/main" id="{78157D7A-B620-10EC-811F-B2BD86A67484}"/>
              </a:ext>
              <a:ext uri="{C183D7F6-B498-43B3-948B-1728B52AA6E4}">
                <adec:decorative xmlns:adec="http://schemas.microsoft.com/office/drawing/2017/decorative" val="0"/>
              </a:ext>
            </a:extLst>
          </p:cNvPr>
          <p:cNvSpPr txBox="1"/>
          <p:nvPr/>
        </p:nvSpPr>
        <p:spPr>
          <a:xfrm>
            <a:off x="1698721" y="5797044"/>
            <a:ext cx="6077963" cy="246221"/>
          </a:xfrm>
          <a:prstGeom prst="rect">
            <a:avLst/>
          </a:prstGeom>
          <a:noFill/>
        </p:spPr>
        <p:txBody>
          <a:bodyPr wrap="square" rtlCol="0">
            <a:spAutoFit/>
          </a:bodyPr>
          <a:lstStyle/>
          <a:p>
            <a:pPr algn="ctr"/>
            <a:r>
              <a:rPr lang="en-US" sz="1000" dirty="0"/>
              <a:t>Mariana Ruiz Villarreal on Wikimedia Commons. "Diffusion."</a:t>
            </a:r>
          </a:p>
        </p:txBody>
      </p:sp>
    </p:spTree>
    <p:extLst>
      <p:ext uri="{BB962C8B-B14F-4D97-AF65-F5344CB8AC3E}">
        <p14:creationId xmlns:p14="http://schemas.microsoft.com/office/powerpoint/2010/main" val="68420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Factors That Affect Diffusion</a:t>
            </a:r>
            <a:endParaRPr lang="en-US" sz="1600" dirty="0">
              <a:solidFill>
                <a:schemeClr val="accent1"/>
              </a:solidFill>
            </a:endParaRPr>
          </a:p>
        </p:txBody>
      </p:sp>
      <p:sp>
        <p:nvSpPr>
          <p:cNvPr id="11267" name="Rectangle 3"/>
          <p:cNvSpPr>
            <a:spLocks noGrp="1"/>
          </p:cNvSpPr>
          <p:nvPr>
            <p:ph idx="1"/>
          </p:nvPr>
        </p:nvSpPr>
        <p:spPr>
          <a:xfrm>
            <a:off x="457200" y="1280160"/>
            <a:ext cx="8229600" cy="4572000"/>
          </a:xfrm>
          <a:prstGeom prst="rect">
            <a:avLst/>
          </a:prstGeom>
        </p:spPr>
        <p:txBody>
          <a:bodyPr>
            <a:noAutofit/>
          </a:bodyPr>
          <a:lstStyle/>
          <a:p>
            <a:pPr>
              <a:spcBef>
                <a:spcPts val="1200"/>
              </a:spcBef>
              <a:tabLst>
                <a:tab pos="457200" algn="l"/>
              </a:tabLst>
            </a:pPr>
            <a:r>
              <a:rPr lang="en-US" sz="2600" dirty="0"/>
              <a:t>Molecules move randomly, but the rate of movement depends on the molecule's mass, the environment, and the temperature.</a:t>
            </a:r>
          </a:p>
          <a:p>
            <a:pPr>
              <a:spcBef>
                <a:spcPts val="1200"/>
              </a:spcBef>
              <a:tabLst>
                <a:tab pos="457200" algn="l"/>
              </a:tabLst>
            </a:pPr>
            <a:r>
              <a:rPr lang="en-US" sz="2600" dirty="0"/>
              <a:t>At dynamic equilibrium, there is no net movement of molecules despite constant motion.</a:t>
            </a:r>
          </a:p>
        </p:txBody>
      </p:sp>
    </p:spTree>
    <p:extLst>
      <p:ext uri="{BB962C8B-B14F-4D97-AF65-F5344CB8AC3E}">
        <p14:creationId xmlns:p14="http://schemas.microsoft.com/office/powerpoint/2010/main" val="1824618988"/>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3019</TotalTime>
  <Words>2043</Words>
  <Application>Microsoft Office PowerPoint</Application>
  <PresentationFormat>On-screen Show (4:3)</PresentationFormat>
  <Paragraphs>202</Paragraphs>
  <Slides>33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Calibri</vt:lpstr>
      <vt:lpstr>Century Gothic</vt:lpstr>
      <vt:lpstr>Aptos</vt:lpstr>
      <vt:lpstr>Arial</vt:lpstr>
      <vt:lpstr>Office Theme</vt:lpstr>
      <vt:lpstr>Lesson 5.2</vt:lpstr>
      <vt:lpstr>Objectives</vt:lpstr>
      <vt:lpstr>Passive Transport and Diffusion1</vt:lpstr>
      <vt:lpstr>Passive Transport and Diffusion2</vt:lpstr>
      <vt:lpstr>Selective Permeability1</vt:lpstr>
      <vt:lpstr>Selective Permeability2</vt:lpstr>
      <vt:lpstr>Diffusion1</vt:lpstr>
      <vt:lpstr>Diffusion2</vt:lpstr>
      <vt:lpstr>Factors That Affect Diffusion</vt:lpstr>
      <vt:lpstr>Table 1: Factors That Affect Diffusion Rate</vt:lpstr>
      <vt:lpstr>Table 1: Factors That Affect Diffusion Rate (Continued)</vt:lpstr>
      <vt:lpstr>Science and You1</vt:lpstr>
      <vt:lpstr>Diffusion By Filtration</vt:lpstr>
      <vt:lpstr>Facilitated Transport</vt:lpstr>
      <vt:lpstr>Channels</vt:lpstr>
      <vt:lpstr>Gated Channels</vt:lpstr>
      <vt:lpstr>Carrier Proteins</vt:lpstr>
      <vt:lpstr>Reflection Question</vt:lpstr>
      <vt:lpstr>Osmosis</vt:lpstr>
      <vt:lpstr>Mechanism of Osmosis</vt:lpstr>
      <vt:lpstr>Tonicity</vt:lpstr>
      <vt:lpstr>Hypotonic and Hypertonic Solutions </vt:lpstr>
      <vt:lpstr>Isotonic Solutions </vt:lpstr>
      <vt:lpstr>Think It Through1</vt:lpstr>
      <vt:lpstr>Tonicity in Living Systems1 </vt:lpstr>
      <vt:lpstr>Tonicity in Living Systems2 </vt:lpstr>
      <vt:lpstr>Tonicity in Living Systems3 </vt:lpstr>
      <vt:lpstr>Tonicity in Living Systems4 </vt:lpstr>
      <vt:lpstr>Tonicity in Living Systems5 </vt:lpstr>
      <vt:lpstr>Think It Through2</vt:lpstr>
      <vt:lpstr>Science and You2</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338</cp:revision>
  <dcterms:created xsi:type="dcterms:W3CDTF">2013-04-26T14:43:13Z</dcterms:created>
  <dcterms:modified xsi:type="dcterms:W3CDTF">2024-10-17T11:52:29Z</dcterms:modified>
</cp:coreProperties>
</file>