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handoutMasterIdLst>
    <p:handoutMasterId r:id="rId20"/>
  </p:handoutMasterIdLst>
  <p:sldIdLst>
    <p:sldId id="272" r:id="rId2"/>
    <p:sldId id="264" r:id="rId3"/>
    <p:sldId id="265" r:id="rId4"/>
    <p:sldId id="277" r:id="rId5"/>
    <p:sldId id="271" r:id="rId6"/>
    <p:sldId id="281" r:id="rId7"/>
    <p:sldId id="268" r:id="rId8"/>
    <p:sldId id="282" r:id="rId9"/>
    <p:sldId id="274" r:id="rId10"/>
    <p:sldId id="283" r:id="rId11"/>
    <p:sldId id="291" r:id="rId12"/>
    <p:sldId id="284" r:id="rId13"/>
    <p:sldId id="292" r:id="rId14"/>
    <p:sldId id="288" r:id="rId15"/>
    <p:sldId id="290" r:id="rId16"/>
    <p:sldId id="279" r:id="rId17"/>
    <p:sldId id="280" r:id="rId18"/>
  </p:sldIdLst>
  <p:sldSz cx="9144000" cy="6858000" type="screen4x3"/>
  <p:notesSz cx="6858000" cy="9144000"/>
  <p:embeddedFontLst>
    <p:embeddedFont>
      <p:font typeface="Century Gothic" panose="020B0502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E7E9EC"/>
    <a:srgbClr val="ADAEAF"/>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2"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5299"/>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97196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8116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graphicFrame>
        <p:nvGraphicFramePr>
          <p:cNvPr id="2" name="Table 1"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7752BC44-D9D7-973A-D839-65E26F7F18B2}"/>
              </a:ext>
            </a:extLst>
          </p:cNvPr>
          <p:cNvGraphicFramePr>
            <a:graphicFrameLocks noGrp="1"/>
          </p:cNvGraphicFramePr>
          <p:nvPr userDrawn="1">
            <p:extLst>
              <p:ext uri="{D42A27DB-BD31-4B8C-83A1-F6EECF244321}">
                <p14:modId xmlns:p14="http://schemas.microsoft.com/office/powerpoint/2010/main" val="186948695"/>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5.3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497238" cy="990600"/>
          </a:xfrm>
          <a:prstGeom prst="rect">
            <a:avLst/>
          </a:prstGeom>
        </p:spPr>
        <p:txBody>
          <a:bodyPr/>
          <a:lstStyle>
            <a:lvl1pPr marL="0" indent="0">
              <a:buNone/>
              <a:defRPr b="1"/>
            </a:lvl1pPr>
          </a:lstStyle>
          <a:p>
            <a:pPr lvl="0"/>
            <a:r>
              <a:rPr lang="en-US" dirty="0"/>
              <a:t>Active Transport and the Sodium-Potassium Pump</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94F61-DC72-0B20-3764-DDA43478B8A6}"/>
              </a:ext>
            </a:extLst>
          </p:cNvPr>
          <p:cNvSpPr>
            <a:spLocks noGrp="1"/>
          </p:cNvSpPr>
          <p:nvPr>
            <p:ph type="title"/>
          </p:nvPr>
        </p:nvSpPr>
        <p:spPr/>
        <p:txBody>
          <a:bodyPr/>
          <a:lstStyle/>
          <a:p>
            <a:r>
              <a:rPr lang="en-US" dirty="0"/>
              <a:t>The Sodium-Potassium Pump</a:t>
            </a:r>
            <a:endParaRPr lang="en-IN" dirty="0"/>
          </a:p>
        </p:txBody>
      </p:sp>
      <p:sp>
        <p:nvSpPr>
          <p:cNvPr id="5" name="Content Placeholder 4">
            <a:extLst>
              <a:ext uri="{FF2B5EF4-FFF2-40B4-BE49-F238E27FC236}">
                <a16:creationId xmlns:a16="http://schemas.microsoft.com/office/drawing/2014/main" id="{FDEDF9A0-FA01-D225-A2B5-2D2D8100B612}"/>
              </a:ext>
            </a:extLst>
          </p:cNvPr>
          <p:cNvSpPr>
            <a:spLocks noGrp="1"/>
          </p:cNvSpPr>
          <p:nvPr>
            <p:ph idx="1"/>
          </p:nvPr>
        </p:nvSpPr>
        <p:spPr>
          <a:xfrm>
            <a:off x="457200" y="1280160"/>
            <a:ext cx="4114800" cy="4572000"/>
          </a:xfrm>
        </p:spPr>
        <p:txBody>
          <a:bodyPr>
            <a:noAutofit/>
          </a:bodyPr>
          <a:lstStyle/>
          <a:p>
            <a:r>
              <a:rPr lang="en-US" sz="2400" dirty="0"/>
              <a:t>Sodium-potassium pump moves 3 Na</a:t>
            </a:r>
            <a:r>
              <a:rPr lang="en-US" sz="2400" baseline="30000" dirty="0"/>
              <a:t>+</a:t>
            </a:r>
            <a:r>
              <a:rPr lang="en-US" sz="2400" dirty="0"/>
              <a:t> out for every 2 K+ into the cell.</a:t>
            </a:r>
          </a:p>
          <a:p>
            <a:pPr marL="457200" indent="-457200">
              <a:buFont typeface="Arial" panose="020B0604020202020204" pitchFamily="34" charset="0"/>
              <a:buChar char="•"/>
            </a:pPr>
            <a:r>
              <a:rPr lang="en-US" sz="2400" dirty="0"/>
              <a:t>Creates a chemical gradient with more Na</a:t>
            </a:r>
            <a:r>
              <a:rPr lang="en-US" sz="2400" baseline="30000" dirty="0"/>
              <a:t>+</a:t>
            </a:r>
            <a:r>
              <a:rPr lang="en-US" sz="2400" dirty="0"/>
              <a:t> outside the cell and K</a:t>
            </a:r>
            <a:r>
              <a:rPr lang="en-US" sz="2400" baseline="30000" dirty="0"/>
              <a:t>+</a:t>
            </a:r>
            <a:r>
              <a:rPr lang="en-US" sz="2400" dirty="0"/>
              <a:t> inside.</a:t>
            </a:r>
          </a:p>
          <a:p>
            <a:pPr marL="457200" indent="-457200">
              <a:buFont typeface="Arial" panose="020B0604020202020204" pitchFamily="34" charset="0"/>
              <a:buChar char="•"/>
            </a:pPr>
            <a:r>
              <a:rPr lang="en-US" sz="2400" dirty="0"/>
              <a:t>Establishes a membrane potential by making the cell interior negatively charged and the exterior positively charged</a:t>
            </a:r>
            <a:endParaRPr lang="en-IN" sz="2400" dirty="0"/>
          </a:p>
        </p:txBody>
      </p:sp>
      <p:sp>
        <p:nvSpPr>
          <p:cNvPr id="8" name="TextBox 7">
            <a:extLst>
              <a:ext uri="{FF2B5EF4-FFF2-40B4-BE49-F238E27FC236}">
                <a16:creationId xmlns:a16="http://schemas.microsoft.com/office/drawing/2014/main" id="{2B39400B-0EC2-A4F9-1408-29283D078AEA}"/>
              </a:ext>
              <a:ext uri="{C183D7F6-B498-43B3-948B-1728B52AA6E4}">
                <adec:decorative xmlns:adec="http://schemas.microsoft.com/office/drawing/2017/decorative" val="0"/>
              </a:ext>
            </a:extLst>
          </p:cNvPr>
          <p:cNvSpPr txBox="1"/>
          <p:nvPr/>
        </p:nvSpPr>
        <p:spPr>
          <a:xfrm>
            <a:off x="6279293" y="1328850"/>
            <a:ext cx="1073727" cy="307777"/>
          </a:xfrm>
          <a:prstGeom prst="rect">
            <a:avLst/>
          </a:prstGeom>
          <a:noFill/>
        </p:spPr>
        <p:txBody>
          <a:bodyPr wrap="square" rtlCol="0">
            <a:spAutoFit/>
          </a:bodyPr>
          <a:lstStyle/>
          <a:p>
            <a:pPr algn="ctr"/>
            <a:r>
              <a:rPr lang="en-US" sz="1400" b="1" dirty="0"/>
              <a:t>5.3 Figure 6</a:t>
            </a:r>
          </a:p>
        </p:txBody>
      </p:sp>
      <p:pic>
        <p:nvPicPr>
          <p:cNvPr id="2" name="Content Placeholder 6" descr="Initially, the pumps opening faces the cytoplasm, where three sodium ions bind to it. The antiporter hydrolyzes and A T P to A D P and, as a result, undergoes a conformational change. The sodium ions are released into the extracellular space. Two potassium ions from the extracellular space now bind the antiporter, which changes conformation again, releasing the potassium ions into the cytoplasm.">
            <a:extLst>
              <a:ext uri="{FF2B5EF4-FFF2-40B4-BE49-F238E27FC236}">
                <a16:creationId xmlns:a16="http://schemas.microsoft.com/office/drawing/2014/main" id="{7F652E3A-FB54-7206-1C63-8354E4708075}"/>
              </a:ext>
            </a:extLst>
          </p:cNvPr>
          <p:cNvPicPr>
            <a:picLocks noChangeAspect="1"/>
          </p:cNvPicPr>
          <p:nvPr/>
        </p:nvPicPr>
        <p:blipFill>
          <a:blip r:embed="rId2"/>
          <a:srcRect l="14815" t="5334" r="14815" b="3000"/>
          <a:stretch/>
        </p:blipFill>
        <p:spPr>
          <a:xfrm>
            <a:off x="4547185" y="1680780"/>
            <a:ext cx="4537941" cy="3284036"/>
          </a:xfrm>
          <a:prstGeom prst="rect">
            <a:avLst/>
          </a:prstGeom>
        </p:spPr>
      </p:pic>
      <p:sp>
        <p:nvSpPr>
          <p:cNvPr id="9" name="TextBox 8" descr="This illustration shows a membrane bilayer with a negatively charged intracellular fluid and a positively charged extracellular fluid. Cl, K, and Na are present in both the intracellular and extracellular fluid. The intracellular fluid has a high concentration of potassium ions, so they pass through the membrane to the outside of the cell, while sodium ions and chlorine ions enter the cell.">
            <a:extLst>
              <a:ext uri="{FF2B5EF4-FFF2-40B4-BE49-F238E27FC236}">
                <a16:creationId xmlns:a16="http://schemas.microsoft.com/office/drawing/2014/main" id="{A0914EA6-072D-967F-4835-A857F0C7980A}"/>
              </a:ext>
              <a:ext uri="{C183D7F6-B498-43B3-948B-1728B52AA6E4}">
                <adec:decorative xmlns:adec="http://schemas.microsoft.com/office/drawing/2017/decorative" val="0"/>
              </a:ext>
            </a:extLst>
          </p:cNvPr>
          <p:cNvSpPr txBox="1"/>
          <p:nvPr/>
        </p:nvSpPr>
        <p:spPr>
          <a:xfrm>
            <a:off x="5034724" y="5008969"/>
            <a:ext cx="3562866" cy="400110"/>
          </a:xfrm>
          <a:prstGeom prst="rect">
            <a:avLst/>
          </a:prstGeom>
          <a:noFill/>
        </p:spPr>
        <p:txBody>
          <a:bodyPr wrap="square" rtlCol="0">
            <a:spAutoFit/>
          </a:bodyPr>
          <a:lstStyle/>
          <a:p>
            <a:pPr algn="ctr"/>
            <a:r>
              <a:rPr lang="en-US" sz="1000" dirty="0"/>
              <a:t>Rao, A., Ryan, K. and Fletcher, S. Department of Biology, Texas A&amp;M University. "Sodium-potassium pump."</a:t>
            </a:r>
          </a:p>
        </p:txBody>
      </p:sp>
    </p:spTree>
    <p:extLst>
      <p:ext uri="{BB962C8B-B14F-4D97-AF65-F5344CB8AC3E}">
        <p14:creationId xmlns:p14="http://schemas.microsoft.com/office/powerpoint/2010/main" val="3280623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FD5F8A-A723-1F3C-C0BA-99874DBC08F3}"/>
              </a:ext>
            </a:extLst>
          </p:cNvPr>
          <p:cNvSpPr>
            <a:spLocks noGrp="1"/>
          </p:cNvSpPr>
          <p:nvPr>
            <p:ph type="title"/>
          </p:nvPr>
        </p:nvSpPr>
        <p:spPr/>
        <p:txBody>
          <a:bodyPr/>
          <a:lstStyle/>
          <a:p>
            <a:r>
              <a:rPr lang="en-US" dirty="0"/>
              <a:t>Steps of a Sodium-Potassium Pump</a:t>
            </a:r>
            <a:endParaRPr lang="en-IN" dirty="0"/>
          </a:p>
        </p:txBody>
      </p:sp>
      <p:sp>
        <p:nvSpPr>
          <p:cNvPr id="2" name="Content Placeholder 4">
            <a:extLst>
              <a:ext uri="{FF2B5EF4-FFF2-40B4-BE49-F238E27FC236}">
                <a16:creationId xmlns:a16="http://schemas.microsoft.com/office/drawing/2014/main" id="{00135A45-9A9C-57F8-97D5-85E3BC5D1F62}"/>
              </a:ext>
            </a:extLst>
          </p:cNvPr>
          <p:cNvSpPr txBox="1">
            <a:spLocks/>
          </p:cNvSpPr>
          <p:nvPr/>
        </p:nvSpPr>
        <p:spPr>
          <a:xfrm>
            <a:off x="457200" y="1065007"/>
            <a:ext cx="8229600" cy="4572000"/>
          </a:xfrm>
          <a:prstGeom prst="rect">
            <a:avLst/>
          </a:prstGeom>
        </p:spPr>
        <p:txBody>
          <a:bodyPr>
            <a:noAutofit/>
          </a:bodyPr>
          <a:lstStyle>
            <a:lvl1pPr marL="0" indent="0" algn="l" defTabSz="914400" rtl="0" eaLnBrk="1" latinLnBrk="0" hangingPunct="1">
              <a:spcBef>
                <a:spcPct val="20000"/>
              </a:spcBef>
              <a:buFontTx/>
              <a:buNone/>
              <a:defRPr sz="2800" b="0" i="0" kern="1200" baseline="0">
                <a:solidFill>
                  <a:srgbClr val="36609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1800" dirty="0"/>
              <a:t>Steps 1</a:t>
            </a:r>
            <a:r>
              <a:rPr lang="en-IN" sz="1800" dirty="0">
                <a:latin typeface="Calibri" panose="020F0502020204030204" pitchFamily="34" charset="0"/>
                <a:ea typeface="Calibri" panose="020F0502020204030204" pitchFamily="34" charset="0"/>
                <a:cs typeface="Calibri" panose="020F0502020204030204" pitchFamily="34" charset="0"/>
              </a:rPr>
              <a:t>–</a:t>
            </a:r>
            <a:r>
              <a:rPr lang="en-IN" sz="1800" dirty="0"/>
              <a:t>3 are primary active transport, 4</a:t>
            </a:r>
            <a:r>
              <a:rPr lang="en-IN" sz="1800" dirty="0">
                <a:latin typeface="Calibri" panose="020F0502020204030204" pitchFamily="34" charset="0"/>
                <a:ea typeface="Calibri" panose="020F0502020204030204" pitchFamily="34" charset="0"/>
                <a:cs typeface="Calibri" panose="020F0502020204030204" pitchFamily="34" charset="0"/>
              </a:rPr>
              <a:t>–</a:t>
            </a:r>
            <a:r>
              <a:rPr lang="en-IN" sz="1800" dirty="0"/>
              <a:t>6 are secondary active transport.</a:t>
            </a:r>
          </a:p>
          <a:p>
            <a:pPr marL="457200" indent="-457200">
              <a:buFont typeface="+mj-lt"/>
              <a:buAutoNum type="arabicPeriod"/>
            </a:pPr>
            <a:r>
              <a:rPr lang="en-IN" sz="1800" dirty="0"/>
              <a:t>With </a:t>
            </a:r>
            <a:r>
              <a:rPr lang="en-US" sz="1800" dirty="0"/>
              <a:t>the enzyme oriented towards the cell's interior, the carrier has a high affinity for sodium ions. Three ions bind to the protein.</a:t>
            </a:r>
          </a:p>
          <a:p>
            <a:pPr marL="457200" indent="-457200">
              <a:buFont typeface="+mj-lt"/>
              <a:buAutoNum type="arabicPeriod"/>
            </a:pPr>
            <a:r>
              <a:rPr lang="en-US" sz="1800" dirty="0"/>
              <a:t>The protein carrier hydrolyzes ATP, and the released phosphate group attaches to the carrier.</a:t>
            </a:r>
          </a:p>
          <a:p>
            <a:pPr marL="457200" indent="-457200">
              <a:buFont typeface="+mj-lt"/>
              <a:buAutoNum type="arabicPeriod"/>
            </a:pPr>
            <a:r>
              <a:rPr lang="en-US" sz="1800" dirty="0"/>
              <a:t>Once the phosphate group attaches, the carrier changes shape and reorients itself towards the membrane's exterior. The protein's affinity for sodium decreases, and the three sodium ions leave the carrier.</a:t>
            </a:r>
          </a:p>
          <a:p>
            <a:pPr marL="457200" indent="-457200">
              <a:buFont typeface="+mj-lt"/>
              <a:buAutoNum type="arabicPeriod"/>
            </a:pPr>
            <a:r>
              <a:rPr lang="en-US" sz="1800" dirty="0"/>
              <a:t>The shape change increases the carrier's affinity for potassium ions, and two such ions attach to the protein. Subsequently, the low-energy phosphate group detaches from the carrier.</a:t>
            </a:r>
          </a:p>
          <a:p>
            <a:pPr marL="457200" indent="-457200">
              <a:buFont typeface="+mj-lt"/>
              <a:buAutoNum type="arabicPeriod"/>
            </a:pPr>
            <a:r>
              <a:rPr lang="en-US" sz="1800" dirty="0"/>
              <a:t>With the phosphate group removed and potassium ions attached, the carrier protein repositions itself towards the cell's interior.</a:t>
            </a:r>
          </a:p>
          <a:p>
            <a:pPr marL="457200" indent="-457200">
              <a:buFont typeface="+mj-lt"/>
              <a:buAutoNum type="arabicPeriod"/>
            </a:pPr>
            <a:r>
              <a:rPr lang="en-US" sz="1800" dirty="0"/>
              <a:t>The carrier protein, in its new configuration, has a decreased affinity for potassium, and the two ions move into the cytoplasm. The protein now has a higher affinity for sodium ions, and the process starts again.</a:t>
            </a:r>
            <a:endParaRPr lang="en-IN" sz="1800" dirty="0"/>
          </a:p>
          <a:p>
            <a:endParaRPr lang="en-IN" sz="2400" dirty="0"/>
          </a:p>
        </p:txBody>
      </p:sp>
    </p:spTree>
    <p:extLst>
      <p:ext uri="{BB962C8B-B14F-4D97-AF65-F5344CB8AC3E}">
        <p14:creationId xmlns:p14="http://schemas.microsoft.com/office/powerpoint/2010/main" val="852033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94F61-DC72-0B20-3764-DDA43478B8A6}"/>
              </a:ext>
            </a:extLst>
          </p:cNvPr>
          <p:cNvSpPr>
            <a:spLocks noGrp="1"/>
          </p:cNvSpPr>
          <p:nvPr>
            <p:ph type="title"/>
          </p:nvPr>
        </p:nvSpPr>
        <p:spPr/>
        <p:txBody>
          <a:bodyPr/>
          <a:lstStyle/>
          <a:p>
            <a:r>
              <a:rPr lang="en-US" dirty="0"/>
              <a:t>Secondary Active Transport (Cotransport)</a:t>
            </a:r>
            <a:r>
              <a:rPr lang="en-US" sz="1600" baseline="-25000" dirty="0"/>
              <a:t>1</a:t>
            </a:r>
            <a:endParaRPr lang="en-IN" sz="1600" dirty="0"/>
          </a:p>
        </p:txBody>
      </p:sp>
      <p:sp>
        <p:nvSpPr>
          <p:cNvPr id="5" name="Content Placeholder 4">
            <a:extLst>
              <a:ext uri="{FF2B5EF4-FFF2-40B4-BE49-F238E27FC236}">
                <a16:creationId xmlns:a16="http://schemas.microsoft.com/office/drawing/2014/main" id="{FDEDF9A0-FA01-D225-A2B5-2D2D8100B612}"/>
              </a:ext>
            </a:extLst>
          </p:cNvPr>
          <p:cNvSpPr>
            <a:spLocks noGrp="1"/>
          </p:cNvSpPr>
          <p:nvPr>
            <p:ph idx="1"/>
          </p:nvPr>
        </p:nvSpPr>
        <p:spPr>
          <a:xfrm>
            <a:off x="457200" y="1280160"/>
            <a:ext cx="8229600" cy="4572000"/>
          </a:xfrm>
        </p:spPr>
        <p:txBody>
          <a:bodyPr>
            <a:noAutofit/>
          </a:bodyPr>
          <a:lstStyle/>
          <a:p>
            <a:r>
              <a:rPr lang="en-US" sz="2300" dirty="0"/>
              <a:t>Secondary active transport uses the kinetic energy of one substance (such as sodium ions) moving down its concentration or electrochemical gradient to transport another substance </a:t>
            </a:r>
            <a:r>
              <a:rPr lang="en-US" sz="2300" i="1" dirty="0"/>
              <a:t>against</a:t>
            </a:r>
            <a:r>
              <a:rPr lang="en-US" sz="2300" dirty="0"/>
              <a:t> its concentration or electrochemical gradient. </a:t>
            </a:r>
          </a:p>
          <a:p>
            <a:pPr marL="457200" indent="-457200">
              <a:buFont typeface="Arial" panose="020B0604020202020204" pitchFamily="34" charset="0"/>
              <a:buChar char="•"/>
            </a:pPr>
            <a:r>
              <a:rPr lang="en-US" sz="2300" dirty="0"/>
              <a:t>For example, sodium ions move down their electrochemical gradient providing the energy to transport glucose against its concentration gradient.</a:t>
            </a:r>
          </a:p>
          <a:p>
            <a:pPr marL="457200" indent="-457200">
              <a:buFont typeface="Arial" panose="020B0604020202020204" pitchFamily="34" charset="0"/>
              <a:buChar char="•"/>
            </a:pPr>
            <a:r>
              <a:rPr lang="en-US" sz="2300" dirty="0"/>
              <a:t>Glucose and amino acids enter cells this way.</a:t>
            </a:r>
            <a:endParaRPr lang="en-IN" sz="2300" dirty="0"/>
          </a:p>
        </p:txBody>
      </p:sp>
    </p:spTree>
    <p:extLst>
      <p:ext uri="{BB962C8B-B14F-4D97-AF65-F5344CB8AC3E}">
        <p14:creationId xmlns:p14="http://schemas.microsoft.com/office/powerpoint/2010/main" val="4281905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0B0-0954-A904-AAB2-934CE7ABAB7D}"/>
              </a:ext>
            </a:extLst>
          </p:cNvPr>
          <p:cNvSpPr>
            <a:spLocks noGrp="1"/>
          </p:cNvSpPr>
          <p:nvPr>
            <p:ph type="title"/>
          </p:nvPr>
        </p:nvSpPr>
        <p:spPr/>
        <p:txBody>
          <a:bodyPr/>
          <a:lstStyle/>
          <a:p>
            <a:r>
              <a:rPr lang="en-US" dirty="0"/>
              <a:t>5.3 Figure 7</a:t>
            </a:r>
          </a:p>
        </p:txBody>
      </p:sp>
      <p:sp>
        <p:nvSpPr>
          <p:cNvPr id="9" name="TextBox 8" descr="This illustration shows a membrane bilayer with a negatively charged intracellular fluid and a positively charged extracellular fluid. Cl, K, and Na are present in both the intracellular and extracellular fluid. The intracellular fluid has a high concentration of potassium ions, so they pass through the membrane to the outside of the cell, while sodium ions and chlorine ions enter the cell.">
            <a:extLst>
              <a:ext uri="{FF2B5EF4-FFF2-40B4-BE49-F238E27FC236}">
                <a16:creationId xmlns:a16="http://schemas.microsoft.com/office/drawing/2014/main" id="{A0914EA6-072D-967F-4835-A857F0C7980A}"/>
              </a:ext>
              <a:ext uri="{C183D7F6-B498-43B3-948B-1728B52AA6E4}">
                <adec:decorative xmlns:adec="http://schemas.microsoft.com/office/drawing/2017/decorative" val="0"/>
              </a:ext>
            </a:extLst>
          </p:cNvPr>
          <p:cNvSpPr txBox="1"/>
          <p:nvPr/>
        </p:nvSpPr>
        <p:spPr>
          <a:xfrm>
            <a:off x="1040824" y="5791200"/>
            <a:ext cx="6781800" cy="246221"/>
          </a:xfrm>
          <a:prstGeom prst="rect">
            <a:avLst/>
          </a:prstGeom>
          <a:noFill/>
        </p:spPr>
        <p:txBody>
          <a:bodyPr wrap="square" rtlCol="0">
            <a:spAutoFit/>
          </a:bodyPr>
          <a:lstStyle/>
          <a:p>
            <a:pPr algn="ctr"/>
            <a:r>
              <a:rPr lang="en-US" sz="1000" dirty="0"/>
              <a:t>Rao, A., Ryan, K. and Fletcher, S. Department of Biology, Texas A&amp;M University. "Electrochemical gradient."</a:t>
            </a:r>
          </a:p>
        </p:txBody>
      </p:sp>
      <p:pic>
        <p:nvPicPr>
          <p:cNvPr id="6" name="Content Placeholder 4" descr="The first, a sodium-potassium pump, uses energy from A T P hydrolysis to pump three sodium ions out of the cell for every two potassium ions it pumps into the cell. The result is a high concentration of sodium outside the cell and a high concentration of potassium inside the cell. There is also a high concentration of amino acids outside the cell, and a low concentration inside. A sodium-amino acid cotransporter simultaneously transports sodium and the amino acid into the cell. Text within the image reads as follows: &quot;Primary Active Transport: The sodium-potassium pump moves sodium ions using the energy of A T P hydrolysis to establish a concentration of sodium ions. Secondary active transport: Sodium ions moving with the concentration gradient established by the sodium potassium pump drives the transport of glucose against its concentration gradient.">
            <a:extLst>
              <a:ext uri="{FF2B5EF4-FFF2-40B4-BE49-F238E27FC236}">
                <a16:creationId xmlns:a16="http://schemas.microsoft.com/office/drawing/2014/main" id="{63952D65-E1E0-E2AA-0DD8-56DC493C75AC}"/>
              </a:ext>
            </a:extLst>
          </p:cNvPr>
          <p:cNvPicPr>
            <a:picLocks noGrp="1" noChangeAspect="1"/>
          </p:cNvPicPr>
          <p:nvPr>
            <p:ph idx="1"/>
          </p:nvPr>
        </p:nvPicPr>
        <p:blipFill>
          <a:blip r:embed="rId2"/>
          <a:srcRect l="13889" t="5333" r="13889" b="4667"/>
          <a:stretch/>
        </p:blipFill>
        <p:spPr>
          <a:xfrm>
            <a:off x="1262651" y="1158240"/>
            <a:ext cx="6559973" cy="4541520"/>
          </a:xfrm>
        </p:spPr>
      </p:pic>
    </p:spTree>
    <p:extLst>
      <p:ext uri="{BB962C8B-B14F-4D97-AF65-F5344CB8AC3E}">
        <p14:creationId xmlns:p14="http://schemas.microsoft.com/office/powerpoint/2010/main" val="3330717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2</a:t>
            </a:r>
            <a:endParaRPr lang="en-US" sz="16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739640"/>
          </a:xfrm>
        </p:spPr>
        <p:txBody>
          <a:bodyPr>
            <a:normAutofit/>
          </a:bodyPr>
          <a:lstStyle/>
          <a:p>
            <a:r>
              <a:rPr lang="en-US" sz="2600" dirty="0"/>
              <a:t>Consider the cotransport mechanism shown in Figure 7. If the concentration of sodium ions outside the cell increases, how will the amount of glucose transported into the cell be affected?</a:t>
            </a:r>
          </a:p>
        </p:txBody>
      </p:sp>
      <p:sp>
        <p:nvSpPr>
          <p:cNvPr id="5" name="TextBox 4">
            <a:extLst>
              <a:ext uri="{FF2B5EF4-FFF2-40B4-BE49-F238E27FC236}">
                <a16:creationId xmlns:a16="http://schemas.microsoft.com/office/drawing/2014/main" id="{AC1F52C1-473F-F9B0-54EF-80C19C98B332}"/>
              </a:ext>
            </a:extLst>
          </p:cNvPr>
          <p:cNvSpPr txBox="1"/>
          <p:nvPr/>
        </p:nvSpPr>
        <p:spPr>
          <a:xfrm>
            <a:off x="1295400" y="2971800"/>
            <a:ext cx="1295400" cy="307777"/>
          </a:xfrm>
          <a:prstGeom prst="rect">
            <a:avLst/>
          </a:prstGeom>
          <a:noFill/>
        </p:spPr>
        <p:txBody>
          <a:bodyPr wrap="square" rtlCol="0">
            <a:spAutoFit/>
          </a:bodyPr>
          <a:lstStyle/>
          <a:p>
            <a:r>
              <a:rPr lang="en-US" sz="1400" b="1" dirty="0">
                <a:solidFill>
                  <a:schemeClr val="bg1"/>
                </a:solidFill>
              </a:rPr>
              <a:t>5.3 Figure 7</a:t>
            </a:r>
          </a:p>
        </p:txBody>
      </p:sp>
      <p:pic>
        <p:nvPicPr>
          <p:cNvPr id="7" name="Content Placeholder 4" descr="The first, a sodium-potassium pump, uses energy from A T P hydrolysis to pump three sodium ions out of the cell for every two potassium ions it pumps into the cell. The result is a high concentration of sodium outside the cell and a high concentration of potassium inside the cell. There is also a high concentration of amino acids outside the cell, and a low concentration inside. A sodium-amino acid cotransporter simultaneously transports sodium and the amino acid into the cell. Text within the image reads as follows: &quot;Primary Active Transport: The sodium-potassium pump moves sodium ions using the energy of A T P hydrolysis to establish a concentration of sodium ions. Secondary active transport: Sodium ions moving with the concentration gradient established by the sodium potassium pump drives the transport of glucose against its concentration gradient.">
            <a:extLst>
              <a:ext uri="{FF2B5EF4-FFF2-40B4-BE49-F238E27FC236}">
                <a16:creationId xmlns:a16="http://schemas.microsoft.com/office/drawing/2014/main" id="{A25CFC6F-AD38-068C-78A0-B89E89F28256}"/>
              </a:ext>
            </a:extLst>
          </p:cNvPr>
          <p:cNvPicPr>
            <a:picLocks noChangeAspect="1"/>
          </p:cNvPicPr>
          <p:nvPr/>
        </p:nvPicPr>
        <p:blipFill>
          <a:blip r:embed="rId3"/>
          <a:srcRect l="13889" t="5333" r="13889" b="4667"/>
          <a:stretch/>
        </p:blipFill>
        <p:spPr>
          <a:xfrm>
            <a:off x="2390042" y="2531331"/>
            <a:ext cx="4772758" cy="3304217"/>
          </a:xfrm>
          <a:prstGeom prst="rect">
            <a:avLst/>
          </a:prstGeom>
          <a:solidFill>
            <a:srgbClr val="1F497D"/>
          </a:solidFill>
        </p:spPr>
      </p:pic>
      <p:sp>
        <p:nvSpPr>
          <p:cNvPr id="6" name="TextBox 5" descr="This illustration shows a membrane bilayer with a negatively charged intracellular fluid and a positively charged extracellular fluid. Cl, K, and Na are present in both the intracellular and extracellular fluid. The intracellular fluid has a high concentration of potassium ions, so they pass through the membrane to the outside of the cell, while sodium ions and chlorine ions enter the cell.">
            <a:extLst>
              <a:ext uri="{FF2B5EF4-FFF2-40B4-BE49-F238E27FC236}">
                <a16:creationId xmlns:a16="http://schemas.microsoft.com/office/drawing/2014/main" id="{50639CD8-02BD-6755-CD62-296DBF9AD3BD}"/>
              </a:ext>
              <a:ext uri="{C183D7F6-B498-43B3-948B-1728B52AA6E4}">
                <adec:decorative xmlns:adec="http://schemas.microsoft.com/office/drawing/2017/decorative" val="0"/>
              </a:ext>
            </a:extLst>
          </p:cNvPr>
          <p:cNvSpPr txBox="1"/>
          <p:nvPr/>
        </p:nvSpPr>
        <p:spPr>
          <a:xfrm>
            <a:off x="1040824" y="5835548"/>
            <a:ext cx="6781800" cy="246221"/>
          </a:xfrm>
          <a:prstGeom prst="rect">
            <a:avLst/>
          </a:prstGeom>
          <a:noFill/>
        </p:spPr>
        <p:txBody>
          <a:bodyPr wrap="square" rtlCol="0">
            <a:spAutoFit/>
          </a:bodyPr>
          <a:lstStyle/>
          <a:p>
            <a:pPr algn="ctr"/>
            <a:r>
              <a:rPr lang="en-US" sz="1000" dirty="0">
                <a:solidFill>
                  <a:schemeClr val="bg1"/>
                </a:solidFill>
              </a:rPr>
              <a:t>Rao, A., Ryan, K. and Fletcher, S. Department of Biology, Texas A&amp;M University. "Electrochemical gradient."</a:t>
            </a:r>
          </a:p>
        </p:txBody>
      </p:sp>
    </p:spTree>
    <p:extLst>
      <p:ext uri="{BB962C8B-B14F-4D97-AF65-F5344CB8AC3E}">
        <p14:creationId xmlns:p14="http://schemas.microsoft.com/office/powerpoint/2010/main" val="1751584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Secondary Active Transport (Cotransport)</a:t>
            </a:r>
            <a:r>
              <a:rPr lang="en-US" sz="1600" baseline="-25000" dirty="0"/>
              <a:t>2</a:t>
            </a:r>
            <a:endParaRPr lang="en-US" sz="1600" dirty="0">
              <a:solidFill>
                <a:schemeClr val="accent1"/>
              </a:solidFill>
            </a:endParaRPr>
          </a:p>
        </p:txBody>
      </p:sp>
      <p:sp>
        <p:nvSpPr>
          <p:cNvPr id="11267" name="Rectangle 3"/>
          <p:cNvSpPr>
            <a:spLocks noGrp="1"/>
          </p:cNvSpPr>
          <p:nvPr>
            <p:ph idx="1"/>
          </p:nvPr>
        </p:nvSpPr>
        <p:spPr>
          <a:xfrm>
            <a:off x="457199" y="1280160"/>
            <a:ext cx="8229599" cy="4572000"/>
          </a:xfrm>
          <a:prstGeom prst="rect">
            <a:avLst/>
          </a:prstGeom>
        </p:spPr>
        <p:txBody>
          <a:bodyPr>
            <a:normAutofit/>
          </a:bodyPr>
          <a:lstStyle/>
          <a:p>
            <a:pPr marL="0" indent="0">
              <a:buNone/>
              <a:tabLst>
                <a:tab pos="461963" algn="l"/>
              </a:tabLst>
            </a:pPr>
            <a:r>
              <a:rPr lang="en-US" sz="2400" dirty="0">
                <a:solidFill>
                  <a:schemeClr val="tx1"/>
                </a:solidFill>
              </a:rPr>
              <a:t>The electrochemical gradient of hydrogen ions (protons) across the inner mitochondrial membrane provides the energy to make ATP during oxidative phosphorylation.</a:t>
            </a:r>
          </a:p>
          <a:p>
            <a:pPr>
              <a:tabLst>
                <a:tab pos="461963" algn="l"/>
              </a:tabLst>
            </a:pPr>
            <a:r>
              <a:rPr lang="en-US" sz="2400" dirty="0">
                <a:solidFill>
                  <a:schemeClr val="tx1"/>
                </a:solidFill>
              </a:rPr>
              <a:t>Protons move through the channel protein, ATP synthase, releasing energy that drives the phosphorylation of ADP into ATP.</a:t>
            </a:r>
            <a:endParaRPr lang="en-US" sz="2400" dirty="0">
              <a:solidFill>
                <a:srgbClr val="0000FF"/>
              </a:solidFill>
            </a:endParaRPr>
          </a:p>
        </p:txBody>
      </p:sp>
      <p:sp>
        <p:nvSpPr>
          <p:cNvPr id="5" name="TextBox 4">
            <a:extLst>
              <a:ext uri="{FF2B5EF4-FFF2-40B4-BE49-F238E27FC236}">
                <a16:creationId xmlns:a16="http://schemas.microsoft.com/office/drawing/2014/main" id="{6045F252-97A4-BD18-FFA3-EE6CCC29F12C}"/>
              </a:ext>
            </a:extLst>
          </p:cNvPr>
          <p:cNvSpPr txBox="1"/>
          <p:nvPr/>
        </p:nvSpPr>
        <p:spPr>
          <a:xfrm>
            <a:off x="-685800" y="3886200"/>
            <a:ext cx="4572000" cy="307777"/>
          </a:xfrm>
          <a:prstGeom prst="rect">
            <a:avLst/>
          </a:prstGeom>
          <a:noFill/>
        </p:spPr>
        <p:txBody>
          <a:bodyPr wrap="square">
            <a:spAutoFit/>
          </a:bodyPr>
          <a:lstStyle/>
          <a:p>
            <a:pPr algn="ctr"/>
            <a:r>
              <a:rPr lang="en-IN" sz="1400" b="1" dirty="0"/>
              <a:t>5.3 Figure 8</a:t>
            </a:r>
            <a:endParaRPr lang="en-IN" sz="1400" dirty="0"/>
          </a:p>
        </p:txBody>
      </p:sp>
      <p:pic>
        <p:nvPicPr>
          <p:cNvPr id="2" name="Content Placeholder 6" descr="A T P synthase in the inner membrane of the mitochondria produces A T P by using the kinetic energy from stored hydrogen ions.">
            <a:extLst>
              <a:ext uri="{FF2B5EF4-FFF2-40B4-BE49-F238E27FC236}">
                <a16:creationId xmlns:a16="http://schemas.microsoft.com/office/drawing/2014/main" id="{B0FFB2C7-5BC3-294E-BF6D-DE061D745B4D}"/>
              </a:ext>
            </a:extLst>
          </p:cNvPr>
          <p:cNvPicPr>
            <a:picLocks noChangeAspect="1"/>
          </p:cNvPicPr>
          <p:nvPr/>
        </p:nvPicPr>
        <p:blipFill>
          <a:blip r:embed="rId2"/>
          <a:srcRect l="7407" t="5334" r="8332" b="3000"/>
          <a:stretch/>
        </p:blipFill>
        <p:spPr>
          <a:xfrm>
            <a:off x="2125978" y="3200400"/>
            <a:ext cx="4538749"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5E2F88-A8C5-5280-AB96-BF56B39E8098}"/>
              </a:ext>
            </a:extLst>
          </p:cNvPr>
          <p:cNvSpPr>
            <a:spLocks noGrp="1"/>
          </p:cNvSpPr>
          <p:nvPr>
            <p:ph type="title"/>
          </p:nvPr>
        </p:nvSpPr>
        <p:spPr/>
        <p:txBody>
          <a:bodyPr/>
          <a:lstStyle/>
          <a:p>
            <a:r>
              <a:rPr lang="en-US" dirty="0"/>
              <a:t>Summary</a:t>
            </a:r>
            <a:endParaRPr lang="en-IN" dirty="0"/>
          </a:p>
        </p:txBody>
      </p:sp>
      <p:sp>
        <p:nvSpPr>
          <p:cNvPr id="5" name="Content Placeholder 4">
            <a:extLst>
              <a:ext uri="{FF2B5EF4-FFF2-40B4-BE49-F238E27FC236}">
                <a16:creationId xmlns:a16="http://schemas.microsoft.com/office/drawing/2014/main" id="{08FB103C-AEB8-0DA3-D9B7-F2445CF7181C}"/>
              </a:ext>
            </a:extLst>
          </p:cNvPr>
          <p:cNvSpPr>
            <a:spLocks noGrp="1"/>
          </p:cNvSpPr>
          <p:nvPr>
            <p:ph idx="1"/>
          </p:nvPr>
        </p:nvSpPr>
        <p:spPr/>
        <p:txBody>
          <a:bodyPr>
            <a:normAutofit fontScale="92500" lnSpcReduction="20000"/>
          </a:bodyPr>
          <a:lstStyle/>
          <a:p>
            <a:pPr marL="0" indent="0">
              <a:buNone/>
            </a:pPr>
            <a:r>
              <a:rPr lang="en-US" dirty="0"/>
              <a:t>The combined gradient that affects an ion includes its concentration gradient and its electrical gradient.</a:t>
            </a:r>
          </a:p>
          <a:p>
            <a:r>
              <a:rPr lang="en-US" dirty="0"/>
              <a:t>For example, positive ions may face concentration gradients favoring diffusion but electrical gradient hindering it.</a:t>
            </a:r>
          </a:p>
          <a:p>
            <a:r>
              <a:rPr lang="en-US" dirty="0"/>
              <a:t>In aqueous solutions, both electrochemical and concentration gradients need to be considered.</a:t>
            </a:r>
          </a:p>
          <a:p>
            <a:r>
              <a:rPr lang="en-US" dirty="0"/>
              <a:t>Cells require some substances at higher internal concentrations than external.</a:t>
            </a:r>
          </a:p>
          <a:p>
            <a:r>
              <a:rPr lang="en-US" dirty="0"/>
              <a:t>Moving substances against electrochemical gradients requires energy (ATP) via active transport (primary or secondary).</a:t>
            </a:r>
            <a:endParaRPr lang="en-IN" dirty="0"/>
          </a:p>
        </p:txBody>
      </p:sp>
    </p:spTree>
    <p:extLst>
      <p:ext uri="{BB962C8B-B14F-4D97-AF65-F5344CB8AC3E}">
        <p14:creationId xmlns:p14="http://schemas.microsoft.com/office/powerpoint/2010/main" val="1277806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401205"/>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Distinguish</a:t>
            </a:r>
            <a:r>
              <a:rPr lang="en-US" dirty="0"/>
              <a:t> between primary active transport and secondary active transport.</a:t>
            </a:r>
          </a:p>
          <a:p>
            <a:pPr marL="457200" indent="-457200">
              <a:buFont typeface="Arial" panose="020B0604020202020204" pitchFamily="34" charset="0"/>
              <a:buChar char="•"/>
              <a:tabLst>
                <a:tab pos="457200" algn="l"/>
              </a:tabLst>
            </a:pPr>
            <a:r>
              <a:rPr lang="en-US" b="1" dirty="0"/>
              <a:t>Understand</a:t>
            </a:r>
            <a:r>
              <a:rPr lang="en-US" dirty="0"/>
              <a:t> how electrochemical gradients affect ions.</a:t>
            </a:r>
          </a:p>
          <a:p>
            <a:pPr marL="457200" indent="-457200">
              <a:buFont typeface="Arial" panose="020B0604020202020204" pitchFamily="34" charset="0"/>
              <a:buChar char="•"/>
              <a:tabLst>
                <a:tab pos="457200" algn="l"/>
              </a:tabLst>
            </a:pPr>
            <a:r>
              <a:rPr lang="en-US" b="1" dirty="0"/>
              <a:t>Describe</a:t>
            </a:r>
            <a:r>
              <a:rPr lang="en-US" dirty="0"/>
              <a:t> the sodium-potassium pump as a primary active transport mechanism.</a:t>
            </a:r>
          </a:p>
          <a:p>
            <a:pPr marL="457200" indent="-457200">
              <a:buFont typeface="Arial" panose="020B0604020202020204" pitchFamily="34" charset="0"/>
              <a:buChar char="•"/>
              <a:tabLst>
                <a:tab pos="457200" algn="l"/>
              </a:tabLst>
            </a:pPr>
            <a:endParaRPr lang="en-US" dirty="0"/>
          </a:p>
          <a:p>
            <a:pPr marL="457200" indent="-457200">
              <a:buFont typeface="Arial" panose="020B0604020202020204" pitchFamily="34" charset="0"/>
              <a:buChar char="•"/>
              <a:tabLst>
                <a:tab pos="457200" algn="l"/>
              </a:tabLst>
            </a:pPr>
            <a:endParaRPr lang="en-US" dirty="0"/>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Active Transport</a:t>
            </a:r>
            <a:endParaRPr lang="en-US" sz="3200" dirty="0">
              <a:solidFill>
                <a:schemeClr val="accent1"/>
              </a:solidFill>
            </a:endParaRPr>
          </a:p>
        </p:txBody>
      </p:sp>
      <p:sp>
        <p:nvSpPr>
          <p:cNvPr id="11267" name="Rectangle 3"/>
          <p:cNvSpPr>
            <a:spLocks noGrp="1"/>
          </p:cNvSpPr>
          <p:nvPr>
            <p:ph idx="1"/>
          </p:nvPr>
        </p:nvSpPr>
        <p:spPr>
          <a:xfrm>
            <a:off x="457200" y="1280160"/>
            <a:ext cx="5181600" cy="4572000"/>
          </a:xfrm>
          <a:prstGeom prst="rect">
            <a:avLst/>
          </a:prstGeom>
        </p:spPr>
        <p:txBody>
          <a:bodyPr>
            <a:noAutofit/>
          </a:bodyPr>
          <a:lstStyle/>
          <a:p>
            <a:pPr marL="0" indent="0">
              <a:buNone/>
              <a:tabLst>
                <a:tab pos="457200" algn="l"/>
              </a:tabLst>
            </a:pPr>
            <a:r>
              <a:rPr lang="en-US" sz="2400" b="1" dirty="0"/>
              <a:t>Active transport </a:t>
            </a:r>
            <a:r>
              <a:rPr lang="en-US" sz="2400" dirty="0"/>
              <a:t>requires energy, often ATP, to move substances against their concentration gradients.</a:t>
            </a:r>
          </a:p>
          <a:p>
            <a:pPr>
              <a:tabLst>
                <a:tab pos="457200" algn="l"/>
              </a:tabLst>
            </a:pPr>
            <a:r>
              <a:rPr lang="en-US" sz="2400" dirty="0"/>
              <a:t>Passive transport is like the movement of water down a waterfall, while active transport is like the movement of water up a waterfall, it would require energy.</a:t>
            </a:r>
          </a:p>
          <a:p>
            <a:pPr>
              <a:tabLst>
                <a:tab pos="457200" algn="l"/>
              </a:tabLst>
            </a:pPr>
            <a:r>
              <a:rPr lang="en-US" sz="2400" dirty="0"/>
              <a:t>Some mechanisms transport small ions and molecules, while others move larger molecules through the membrane.</a:t>
            </a:r>
            <a:endParaRPr lang="en-US" sz="2400" dirty="0">
              <a:solidFill>
                <a:srgbClr val="0000FF"/>
              </a:solidFill>
            </a:endParaRPr>
          </a:p>
        </p:txBody>
      </p:sp>
      <p:sp>
        <p:nvSpPr>
          <p:cNvPr id="4" name="TextBox 3">
            <a:extLst>
              <a:ext uri="{FF2B5EF4-FFF2-40B4-BE49-F238E27FC236}">
                <a16:creationId xmlns:a16="http://schemas.microsoft.com/office/drawing/2014/main" id="{C31ACC9F-3D93-C17D-9272-44E36C74FD8D}"/>
              </a:ext>
              <a:ext uri="{C183D7F6-B498-43B3-948B-1728B52AA6E4}">
                <adec:decorative xmlns:adec="http://schemas.microsoft.com/office/drawing/2017/decorative" val="0"/>
              </a:ext>
            </a:extLst>
          </p:cNvPr>
          <p:cNvSpPr txBox="1"/>
          <p:nvPr/>
        </p:nvSpPr>
        <p:spPr>
          <a:xfrm>
            <a:off x="6694650" y="1313794"/>
            <a:ext cx="1073727" cy="307777"/>
          </a:xfrm>
          <a:prstGeom prst="rect">
            <a:avLst/>
          </a:prstGeom>
          <a:noFill/>
        </p:spPr>
        <p:txBody>
          <a:bodyPr wrap="square" rtlCol="0">
            <a:spAutoFit/>
          </a:bodyPr>
          <a:lstStyle/>
          <a:p>
            <a:pPr algn="ctr"/>
            <a:r>
              <a:rPr lang="en-US" sz="1400" b="1" dirty="0"/>
              <a:t>5.3 Figure 1</a:t>
            </a:r>
          </a:p>
        </p:txBody>
      </p:sp>
      <p:pic>
        <p:nvPicPr>
          <p:cNvPr id="2" name="Content Placeholder 4" descr="A photograph of a waterfall">
            <a:extLst>
              <a:ext uri="{FF2B5EF4-FFF2-40B4-BE49-F238E27FC236}">
                <a16:creationId xmlns:a16="http://schemas.microsoft.com/office/drawing/2014/main" id="{782CA488-29FA-6A92-992A-B218CC3B5250}"/>
              </a:ext>
            </a:extLst>
          </p:cNvPr>
          <p:cNvPicPr>
            <a:picLocks noChangeAspect="1"/>
          </p:cNvPicPr>
          <p:nvPr/>
        </p:nvPicPr>
        <p:blipFill>
          <a:blip r:embed="rId2"/>
          <a:srcRect l="11160" t="5333" r="11159" b="4667"/>
          <a:stretch/>
        </p:blipFill>
        <p:spPr>
          <a:xfrm>
            <a:off x="5353530" y="1708964"/>
            <a:ext cx="3755964" cy="2417587"/>
          </a:xfrm>
          <a:prstGeom prst="rect">
            <a:avLst/>
          </a:prstGeom>
        </p:spPr>
      </p:pic>
      <p:sp>
        <p:nvSpPr>
          <p:cNvPr id="5" name="TextBox 4">
            <a:extLst>
              <a:ext uri="{FF2B5EF4-FFF2-40B4-BE49-F238E27FC236}">
                <a16:creationId xmlns:a16="http://schemas.microsoft.com/office/drawing/2014/main" id="{421DE2B8-4A64-9339-E51B-48BE811EA3DA}"/>
              </a:ext>
              <a:ext uri="{C183D7F6-B498-43B3-948B-1728B52AA6E4}">
                <adec:decorative xmlns:adec="http://schemas.microsoft.com/office/drawing/2017/decorative" val="0"/>
              </a:ext>
            </a:extLst>
          </p:cNvPr>
          <p:cNvSpPr txBox="1"/>
          <p:nvPr/>
        </p:nvSpPr>
        <p:spPr>
          <a:xfrm>
            <a:off x="5238747" y="4217991"/>
            <a:ext cx="3985531" cy="246221"/>
          </a:xfrm>
          <a:prstGeom prst="rect">
            <a:avLst/>
          </a:prstGeom>
          <a:noFill/>
        </p:spPr>
        <p:txBody>
          <a:bodyPr wrap="square" rtlCol="0">
            <a:spAutoFit/>
          </a:bodyPr>
          <a:lstStyle/>
          <a:p>
            <a:pPr algn="ctr"/>
            <a:r>
              <a:rPr lang="en-US" sz="1000" dirty="0"/>
              <a:t>ReneGossner on Pixabay. "Waterfall."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Electrochemical Gradient</a:t>
            </a:r>
            <a:endParaRPr lang="en-US" sz="3200" dirty="0">
              <a:solidFill>
                <a:schemeClr val="accent1"/>
              </a:solidFill>
            </a:endParaRPr>
          </a:p>
        </p:txBody>
      </p:sp>
      <p:sp>
        <p:nvSpPr>
          <p:cNvPr id="11267" name="Rectangle 3"/>
          <p:cNvSpPr>
            <a:spLocks noGrp="1"/>
          </p:cNvSpPr>
          <p:nvPr>
            <p:ph idx="1"/>
          </p:nvPr>
        </p:nvSpPr>
        <p:spPr>
          <a:xfrm>
            <a:off x="457200" y="1280160"/>
            <a:ext cx="4724400" cy="4572000"/>
          </a:xfrm>
          <a:prstGeom prst="rect">
            <a:avLst/>
          </a:prstGeom>
        </p:spPr>
        <p:txBody>
          <a:bodyPr>
            <a:noAutofit/>
          </a:bodyPr>
          <a:lstStyle/>
          <a:p>
            <a:pPr marL="0" indent="0">
              <a:buNone/>
              <a:tabLst>
                <a:tab pos="457200" algn="l"/>
              </a:tabLst>
            </a:pPr>
            <a:r>
              <a:rPr lang="en-US" sz="2200" dirty="0"/>
              <a:t>Living cells have complex </a:t>
            </a:r>
            <a:r>
              <a:rPr lang="en-US" sz="2200" b="1" dirty="0"/>
              <a:t>electrochemical gradients </a:t>
            </a:r>
            <a:r>
              <a:rPr lang="en-US" sz="2200" dirty="0"/>
              <a:t>across their membranes due to different ion concentrations and electrical charges on each side of the membrane.</a:t>
            </a:r>
          </a:p>
          <a:p>
            <a:pPr>
              <a:tabLst>
                <a:tab pos="457200" algn="l"/>
              </a:tabLst>
            </a:pPr>
            <a:r>
              <a:rPr lang="en-US" sz="2200" dirty="0"/>
              <a:t>The cell's interior is negatively charged relative to the extracellular fluid, with higher potassium (K</a:t>
            </a:r>
            <a:r>
              <a:rPr lang="en-US" sz="2200" baseline="30000" dirty="0"/>
              <a:t>+</a:t>
            </a:r>
            <a:r>
              <a:rPr lang="en-US" sz="2200" dirty="0"/>
              <a:t>) but lower sodium (Na</a:t>
            </a:r>
            <a:r>
              <a:rPr lang="en-US" sz="2200" baseline="30000" dirty="0"/>
              <a:t>+</a:t>
            </a:r>
            <a:r>
              <a:rPr lang="en-US" sz="2200" dirty="0"/>
              <a:t>) concentrations.</a:t>
            </a:r>
          </a:p>
          <a:p>
            <a:pPr>
              <a:tabLst>
                <a:tab pos="457200" algn="l"/>
              </a:tabLst>
            </a:pPr>
            <a:r>
              <a:rPr lang="en-US" sz="2200" dirty="0"/>
              <a:t>An ion's electrochemical gradient combines its concentration gradient and the electrical force driving it based on charge.</a:t>
            </a:r>
            <a:endParaRPr lang="en-US" sz="2200" dirty="0">
              <a:solidFill>
                <a:srgbClr val="0000FF"/>
              </a:solidFill>
            </a:endParaRPr>
          </a:p>
        </p:txBody>
      </p:sp>
      <p:sp>
        <p:nvSpPr>
          <p:cNvPr id="4" name="TextBox 3">
            <a:extLst>
              <a:ext uri="{FF2B5EF4-FFF2-40B4-BE49-F238E27FC236}">
                <a16:creationId xmlns:a16="http://schemas.microsoft.com/office/drawing/2014/main" id="{C31ACC9F-3D93-C17D-9272-44E36C74FD8D}"/>
              </a:ext>
              <a:ext uri="{C183D7F6-B498-43B3-948B-1728B52AA6E4}">
                <adec:decorative xmlns:adec="http://schemas.microsoft.com/office/drawing/2017/decorative" val="0"/>
              </a:ext>
            </a:extLst>
          </p:cNvPr>
          <p:cNvSpPr txBox="1"/>
          <p:nvPr/>
        </p:nvSpPr>
        <p:spPr>
          <a:xfrm>
            <a:off x="6625936" y="1341562"/>
            <a:ext cx="1073727" cy="338555"/>
          </a:xfrm>
          <a:prstGeom prst="rect">
            <a:avLst/>
          </a:prstGeom>
          <a:noFill/>
        </p:spPr>
        <p:txBody>
          <a:bodyPr wrap="square" rtlCol="0">
            <a:spAutoFit/>
          </a:bodyPr>
          <a:lstStyle/>
          <a:p>
            <a:pPr algn="ctr"/>
            <a:r>
              <a:rPr lang="en-US" sz="1400" b="1" dirty="0"/>
              <a:t>5.3 Figure 2</a:t>
            </a:r>
          </a:p>
        </p:txBody>
      </p:sp>
      <p:pic>
        <p:nvPicPr>
          <p:cNvPr id="2" name="Content Placeholder 6" descr="A diagram of cell membrane&#10;&#10;Description automThis illustration shows a membrane bilayer with a negatively charged intracellular fluid and a positively charged extracellular fluid. Chlorine, potassium, and sodium ions are present in both the intracellular and extracellular fluid. The intracellular fluid has a high concentration of potassium ions, so they pass through the membrane to the outside of the cell, while sodium ions and chlorine ions enter the cell.atically generated">
            <a:extLst>
              <a:ext uri="{FF2B5EF4-FFF2-40B4-BE49-F238E27FC236}">
                <a16:creationId xmlns:a16="http://schemas.microsoft.com/office/drawing/2014/main" id="{78BDFE61-736A-811A-0742-A8DB7FD78FD6}"/>
              </a:ext>
            </a:extLst>
          </p:cNvPr>
          <p:cNvPicPr>
            <a:picLocks noChangeAspect="1"/>
          </p:cNvPicPr>
          <p:nvPr/>
        </p:nvPicPr>
        <p:blipFill>
          <a:blip r:embed="rId2"/>
          <a:srcRect l="14815" t="3667" r="14815" b="3000"/>
          <a:stretch/>
        </p:blipFill>
        <p:spPr>
          <a:xfrm>
            <a:off x="5181600" y="1684304"/>
            <a:ext cx="3821284" cy="2815683"/>
          </a:xfrm>
          <a:prstGeom prst="rect">
            <a:avLst/>
          </a:prstGeom>
        </p:spPr>
      </p:pic>
      <p:sp>
        <p:nvSpPr>
          <p:cNvPr id="5" name="TextBox 4" descr="This illustration shows a membrane bilayer with a negatively charged intracellular fluid and a positively charged extracellular fluid. Cl, K, and Na are present in both the intracellular and extracellular fluid. The intracellular fluid has a high concentration of potassium ions, so they pass through the membrane to the outside of the cell, while sodium ions and chlorine ions enter the cell.">
            <a:extLst>
              <a:ext uri="{FF2B5EF4-FFF2-40B4-BE49-F238E27FC236}">
                <a16:creationId xmlns:a16="http://schemas.microsoft.com/office/drawing/2014/main" id="{421DE2B8-4A64-9339-E51B-48BE811EA3DA}"/>
              </a:ext>
              <a:ext uri="{C183D7F6-B498-43B3-948B-1728B52AA6E4}">
                <adec:decorative xmlns:adec="http://schemas.microsoft.com/office/drawing/2017/decorative" val="0"/>
              </a:ext>
            </a:extLst>
          </p:cNvPr>
          <p:cNvSpPr txBox="1"/>
          <p:nvPr/>
        </p:nvSpPr>
        <p:spPr>
          <a:xfrm>
            <a:off x="5753100" y="4699602"/>
            <a:ext cx="2819400" cy="400110"/>
          </a:xfrm>
          <a:prstGeom prst="rect">
            <a:avLst/>
          </a:prstGeom>
          <a:noFill/>
        </p:spPr>
        <p:txBody>
          <a:bodyPr wrap="square" rtlCol="0">
            <a:spAutoFit/>
          </a:bodyPr>
          <a:lstStyle/>
          <a:p>
            <a:pPr algn="ctr"/>
            <a:r>
              <a:rPr lang="en-US" sz="1000" dirty="0"/>
              <a:t>CNX OpenStax on Wikimedia Commons. "Electrochemical gradient." Modified.</a:t>
            </a:r>
          </a:p>
        </p:txBody>
      </p:sp>
    </p:spTree>
    <p:extLst>
      <p:ext uri="{BB962C8B-B14F-4D97-AF65-F5344CB8AC3E}">
        <p14:creationId xmlns:p14="http://schemas.microsoft.com/office/powerpoint/2010/main" val="417728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1</a:t>
            </a:r>
            <a:endParaRPr lang="en-US" sz="16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2225040"/>
          </a:xfrm>
        </p:spPr>
        <p:txBody>
          <a:bodyPr/>
          <a:lstStyle/>
          <a:p>
            <a:r>
              <a:rPr lang="en-US" dirty="0"/>
              <a:t>Injecting a potassium solution into a person's blood is lethal, which is why the administration of a potassium solution is the method commonly used for capital punishment and euthanasia. Why do you think a potassium solution injection is lethal?</a:t>
            </a:r>
          </a:p>
        </p:txBody>
      </p:sp>
    </p:spTree>
    <p:extLst>
      <p:ext uri="{BB962C8B-B14F-4D97-AF65-F5344CB8AC3E}">
        <p14:creationId xmlns:p14="http://schemas.microsoft.com/office/powerpoint/2010/main" val="193357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Moving Against a Gradient</a:t>
            </a:r>
            <a:endParaRPr lang="en-US" sz="3200" dirty="0">
              <a:solidFill>
                <a:schemeClr val="accent1"/>
              </a:solidFill>
            </a:endParaRPr>
          </a:p>
        </p:txBody>
      </p:sp>
      <p:sp>
        <p:nvSpPr>
          <p:cNvPr id="11267" name="Rectangle 3"/>
          <p:cNvSpPr>
            <a:spLocks noGrp="1"/>
          </p:cNvSpPr>
          <p:nvPr>
            <p:ph idx="1"/>
          </p:nvPr>
        </p:nvSpPr>
        <p:spPr>
          <a:xfrm>
            <a:off x="457200" y="1097280"/>
            <a:ext cx="5181600" cy="4572000"/>
          </a:xfrm>
          <a:prstGeom prst="rect">
            <a:avLst/>
          </a:prstGeom>
        </p:spPr>
        <p:txBody>
          <a:bodyPr>
            <a:noAutofit/>
          </a:bodyPr>
          <a:lstStyle/>
          <a:p>
            <a:pPr marL="0" indent="0">
              <a:buNone/>
              <a:tabLst>
                <a:tab pos="457200" algn="l"/>
              </a:tabLst>
            </a:pPr>
            <a:r>
              <a:rPr lang="en-US" sz="2200" dirty="0"/>
              <a:t>Active transport pumps move substances against gradients using energy.</a:t>
            </a:r>
          </a:p>
          <a:p>
            <a:pPr>
              <a:tabLst>
                <a:tab pos="457200" algn="l"/>
              </a:tabLst>
            </a:pPr>
            <a:r>
              <a:rPr lang="en-US" sz="2200" b="1" dirty="0"/>
              <a:t>Pumps</a:t>
            </a:r>
            <a:r>
              <a:rPr lang="en-US" sz="2200" dirty="0"/>
              <a:t> maintain the electrochemical gradient, by moving critical ion and small molecules that can passively diffuse down their concentrations.</a:t>
            </a:r>
          </a:p>
          <a:p>
            <a:pPr>
              <a:tabLst>
                <a:tab pos="457200" algn="l"/>
              </a:tabLst>
            </a:pPr>
            <a:r>
              <a:rPr lang="en-US" sz="2200" b="1" dirty="0"/>
              <a:t>Primary active transport</a:t>
            </a:r>
            <a:r>
              <a:rPr lang="en-US" sz="2200" dirty="0"/>
              <a:t> directly uses ATP to pump substances.</a:t>
            </a:r>
          </a:p>
          <a:p>
            <a:pPr>
              <a:tabLst>
                <a:tab pos="457200" algn="l"/>
              </a:tabLst>
            </a:pPr>
            <a:r>
              <a:rPr lang="en-US" sz="2200" b="1" dirty="0"/>
              <a:t>Secondary active transport</a:t>
            </a:r>
            <a:r>
              <a:rPr lang="en-US" sz="2200" dirty="0"/>
              <a:t> uses cotransporters (pumps that move two substances at once) to couple the movement of a substance down its gradient with the movement of another against its gradient.</a:t>
            </a:r>
          </a:p>
        </p:txBody>
      </p:sp>
      <p:sp>
        <p:nvSpPr>
          <p:cNvPr id="4" name="TextBox 3">
            <a:extLst>
              <a:ext uri="{FF2B5EF4-FFF2-40B4-BE49-F238E27FC236}">
                <a16:creationId xmlns:a16="http://schemas.microsoft.com/office/drawing/2014/main" id="{C31ACC9F-3D93-C17D-9272-44E36C74FD8D}"/>
              </a:ext>
              <a:ext uri="{C183D7F6-B498-43B3-948B-1728B52AA6E4}">
                <adec:decorative xmlns:adec="http://schemas.microsoft.com/office/drawing/2017/decorative" val="0"/>
              </a:ext>
            </a:extLst>
          </p:cNvPr>
          <p:cNvSpPr txBox="1"/>
          <p:nvPr/>
        </p:nvSpPr>
        <p:spPr>
          <a:xfrm>
            <a:off x="6719116" y="1368623"/>
            <a:ext cx="1073727" cy="307777"/>
          </a:xfrm>
          <a:prstGeom prst="rect">
            <a:avLst/>
          </a:prstGeom>
          <a:noFill/>
        </p:spPr>
        <p:txBody>
          <a:bodyPr wrap="square" rtlCol="0">
            <a:spAutoFit/>
          </a:bodyPr>
          <a:lstStyle/>
          <a:p>
            <a:pPr algn="ctr"/>
            <a:r>
              <a:rPr lang="en-US" sz="1400" b="1" dirty="0"/>
              <a:t>5.3 Figure 3</a:t>
            </a:r>
          </a:p>
        </p:txBody>
      </p:sp>
      <p:pic>
        <p:nvPicPr>
          <p:cNvPr id="2" name="Content Placeholder 6" descr="Hydrogen ions flow out of the cell through a proton pump, then back into the cell as part of the sucrose-proton cotransporter. Sucrose flows with the protons from the lower concentration outside the cell to the higher concentration inside the cell, which is against the concentration gradient.">
            <a:extLst>
              <a:ext uri="{FF2B5EF4-FFF2-40B4-BE49-F238E27FC236}">
                <a16:creationId xmlns:a16="http://schemas.microsoft.com/office/drawing/2014/main" id="{8E127E5E-2CA4-1BA9-8EB6-9DAA67863055}"/>
              </a:ext>
            </a:extLst>
          </p:cNvPr>
          <p:cNvPicPr>
            <a:picLocks noChangeAspect="1"/>
          </p:cNvPicPr>
          <p:nvPr/>
        </p:nvPicPr>
        <p:blipFill>
          <a:blip r:embed="rId2"/>
          <a:srcRect l="15742" t="5333" r="15741" b="4001"/>
          <a:stretch/>
        </p:blipFill>
        <p:spPr>
          <a:xfrm>
            <a:off x="5389079" y="1679749"/>
            <a:ext cx="3733800" cy="2744848"/>
          </a:xfrm>
          <a:prstGeom prst="rect">
            <a:avLst/>
          </a:prstGeom>
        </p:spPr>
      </p:pic>
      <p:sp>
        <p:nvSpPr>
          <p:cNvPr id="5" name="TextBox 4" descr="This illustration shows a membrane bilayer with a negatively charged intracellular fluid and a positively charged extracellular fluid. Cl, K, and Na are present in both the intracellular and extracellular fluid. The intracellular fluid has a high concentration of potassium ions, so they pass through the membrane to the outside of the cell, while sodium ions and chlorine ions enter the cell.">
            <a:extLst>
              <a:ext uri="{FF2B5EF4-FFF2-40B4-BE49-F238E27FC236}">
                <a16:creationId xmlns:a16="http://schemas.microsoft.com/office/drawing/2014/main" id="{421DE2B8-4A64-9339-E51B-48BE811EA3DA}"/>
              </a:ext>
              <a:ext uri="{C183D7F6-B498-43B3-948B-1728B52AA6E4}">
                <adec:decorative xmlns:adec="http://schemas.microsoft.com/office/drawing/2017/decorative" val="0"/>
              </a:ext>
            </a:extLst>
          </p:cNvPr>
          <p:cNvSpPr txBox="1"/>
          <p:nvPr/>
        </p:nvSpPr>
        <p:spPr>
          <a:xfrm>
            <a:off x="5579579" y="4478593"/>
            <a:ext cx="3352800" cy="400110"/>
          </a:xfrm>
          <a:prstGeom prst="rect">
            <a:avLst/>
          </a:prstGeom>
          <a:noFill/>
        </p:spPr>
        <p:txBody>
          <a:bodyPr wrap="square" rtlCol="0">
            <a:spAutoFit/>
          </a:bodyPr>
          <a:lstStyle/>
          <a:p>
            <a:pPr algn="ctr"/>
            <a:r>
              <a:rPr lang="en-US" sz="1000" dirty="0"/>
              <a:t>Rao, A. Tag, A. and Ryan, K. Department of Biology, Texas A&amp;M University. "Proton gradient."</a:t>
            </a:r>
          </a:p>
        </p:txBody>
      </p:sp>
    </p:spTree>
    <p:extLst>
      <p:ext uri="{BB962C8B-B14F-4D97-AF65-F5344CB8AC3E}">
        <p14:creationId xmlns:p14="http://schemas.microsoft.com/office/powerpoint/2010/main" val="4127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444240"/>
          </a:xfrm>
        </p:spPr>
        <p:txBody>
          <a:bodyPr>
            <a:normAutofit/>
          </a:bodyPr>
          <a:lstStyle/>
          <a:p>
            <a:r>
              <a:rPr lang="en-US" dirty="0"/>
              <a:t>As a group, think about different types of cells, including human cells, plant cells, and bacterial cells. </a:t>
            </a:r>
          </a:p>
          <a:p>
            <a:pPr marL="457200" indent="-457200">
              <a:buFont typeface="Arial" panose="020B0604020202020204" pitchFamily="34" charset="0"/>
              <a:buChar char="•"/>
            </a:pPr>
            <a:r>
              <a:rPr lang="en-US" dirty="0"/>
              <a:t>What types of molecules might each type of cell like to accumulate? </a:t>
            </a:r>
          </a:p>
          <a:p>
            <a:pPr marL="457200" indent="-457200">
              <a:buFont typeface="Arial" panose="020B0604020202020204" pitchFamily="34" charset="0"/>
              <a:buChar char="•"/>
            </a:pPr>
            <a:r>
              <a:rPr lang="en-US" dirty="0"/>
              <a:t>What types of molecules might each type of cell try to avoid accumulating? </a:t>
            </a:r>
          </a:p>
          <a:p>
            <a:r>
              <a:rPr lang="en-US" dirty="0"/>
              <a:t>Discuss your reasons why as a group.</a:t>
            </a:r>
          </a:p>
        </p:txBody>
      </p:sp>
    </p:spTree>
    <p:extLst>
      <p:ext uri="{BB962C8B-B14F-4D97-AF65-F5344CB8AC3E}">
        <p14:creationId xmlns:p14="http://schemas.microsoft.com/office/powerpoint/2010/main" val="206963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94F61-DC72-0B20-3764-DDA43478B8A6}"/>
              </a:ext>
            </a:extLst>
          </p:cNvPr>
          <p:cNvSpPr>
            <a:spLocks noGrp="1"/>
          </p:cNvSpPr>
          <p:nvPr>
            <p:ph type="title"/>
          </p:nvPr>
        </p:nvSpPr>
        <p:spPr/>
        <p:txBody>
          <a:bodyPr/>
          <a:lstStyle/>
          <a:p>
            <a:r>
              <a:rPr lang="en-IN" dirty="0"/>
              <a:t>Carrier Proteins for Active Transport</a:t>
            </a:r>
          </a:p>
        </p:txBody>
      </p:sp>
      <p:sp>
        <p:nvSpPr>
          <p:cNvPr id="5" name="Content Placeholder 4">
            <a:extLst>
              <a:ext uri="{FF2B5EF4-FFF2-40B4-BE49-F238E27FC236}">
                <a16:creationId xmlns:a16="http://schemas.microsoft.com/office/drawing/2014/main" id="{FDEDF9A0-FA01-D225-A2B5-2D2D8100B612}"/>
              </a:ext>
            </a:extLst>
          </p:cNvPr>
          <p:cNvSpPr>
            <a:spLocks noGrp="1"/>
          </p:cNvSpPr>
          <p:nvPr>
            <p:ph idx="1"/>
          </p:nvPr>
        </p:nvSpPr>
        <p:spPr>
          <a:xfrm>
            <a:off x="457200" y="1280160"/>
            <a:ext cx="8382000" cy="4572000"/>
          </a:xfrm>
        </p:spPr>
        <p:txBody>
          <a:bodyPr>
            <a:normAutofit/>
          </a:bodyPr>
          <a:lstStyle/>
          <a:p>
            <a:r>
              <a:rPr lang="en-US" sz="2200" dirty="0"/>
              <a:t>Transporters, or ATPases) are membrane proteins that facilitate active transport.</a:t>
            </a:r>
          </a:p>
          <a:p>
            <a:pPr marL="457200" indent="-457200">
              <a:buFont typeface="Arial" panose="020B0604020202020204" pitchFamily="34" charset="0"/>
              <a:buChar char="•"/>
            </a:pPr>
            <a:r>
              <a:rPr lang="en-US" sz="2200" b="1" dirty="0"/>
              <a:t>Uniporters</a:t>
            </a:r>
            <a:r>
              <a:rPr lang="en-US" sz="2200" dirty="0"/>
              <a:t> transport a single ion or molecule across the membrane.</a:t>
            </a:r>
          </a:p>
          <a:p>
            <a:pPr marL="457200" indent="-457200">
              <a:buFont typeface="Arial" panose="020B0604020202020204" pitchFamily="34" charset="0"/>
              <a:buChar char="•"/>
            </a:pPr>
            <a:r>
              <a:rPr lang="en-US" sz="2200" b="1" dirty="0"/>
              <a:t>Symporters</a:t>
            </a:r>
            <a:r>
              <a:rPr lang="en-US" sz="2200" dirty="0"/>
              <a:t> carry two different ions or molecules in the same direction.</a:t>
            </a:r>
          </a:p>
          <a:p>
            <a:pPr marL="457200" indent="-457200">
              <a:buFont typeface="Arial" panose="020B0604020202020204" pitchFamily="34" charset="0"/>
              <a:buChar char="•"/>
            </a:pPr>
            <a:r>
              <a:rPr lang="en-US" sz="2200" b="1" dirty="0"/>
              <a:t>Antiporters</a:t>
            </a:r>
            <a:r>
              <a:rPr lang="en-US" sz="2200" dirty="0"/>
              <a:t> transport two ions or molecules in opposite directions across the membrane, such as the sodium-potassium pump.</a:t>
            </a:r>
            <a:endParaRPr lang="en-IN" sz="2200" dirty="0"/>
          </a:p>
        </p:txBody>
      </p:sp>
      <p:sp>
        <p:nvSpPr>
          <p:cNvPr id="8" name="TextBox 7">
            <a:extLst>
              <a:ext uri="{FF2B5EF4-FFF2-40B4-BE49-F238E27FC236}">
                <a16:creationId xmlns:a16="http://schemas.microsoft.com/office/drawing/2014/main" id="{2B39400B-0EC2-A4F9-1408-29283D078AEA}"/>
              </a:ext>
              <a:ext uri="{C183D7F6-B498-43B3-948B-1728B52AA6E4}">
                <adec:decorative xmlns:adec="http://schemas.microsoft.com/office/drawing/2017/decorative" val="0"/>
              </a:ext>
            </a:extLst>
          </p:cNvPr>
          <p:cNvSpPr txBox="1"/>
          <p:nvPr/>
        </p:nvSpPr>
        <p:spPr>
          <a:xfrm>
            <a:off x="1174172" y="4038600"/>
            <a:ext cx="1073727" cy="307777"/>
          </a:xfrm>
          <a:prstGeom prst="rect">
            <a:avLst/>
          </a:prstGeom>
          <a:noFill/>
        </p:spPr>
        <p:txBody>
          <a:bodyPr wrap="square" rtlCol="0">
            <a:spAutoFit/>
          </a:bodyPr>
          <a:lstStyle/>
          <a:p>
            <a:pPr algn="ctr"/>
            <a:r>
              <a:rPr lang="en-US" sz="1400" b="1" dirty="0"/>
              <a:t>5.3 Figure 4</a:t>
            </a:r>
          </a:p>
        </p:txBody>
      </p:sp>
      <p:pic>
        <p:nvPicPr>
          <p:cNvPr id="2" name="Content Placeholder 6" descr="The left image shows a uniporter that transports a substance in one direction. The middle image shows a symporter that transports two different substances in the same direction. The right image shows an antiporter that transports two different substances in opposite directions.">
            <a:extLst>
              <a:ext uri="{FF2B5EF4-FFF2-40B4-BE49-F238E27FC236}">
                <a16:creationId xmlns:a16="http://schemas.microsoft.com/office/drawing/2014/main" id="{ECA19933-347C-1D1E-CB3B-4A4B2C366F27}"/>
              </a:ext>
            </a:extLst>
          </p:cNvPr>
          <p:cNvPicPr>
            <a:picLocks noChangeAspect="1"/>
          </p:cNvPicPr>
          <p:nvPr/>
        </p:nvPicPr>
        <p:blipFill>
          <a:blip r:embed="rId2"/>
          <a:srcRect t="7000" b="16333"/>
          <a:stretch/>
        </p:blipFill>
        <p:spPr>
          <a:xfrm>
            <a:off x="2514600" y="4038600"/>
            <a:ext cx="4114800" cy="1752600"/>
          </a:xfrm>
          <a:prstGeom prst="rect">
            <a:avLst/>
          </a:prstGeom>
        </p:spPr>
      </p:pic>
      <p:sp>
        <p:nvSpPr>
          <p:cNvPr id="9" name="TextBox 8" descr="This illustration shows a membrane bilayer with a negatively charged intracellular fluid and a positively charged extracellular fluid. Cl, K, and Na are present in both the intracellular and extracellular fluid. The intracellular fluid has a high concentration of potassium ions, so they pass through the membrane to the outside of the cell, while sodium ions and chlorine ions enter the cell.">
            <a:extLst>
              <a:ext uri="{FF2B5EF4-FFF2-40B4-BE49-F238E27FC236}">
                <a16:creationId xmlns:a16="http://schemas.microsoft.com/office/drawing/2014/main" id="{A0914EA6-072D-967F-4835-A857F0C7980A}"/>
              </a:ext>
              <a:ext uri="{C183D7F6-B498-43B3-948B-1728B52AA6E4}">
                <adec:decorative xmlns:adec="http://schemas.microsoft.com/office/drawing/2017/decorative" val="0"/>
              </a:ext>
            </a:extLst>
          </p:cNvPr>
          <p:cNvSpPr txBox="1"/>
          <p:nvPr/>
        </p:nvSpPr>
        <p:spPr>
          <a:xfrm>
            <a:off x="1371599" y="5791200"/>
            <a:ext cx="6400800" cy="246222"/>
          </a:xfrm>
          <a:prstGeom prst="rect">
            <a:avLst/>
          </a:prstGeom>
          <a:noFill/>
        </p:spPr>
        <p:txBody>
          <a:bodyPr wrap="square" rtlCol="0">
            <a:spAutoFit/>
          </a:bodyPr>
          <a:lstStyle/>
          <a:p>
            <a:pPr algn="ctr"/>
            <a:r>
              <a:rPr lang="en-US" sz="1000" dirty="0"/>
              <a:t>Lupask on Wikimedia Commons. "Uniporter, symporter, and antiporter."</a:t>
            </a:r>
          </a:p>
        </p:txBody>
      </p:sp>
    </p:spTree>
    <p:extLst>
      <p:ext uri="{BB962C8B-B14F-4D97-AF65-F5344CB8AC3E}">
        <p14:creationId xmlns:p14="http://schemas.microsoft.com/office/powerpoint/2010/main" val="352186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94F61-DC72-0B20-3764-DDA43478B8A6}"/>
              </a:ext>
            </a:extLst>
          </p:cNvPr>
          <p:cNvSpPr>
            <a:spLocks noGrp="1"/>
          </p:cNvSpPr>
          <p:nvPr>
            <p:ph type="title"/>
          </p:nvPr>
        </p:nvSpPr>
        <p:spPr/>
        <p:txBody>
          <a:bodyPr/>
          <a:lstStyle/>
          <a:p>
            <a:r>
              <a:rPr lang="en-IN" dirty="0"/>
              <a:t>Primary Active Transport</a:t>
            </a:r>
          </a:p>
        </p:txBody>
      </p:sp>
      <p:sp>
        <p:nvSpPr>
          <p:cNvPr id="5" name="Content Placeholder 4">
            <a:extLst>
              <a:ext uri="{FF2B5EF4-FFF2-40B4-BE49-F238E27FC236}">
                <a16:creationId xmlns:a16="http://schemas.microsoft.com/office/drawing/2014/main" id="{FDEDF9A0-FA01-D225-A2B5-2D2D8100B612}"/>
              </a:ext>
            </a:extLst>
          </p:cNvPr>
          <p:cNvSpPr>
            <a:spLocks noGrp="1"/>
          </p:cNvSpPr>
          <p:nvPr>
            <p:ph idx="1"/>
          </p:nvPr>
        </p:nvSpPr>
        <p:spPr/>
        <p:txBody>
          <a:bodyPr>
            <a:normAutofit/>
          </a:bodyPr>
          <a:lstStyle/>
          <a:p>
            <a:r>
              <a:rPr lang="en-US" sz="2300" dirty="0"/>
              <a:t>Primary active transport of the sodium-potassium pump establishes electrochemical gradients that drive secondary active transport.</a:t>
            </a:r>
          </a:p>
        </p:txBody>
      </p:sp>
      <p:sp>
        <p:nvSpPr>
          <p:cNvPr id="8" name="TextBox 7">
            <a:extLst>
              <a:ext uri="{FF2B5EF4-FFF2-40B4-BE49-F238E27FC236}">
                <a16:creationId xmlns:a16="http://schemas.microsoft.com/office/drawing/2014/main" id="{2B39400B-0EC2-A4F9-1408-29283D078AEA}"/>
              </a:ext>
              <a:ext uri="{C183D7F6-B498-43B3-948B-1728B52AA6E4}">
                <adec:decorative xmlns:adec="http://schemas.microsoft.com/office/drawing/2017/decorative" val="0"/>
              </a:ext>
            </a:extLst>
          </p:cNvPr>
          <p:cNvSpPr txBox="1"/>
          <p:nvPr/>
        </p:nvSpPr>
        <p:spPr>
          <a:xfrm>
            <a:off x="137721" y="2133600"/>
            <a:ext cx="1073727" cy="307777"/>
          </a:xfrm>
          <a:prstGeom prst="rect">
            <a:avLst/>
          </a:prstGeom>
          <a:noFill/>
        </p:spPr>
        <p:txBody>
          <a:bodyPr wrap="square" rtlCol="0">
            <a:spAutoFit/>
          </a:bodyPr>
          <a:lstStyle/>
          <a:p>
            <a:pPr algn="ctr"/>
            <a:r>
              <a:rPr lang="en-US" sz="1400" b="1" dirty="0"/>
              <a:t>5.3 Figure 5</a:t>
            </a:r>
          </a:p>
        </p:txBody>
      </p:sp>
      <p:sp>
        <p:nvSpPr>
          <p:cNvPr id="9" name="TextBox 8" descr="This illustration shows a membrane bilayer with a negatively charged intracellular fluid and a positively charged extracellular fluid. Cl, K, and Na are present in both the intracellular and extracellular fluid. The intracellular fluid has a high concentration of potassium ions, so they pass through the membrane to the outside of the cell, while sodium ions and chlorine ions enter the cell.">
            <a:extLst>
              <a:ext uri="{FF2B5EF4-FFF2-40B4-BE49-F238E27FC236}">
                <a16:creationId xmlns:a16="http://schemas.microsoft.com/office/drawing/2014/main" id="{A0914EA6-072D-967F-4835-A857F0C7980A}"/>
              </a:ext>
              <a:ext uri="{C183D7F6-B498-43B3-948B-1728B52AA6E4}">
                <adec:decorative xmlns:adec="http://schemas.microsoft.com/office/drawing/2017/decorative" val="0"/>
              </a:ext>
            </a:extLst>
          </p:cNvPr>
          <p:cNvSpPr txBox="1"/>
          <p:nvPr/>
        </p:nvSpPr>
        <p:spPr>
          <a:xfrm>
            <a:off x="2101336" y="5773951"/>
            <a:ext cx="5416099" cy="246221"/>
          </a:xfrm>
          <a:prstGeom prst="rect">
            <a:avLst/>
          </a:prstGeom>
          <a:noFill/>
        </p:spPr>
        <p:txBody>
          <a:bodyPr wrap="square" rtlCol="0">
            <a:spAutoFit/>
          </a:bodyPr>
          <a:lstStyle/>
          <a:p>
            <a:pPr algn="ctr"/>
            <a:r>
              <a:rPr lang="en-US" sz="1000" dirty="0"/>
              <a:t>Mariana Ruiz Villarreal on Wikimedia Commons. "Sodium-potassium pump." </a:t>
            </a:r>
          </a:p>
        </p:txBody>
      </p:sp>
      <p:pic>
        <p:nvPicPr>
          <p:cNvPr id="2" name="Content Placeholder 6" descr="Sodium and potassium ions move across the electrochemical gradient of the plasma membrane through active transport.">
            <a:extLst>
              <a:ext uri="{FF2B5EF4-FFF2-40B4-BE49-F238E27FC236}">
                <a16:creationId xmlns:a16="http://schemas.microsoft.com/office/drawing/2014/main" id="{4089D855-EB59-F8A3-49E2-37FA8E08126A}"/>
              </a:ext>
            </a:extLst>
          </p:cNvPr>
          <p:cNvPicPr>
            <a:picLocks noChangeAspect="1"/>
          </p:cNvPicPr>
          <p:nvPr/>
        </p:nvPicPr>
        <p:blipFill>
          <a:blip r:embed="rId2"/>
          <a:srcRect l="926" t="5333" r="1852" b="9666"/>
          <a:stretch/>
        </p:blipFill>
        <p:spPr>
          <a:xfrm>
            <a:off x="1211448" y="2133600"/>
            <a:ext cx="7536904" cy="3660782"/>
          </a:xfrm>
          <a:prstGeom prst="rect">
            <a:avLst/>
          </a:prstGeom>
        </p:spPr>
      </p:pic>
    </p:spTree>
    <p:extLst>
      <p:ext uri="{BB962C8B-B14F-4D97-AF65-F5344CB8AC3E}">
        <p14:creationId xmlns:p14="http://schemas.microsoft.com/office/powerpoint/2010/main" val="290095517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2071</TotalTime>
  <Words>1137</Words>
  <Application>Microsoft Office PowerPoint</Application>
  <PresentationFormat>On-screen Show (4:3)</PresentationFormat>
  <Paragraphs>84</Paragraphs>
  <Slides>17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Century Gothic</vt:lpstr>
      <vt:lpstr>Arial</vt:lpstr>
      <vt:lpstr>Office Theme</vt:lpstr>
      <vt:lpstr>Lesson 5.3</vt:lpstr>
      <vt:lpstr>Objectives</vt:lpstr>
      <vt:lpstr>Active Transport</vt:lpstr>
      <vt:lpstr>Electrochemical Gradient</vt:lpstr>
      <vt:lpstr>Think It Through1</vt:lpstr>
      <vt:lpstr>Moving Against a Gradient</vt:lpstr>
      <vt:lpstr>Group Activity</vt:lpstr>
      <vt:lpstr>Carrier Proteins for Active Transport</vt:lpstr>
      <vt:lpstr>Primary Active Transport</vt:lpstr>
      <vt:lpstr>The Sodium-Potassium Pump</vt:lpstr>
      <vt:lpstr>Steps of a Sodium-Potassium Pump</vt:lpstr>
      <vt:lpstr>Secondary Active Transport (Cotransport)1</vt:lpstr>
      <vt:lpstr>5.3 Figure 7</vt:lpstr>
      <vt:lpstr>Think It Through2</vt:lpstr>
      <vt:lpstr>Secondary Active Transport (Cotransport)2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263</cp:revision>
  <dcterms:created xsi:type="dcterms:W3CDTF">2013-04-26T14:43:13Z</dcterms:created>
  <dcterms:modified xsi:type="dcterms:W3CDTF">2024-10-17T12:15:12Z</dcterms:modified>
</cp:coreProperties>
</file>