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handoutMasterIdLst>
    <p:handoutMasterId r:id="rId19"/>
  </p:handoutMasterIdLst>
  <p:sldIdLst>
    <p:sldId id="272" r:id="rId2"/>
    <p:sldId id="264" r:id="rId3"/>
    <p:sldId id="265" r:id="rId4"/>
    <p:sldId id="274" r:id="rId5"/>
    <p:sldId id="273" r:id="rId6"/>
    <p:sldId id="309" r:id="rId7"/>
    <p:sldId id="277" r:id="rId8"/>
    <p:sldId id="311" r:id="rId9"/>
    <p:sldId id="312" r:id="rId10"/>
    <p:sldId id="313" r:id="rId11"/>
    <p:sldId id="317" r:id="rId12"/>
    <p:sldId id="314" r:id="rId13"/>
    <p:sldId id="316" r:id="rId14"/>
    <p:sldId id="268" r:id="rId15"/>
    <p:sldId id="315" r:id="rId16"/>
    <p:sldId id="280" r:id="rId17"/>
  </p:sldIdLst>
  <p:sldSz cx="9144000" cy="6858000" type="screen4x3"/>
  <p:notesSz cx="6858000" cy="9144000"/>
  <p:embeddedFontLst>
    <p:embeddedFont>
      <p:font typeface="Century Gothic" panose="020B050202020202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6" autoAdjust="0"/>
    <p:restoredTop sz="86410" autoAdjust="0"/>
  </p:normalViewPr>
  <p:slideViewPr>
    <p:cSldViewPr>
      <p:cViewPr varScale="1">
        <p:scale>
          <a:sx n="95" d="100"/>
          <a:sy n="95" d="100"/>
        </p:scale>
        <p:origin x="2088" y="114"/>
      </p:cViewPr>
      <p:guideLst>
        <p:guide orient="horz" pos="2160"/>
        <p:guide pos="2880"/>
      </p:guideLst>
    </p:cSldViewPr>
  </p:slideViewPr>
  <p:outlineViewPr>
    <p:cViewPr>
      <p:scale>
        <a:sx n="33" d="100"/>
        <a:sy n="33" d="100"/>
      </p:scale>
      <p:origin x="0" y="-301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a:t>
            </a:r>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3649605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Phagocytosis is stimulated by the binding of certain molecules (ligands) on the target particle to receptors on the phagocytotic cell. This binding stimulates the polymerization of actin, which causes the membrane to protrude out and around the particle. Proteins that couple the cell membrane receptors to actin help ensure that the membrane fully surrounds, and remains around, the particle. Once the membrane protrusions have connected, the membrane of the forming vesicle undergoes fission (splits off from) the cell membrane and the actin disconnects from the receptors.</a:t>
            </a:r>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178700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clathrin-dependent endocytosis, clathrin proteins assemble on the inside of the plasma membrane, where the membrane receptors (black Y's) that attach to specific substances are located. Proteins of the AP-2 complex help in the assembly of these clathrin molecules. The plasma membrane invaginates, resulting in the formation of a vesicle containing the target substance. The vesicle then fuses with an endosome.</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142376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4D4D"/>
                </a:solidFill>
                <a:effectLst/>
                <a:highlight>
                  <a:srgbClr val="FFFFFF"/>
                </a:highlight>
                <a:latin typeface="Open Sans" panose="020B0606030504020204" pitchFamily="34" charset="0"/>
              </a:rPr>
              <a:t>Figure 6: Potocytosis is also used for transcytosis, where small molecules are taken up on one side of a cell and released on the other. Here, the protein albumin is taken up by a capillary wall endothelial cell from the bloodstream (which travels through the blood vessel lumen, or interior of the blood vessel) and deposited on the other side (the sub-endothelial space), outside of the capillary.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658384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3342089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27370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5.4</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Transport of Living Molecules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7BAA-1027-66A8-F8FD-0FE55243C507}"/>
              </a:ext>
            </a:extLst>
          </p:cNvPr>
          <p:cNvSpPr>
            <a:spLocks noGrp="1"/>
          </p:cNvSpPr>
          <p:nvPr>
            <p:ph type="title"/>
          </p:nvPr>
        </p:nvSpPr>
        <p:spPr/>
        <p:txBody>
          <a:bodyPr/>
          <a:lstStyle/>
          <a:p>
            <a:r>
              <a:rPr lang="en-US" dirty="0"/>
              <a:t>Potocytosis</a:t>
            </a:r>
          </a:p>
        </p:txBody>
      </p:sp>
      <p:sp>
        <p:nvSpPr>
          <p:cNvPr id="3" name="Content Placeholder 2">
            <a:extLst>
              <a:ext uri="{FF2B5EF4-FFF2-40B4-BE49-F238E27FC236}">
                <a16:creationId xmlns:a16="http://schemas.microsoft.com/office/drawing/2014/main" id="{25363829-5735-2F10-BD02-35261F894A06}"/>
              </a:ext>
            </a:extLst>
          </p:cNvPr>
          <p:cNvSpPr>
            <a:spLocks noGrp="1"/>
          </p:cNvSpPr>
          <p:nvPr>
            <p:ph idx="1"/>
          </p:nvPr>
        </p:nvSpPr>
        <p:spPr/>
        <p:txBody>
          <a:bodyPr/>
          <a:lstStyle/>
          <a:p>
            <a:r>
              <a:rPr lang="en-US" dirty="0"/>
              <a:t>Small molecules and ions are taken up by vesicles and deposited directly into the cytoplasm. </a:t>
            </a:r>
          </a:p>
          <a:p>
            <a:r>
              <a:rPr lang="en-US" dirty="0"/>
              <a:t>Uses </a:t>
            </a:r>
            <a:r>
              <a:rPr lang="en-US" b="1" dirty="0"/>
              <a:t>caveolin</a:t>
            </a:r>
            <a:r>
              <a:rPr lang="en-US" dirty="0"/>
              <a:t>: a coating protein with a similar function the clathrin.</a:t>
            </a:r>
          </a:p>
        </p:txBody>
      </p:sp>
      <p:sp>
        <p:nvSpPr>
          <p:cNvPr id="6" name="TextBox 5">
            <a:extLst>
              <a:ext uri="{FF2B5EF4-FFF2-40B4-BE49-F238E27FC236}">
                <a16:creationId xmlns:a16="http://schemas.microsoft.com/office/drawing/2014/main" id="{9DF3C444-A8CE-B56D-272F-6F084DD1A7CA}"/>
              </a:ext>
            </a:extLst>
          </p:cNvPr>
          <p:cNvSpPr txBox="1"/>
          <p:nvPr/>
        </p:nvSpPr>
        <p:spPr>
          <a:xfrm>
            <a:off x="5715000" y="1262111"/>
            <a:ext cx="1676400" cy="307777"/>
          </a:xfrm>
          <a:prstGeom prst="rect">
            <a:avLst/>
          </a:prstGeom>
          <a:noFill/>
        </p:spPr>
        <p:txBody>
          <a:bodyPr wrap="square" rtlCol="0">
            <a:spAutoFit/>
          </a:bodyPr>
          <a:lstStyle/>
          <a:p>
            <a:pPr algn="ctr"/>
            <a:r>
              <a:rPr lang="en-US" sz="1400" b="1" dirty="0"/>
              <a:t>5.4 Figure 6</a:t>
            </a:r>
          </a:p>
        </p:txBody>
      </p:sp>
      <p:pic>
        <p:nvPicPr>
          <p:cNvPr id="9" name="Content Placeholder 5" descr="Albumin molecules are shown entering a cell through the capillary wall on one end and exiting the cell through the capillary wall on the other side. Caveolae contain the albumin as they pass through the cell from blood vessel lumen into sub-endothelial space.">
            <a:extLst>
              <a:ext uri="{FF2B5EF4-FFF2-40B4-BE49-F238E27FC236}">
                <a16:creationId xmlns:a16="http://schemas.microsoft.com/office/drawing/2014/main" id="{EA7789B8-AC25-E17B-1AC9-BD426F0497F4}"/>
              </a:ext>
            </a:extLst>
          </p:cNvPr>
          <p:cNvPicPr>
            <a:picLocks noChangeAspect="1"/>
          </p:cNvPicPr>
          <p:nvPr/>
        </p:nvPicPr>
        <p:blipFill>
          <a:blip r:embed="rId3"/>
          <a:srcRect l="7407" t="5334" r="6481" b="3000"/>
          <a:stretch/>
        </p:blipFill>
        <p:spPr>
          <a:xfrm>
            <a:off x="4323303" y="1575214"/>
            <a:ext cx="4267200" cy="2523613"/>
          </a:xfrm>
          <a:prstGeom prst="rect">
            <a:avLst/>
          </a:prstGeom>
        </p:spPr>
      </p:pic>
      <p:sp>
        <p:nvSpPr>
          <p:cNvPr id="7" name="TextBox 6">
            <a:extLst>
              <a:ext uri="{FF2B5EF4-FFF2-40B4-BE49-F238E27FC236}">
                <a16:creationId xmlns:a16="http://schemas.microsoft.com/office/drawing/2014/main" id="{E66D881D-1C2A-1DB0-C74E-71A1DB50C020}"/>
              </a:ext>
            </a:extLst>
          </p:cNvPr>
          <p:cNvSpPr txBox="1"/>
          <p:nvPr/>
        </p:nvSpPr>
        <p:spPr>
          <a:xfrm>
            <a:off x="4267200" y="4221480"/>
            <a:ext cx="4572000" cy="246221"/>
          </a:xfrm>
          <a:prstGeom prst="rect">
            <a:avLst/>
          </a:prstGeom>
          <a:noFill/>
        </p:spPr>
        <p:txBody>
          <a:bodyPr wrap="square">
            <a:spAutoFit/>
          </a:bodyPr>
          <a:lstStyle/>
          <a:p>
            <a:pPr algn="ctr"/>
            <a:r>
              <a:rPr lang="en-US" sz="1000" dirty="0"/>
              <a:t>Robert Vink on ResearchGate. "Transcytosis." Modified.</a:t>
            </a:r>
          </a:p>
        </p:txBody>
      </p:sp>
    </p:spTree>
    <p:extLst>
      <p:ext uri="{BB962C8B-B14F-4D97-AF65-F5344CB8AC3E}">
        <p14:creationId xmlns:p14="http://schemas.microsoft.com/office/powerpoint/2010/main" val="3032608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D53E-1844-04D1-C1AE-2B6F935A3935}"/>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2BA6D7AA-10CE-5539-A75C-8FBF3070E184}"/>
              </a:ext>
            </a:extLst>
          </p:cNvPr>
          <p:cNvSpPr>
            <a:spLocks noGrp="1"/>
          </p:cNvSpPr>
          <p:nvPr>
            <p:ph idx="1"/>
          </p:nvPr>
        </p:nvSpPr>
        <p:spPr>
          <a:xfrm>
            <a:off x="457200" y="1280160"/>
            <a:ext cx="8229600" cy="1005840"/>
          </a:xfrm>
        </p:spPr>
        <p:txBody>
          <a:bodyPr/>
          <a:lstStyle/>
          <a:p>
            <a:r>
              <a:rPr lang="en-US" dirty="0"/>
              <a:t>How does clathrin-dependent endocytosis differ from potocytosis?</a:t>
            </a:r>
          </a:p>
        </p:txBody>
      </p:sp>
    </p:spTree>
    <p:extLst>
      <p:ext uri="{BB962C8B-B14F-4D97-AF65-F5344CB8AC3E}">
        <p14:creationId xmlns:p14="http://schemas.microsoft.com/office/powerpoint/2010/main" val="1622854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80C7-5E54-75D2-0CAD-F91C211D3AB4}"/>
              </a:ext>
            </a:extLst>
          </p:cNvPr>
          <p:cNvSpPr>
            <a:spLocks noGrp="1"/>
          </p:cNvSpPr>
          <p:nvPr>
            <p:ph type="title"/>
          </p:nvPr>
        </p:nvSpPr>
        <p:spPr/>
        <p:txBody>
          <a:bodyPr/>
          <a:lstStyle/>
          <a:p>
            <a:r>
              <a:rPr lang="en-US" dirty="0"/>
              <a:t>Exocytosis</a:t>
            </a:r>
          </a:p>
        </p:txBody>
      </p:sp>
      <p:sp>
        <p:nvSpPr>
          <p:cNvPr id="3" name="Content Placeholder 2">
            <a:extLst>
              <a:ext uri="{FF2B5EF4-FFF2-40B4-BE49-F238E27FC236}">
                <a16:creationId xmlns:a16="http://schemas.microsoft.com/office/drawing/2014/main" id="{66FFC803-7D85-12D5-CE7E-0AFE806BD152}"/>
              </a:ext>
            </a:extLst>
          </p:cNvPr>
          <p:cNvSpPr>
            <a:spLocks noGrp="1"/>
          </p:cNvSpPr>
          <p:nvPr>
            <p:ph idx="1"/>
          </p:nvPr>
        </p:nvSpPr>
        <p:spPr/>
        <p:txBody>
          <a:bodyPr>
            <a:normAutofit fontScale="92500" lnSpcReduction="10000"/>
          </a:bodyPr>
          <a:lstStyle/>
          <a:p>
            <a:r>
              <a:rPr lang="en-US" dirty="0"/>
              <a:t>The purpose of </a:t>
            </a:r>
            <a:r>
              <a:rPr lang="en-US" b="1" dirty="0"/>
              <a:t>exocytosis </a:t>
            </a:r>
            <a:r>
              <a:rPr lang="en-US" dirty="0"/>
              <a:t>is to expel material, such as waste. </a:t>
            </a:r>
          </a:p>
          <a:p>
            <a:pPr marL="457200" indent="-457200">
              <a:buFont typeface="Arial" panose="020B0604020202020204" pitchFamily="34" charset="0"/>
              <a:buChar char="•"/>
            </a:pPr>
            <a:endParaRPr lang="en-US" dirty="0"/>
          </a:p>
          <a:p>
            <a:r>
              <a:rPr lang="en-US" dirty="0"/>
              <a:t>Cells also use exocytosis to secrete products such as signaling molecules that need to be received by other cells </a:t>
            </a:r>
          </a:p>
          <a:p>
            <a:pPr marL="1200150" lvl="1" indent="-457200">
              <a:buFont typeface="Arial" panose="020B0604020202020204" pitchFamily="34" charset="0"/>
              <a:buChar char="•"/>
            </a:pPr>
            <a:r>
              <a:rPr lang="en-US" dirty="0"/>
              <a:t>Hormones</a:t>
            </a:r>
          </a:p>
          <a:p>
            <a:pPr marL="1200150" lvl="1" indent="-457200">
              <a:buFont typeface="Arial" panose="020B0604020202020204" pitchFamily="34" charset="0"/>
              <a:buChar char="•"/>
            </a:pPr>
            <a:r>
              <a:rPr lang="en-US" dirty="0"/>
              <a:t>Neurotransmitters</a:t>
            </a:r>
          </a:p>
        </p:txBody>
      </p:sp>
      <p:sp>
        <p:nvSpPr>
          <p:cNvPr id="6" name="TextBox 5">
            <a:extLst>
              <a:ext uri="{FF2B5EF4-FFF2-40B4-BE49-F238E27FC236}">
                <a16:creationId xmlns:a16="http://schemas.microsoft.com/office/drawing/2014/main" id="{59613F9B-89AD-856D-1664-F87F3327C04F}"/>
              </a:ext>
            </a:extLst>
          </p:cNvPr>
          <p:cNvSpPr txBox="1"/>
          <p:nvPr/>
        </p:nvSpPr>
        <p:spPr>
          <a:xfrm>
            <a:off x="6019800" y="1442549"/>
            <a:ext cx="1676400" cy="307777"/>
          </a:xfrm>
          <a:prstGeom prst="rect">
            <a:avLst/>
          </a:prstGeom>
          <a:noFill/>
        </p:spPr>
        <p:txBody>
          <a:bodyPr wrap="square" rtlCol="0">
            <a:spAutoFit/>
          </a:bodyPr>
          <a:lstStyle/>
          <a:p>
            <a:pPr algn="ctr"/>
            <a:r>
              <a:rPr lang="en-US" sz="1400" b="1" dirty="0"/>
              <a:t>5.4 Figure 7</a:t>
            </a:r>
          </a:p>
        </p:txBody>
      </p:sp>
      <p:pic>
        <p:nvPicPr>
          <p:cNvPr id="9" name="Content Placeholder 5" descr="This illustration shows vesicles fusing with the plasma membrane and releasing the contents to the extracellular fluid.">
            <a:extLst>
              <a:ext uri="{FF2B5EF4-FFF2-40B4-BE49-F238E27FC236}">
                <a16:creationId xmlns:a16="http://schemas.microsoft.com/office/drawing/2014/main" id="{BC478F78-8718-D4C0-CE68-C5B13EB152F8}"/>
              </a:ext>
            </a:extLst>
          </p:cNvPr>
          <p:cNvPicPr>
            <a:picLocks noChangeAspect="1"/>
          </p:cNvPicPr>
          <p:nvPr/>
        </p:nvPicPr>
        <p:blipFill>
          <a:blip r:embed="rId2"/>
          <a:srcRect l="26852" t="5333" r="26852" b="4667"/>
          <a:stretch/>
        </p:blipFill>
        <p:spPr>
          <a:xfrm>
            <a:off x="5198891" y="1774322"/>
            <a:ext cx="3318218" cy="3583675"/>
          </a:xfrm>
          <a:prstGeom prst="rect">
            <a:avLst/>
          </a:prstGeom>
        </p:spPr>
      </p:pic>
      <p:sp>
        <p:nvSpPr>
          <p:cNvPr id="7" name="TextBox 6">
            <a:extLst>
              <a:ext uri="{FF2B5EF4-FFF2-40B4-BE49-F238E27FC236}">
                <a16:creationId xmlns:a16="http://schemas.microsoft.com/office/drawing/2014/main" id="{26357FE2-D5AC-6B73-FDF8-A65898038C57}"/>
              </a:ext>
            </a:extLst>
          </p:cNvPr>
          <p:cNvSpPr txBox="1"/>
          <p:nvPr/>
        </p:nvSpPr>
        <p:spPr>
          <a:xfrm>
            <a:off x="4648200" y="5586889"/>
            <a:ext cx="4572000" cy="246221"/>
          </a:xfrm>
          <a:prstGeom prst="rect">
            <a:avLst/>
          </a:prstGeom>
          <a:noFill/>
        </p:spPr>
        <p:txBody>
          <a:bodyPr wrap="square">
            <a:spAutoFit/>
          </a:bodyPr>
          <a:lstStyle/>
          <a:p>
            <a:pPr algn="ctr"/>
            <a:r>
              <a:rPr lang="en-US" sz="1000" dirty="0"/>
              <a:t>OpenStax on Wikimedia Commons. "Exocytosis." Modified.</a:t>
            </a:r>
          </a:p>
        </p:txBody>
      </p:sp>
    </p:spTree>
    <p:extLst>
      <p:ext uri="{BB962C8B-B14F-4D97-AF65-F5344CB8AC3E}">
        <p14:creationId xmlns:p14="http://schemas.microsoft.com/office/powerpoint/2010/main" val="2433867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2F39-6E6A-9BC0-69E5-ACFF06ED1D33}"/>
              </a:ext>
            </a:extLst>
          </p:cNvPr>
          <p:cNvSpPr>
            <a:spLocks noGrp="1"/>
          </p:cNvSpPr>
          <p:nvPr>
            <p:ph type="title"/>
          </p:nvPr>
        </p:nvSpPr>
        <p:spPr/>
        <p:txBody>
          <a:bodyPr>
            <a:normAutofit fontScale="90000"/>
          </a:bodyPr>
          <a:lstStyle/>
          <a:p>
            <a:r>
              <a:rPr lang="en-US" dirty="0"/>
              <a:t>Table 1: Methods of Transport, Energy Requirements, and Types of Material Transported</a:t>
            </a:r>
          </a:p>
        </p:txBody>
      </p:sp>
      <p:graphicFrame>
        <p:nvGraphicFramePr>
          <p:cNvPr id="8" name="Content Placeholder 3" descr="Transport methods include: Diffusion which is a form of passive transport, an example of which is the transport of small-molecular-weight material. Osmosis is another form of passive transport that transports water. Facilitated transport or facilitated diffusion is a form of passive transport that can move sodium, potassium, calcium, and glucose. Primary active transport is a form of active transport that often moves sodium, potassium, and calcium. Secondary active transport is a form of active transport that often moves amino acids and lactose. Phagocytosis is a form of active transport that often moves large macromolecules. Receptor-mediated endocytosis is a form of active transport that often moves large molecules. Pinocytosis and potocytosis are forms of active transport that often move small molecules, ions, and liquids such as water.">
            <a:extLst>
              <a:ext uri="{FF2B5EF4-FFF2-40B4-BE49-F238E27FC236}">
                <a16:creationId xmlns:a16="http://schemas.microsoft.com/office/drawing/2014/main" id="{0A175BFC-B6E2-8DD9-FB5A-0453AEA809F5}"/>
              </a:ext>
            </a:extLst>
          </p:cNvPr>
          <p:cNvGraphicFramePr>
            <a:graphicFrameLocks noGrp="1"/>
          </p:cNvGraphicFramePr>
          <p:nvPr>
            <p:ph idx="1"/>
            <p:extLst>
              <p:ext uri="{D42A27DB-BD31-4B8C-83A1-F6EECF244321}">
                <p14:modId xmlns:p14="http://schemas.microsoft.com/office/powerpoint/2010/main" val="1014933256"/>
              </p:ext>
            </p:extLst>
          </p:nvPr>
        </p:nvGraphicFramePr>
        <p:xfrm>
          <a:off x="457200" y="1097280"/>
          <a:ext cx="8229600" cy="489425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522627793"/>
                    </a:ext>
                  </a:extLst>
                </a:gridCol>
                <a:gridCol w="2743200">
                  <a:extLst>
                    <a:ext uri="{9D8B030D-6E8A-4147-A177-3AD203B41FA5}">
                      <a16:colId xmlns:a16="http://schemas.microsoft.com/office/drawing/2014/main" val="4293862904"/>
                    </a:ext>
                  </a:extLst>
                </a:gridCol>
                <a:gridCol w="2743200">
                  <a:extLst>
                    <a:ext uri="{9D8B030D-6E8A-4147-A177-3AD203B41FA5}">
                      <a16:colId xmlns:a16="http://schemas.microsoft.com/office/drawing/2014/main" val="1570581887"/>
                    </a:ext>
                  </a:extLst>
                </a:gridCol>
              </a:tblGrid>
              <a:tr h="423463">
                <a:tc>
                  <a:txBody>
                    <a:bodyPr/>
                    <a:lstStyle/>
                    <a:p>
                      <a:pPr algn="l"/>
                      <a:r>
                        <a:rPr lang="en-IN" b="0" dirty="0">
                          <a:solidFill>
                            <a:schemeClr val="bg1"/>
                          </a:solidFill>
                          <a:effectLst/>
                          <a:latin typeface="+mn-lt"/>
                        </a:rPr>
                        <a:t>Transport Method</a:t>
                      </a:r>
                    </a:p>
                  </a:txBody>
                  <a:tcPr anchor="ctr"/>
                </a:tc>
                <a:tc>
                  <a:txBody>
                    <a:bodyPr/>
                    <a:lstStyle/>
                    <a:p>
                      <a:pPr algn="l"/>
                      <a:r>
                        <a:rPr lang="en-IN" b="0" dirty="0">
                          <a:solidFill>
                            <a:schemeClr val="bg1"/>
                          </a:solidFill>
                          <a:effectLst/>
                          <a:latin typeface="+mn-lt"/>
                        </a:rPr>
                        <a:t>Active/Passive</a:t>
                      </a:r>
                    </a:p>
                  </a:txBody>
                  <a:tcPr anchor="ctr"/>
                </a:tc>
                <a:tc>
                  <a:txBody>
                    <a:bodyPr/>
                    <a:lstStyle/>
                    <a:p>
                      <a:pPr algn="l"/>
                      <a:r>
                        <a:rPr lang="en-IN" b="0" dirty="0">
                          <a:solidFill>
                            <a:schemeClr val="bg1"/>
                          </a:solidFill>
                          <a:effectLst/>
                          <a:latin typeface="+mn-lt"/>
                        </a:rPr>
                        <a:t>Material Transported</a:t>
                      </a:r>
                    </a:p>
                  </a:txBody>
                  <a:tcPr anchor="ctr"/>
                </a:tc>
                <a:extLst>
                  <a:ext uri="{0D108BD9-81ED-4DB2-BD59-A6C34878D82A}">
                    <a16:rowId xmlns:a16="http://schemas.microsoft.com/office/drawing/2014/main" val="1420373151"/>
                  </a:ext>
                </a:extLst>
              </a:tr>
              <a:tr h="621940">
                <a:tc>
                  <a:txBody>
                    <a:bodyPr/>
                    <a:lstStyle/>
                    <a:p>
                      <a:r>
                        <a:rPr lang="en-IN" b="0" dirty="0">
                          <a:solidFill>
                            <a:srgbClr val="1F497D"/>
                          </a:solidFill>
                          <a:effectLst/>
                          <a:latin typeface="+mn-lt"/>
                        </a:rPr>
                        <a:t>diffusion</a:t>
                      </a:r>
                    </a:p>
                  </a:txBody>
                  <a:tcPr anchor="ctr"/>
                </a:tc>
                <a:tc>
                  <a:txBody>
                    <a:bodyPr/>
                    <a:lstStyle/>
                    <a:p>
                      <a:r>
                        <a:rPr lang="en-IN" b="0" dirty="0">
                          <a:solidFill>
                            <a:srgbClr val="1F497D"/>
                          </a:solidFill>
                          <a:effectLst/>
                          <a:latin typeface="+mn-lt"/>
                        </a:rPr>
                        <a:t>passive</a:t>
                      </a:r>
                    </a:p>
                  </a:txBody>
                  <a:tcPr anchor="ctr"/>
                </a:tc>
                <a:tc>
                  <a:txBody>
                    <a:bodyPr/>
                    <a:lstStyle/>
                    <a:p>
                      <a:r>
                        <a:rPr lang="en-IN" b="0" dirty="0">
                          <a:solidFill>
                            <a:srgbClr val="1F497D"/>
                          </a:solidFill>
                          <a:effectLst/>
                          <a:latin typeface="+mn-lt"/>
                        </a:rPr>
                        <a:t>small-molecular-weight material</a:t>
                      </a:r>
                    </a:p>
                  </a:txBody>
                  <a:tcPr anchor="ctr"/>
                </a:tc>
                <a:extLst>
                  <a:ext uri="{0D108BD9-81ED-4DB2-BD59-A6C34878D82A}">
                    <a16:rowId xmlns:a16="http://schemas.microsoft.com/office/drawing/2014/main" val="3412931234"/>
                  </a:ext>
                </a:extLst>
              </a:tr>
              <a:tr h="423463">
                <a:tc>
                  <a:txBody>
                    <a:bodyPr/>
                    <a:lstStyle/>
                    <a:p>
                      <a:r>
                        <a:rPr lang="en-IN" b="0" dirty="0">
                          <a:solidFill>
                            <a:srgbClr val="1F497D"/>
                          </a:solidFill>
                          <a:effectLst/>
                          <a:latin typeface="+mn-lt"/>
                        </a:rPr>
                        <a:t>osmosis </a:t>
                      </a:r>
                    </a:p>
                  </a:txBody>
                  <a:tcPr anchor="ctr"/>
                </a:tc>
                <a:tc>
                  <a:txBody>
                    <a:bodyPr/>
                    <a:lstStyle/>
                    <a:p>
                      <a:r>
                        <a:rPr lang="en-IN" b="0" dirty="0">
                          <a:solidFill>
                            <a:srgbClr val="1F497D"/>
                          </a:solidFill>
                          <a:effectLst/>
                          <a:latin typeface="+mn-lt"/>
                        </a:rPr>
                        <a:t>passive</a:t>
                      </a:r>
                    </a:p>
                  </a:txBody>
                  <a:tcPr anchor="ctr"/>
                </a:tc>
                <a:tc>
                  <a:txBody>
                    <a:bodyPr/>
                    <a:lstStyle/>
                    <a:p>
                      <a:r>
                        <a:rPr lang="en-IN" b="0" dirty="0">
                          <a:solidFill>
                            <a:srgbClr val="1F497D"/>
                          </a:solidFill>
                          <a:effectLst/>
                          <a:latin typeface="+mn-lt"/>
                        </a:rPr>
                        <a:t>water</a:t>
                      </a:r>
                    </a:p>
                  </a:txBody>
                  <a:tcPr anchor="ctr"/>
                </a:tc>
                <a:extLst>
                  <a:ext uri="{0D108BD9-81ED-4DB2-BD59-A6C34878D82A}">
                    <a16:rowId xmlns:a16="http://schemas.microsoft.com/office/drawing/2014/main" val="1548708678"/>
                  </a:ext>
                </a:extLst>
              </a:tr>
              <a:tr h="621940">
                <a:tc>
                  <a:txBody>
                    <a:bodyPr/>
                    <a:lstStyle/>
                    <a:p>
                      <a:r>
                        <a:rPr lang="en-IN" b="0" dirty="0">
                          <a:solidFill>
                            <a:srgbClr val="1F497D"/>
                          </a:solidFill>
                          <a:effectLst/>
                          <a:latin typeface="+mn-lt"/>
                        </a:rPr>
                        <a:t>facilitated transport/diffusion</a:t>
                      </a:r>
                    </a:p>
                  </a:txBody>
                  <a:tcPr anchor="ctr"/>
                </a:tc>
                <a:tc>
                  <a:txBody>
                    <a:bodyPr/>
                    <a:lstStyle/>
                    <a:p>
                      <a:r>
                        <a:rPr lang="en-IN" b="0" dirty="0">
                          <a:solidFill>
                            <a:srgbClr val="1F497D"/>
                          </a:solidFill>
                          <a:effectLst/>
                          <a:latin typeface="+mn-lt"/>
                        </a:rPr>
                        <a:t>passive</a:t>
                      </a:r>
                    </a:p>
                  </a:txBody>
                  <a:tcPr anchor="ctr"/>
                </a:tc>
                <a:tc>
                  <a:txBody>
                    <a:bodyPr/>
                    <a:lstStyle/>
                    <a:p>
                      <a:r>
                        <a:rPr lang="en-IN" b="0" dirty="0">
                          <a:solidFill>
                            <a:srgbClr val="1F497D"/>
                          </a:solidFill>
                          <a:effectLst/>
                          <a:latin typeface="+mn-lt"/>
                        </a:rPr>
                        <a:t>sodium, potassium, calcium, glucose</a:t>
                      </a:r>
                    </a:p>
                  </a:txBody>
                  <a:tcPr anchor="ctr"/>
                </a:tc>
                <a:extLst>
                  <a:ext uri="{0D108BD9-81ED-4DB2-BD59-A6C34878D82A}">
                    <a16:rowId xmlns:a16="http://schemas.microsoft.com/office/drawing/2014/main" val="2157668464"/>
                  </a:ext>
                </a:extLst>
              </a:tr>
              <a:tr h="621940">
                <a:tc>
                  <a:txBody>
                    <a:bodyPr/>
                    <a:lstStyle/>
                    <a:p>
                      <a:r>
                        <a:rPr lang="en-IN" b="0" dirty="0">
                          <a:solidFill>
                            <a:srgbClr val="1F497D"/>
                          </a:solidFill>
                          <a:effectLst/>
                          <a:latin typeface="+mn-lt"/>
                        </a:rPr>
                        <a:t>primary active transport</a:t>
                      </a:r>
                    </a:p>
                  </a:txBody>
                  <a:tcPr anchor="ctr"/>
                </a:tc>
                <a:tc>
                  <a:txBody>
                    <a:bodyPr/>
                    <a:lstStyle/>
                    <a:p>
                      <a:r>
                        <a:rPr lang="en-IN" b="0" dirty="0">
                          <a:solidFill>
                            <a:srgbClr val="1F497D"/>
                          </a:solidFill>
                          <a:effectLst/>
                          <a:latin typeface="+mn-lt"/>
                        </a:rPr>
                        <a:t>active</a:t>
                      </a:r>
                    </a:p>
                  </a:txBody>
                  <a:tcPr anchor="ctr"/>
                </a:tc>
                <a:tc>
                  <a:txBody>
                    <a:bodyPr/>
                    <a:lstStyle/>
                    <a:p>
                      <a:r>
                        <a:rPr lang="en-IN" b="0" dirty="0">
                          <a:solidFill>
                            <a:srgbClr val="1F497D"/>
                          </a:solidFill>
                          <a:effectLst/>
                          <a:latin typeface="+mn-lt"/>
                        </a:rPr>
                        <a:t>sodium, potassium, calcium</a:t>
                      </a:r>
                    </a:p>
                  </a:txBody>
                  <a:tcPr anchor="ctr"/>
                </a:tc>
                <a:extLst>
                  <a:ext uri="{0D108BD9-81ED-4DB2-BD59-A6C34878D82A}">
                    <a16:rowId xmlns:a16="http://schemas.microsoft.com/office/drawing/2014/main" val="236598913"/>
                  </a:ext>
                </a:extLst>
              </a:tr>
              <a:tr h="423463">
                <a:tc>
                  <a:txBody>
                    <a:bodyPr/>
                    <a:lstStyle/>
                    <a:p>
                      <a:r>
                        <a:rPr lang="en-IN" b="0" dirty="0">
                          <a:solidFill>
                            <a:srgbClr val="1F497D"/>
                          </a:solidFill>
                          <a:effectLst/>
                          <a:latin typeface="+mn-lt"/>
                        </a:rPr>
                        <a:t>secondary active transport</a:t>
                      </a:r>
                    </a:p>
                  </a:txBody>
                  <a:tcPr anchor="ctr"/>
                </a:tc>
                <a:tc>
                  <a:txBody>
                    <a:bodyPr/>
                    <a:lstStyle/>
                    <a:p>
                      <a:r>
                        <a:rPr lang="en-IN" b="0" dirty="0">
                          <a:solidFill>
                            <a:srgbClr val="1F497D"/>
                          </a:solidFill>
                          <a:effectLst/>
                          <a:latin typeface="+mn-lt"/>
                        </a:rPr>
                        <a:t>active</a:t>
                      </a:r>
                    </a:p>
                  </a:txBody>
                  <a:tcPr anchor="ctr"/>
                </a:tc>
                <a:tc>
                  <a:txBody>
                    <a:bodyPr/>
                    <a:lstStyle/>
                    <a:p>
                      <a:r>
                        <a:rPr lang="en-IN" b="0" dirty="0">
                          <a:solidFill>
                            <a:srgbClr val="1F497D"/>
                          </a:solidFill>
                          <a:effectLst/>
                          <a:latin typeface="+mn-lt"/>
                        </a:rPr>
                        <a:t>amino acids, lactose</a:t>
                      </a:r>
                    </a:p>
                  </a:txBody>
                  <a:tcPr anchor="ctr"/>
                </a:tc>
                <a:extLst>
                  <a:ext uri="{0D108BD9-81ED-4DB2-BD59-A6C34878D82A}">
                    <a16:rowId xmlns:a16="http://schemas.microsoft.com/office/drawing/2014/main" val="4139474162"/>
                  </a:ext>
                </a:extLst>
              </a:tr>
              <a:tr h="423463">
                <a:tc>
                  <a:txBody>
                    <a:bodyPr/>
                    <a:lstStyle/>
                    <a:p>
                      <a:r>
                        <a:rPr lang="en-IN" b="0" dirty="0">
                          <a:solidFill>
                            <a:srgbClr val="1F497D"/>
                          </a:solidFill>
                          <a:effectLst/>
                          <a:latin typeface="+mn-lt"/>
                        </a:rPr>
                        <a:t>phagocytosis</a:t>
                      </a:r>
                    </a:p>
                  </a:txBody>
                  <a:tcPr anchor="ctr"/>
                </a:tc>
                <a:tc>
                  <a:txBody>
                    <a:bodyPr/>
                    <a:lstStyle/>
                    <a:p>
                      <a:r>
                        <a:rPr lang="en-IN" b="0" dirty="0">
                          <a:solidFill>
                            <a:srgbClr val="1F497D"/>
                          </a:solidFill>
                          <a:effectLst/>
                          <a:latin typeface="+mn-lt"/>
                        </a:rPr>
                        <a:t>active</a:t>
                      </a:r>
                    </a:p>
                  </a:txBody>
                  <a:tcPr anchor="ctr"/>
                </a:tc>
                <a:tc>
                  <a:txBody>
                    <a:bodyPr/>
                    <a:lstStyle/>
                    <a:p>
                      <a:r>
                        <a:rPr lang="en-IN" b="0" dirty="0">
                          <a:solidFill>
                            <a:srgbClr val="1F497D"/>
                          </a:solidFill>
                          <a:effectLst/>
                          <a:latin typeface="+mn-lt"/>
                        </a:rPr>
                        <a:t>large macromolecules</a:t>
                      </a:r>
                    </a:p>
                  </a:txBody>
                  <a:tcPr anchor="ctr"/>
                </a:tc>
                <a:extLst>
                  <a:ext uri="{0D108BD9-81ED-4DB2-BD59-A6C34878D82A}">
                    <a16:rowId xmlns:a16="http://schemas.microsoft.com/office/drawing/2014/main" val="519146542"/>
                  </a:ext>
                </a:extLst>
              </a:tr>
              <a:tr h="621940">
                <a:tc>
                  <a:txBody>
                    <a:bodyPr/>
                    <a:lstStyle/>
                    <a:p>
                      <a:r>
                        <a:rPr lang="en-IN" b="0" dirty="0">
                          <a:solidFill>
                            <a:srgbClr val="1F497D"/>
                          </a:solidFill>
                          <a:effectLst/>
                          <a:latin typeface="+mn-lt"/>
                        </a:rPr>
                        <a:t>receptor-mediated endocytosis</a:t>
                      </a:r>
                    </a:p>
                  </a:txBody>
                  <a:tcPr anchor="ctr"/>
                </a:tc>
                <a:tc>
                  <a:txBody>
                    <a:bodyPr/>
                    <a:lstStyle/>
                    <a:p>
                      <a:r>
                        <a:rPr lang="en-IN" b="0" dirty="0">
                          <a:solidFill>
                            <a:srgbClr val="1F497D"/>
                          </a:solidFill>
                          <a:effectLst/>
                          <a:latin typeface="+mn-lt"/>
                        </a:rPr>
                        <a:t>active</a:t>
                      </a:r>
                    </a:p>
                  </a:txBody>
                  <a:tcPr anchor="ctr"/>
                </a:tc>
                <a:tc>
                  <a:txBody>
                    <a:bodyPr/>
                    <a:lstStyle/>
                    <a:p>
                      <a:r>
                        <a:rPr lang="en-IN" b="0" dirty="0">
                          <a:solidFill>
                            <a:srgbClr val="1F497D"/>
                          </a:solidFill>
                          <a:effectLst/>
                          <a:latin typeface="+mn-lt"/>
                        </a:rPr>
                        <a:t>large macromolecules</a:t>
                      </a:r>
                    </a:p>
                  </a:txBody>
                  <a:tcPr anchor="ctr"/>
                </a:tc>
                <a:extLst>
                  <a:ext uri="{0D108BD9-81ED-4DB2-BD59-A6C34878D82A}">
                    <a16:rowId xmlns:a16="http://schemas.microsoft.com/office/drawing/2014/main" val="3825134733"/>
                  </a:ext>
                </a:extLst>
              </a:tr>
              <a:tr h="621940">
                <a:tc>
                  <a:txBody>
                    <a:bodyPr/>
                    <a:lstStyle/>
                    <a:p>
                      <a:r>
                        <a:rPr lang="en-IN" b="0" dirty="0">
                          <a:solidFill>
                            <a:srgbClr val="1F497D"/>
                          </a:solidFill>
                          <a:effectLst/>
                          <a:latin typeface="+mn-lt"/>
                        </a:rPr>
                        <a:t>pinocytosis and potocytosis</a:t>
                      </a:r>
                    </a:p>
                  </a:txBody>
                  <a:tcPr anchor="ctr"/>
                </a:tc>
                <a:tc>
                  <a:txBody>
                    <a:bodyPr/>
                    <a:lstStyle/>
                    <a:p>
                      <a:r>
                        <a:rPr lang="en-IN" b="0" dirty="0">
                          <a:solidFill>
                            <a:srgbClr val="1F497D"/>
                          </a:solidFill>
                          <a:effectLst/>
                          <a:latin typeface="+mn-lt"/>
                        </a:rPr>
                        <a:t>active</a:t>
                      </a:r>
                    </a:p>
                  </a:txBody>
                  <a:tcPr anchor="ctr"/>
                </a:tc>
                <a:tc>
                  <a:txBody>
                    <a:bodyPr/>
                    <a:lstStyle/>
                    <a:p>
                      <a:r>
                        <a:rPr lang="en-IN" b="0" dirty="0">
                          <a:solidFill>
                            <a:srgbClr val="1F497D"/>
                          </a:solidFill>
                          <a:effectLst/>
                          <a:latin typeface="+mn-lt"/>
                        </a:rPr>
                        <a:t>small molecules, ions (liquids/water)</a:t>
                      </a:r>
                    </a:p>
                  </a:txBody>
                  <a:tcPr anchor="ctr"/>
                </a:tc>
                <a:extLst>
                  <a:ext uri="{0D108BD9-81ED-4DB2-BD59-A6C34878D82A}">
                    <a16:rowId xmlns:a16="http://schemas.microsoft.com/office/drawing/2014/main" val="3944042157"/>
                  </a:ext>
                </a:extLst>
              </a:tr>
            </a:tbl>
          </a:graphicData>
        </a:graphic>
      </p:graphicFrame>
    </p:spTree>
    <p:extLst>
      <p:ext uri="{BB962C8B-B14F-4D97-AF65-F5344CB8AC3E}">
        <p14:creationId xmlns:p14="http://schemas.microsoft.com/office/powerpoint/2010/main" val="4046440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p:txBody>
          <a:bodyPr/>
          <a:lstStyle/>
          <a:p>
            <a:r>
              <a:rPr lang="en-US" dirty="0"/>
              <a:t>As a group, consider the structural and size differences between typical prokaryotes and eukaryotes as well as the difference between animal and plant cells. </a:t>
            </a:r>
          </a:p>
          <a:p>
            <a:pPr marL="457200" indent="-457200">
              <a:buFont typeface="Arial" panose="020B0604020202020204" pitchFamily="34" charset="0"/>
              <a:buChar char="•"/>
            </a:pPr>
            <a:r>
              <a:rPr lang="en-US" dirty="0"/>
              <a:t>Why are the bulk transport mechanisms discussed in this section limited to eukaryotic cells? </a:t>
            </a:r>
          </a:p>
          <a:p>
            <a:pPr marL="457200" indent="-457200">
              <a:buFont typeface="Arial" panose="020B0604020202020204" pitchFamily="34" charset="0"/>
              <a:buChar char="•"/>
            </a:pPr>
            <a:r>
              <a:rPr lang="en-US" dirty="0"/>
              <a:t>Based on what you know about animal verse plant cell structure, what eukaryotic cells type is more likely to use bulk transport mechanisms? Why?</a:t>
            </a:r>
          </a:p>
          <a:p>
            <a:r>
              <a:rPr lang="en-US" dirty="0"/>
              <a:t>Discuss your reasoning.</a:t>
            </a:r>
          </a:p>
        </p:txBody>
      </p:sp>
    </p:spTree>
    <p:extLst>
      <p:ext uri="{BB962C8B-B14F-4D97-AF65-F5344CB8AC3E}">
        <p14:creationId xmlns:p14="http://schemas.microsoft.com/office/powerpoint/2010/main" val="2069639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4D65-6574-DFA4-0534-E6AB2F66B7D3}"/>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D9A231C9-3E3B-AEC5-6AF2-95DB90DA9F92}"/>
              </a:ext>
            </a:extLst>
          </p:cNvPr>
          <p:cNvSpPr>
            <a:spLocks noGrp="1"/>
          </p:cNvSpPr>
          <p:nvPr>
            <p:ph idx="1"/>
          </p:nvPr>
        </p:nvSpPr>
        <p:spPr/>
        <p:txBody>
          <a:bodyPr/>
          <a:lstStyle/>
          <a:p>
            <a:r>
              <a:rPr lang="en-US" dirty="0"/>
              <a:t>The cell moves large molecules into and out of the cell using </a:t>
            </a:r>
            <a:r>
              <a:rPr lang="en-US" b="1" dirty="0"/>
              <a:t>bulk transport</a:t>
            </a:r>
            <a:r>
              <a:rPr lang="en-US" dirty="0"/>
              <a:t>, which requires energy. </a:t>
            </a:r>
          </a:p>
          <a:p>
            <a:r>
              <a:rPr lang="en-US" dirty="0"/>
              <a:t>Materials are moved into the cell using one of the forms of </a:t>
            </a:r>
            <a:r>
              <a:rPr lang="en-US" b="1" dirty="0"/>
              <a:t>endocytosis</a:t>
            </a:r>
            <a:r>
              <a:rPr lang="en-US" dirty="0"/>
              <a:t>, based on the material being transported. </a:t>
            </a:r>
          </a:p>
          <a:p>
            <a:r>
              <a:rPr lang="en-US" dirty="0"/>
              <a:t>Materials are transported out of the cell using </a:t>
            </a:r>
            <a:r>
              <a:rPr lang="en-US" b="1" dirty="0"/>
              <a:t>exocytosis</a:t>
            </a:r>
            <a:r>
              <a:rPr lang="en-US" dirty="0"/>
              <a:t>. </a:t>
            </a:r>
          </a:p>
        </p:txBody>
      </p:sp>
    </p:spTree>
    <p:extLst>
      <p:ext uri="{BB962C8B-B14F-4D97-AF65-F5344CB8AC3E}">
        <p14:creationId xmlns:p14="http://schemas.microsoft.com/office/powerpoint/2010/main" val="554799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1815882"/>
          </a:xfrm>
          <a:prstGeom prst="rect">
            <a:avLst/>
          </a:prstGeom>
          <a:noFill/>
        </p:spPr>
        <p:txBody>
          <a:bodyPr>
            <a:spAutoFit/>
          </a:bodyPr>
          <a:lstStyle/>
          <a:p>
            <a:pPr>
              <a:spcBef>
                <a:spcPts val="0"/>
              </a:spcBef>
            </a:pPr>
            <a:r>
              <a:rPr lang="en-US" b="1" dirty="0">
                <a:effectLst/>
                <a:latin typeface="Calibri" panose="020F0502020204030204" pitchFamily="34" charset="0"/>
                <a:ea typeface="Times New Roman" panose="02020603050405020304" pitchFamily="18" charset="0"/>
              </a:rPr>
              <a:t>Describe</a:t>
            </a:r>
            <a:r>
              <a:rPr lang="en-US" dirty="0">
                <a:effectLst/>
                <a:latin typeface="Calibri" panose="020F0502020204030204" pitchFamily="34" charset="0"/>
                <a:ea typeface="Times New Roman" panose="02020603050405020304" pitchFamily="18" charset="0"/>
              </a:rPr>
              <a:t> endocytosis, including phagocytosis, pinocytosis, and receptor-mediated endocytosis.</a:t>
            </a:r>
            <a:endParaRPr lang="en-US" dirty="0">
              <a:effectLst/>
              <a:latin typeface="Calibri" panose="020F0502020204030204" pitchFamily="34" charset="0"/>
              <a:ea typeface="Calibri" panose="020F0502020204030204" pitchFamily="34" charset="0"/>
            </a:endParaRPr>
          </a:p>
          <a:p>
            <a:pPr>
              <a:spcBef>
                <a:spcPts val="0"/>
              </a:spcBef>
            </a:pPr>
            <a:r>
              <a:rPr lang="en-US" b="1" dirty="0">
                <a:effectLst/>
                <a:latin typeface="Calibri" panose="020F0502020204030204" pitchFamily="34" charset="0"/>
                <a:ea typeface="Times New Roman" panose="02020603050405020304" pitchFamily="18" charset="0"/>
              </a:rPr>
              <a:t>Understand</a:t>
            </a:r>
            <a:r>
              <a:rPr lang="en-US" dirty="0">
                <a:effectLst/>
                <a:latin typeface="Calibri" panose="020F0502020204030204" pitchFamily="34" charset="0"/>
                <a:ea typeface="Times New Roman" panose="02020603050405020304" pitchFamily="18" charset="0"/>
              </a:rPr>
              <a:t> the process of exocytosis.</a:t>
            </a:r>
            <a:endParaRPr lang="en-US" dirty="0">
              <a:effectLst/>
              <a:latin typeface="Calibri" panose="020F0502020204030204" pitchFamily="34" charset="0"/>
              <a:ea typeface="Calibri" panose="020F0502020204030204" pitchFamily="34" charset="0"/>
            </a:endParaRPr>
          </a:p>
          <a:p>
            <a:pPr>
              <a:spcBef>
                <a:spcPts val="0"/>
              </a:spcBef>
            </a:pPr>
            <a:r>
              <a:rPr lang="en-US" b="1" dirty="0">
                <a:effectLst/>
                <a:latin typeface="Calibri" panose="020F0502020204030204" pitchFamily="34" charset="0"/>
                <a:ea typeface="Times New Roman" panose="02020603050405020304" pitchFamily="18" charset="0"/>
              </a:rPr>
              <a:t>Compare</a:t>
            </a:r>
            <a:r>
              <a:rPr lang="en-US" dirty="0">
                <a:effectLst/>
                <a:latin typeface="Calibri" panose="020F0502020204030204" pitchFamily="34" charset="0"/>
                <a:ea typeface="Times New Roman" panose="02020603050405020304" pitchFamily="18" charset="0"/>
              </a:rPr>
              <a:t> and </a:t>
            </a:r>
            <a:r>
              <a:rPr lang="en-US" b="1" dirty="0">
                <a:effectLst/>
                <a:latin typeface="Calibri" panose="020F0502020204030204" pitchFamily="34" charset="0"/>
                <a:ea typeface="Times New Roman" panose="02020603050405020304" pitchFamily="18" charset="0"/>
              </a:rPr>
              <a:t>contrast</a:t>
            </a:r>
            <a:r>
              <a:rPr lang="en-US" dirty="0">
                <a:effectLst/>
                <a:latin typeface="Calibri" panose="020F0502020204030204" pitchFamily="34" charset="0"/>
                <a:ea typeface="Times New Roman" panose="02020603050405020304" pitchFamily="18" charset="0"/>
              </a:rPr>
              <a:t> endocytosis and exocytosis.</a:t>
            </a:r>
            <a:endParaRPr lang="en-US" dirty="0">
              <a:effectLst/>
              <a:latin typeface="Calibri" panose="020F0502020204030204" pitchFamily="34" charset="0"/>
              <a:ea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Transport of Multiple Molecules </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a:buNone/>
              <a:tabLst>
                <a:tab pos="461963" algn="l"/>
              </a:tabLst>
            </a:pPr>
            <a:r>
              <a:rPr lang="en-US" dirty="0">
                <a:solidFill>
                  <a:schemeClr val="tx1"/>
                </a:solidFill>
              </a:rPr>
              <a:t>Eukaryotic cells need to remove and take in larger molecules and particles. </a:t>
            </a:r>
          </a:p>
          <a:p>
            <a:pPr lvl="1">
              <a:tabLst>
                <a:tab pos="461963" algn="l"/>
              </a:tabLst>
            </a:pPr>
            <a:r>
              <a:rPr lang="en-US" i="0" dirty="0">
                <a:solidFill>
                  <a:schemeClr val="tx1"/>
                </a:solidFill>
              </a:rPr>
              <a:t>The transport </a:t>
            </a:r>
            <a:r>
              <a:rPr lang="en-US" dirty="0"/>
              <a:t>of large molecules, particles or cells across the cell membrane is called </a:t>
            </a:r>
            <a:r>
              <a:rPr lang="en-US" b="1" dirty="0"/>
              <a:t>bulk transport.</a:t>
            </a:r>
          </a:p>
          <a:p>
            <a:pPr lvl="1">
              <a:tabLst>
                <a:tab pos="461963" algn="l"/>
              </a:tabLst>
            </a:pPr>
            <a:r>
              <a:rPr lang="en-US" dirty="0">
                <a:solidFill>
                  <a:schemeClr val="tx1"/>
                </a:solidFill>
              </a:rPr>
              <a:t>Bulk transport requires energy.</a:t>
            </a:r>
          </a:p>
          <a:p>
            <a:pPr marL="0" indent="0">
              <a:buNone/>
              <a:tabLst>
                <a:tab pos="461963" algn="l"/>
              </a:tabLst>
            </a:pPr>
            <a:endParaRPr lang="en-US" i="0" dirty="0">
              <a:solidFill>
                <a:schemeClr val="tx1"/>
              </a:solidFill>
            </a:endParaRPr>
          </a:p>
          <a:p>
            <a:pPr>
              <a:tabLst>
                <a:tab pos="461963" algn="l"/>
              </a:tabLst>
            </a:pP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Types of Bulk Transport </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280160"/>
            <a:ext cx="8229600" cy="4587240"/>
          </a:xfrm>
        </p:spPr>
        <p:txBody>
          <a:bodyPr>
            <a:normAutofit/>
          </a:bodyPr>
          <a:lstStyle/>
          <a:p>
            <a:r>
              <a:rPr lang="en-US" b="1" dirty="0"/>
              <a:t>Endocytosis:</a:t>
            </a:r>
            <a:r>
              <a:rPr lang="en-US" dirty="0"/>
              <a:t> a type of active transport that moves particles into a cell.</a:t>
            </a:r>
          </a:p>
          <a:p>
            <a:pPr marL="1200150" lvl="1" indent="-457200">
              <a:buFont typeface="Arial" panose="020B0604020202020204" pitchFamily="34" charset="0"/>
              <a:buChar char="•"/>
            </a:pPr>
            <a:r>
              <a:rPr lang="en-US" dirty="0"/>
              <a:t>Phagocytosis</a:t>
            </a:r>
          </a:p>
          <a:p>
            <a:pPr marL="1200150" lvl="1" indent="-457200">
              <a:buFont typeface="Arial" panose="020B0604020202020204" pitchFamily="34" charset="0"/>
              <a:buChar char="•"/>
            </a:pPr>
            <a:r>
              <a:rPr lang="en-US" dirty="0"/>
              <a:t>Receptor mediated endocytosis</a:t>
            </a:r>
          </a:p>
          <a:p>
            <a:pPr marL="1200150" lvl="1" indent="-457200">
              <a:buFont typeface="Arial" panose="020B0604020202020204" pitchFamily="34" charset="0"/>
              <a:buChar char="•"/>
            </a:pPr>
            <a:r>
              <a:rPr lang="en-US" dirty="0"/>
              <a:t>Pinocytosis</a:t>
            </a:r>
          </a:p>
          <a:p>
            <a:endParaRPr lang="en-US" dirty="0"/>
          </a:p>
          <a:p>
            <a:r>
              <a:rPr lang="en-US" b="1" dirty="0"/>
              <a:t>Exocytosis: </a:t>
            </a:r>
            <a:r>
              <a:rPr lang="en-US" dirty="0"/>
              <a:t>a type of active transport that expels material </a:t>
            </a:r>
          </a:p>
          <a:p>
            <a:r>
              <a:rPr lang="en-US" dirty="0"/>
              <a:t>	</a:t>
            </a:r>
          </a:p>
        </p:txBody>
      </p:sp>
    </p:spTree>
    <p:extLst>
      <p:ext uri="{BB962C8B-B14F-4D97-AF65-F5344CB8AC3E}">
        <p14:creationId xmlns:p14="http://schemas.microsoft.com/office/powerpoint/2010/main" val="290095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Phagocytosis</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a:xfrm>
            <a:off x="457200" y="1280160"/>
            <a:ext cx="4648200" cy="4572000"/>
          </a:xfrm>
        </p:spPr>
        <p:txBody>
          <a:bodyPr>
            <a:normAutofit fontScale="85000" lnSpcReduction="20000"/>
          </a:bodyPr>
          <a:lstStyle/>
          <a:p>
            <a:r>
              <a:rPr lang="en-US" b="1" dirty="0"/>
              <a:t>Phagocytosis</a:t>
            </a:r>
            <a:r>
              <a:rPr lang="en-US" dirty="0"/>
              <a:t>: (cell eating) is the process by which a cell takes in larger particles, including other cells or cell debris.</a:t>
            </a:r>
          </a:p>
          <a:p>
            <a:pPr marL="457200" indent="-457200">
              <a:buFont typeface="Arial" panose="020B0604020202020204" pitchFamily="34" charset="0"/>
              <a:buChar char="•"/>
            </a:pPr>
            <a:r>
              <a:rPr lang="en-US" i="1" dirty="0"/>
              <a:t>Neutrophils </a:t>
            </a:r>
            <a:r>
              <a:rPr lang="en-US" dirty="0"/>
              <a:t>(a type of white blood cell) remove microorganisms from the body using phagocytosis.</a:t>
            </a:r>
          </a:p>
          <a:p>
            <a:pPr marL="1200150" lvl="1" indent="-457200">
              <a:buFont typeface="Arial" panose="020B0604020202020204" pitchFamily="34" charset="0"/>
              <a:buChar char="•"/>
            </a:pPr>
            <a:r>
              <a:rPr lang="en-US" dirty="0"/>
              <a:t>The </a:t>
            </a:r>
            <a:r>
              <a:rPr lang="en-US" i="1" dirty="0"/>
              <a:t>neutrophil</a:t>
            </a:r>
            <a:r>
              <a:rPr lang="en-US" dirty="0"/>
              <a:t> uses </a:t>
            </a:r>
            <a:r>
              <a:rPr lang="en-US" b="1" dirty="0"/>
              <a:t>pseudopods</a:t>
            </a:r>
            <a:r>
              <a:rPr lang="en-US" dirty="0"/>
              <a:t> (membrane extensions ) to surround and engulf the microorganism.</a:t>
            </a:r>
          </a:p>
          <a:p>
            <a:r>
              <a:rPr lang="en-US" dirty="0"/>
              <a:t>	 </a:t>
            </a:r>
          </a:p>
        </p:txBody>
      </p:sp>
      <p:sp>
        <p:nvSpPr>
          <p:cNvPr id="13" name="TextBox 12">
            <a:extLst>
              <a:ext uri="{FF2B5EF4-FFF2-40B4-BE49-F238E27FC236}">
                <a16:creationId xmlns:a16="http://schemas.microsoft.com/office/drawing/2014/main" id="{C011EB8E-CB02-D838-06F2-61019439FCBE}"/>
              </a:ext>
            </a:extLst>
          </p:cNvPr>
          <p:cNvSpPr txBox="1"/>
          <p:nvPr/>
        </p:nvSpPr>
        <p:spPr>
          <a:xfrm>
            <a:off x="5943600" y="1280160"/>
            <a:ext cx="2209800" cy="307777"/>
          </a:xfrm>
          <a:prstGeom prst="rect">
            <a:avLst/>
          </a:prstGeom>
          <a:noFill/>
        </p:spPr>
        <p:txBody>
          <a:bodyPr wrap="square" rtlCol="0">
            <a:spAutoFit/>
          </a:bodyPr>
          <a:lstStyle/>
          <a:p>
            <a:pPr algn="ctr"/>
            <a:r>
              <a:rPr lang="en-US" sz="1400" b="1" dirty="0"/>
              <a:t>5.4 Figure 1</a:t>
            </a:r>
          </a:p>
        </p:txBody>
      </p:sp>
      <p:pic>
        <p:nvPicPr>
          <p:cNvPr id="7" name="Content Placeholder 5" descr="The illustration shows a line labeled &quot;Plasma membrane.&quot; The is a particle on the outside of the plasma membrane labeled &quot;Large particle.&quot; The plasma membrane is shown starting to surround the large particle. Then the particle is shown on the inside of the plasma membrane surrounded by a full circle of membrane, and the whole thing is labeled &quot;Vacuole.&quot;">
            <a:extLst>
              <a:ext uri="{FF2B5EF4-FFF2-40B4-BE49-F238E27FC236}">
                <a16:creationId xmlns:a16="http://schemas.microsoft.com/office/drawing/2014/main" id="{7412F2A5-A642-5099-A317-1749B79DDBDD}"/>
              </a:ext>
            </a:extLst>
          </p:cNvPr>
          <p:cNvPicPr>
            <a:picLocks noChangeAspect="1"/>
          </p:cNvPicPr>
          <p:nvPr/>
        </p:nvPicPr>
        <p:blipFill>
          <a:blip r:embed="rId3"/>
          <a:srcRect l="23148" t="5334" r="23148" b="3000"/>
          <a:stretch/>
        </p:blipFill>
        <p:spPr>
          <a:xfrm>
            <a:off x="5240482" y="1627237"/>
            <a:ext cx="3616036" cy="3429000"/>
          </a:xfrm>
          <a:prstGeom prst="rect">
            <a:avLst/>
          </a:prstGeom>
        </p:spPr>
      </p:pic>
      <p:sp>
        <p:nvSpPr>
          <p:cNvPr id="5" name="TextBox 4">
            <a:extLst>
              <a:ext uri="{FF2B5EF4-FFF2-40B4-BE49-F238E27FC236}">
                <a16:creationId xmlns:a16="http://schemas.microsoft.com/office/drawing/2014/main" id="{1EB226B5-1573-E695-56F7-655CE70F89EE}"/>
              </a:ext>
            </a:extLst>
          </p:cNvPr>
          <p:cNvSpPr txBox="1"/>
          <p:nvPr/>
        </p:nvSpPr>
        <p:spPr>
          <a:xfrm>
            <a:off x="5164282" y="5077339"/>
            <a:ext cx="3979718" cy="246221"/>
          </a:xfrm>
          <a:prstGeom prst="rect">
            <a:avLst/>
          </a:prstGeom>
          <a:noFill/>
        </p:spPr>
        <p:txBody>
          <a:bodyPr wrap="square">
            <a:spAutoFit/>
          </a:bodyPr>
          <a:lstStyle/>
          <a:p>
            <a:pPr algn="ctr"/>
            <a:r>
              <a:rPr lang="en-US" sz="1000" dirty="0"/>
              <a:t>Mariana Ruiz Villareal on Wikimedia Commons. "Phagocytosis." Modified. </a:t>
            </a:r>
          </a:p>
        </p:txBody>
      </p:sp>
    </p:spTree>
    <p:extLst>
      <p:ext uri="{BB962C8B-B14F-4D97-AF65-F5344CB8AC3E}">
        <p14:creationId xmlns:p14="http://schemas.microsoft.com/office/powerpoint/2010/main" val="17698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94BC-29C6-2A3A-ED92-4925DF333B04}"/>
              </a:ext>
            </a:extLst>
          </p:cNvPr>
          <p:cNvSpPr>
            <a:spLocks noGrp="1"/>
          </p:cNvSpPr>
          <p:nvPr>
            <p:ph type="title"/>
          </p:nvPr>
        </p:nvSpPr>
        <p:spPr>
          <a:xfrm>
            <a:off x="304800" y="26020"/>
            <a:ext cx="8229600" cy="914400"/>
          </a:xfrm>
        </p:spPr>
        <p:txBody>
          <a:bodyPr/>
          <a:lstStyle/>
          <a:p>
            <a:r>
              <a:rPr lang="en-US" dirty="0"/>
              <a:t>Lesson 5.4 Figure 2</a:t>
            </a:r>
            <a:endParaRPr lang="en-IN" dirty="0"/>
          </a:p>
        </p:txBody>
      </p:sp>
      <p:sp>
        <p:nvSpPr>
          <p:cNvPr id="4" name="TextBox 3">
            <a:extLst>
              <a:ext uri="{FF2B5EF4-FFF2-40B4-BE49-F238E27FC236}">
                <a16:creationId xmlns:a16="http://schemas.microsoft.com/office/drawing/2014/main" id="{1F09BF21-388E-C050-3320-77979F25F82B}"/>
              </a:ext>
            </a:extLst>
          </p:cNvPr>
          <p:cNvSpPr txBox="1"/>
          <p:nvPr/>
        </p:nvSpPr>
        <p:spPr>
          <a:xfrm>
            <a:off x="2133600" y="5029200"/>
            <a:ext cx="4572000" cy="246221"/>
          </a:xfrm>
          <a:prstGeom prst="rect">
            <a:avLst/>
          </a:prstGeom>
          <a:noFill/>
        </p:spPr>
        <p:txBody>
          <a:bodyPr wrap="square">
            <a:spAutoFit/>
          </a:bodyPr>
          <a:lstStyle/>
          <a:p>
            <a:pPr algn="ctr"/>
            <a:r>
              <a:rPr lang="en-US" sz="1000" dirty="0"/>
              <a:t>Frontiers. "Phagocytosis."</a:t>
            </a:r>
          </a:p>
        </p:txBody>
      </p:sp>
      <p:pic>
        <p:nvPicPr>
          <p:cNvPr id="7" name="Content Placeholder 5" descr="A particular target covered in surface ligand connects with a phagocytic receptor protruding from the cell membrane. Through actin-driven protrusion, actin filaments begin coupling to push the cell membrane up around the particulate target. Membrane delivery occurs as the membrane begins to engulf the particulate target. Once the membrane connects to form a vesicle around the particulate target, membrane fission occurs, where the vesicle membrane splits off from the cell membrane to form an endosome, and the actin disconnects from receptors.">
            <a:extLst>
              <a:ext uri="{FF2B5EF4-FFF2-40B4-BE49-F238E27FC236}">
                <a16:creationId xmlns:a16="http://schemas.microsoft.com/office/drawing/2014/main" id="{96677569-7960-93ED-170A-55BA0E7FCBA8}"/>
              </a:ext>
            </a:extLst>
          </p:cNvPr>
          <p:cNvPicPr>
            <a:picLocks noGrp="1" noChangeAspect="1"/>
          </p:cNvPicPr>
          <p:nvPr>
            <p:ph idx="1"/>
          </p:nvPr>
        </p:nvPicPr>
        <p:blipFill>
          <a:blip r:embed="rId3"/>
          <a:srcRect t="6614" b="31333"/>
          <a:stretch/>
        </p:blipFill>
        <p:spPr>
          <a:xfrm>
            <a:off x="452176" y="2010489"/>
            <a:ext cx="8229600" cy="2837022"/>
          </a:xfrm>
        </p:spPr>
      </p:pic>
    </p:spTree>
    <p:extLst>
      <p:ext uri="{BB962C8B-B14F-4D97-AF65-F5344CB8AC3E}">
        <p14:creationId xmlns:p14="http://schemas.microsoft.com/office/powerpoint/2010/main" val="289642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81183F-0C88-0396-407B-2B211993027B}"/>
              </a:ext>
            </a:extLst>
          </p:cNvPr>
          <p:cNvSpPr>
            <a:spLocks noGrp="1"/>
          </p:cNvSpPr>
          <p:nvPr>
            <p:ph type="title"/>
          </p:nvPr>
        </p:nvSpPr>
        <p:spPr>
          <a:xfrm>
            <a:off x="457200" y="182880"/>
            <a:ext cx="8229600" cy="914400"/>
          </a:xfrm>
        </p:spPr>
        <p:txBody>
          <a:bodyPr anchor="ctr">
            <a:normAutofit/>
          </a:bodyPr>
          <a:lstStyle/>
          <a:p>
            <a:r>
              <a:rPr lang="en-US" dirty="0"/>
              <a:t>Receptor-Mediated Endocytosis</a:t>
            </a:r>
          </a:p>
        </p:txBody>
      </p:sp>
      <p:sp>
        <p:nvSpPr>
          <p:cNvPr id="15" name="TextBox 14">
            <a:extLst>
              <a:ext uri="{FF2B5EF4-FFF2-40B4-BE49-F238E27FC236}">
                <a16:creationId xmlns:a16="http://schemas.microsoft.com/office/drawing/2014/main" id="{2CCFE82C-1DA4-24B0-596A-BBD93BF82619}"/>
              </a:ext>
            </a:extLst>
          </p:cNvPr>
          <p:cNvSpPr txBox="1"/>
          <p:nvPr/>
        </p:nvSpPr>
        <p:spPr>
          <a:xfrm>
            <a:off x="1308074" y="1280160"/>
            <a:ext cx="2184452" cy="307777"/>
          </a:xfrm>
          <a:prstGeom prst="rect">
            <a:avLst/>
          </a:prstGeom>
          <a:noFill/>
        </p:spPr>
        <p:txBody>
          <a:bodyPr wrap="square" rtlCol="0">
            <a:spAutoFit/>
          </a:bodyPr>
          <a:lstStyle/>
          <a:p>
            <a:pPr algn="ctr" defTabSz="868680">
              <a:spcAft>
                <a:spcPts val="600"/>
              </a:spcAft>
            </a:pPr>
            <a:r>
              <a:rPr lang="en-US" sz="1400" b="1" kern="1200" dirty="0">
                <a:solidFill>
                  <a:schemeClr val="tx1"/>
                </a:solidFill>
                <a:latin typeface="+mn-lt"/>
                <a:ea typeface="+mn-ea"/>
                <a:cs typeface="+mn-cs"/>
              </a:rPr>
              <a:t>5.4 Figure 3</a:t>
            </a:r>
            <a:endParaRPr lang="en-US" sz="1400" b="1" dirty="0"/>
          </a:p>
        </p:txBody>
      </p:sp>
      <p:pic>
        <p:nvPicPr>
          <p:cNvPr id="2" name="Content Placeholder 5" descr="This illustration shows a part of the plasma membrane that is clathrin-coated on the cytoplasmic side and has receptors on the extracellular side. The receptors bind a substance, then pinch off to form a vesicle.">
            <a:extLst>
              <a:ext uri="{FF2B5EF4-FFF2-40B4-BE49-F238E27FC236}">
                <a16:creationId xmlns:a16="http://schemas.microsoft.com/office/drawing/2014/main" id="{0162E21D-397A-7134-C538-000571001AF3}"/>
              </a:ext>
            </a:extLst>
          </p:cNvPr>
          <p:cNvPicPr>
            <a:picLocks noGrp="1" noChangeAspect="1"/>
          </p:cNvPicPr>
          <p:nvPr>
            <p:ph idx="1"/>
          </p:nvPr>
        </p:nvPicPr>
        <p:blipFill>
          <a:blip r:embed="rId2"/>
          <a:srcRect l="26851" t="3667" r="26852" b="3367"/>
          <a:stretch/>
        </p:blipFill>
        <p:spPr>
          <a:xfrm>
            <a:off x="609600" y="1587937"/>
            <a:ext cx="3581400" cy="3995387"/>
          </a:xfrm>
        </p:spPr>
      </p:pic>
      <p:sp>
        <p:nvSpPr>
          <p:cNvPr id="3" name="TextBox 2">
            <a:extLst>
              <a:ext uri="{FF2B5EF4-FFF2-40B4-BE49-F238E27FC236}">
                <a16:creationId xmlns:a16="http://schemas.microsoft.com/office/drawing/2014/main" id="{E8860011-2A74-63C8-9FFD-F2854AE7168E}"/>
              </a:ext>
            </a:extLst>
          </p:cNvPr>
          <p:cNvSpPr txBox="1"/>
          <p:nvPr/>
        </p:nvSpPr>
        <p:spPr>
          <a:xfrm>
            <a:off x="114300" y="5698212"/>
            <a:ext cx="4572000" cy="246221"/>
          </a:xfrm>
          <a:prstGeom prst="rect">
            <a:avLst/>
          </a:prstGeom>
          <a:noFill/>
        </p:spPr>
        <p:txBody>
          <a:bodyPr wrap="square">
            <a:spAutoFit/>
          </a:bodyPr>
          <a:lstStyle/>
          <a:p>
            <a:pPr algn="ctr"/>
            <a:r>
              <a:rPr lang="en-US" sz="1000" dirty="0"/>
              <a:t>Mariana Ruiz Villarreal on Wikimedia Commons. "Phagocytosis." Modified. </a:t>
            </a:r>
          </a:p>
        </p:txBody>
      </p:sp>
      <p:sp>
        <p:nvSpPr>
          <p:cNvPr id="20" name="Content Placeholder 3">
            <a:extLst>
              <a:ext uri="{FF2B5EF4-FFF2-40B4-BE49-F238E27FC236}">
                <a16:creationId xmlns:a16="http://schemas.microsoft.com/office/drawing/2014/main" id="{16547813-9BBC-C0A6-78E6-41F4A9E6CF3D}"/>
              </a:ext>
            </a:extLst>
          </p:cNvPr>
          <p:cNvSpPr>
            <a:spLocks noGrp="1"/>
          </p:cNvSpPr>
          <p:nvPr>
            <p:ph idx="10"/>
          </p:nvPr>
        </p:nvSpPr>
        <p:spPr>
          <a:xfrm>
            <a:off x="4419600" y="1280160"/>
            <a:ext cx="4267200" cy="4572000"/>
          </a:xfrm>
        </p:spPr>
        <p:txBody>
          <a:bodyPr>
            <a:normAutofit fontScale="92500" lnSpcReduction="20000"/>
          </a:bodyPr>
          <a:lstStyle/>
          <a:p>
            <a:r>
              <a:rPr lang="en-US" dirty="0"/>
              <a:t>Cells use receptor- mediated endocytosis to bring in small particles proteins, hormones and metabolites) with the help of cell-surface receptors </a:t>
            </a:r>
          </a:p>
          <a:p>
            <a:endParaRPr lang="en-US" dirty="0"/>
          </a:p>
          <a:p>
            <a:r>
              <a:rPr lang="en-US" b="1" dirty="0"/>
              <a:t>Clathrin</a:t>
            </a:r>
            <a:r>
              <a:rPr lang="en-US" dirty="0"/>
              <a:t>: a protein which helps stabilizes the cell membrane is often used. </a:t>
            </a:r>
          </a:p>
          <a:p>
            <a:endParaRPr lang="en-US" dirty="0"/>
          </a:p>
          <a:p>
            <a:r>
              <a:rPr lang="en-US" sz="2200" dirty="0"/>
              <a:t>Example: Receptor-mediated endocytosis is used to remove low density lipoprotein (LDL) from the blood.</a:t>
            </a:r>
          </a:p>
        </p:txBody>
      </p:sp>
    </p:spTree>
    <p:extLst>
      <p:ext uri="{BB962C8B-B14F-4D97-AF65-F5344CB8AC3E}">
        <p14:creationId xmlns:p14="http://schemas.microsoft.com/office/powerpoint/2010/main" val="2641862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2B92-714A-2F5D-EAFC-FF6D15896FCD}"/>
              </a:ext>
            </a:extLst>
          </p:cNvPr>
          <p:cNvSpPr>
            <a:spLocks noGrp="1"/>
          </p:cNvSpPr>
          <p:nvPr>
            <p:ph type="title"/>
          </p:nvPr>
        </p:nvSpPr>
        <p:spPr/>
        <p:txBody>
          <a:bodyPr/>
          <a:lstStyle/>
          <a:p>
            <a:r>
              <a:rPr lang="en-US" dirty="0"/>
              <a:t>Lesson 5.4 Figure 4</a:t>
            </a:r>
            <a:endParaRPr lang="en-IN" dirty="0"/>
          </a:p>
        </p:txBody>
      </p:sp>
      <p:sp>
        <p:nvSpPr>
          <p:cNvPr id="4" name="TextBox 3">
            <a:extLst>
              <a:ext uri="{FF2B5EF4-FFF2-40B4-BE49-F238E27FC236}">
                <a16:creationId xmlns:a16="http://schemas.microsoft.com/office/drawing/2014/main" id="{6184757B-4288-D490-CA93-9DCE9D03FD83}"/>
              </a:ext>
            </a:extLst>
          </p:cNvPr>
          <p:cNvSpPr txBox="1"/>
          <p:nvPr/>
        </p:nvSpPr>
        <p:spPr>
          <a:xfrm>
            <a:off x="2286000" y="5485924"/>
            <a:ext cx="4572000" cy="246221"/>
          </a:xfrm>
          <a:prstGeom prst="rect">
            <a:avLst/>
          </a:prstGeom>
          <a:noFill/>
        </p:spPr>
        <p:txBody>
          <a:bodyPr wrap="square">
            <a:spAutoFit/>
          </a:bodyPr>
          <a:lstStyle/>
          <a:p>
            <a:pPr algn="ctr"/>
            <a:r>
              <a:rPr lang="en-US" sz="1000" dirty="0"/>
              <a:t>Grant, B. D. and Sato, M on Wikimedia Commons. "Clathrin-dependent endocytosis."</a:t>
            </a:r>
          </a:p>
        </p:txBody>
      </p:sp>
      <p:pic>
        <p:nvPicPr>
          <p:cNvPr id="6" name="Content Placeholder 5" descr="This illustration shows a part of the plasma membrane that is clathrin-coated with A P-2 on the cytoplasmic side and has receptors on the extracellular side. The receptors bind a substance, then pinch off to form a clathrin-coated vesicle. Fusion allows for early endosomes.">
            <a:extLst>
              <a:ext uri="{FF2B5EF4-FFF2-40B4-BE49-F238E27FC236}">
                <a16:creationId xmlns:a16="http://schemas.microsoft.com/office/drawing/2014/main" id="{20B34FAA-88EB-71D7-A0DD-D82F6F1BEAAB}"/>
              </a:ext>
            </a:extLst>
          </p:cNvPr>
          <p:cNvPicPr>
            <a:picLocks noChangeAspect="1"/>
          </p:cNvPicPr>
          <p:nvPr/>
        </p:nvPicPr>
        <p:blipFill>
          <a:blip r:embed="rId3"/>
          <a:srcRect l="18518" t="5334" r="17592" b="2626"/>
          <a:stretch/>
        </p:blipFill>
        <p:spPr>
          <a:xfrm>
            <a:off x="1943100" y="1260194"/>
            <a:ext cx="5257800" cy="4208145"/>
          </a:xfrm>
          <a:prstGeom prst="rect">
            <a:avLst/>
          </a:prstGeom>
        </p:spPr>
      </p:pic>
    </p:spTree>
    <p:extLst>
      <p:ext uri="{BB962C8B-B14F-4D97-AF65-F5344CB8AC3E}">
        <p14:creationId xmlns:p14="http://schemas.microsoft.com/office/powerpoint/2010/main" val="372821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C9245-C319-505C-F765-7FB874678D78}"/>
              </a:ext>
            </a:extLst>
          </p:cNvPr>
          <p:cNvSpPr>
            <a:spLocks noGrp="1"/>
          </p:cNvSpPr>
          <p:nvPr>
            <p:ph type="title"/>
          </p:nvPr>
        </p:nvSpPr>
        <p:spPr/>
        <p:txBody>
          <a:bodyPr/>
          <a:lstStyle/>
          <a:p>
            <a:r>
              <a:rPr lang="en-US" dirty="0"/>
              <a:t>Pinocytosis</a:t>
            </a:r>
          </a:p>
        </p:txBody>
      </p:sp>
      <p:sp>
        <p:nvSpPr>
          <p:cNvPr id="5" name="Content Placeholder 4">
            <a:extLst>
              <a:ext uri="{FF2B5EF4-FFF2-40B4-BE49-F238E27FC236}">
                <a16:creationId xmlns:a16="http://schemas.microsoft.com/office/drawing/2014/main" id="{2FDCD95E-0BFF-200A-B814-EF20321D1E84}"/>
              </a:ext>
            </a:extLst>
          </p:cNvPr>
          <p:cNvSpPr>
            <a:spLocks noGrp="1"/>
          </p:cNvSpPr>
          <p:nvPr>
            <p:ph idx="1"/>
          </p:nvPr>
        </p:nvSpPr>
        <p:spPr/>
        <p:txBody>
          <a:bodyPr>
            <a:normAutofit fontScale="92500" lnSpcReduction="10000"/>
          </a:bodyPr>
          <a:lstStyle/>
          <a:p>
            <a:r>
              <a:rPr lang="en-US" dirty="0"/>
              <a:t>A variation of endocytosis where the cell takes in small molecules ( such as water) from the extracellular fluid.</a:t>
            </a:r>
          </a:p>
          <a:p>
            <a:pPr marL="457200" indent="-457200">
              <a:buFont typeface="Arial" panose="020B0604020202020204" pitchFamily="34" charset="0"/>
              <a:buChar char="•"/>
            </a:pPr>
            <a:r>
              <a:rPr lang="en-US" dirty="0"/>
              <a:t>Pinocytosis results in smaller vesicles than phagocytosis. </a:t>
            </a:r>
          </a:p>
          <a:p>
            <a:pPr marL="457200" indent="-457200">
              <a:buFont typeface="Arial" panose="020B0604020202020204" pitchFamily="34" charset="0"/>
              <a:buChar char="•"/>
            </a:pPr>
            <a:r>
              <a:rPr lang="en-US" dirty="0"/>
              <a:t>The vesicle does not merge with the lysosome.</a:t>
            </a:r>
          </a:p>
        </p:txBody>
      </p:sp>
      <p:sp>
        <p:nvSpPr>
          <p:cNvPr id="8" name="TextBox 7">
            <a:extLst>
              <a:ext uri="{FF2B5EF4-FFF2-40B4-BE49-F238E27FC236}">
                <a16:creationId xmlns:a16="http://schemas.microsoft.com/office/drawing/2014/main" id="{964500EC-8EEA-7770-ECD1-39C841E00633}"/>
              </a:ext>
            </a:extLst>
          </p:cNvPr>
          <p:cNvSpPr txBox="1"/>
          <p:nvPr/>
        </p:nvSpPr>
        <p:spPr>
          <a:xfrm>
            <a:off x="5753099" y="1244991"/>
            <a:ext cx="1905000" cy="307777"/>
          </a:xfrm>
          <a:prstGeom prst="rect">
            <a:avLst/>
          </a:prstGeom>
          <a:noFill/>
        </p:spPr>
        <p:txBody>
          <a:bodyPr wrap="square" rtlCol="0">
            <a:spAutoFit/>
          </a:bodyPr>
          <a:lstStyle/>
          <a:p>
            <a:pPr algn="ctr"/>
            <a:r>
              <a:rPr lang="en-US" sz="1400" b="1" dirty="0"/>
              <a:t>5.4 Figure 5</a:t>
            </a:r>
          </a:p>
        </p:txBody>
      </p:sp>
      <p:pic>
        <p:nvPicPr>
          <p:cNvPr id="6" name="Content Placeholder 5" descr="The plasma membrane forms a pocket around the fluid, and the membrane subsequently engulfs the fluid, which becomes trapped in a vacuole.">
            <a:extLst>
              <a:ext uri="{FF2B5EF4-FFF2-40B4-BE49-F238E27FC236}">
                <a16:creationId xmlns:a16="http://schemas.microsoft.com/office/drawing/2014/main" id="{E8439C4E-CB93-58E2-3B39-F101181C2BC2}"/>
              </a:ext>
            </a:extLst>
          </p:cNvPr>
          <p:cNvPicPr>
            <a:picLocks noChangeAspect="1"/>
          </p:cNvPicPr>
          <p:nvPr/>
        </p:nvPicPr>
        <p:blipFill>
          <a:blip r:embed="rId2"/>
          <a:srcRect l="25926" t="3667" r="25926" b="3000"/>
          <a:stretch/>
        </p:blipFill>
        <p:spPr>
          <a:xfrm>
            <a:off x="5029199" y="1552768"/>
            <a:ext cx="3352800" cy="3610708"/>
          </a:xfrm>
          <a:prstGeom prst="rect">
            <a:avLst/>
          </a:prstGeom>
        </p:spPr>
      </p:pic>
      <p:sp>
        <p:nvSpPr>
          <p:cNvPr id="9" name="TextBox 8">
            <a:extLst>
              <a:ext uri="{FF2B5EF4-FFF2-40B4-BE49-F238E27FC236}">
                <a16:creationId xmlns:a16="http://schemas.microsoft.com/office/drawing/2014/main" id="{69ADC5A8-FAA3-A66E-34F0-42771601E9FE}"/>
              </a:ext>
            </a:extLst>
          </p:cNvPr>
          <p:cNvSpPr txBox="1"/>
          <p:nvPr/>
        </p:nvSpPr>
        <p:spPr>
          <a:xfrm>
            <a:off x="4419599" y="5388622"/>
            <a:ext cx="4572000" cy="246221"/>
          </a:xfrm>
          <a:prstGeom prst="rect">
            <a:avLst/>
          </a:prstGeom>
          <a:noFill/>
        </p:spPr>
        <p:txBody>
          <a:bodyPr wrap="square">
            <a:spAutoFit/>
          </a:bodyPr>
          <a:lstStyle/>
          <a:p>
            <a:pPr algn="ctr"/>
            <a:r>
              <a:rPr lang="en-US" sz="1000" dirty="0"/>
              <a:t>Mariana Ruiz Villarreal on Wikimedia Commons. "Pinocytosis." Modified. </a:t>
            </a:r>
          </a:p>
        </p:txBody>
      </p:sp>
    </p:spTree>
    <p:extLst>
      <p:ext uri="{BB962C8B-B14F-4D97-AF65-F5344CB8AC3E}">
        <p14:creationId xmlns:p14="http://schemas.microsoft.com/office/powerpoint/2010/main" val="305174242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1830</TotalTime>
  <Words>903</Words>
  <Application>Microsoft Office PowerPoint</Application>
  <PresentationFormat>On-screen Show (4:3)</PresentationFormat>
  <Paragraphs>108</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Century Gothic</vt:lpstr>
      <vt:lpstr>Open Sans</vt:lpstr>
      <vt:lpstr>Arial</vt:lpstr>
      <vt:lpstr>Courier New</vt:lpstr>
      <vt:lpstr>Office Theme</vt:lpstr>
      <vt:lpstr>Lesson 5.4</vt:lpstr>
      <vt:lpstr>Objectives</vt:lpstr>
      <vt:lpstr>Transport of Multiple Molecules </vt:lpstr>
      <vt:lpstr>Types of Bulk Transport </vt:lpstr>
      <vt:lpstr>Phagocytosis</vt:lpstr>
      <vt:lpstr>Lesson 5.4 Figure 2</vt:lpstr>
      <vt:lpstr>Receptor-Mediated Endocytosis</vt:lpstr>
      <vt:lpstr>Lesson 5.4 Figure 4</vt:lpstr>
      <vt:lpstr>Pinocytosis</vt:lpstr>
      <vt:lpstr>Potocytosis</vt:lpstr>
      <vt:lpstr>Think It Through</vt:lpstr>
      <vt:lpstr>Exocytosis</vt:lpstr>
      <vt:lpstr>Table 1: Methods of Transport, Energy Requirements, and Types of Material Transported</vt:lpstr>
      <vt:lpstr>Group Activity</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182</cp:revision>
  <dcterms:created xsi:type="dcterms:W3CDTF">2013-04-26T14:43:13Z</dcterms:created>
  <dcterms:modified xsi:type="dcterms:W3CDTF">2024-10-17T12:54:28Z</dcterms:modified>
</cp:coreProperties>
</file>