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handoutMasterIdLst>
    <p:handoutMasterId r:id="rId25"/>
  </p:handoutMasterIdLst>
  <p:sldIdLst>
    <p:sldId id="272" r:id="rId2"/>
    <p:sldId id="264" r:id="rId3"/>
    <p:sldId id="265" r:id="rId4"/>
    <p:sldId id="277" r:id="rId5"/>
    <p:sldId id="278" r:id="rId6"/>
    <p:sldId id="291" r:id="rId7"/>
    <p:sldId id="276" r:id="rId8"/>
    <p:sldId id="279" r:id="rId9"/>
    <p:sldId id="280" r:id="rId10"/>
    <p:sldId id="274" r:id="rId11"/>
    <p:sldId id="282" r:id="rId12"/>
    <p:sldId id="281" r:id="rId13"/>
    <p:sldId id="283" r:id="rId14"/>
    <p:sldId id="284" r:id="rId15"/>
    <p:sldId id="285" r:id="rId16"/>
    <p:sldId id="286" r:id="rId17"/>
    <p:sldId id="287" r:id="rId18"/>
    <p:sldId id="288" r:id="rId19"/>
    <p:sldId id="271" r:id="rId20"/>
    <p:sldId id="289" r:id="rId21"/>
    <p:sldId id="290" r:id="rId22"/>
    <p:sldId id="292" r:id="rId23"/>
  </p:sldIdLst>
  <p:sldSz cx="9144000" cy="6858000" type="screen4x3"/>
  <p:notesSz cx="6858000" cy="9144000"/>
  <p:embeddedFontLst>
    <p:embeddedFont>
      <p:font typeface="Century Gothic" panose="020B0502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5" autoAdjust="0"/>
    <p:restoredTop sz="86411" autoAdjust="0"/>
  </p:normalViewPr>
  <p:slideViewPr>
    <p:cSldViewPr>
      <p:cViewPr>
        <p:scale>
          <a:sx n="100" d="100"/>
          <a:sy n="100" d="100"/>
        </p:scale>
        <p:origin x="1920" y="-108"/>
      </p:cViewPr>
      <p:guideLst>
        <p:guide orient="horz" pos="2160"/>
        <p:guide pos="2880"/>
      </p:guideLst>
    </p:cSldViewPr>
  </p:slideViewPr>
  <p:outlineViewPr>
    <p:cViewPr>
      <p:scale>
        <a:sx n="33" d="100"/>
        <a:sy n="33" d="100"/>
      </p:scale>
      <p:origin x="0" y="-662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a:t>
            </a:fld>
            <a:endParaRPr lang="en-US" dirty="0"/>
          </a:p>
        </p:txBody>
      </p:sp>
    </p:spTree>
    <p:extLst>
      <p:ext uri="{BB962C8B-B14F-4D97-AF65-F5344CB8AC3E}">
        <p14:creationId xmlns:p14="http://schemas.microsoft.com/office/powerpoint/2010/main" val="288696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2962722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4015882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1808881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3000871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3710918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1415687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514464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3781444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214070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214667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4204948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2444018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223652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800759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71746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5.5</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43604"/>
            <a:ext cx="4953000" cy="990600"/>
          </a:xfrm>
          <a:prstGeom prst="rect">
            <a:avLst/>
          </a:prstGeom>
        </p:spPr>
        <p:txBody>
          <a:bodyPr/>
          <a:lstStyle>
            <a:lvl1pPr marL="0" indent="0">
              <a:buNone/>
              <a:defRPr b="1"/>
            </a:lvl1pPr>
          </a:lstStyle>
          <a:p>
            <a:pPr lvl="0"/>
            <a:r>
              <a:rPr lang="en-US" dirty="0"/>
              <a:t>Cell Surface and </a:t>
            </a:r>
          </a:p>
          <a:p>
            <a:pPr lvl="0"/>
            <a:r>
              <a:rPr lang="en-US" dirty="0"/>
              <a:t>Interaction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Evolution Connection</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280160"/>
            <a:ext cx="8229600" cy="4663440"/>
          </a:xfrm>
        </p:spPr>
        <p:txBody>
          <a:bodyPr>
            <a:normAutofit fontScale="92500" lnSpcReduction="10000"/>
          </a:bodyPr>
          <a:lstStyle/>
          <a:p>
            <a:r>
              <a:rPr lang="en-US" dirty="0"/>
              <a:t>Plasmodesmata have evolved independently in different lineages of plants and algae.</a:t>
            </a:r>
          </a:p>
          <a:p>
            <a:pPr marL="457200" indent="-457200">
              <a:buFont typeface="Arial" panose="020B0604020202020204" pitchFamily="34" charset="0"/>
              <a:buChar char="•"/>
            </a:pPr>
            <a:r>
              <a:rPr lang="en-US" dirty="0"/>
              <a:t>They evolved repeatedly against the selective pressure of the cell wall to allow plant cells to form effective multicellular organisms.</a:t>
            </a:r>
          </a:p>
          <a:p>
            <a:r>
              <a:rPr lang="en-US" dirty="0"/>
              <a:t>Plasmodesmata have also affected plant virus evolution.</a:t>
            </a:r>
          </a:p>
          <a:p>
            <a:pPr marL="457200" indent="-457200">
              <a:buFont typeface="Arial" panose="020B0604020202020204" pitchFamily="34" charset="0"/>
              <a:buChar char="•"/>
            </a:pPr>
            <a:r>
              <a:rPr lang="en-US" dirty="0"/>
              <a:t>Some viruses are small enough to pass through plasmodesmata to infect and spread.</a:t>
            </a:r>
          </a:p>
          <a:p>
            <a:pPr marL="457200" indent="-457200">
              <a:buFont typeface="Arial" panose="020B0604020202020204" pitchFamily="34" charset="0"/>
              <a:buChar char="•"/>
            </a:pPr>
            <a:r>
              <a:rPr lang="en-US" dirty="0"/>
              <a:t>Plants have evolved new ways to regulate and defend these openings.</a:t>
            </a:r>
          </a:p>
          <a:p>
            <a:pPr marL="457200" indent="-457200">
              <a:buFont typeface="Arial" panose="020B0604020202020204" pitchFamily="34" charset="0"/>
              <a:buChar char="•"/>
            </a:pPr>
            <a:r>
              <a:rPr lang="en-US" dirty="0"/>
              <a:t>Viruses have evolved ways to continue to infect plants.</a:t>
            </a:r>
          </a:p>
        </p:txBody>
      </p:sp>
    </p:spTree>
    <p:extLst>
      <p:ext uri="{BB962C8B-B14F-4D97-AF65-F5344CB8AC3E}">
        <p14:creationId xmlns:p14="http://schemas.microsoft.com/office/powerpoint/2010/main" val="290095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04800" y="228600"/>
            <a:ext cx="8534400" cy="914400"/>
          </a:xfrm>
          <a:prstGeom prst="rect">
            <a:avLst/>
          </a:prstGeom>
        </p:spPr>
        <p:txBody>
          <a:bodyPr/>
          <a:lstStyle/>
          <a:p>
            <a:r>
              <a:rPr lang="en-US" dirty="0"/>
              <a:t>Intercellular Junctions in Animals: Tight Junctions</a:t>
            </a:r>
            <a:r>
              <a:rPr lang="en-US" sz="1400" baseline="-25000" dirty="0"/>
              <a:t>1</a:t>
            </a:r>
            <a:endParaRPr lang="en-US" sz="1400" dirty="0">
              <a:solidFill>
                <a:schemeClr val="accent1"/>
              </a:solidFill>
            </a:endParaRPr>
          </a:p>
        </p:txBody>
      </p:sp>
      <p:sp>
        <p:nvSpPr>
          <p:cNvPr id="4" name="Content Placeholder 3">
            <a:extLst>
              <a:ext uri="{FF2B5EF4-FFF2-40B4-BE49-F238E27FC236}">
                <a16:creationId xmlns:a16="http://schemas.microsoft.com/office/drawing/2014/main" id="{F7D1D466-AC4D-7380-D33D-5A548BBE4F43}"/>
              </a:ext>
            </a:extLst>
          </p:cNvPr>
          <p:cNvSpPr>
            <a:spLocks noGrp="1"/>
          </p:cNvSpPr>
          <p:nvPr>
            <p:ph idx="1"/>
          </p:nvPr>
        </p:nvSpPr>
        <p:spPr>
          <a:xfrm>
            <a:off x="152400" y="1097280"/>
            <a:ext cx="8839200" cy="4922520"/>
          </a:xfrm>
          <a:prstGeom prst="rect">
            <a:avLst/>
          </a:prstGeom>
        </p:spPr>
        <p:txBody>
          <a:bodyPr>
            <a:normAutofit/>
          </a:bodyPr>
          <a:lstStyle/>
          <a:p>
            <a:pPr>
              <a:tabLst>
                <a:tab pos="461963" algn="l"/>
              </a:tabLst>
            </a:pPr>
            <a:r>
              <a:rPr lang="en-US" sz="2400" dirty="0">
                <a:solidFill>
                  <a:schemeClr val="tx1"/>
                </a:solidFill>
              </a:rPr>
              <a:t>A </a:t>
            </a:r>
            <a:r>
              <a:rPr lang="en-US" sz="2400" b="1" dirty="0">
                <a:solidFill>
                  <a:schemeClr val="tx1"/>
                </a:solidFill>
              </a:rPr>
              <a:t>tight junction</a:t>
            </a:r>
            <a:r>
              <a:rPr lang="en-US" sz="2400" dirty="0">
                <a:solidFill>
                  <a:schemeClr val="tx1"/>
                </a:solidFill>
              </a:rPr>
              <a:t> is a watertight seal between two adjacent animal cells that prevents materials from leaking between the cells.</a:t>
            </a:r>
          </a:p>
        </p:txBody>
      </p:sp>
      <p:sp>
        <p:nvSpPr>
          <p:cNvPr id="3" name="TextBox 2">
            <a:extLst>
              <a:ext uri="{FF2B5EF4-FFF2-40B4-BE49-F238E27FC236}">
                <a16:creationId xmlns:a16="http://schemas.microsoft.com/office/drawing/2014/main" id="{91CDB936-4E03-D6A3-FD05-D2585EB02E32}"/>
              </a:ext>
            </a:extLst>
          </p:cNvPr>
          <p:cNvSpPr txBox="1"/>
          <p:nvPr/>
        </p:nvSpPr>
        <p:spPr>
          <a:xfrm>
            <a:off x="3371850" y="2056060"/>
            <a:ext cx="2400300" cy="307777"/>
          </a:xfrm>
          <a:prstGeom prst="rect">
            <a:avLst/>
          </a:prstGeom>
          <a:noFill/>
        </p:spPr>
        <p:txBody>
          <a:bodyPr wrap="square" rtlCol="0">
            <a:spAutoFit/>
          </a:bodyPr>
          <a:lstStyle/>
          <a:p>
            <a:pPr algn="ctr"/>
            <a:r>
              <a:rPr lang="en-US" sz="1400" b="1" dirty="0"/>
              <a:t>5.5 Figure 4 (a)</a:t>
            </a:r>
            <a:endParaRPr lang="en-US" sz="1400" dirty="0"/>
          </a:p>
        </p:txBody>
      </p:sp>
      <p:pic>
        <p:nvPicPr>
          <p:cNvPr id="6" name="Content Placeholder 5" descr="Illustration (a) shows a plasma membrane forming a pocket around a particle in the extracellular fluid. The membrane subsequently engulfs the particle, which becomes trapped in a vacuole.">
            <a:extLst>
              <a:ext uri="{FF2B5EF4-FFF2-40B4-BE49-F238E27FC236}">
                <a16:creationId xmlns:a16="http://schemas.microsoft.com/office/drawing/2014/main" id="{10E42383-674B-D595-1A6E-42CAA55B0455}"/>
              </a:ext>
            </a:extLst>
          </p:cNvPr>
          <p:cNvPicPr>
            <a:picLocks noChangeAspect="1"/>
          </p:cNvPicPr>
          <p:nvPr/>
        </p:nvPicPr>
        <p:blipFill>
          <a:blip r:embed="rId3"/>
          <a:srcRect l="1852" t="5333" r="50926" b="56334"/>
          <a:stretch/>
        </p:blipFill>
        <p:spPr>
          <a:xfrm>
            <a:off x="1110068" y="2363837"/>
            <a:ext cx="6923864" cy="3122527"/>
          </a:xfrm>
          <a:prstGeom prst="rect">
            <a:avLst/>
          </a:prstGeom>
        </p:spPr>
      </p:pic>
      <p:sp>
        <p:nvSpPr>
          <p:cNvPr id="5" name="TextBox 4">
            <a:extLst>
              <a:ext uri="{FF2B5EF4-FFF2-40B4-BE49-F238E27FC236}">
                <a16:creationId xmlns:a16="http://schemas.microsoft.com/office/drawing/2014/main" id="{3CBDD0DF-FAED-0BEF-5986-7E513B7177DE}"/>
              </a:ext>
            </a:extLst>
          </p:cNvPr>
          <p:cNvSpPr txBox="1"/>
          <p:nvPr/>
        </p:nvSpPr>
        <p:spPr>
          <a:xfrm>
            <a:off x="3048000" y="5486364"/>
            <a:ext cx="4495800" cy="246221"/>
          </a:xfrm>
          <a:prstGeom prst="rect">
            <a:avLst/>
          </a:prstGeom>
          <a:noFill/>
        </p:spPr>
        <p:txBody>
          <a:bodyPr wrap="square">
            <a:spAutoFit/>
          </a:bodyPr>
          <a:lstStyle/>
          <a:p>
            <a:pPr algn="ctr"/>
            <a:r>
              <a:rPr lang="en-US" sz="1000" dirty="0"/>
              <a:t>Mariana Ruiz Villarreal on Wikimedia Commons. "Cellular tight junction."</a:t>
            </a:r>
          </a:p>
        </p:txBody>
      </p:sp>
    </p:spTree>
    <p:extLst>
      <p:ext uri="{BB962C8B-B14F-4D97-AF65-F5344CB8AC3E}">
        <p14:creationId xmlns:p14="http://schemas.microsoft.com/office/powerpoint/2010/main" val="3428568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04800" y="253931"/>
            <a:ext cx="8534400" cy="914400"/>
          </a:xfrm>
          <a:prstGeom prst="rect">
            <a:avLst/>
          </a:prstGeom>
        </p:spPr>
        <p:txBody>
          <a:bodyPr/>
          <a:lstStyle/>
          <a:p>
            <a:r>
              <a:rPr lang="en-US" dirty="0"/>
              <a:t>Intercellular Junctions in Animals: Tight Junctions</a:t>
            </a:r>
            <a:r>
              <a:rPr lang="en-US" sz="1400" baseline="-25000" dirty="0"/>
              <a:t>2</a:t>
            </a:r>
            <a:endParaRPr lang="en-US" sz="3200" dirty="0">
              <a:solidFill>
                <a:schemeClr val="accent1"/>
              </a:solidFill>
            </a:endParaRPr>
          </a:p>
        </p:txBody>
      </p:sp>
      <p:sp>
        <p:nvSpPr>
          <p:cNvPr id="4" name="Content Placeholder 3">
            <a:extLst>
              <a:ext uri="{FF2B5EF4-FFF2-40B4-BE49-F238E27FC236}">
                <a16:creationId xmlns:a16="http://schemas.microsoft.com/office/drawing/2014/main" id="{F7D1D466-AC4D-7380-D33D-5A548BBE4F43}"/>
              </a:ext>
            </a:extLst>
          </p:cNvPr>
          <p:cNvSpPr>
            <a:spLocks noGrp="1"/>
          </p:cNvSpPr>
          <p:nvPr>
            <p:ph idx="1"/>
          </p:nvPr>
        </p:nvSpPr>
        <p:spPr>
          <a:xfrm>
            <a:off x="152400" y="1097280"/>
            <a:ext cx="8839200" cy="4676299"/>
          </a:xfrm>
          <a:prstGeom prst="rect">
            <a:avLst/>
          </a:prstGeom>
        </p:spPr>
        <p:txBody>
          <a:bodyPr>
            <a:normAutofit/>
          </a:bodyPr>
          <a:lstStyle/>
          <a:p>
            <a:pPr>
              <a:tabLst>
                <a:tab pos="461963" algn="l"/>
              </a:tabLst>
            </a:pPr>
            <a:r>
              <a:rPr lang="en-US" sz="2400" dirty="0"/>
              <a:t>Proteins, including claudins and occludins, within tight junctions hold the cells together.</a:t>
            </a:r>
            <a:endParaRPr lang="en-US" sz="2400" dirty="0">
              <a:solidFill>
                <a:schemeClr val="tx1"/>
              </a:solidFill>
            </a:endParaRPr>
          </a:p>
        </p:txBody>
      </p:sp>
      <p:sp>
        <p:nvSpPr>
          <p:cNvPr id="8" name="TextBox 7">
            <a:extLst>
              <a:ext uri="{FF2B5EF4-FFF2-40B4-BE49-F238E27FC236}">
                <a16:creationId xmlns:a16="http://schemas.microsoft.com/office/drawing/2014/main" id="{146E6D37-47F1-5025-B28D-41AADC23AA5A}"/>
              </a:ext>
            </a:extLst>
          </p:cNvPr>
          <p:cNvSpPr txBox="1"/>
          <p:nvPr/>
        </p:nvSpPr>
        <p:spPr>
          <a:xfrm>
            <a:off x="1600200" y="2133600"/>
            <a:ext cx="2400300" cy="307777"/>
          </a:xfrm>
          <a:prstGeom prst="rect">
            <a:avLst/>
          </a:prstGeom>
          <a:noFill/>
        </p:spPr>
        <p:txBody>
          <a:bodyPr wrap="square" rtlCol="0">
            <a:spAutoFit/>
          </a:bodyPr>
          <a:lstStyle/>
          <a:p>
            <a:r>
              <a:rPr lang="en-US" sz="1400" b="1" dirty="0"/>
              <a:t>5.5 Figure 4 (b)</a:t>
            </a:r>
            <a:endParaRPr lang="en-US" sz="1400" dirty="0"/>
          </a:p>
        </p:txBody>
      </p:sp>
      <p:pic>
        <p:nvPicPr>
          <p:cNvPr id="2" name="Content Placeholder 5" descr="Illustration (b) shows how tight junctions form in the plasma membrane.">
            <a:extLst>
              <a:ext uri="{FF2B5EF4-FFF2-40B4-BE49-F238E27FC236}">
                <a16:creationId xmlns:a16="http://schemas.microsoft.com/office/drawing/2014/main" id="{97B672DD-F369-487A-B90C-F78A0BB42158}"/>
              </a:ext>
            </a:extLst>
          </p:cNvPr>
          <p:cNvPicPr>
            <a:picLocks noChangeAspect="1"/>
          </p:cNvPicPr>
          <p:nvPr/>
        </p:nvPicPr>
        <p:blipFill>
          <a:blip r:embed="rId3"/>
          <a:srcRect l="51852" t="7000" r="2778" b="19667"/>
          <a:stretch/>
        </p:blipFill>
        <p:spPr>
          <a:xfrm>
            <a:off x="2819400" y="2005926"/>
            <a:ext cx="4181475" cy="3754794"/>
          </a:xfrm>
          <a:prstGeom prst="rect">
            <a:avLst/>
          </a:prstGeom>
        </p:spPr>
      </p:pic>
      <p:sp>
        <p:nvSpPr>
          <p:cNvPr id="9" name="TextBox 8">
            <a:extLst>
              <a:ext uri="{FF2B5EF4-FFF2-40B4-BE49-F238E27FC236}">
                <a16:creationId xmlns:a16="http://schemas.microsoft.com/office/drawing/2014/main" id="{895AF88B-EAD3-4597-A038-B3BE2AF0D87A}"/>
              </a:ext>
            </a:extLst>
          </p:cNvPr>
          <p:cNvSpPr txBox="1"/>
          <p:nvPr/>
        </p:nvSpPr>
        <p:spPr>
          <a:xfrm>
            <a:off x="2667000" y="5773579"/>
            <a:ext cx="4259140" cy="246221"/>
          </a:xfrm>
          <a:prstGeom prst="rect">
            <a:avLst/>
          </a:prstGeom>
          <a:noFill/>
        </p:spPr>
        <p:txBody>
          <a:bodyPr wrap="square">
            <a:spAutoFit/>
          </a:bodyPr>
          <a:lstStyle/>
          <a:p>
            <a:pPr algn="ctr"/>
            <a:r>
              <a:rPr lang="en-US" sz="1000" dirty="0"/>
              <a:t>Mariana Ruiz Villarreal on Wikimedia Commons. "Cellular tight junction."</a:t>
            </a:r>
          </a:p>
        </p:txBody>
      </p:sp>
    </p:spTree>
    <p:extLst>
      <p:ext uri="{BB962C8B-B14F-4D97-AF65-F5344CB8AC3E}">
        <p14:creationId xmlns:p14="http://schemas.microsoft.com/office/powerpoint/2010/main" val="383161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04800" y="304800"/>
            <a:ext cx="8534400" cy="914400"/>
          </a:xfrm>
          <a:prstGeom prst="rect">
            <a:avLst/>
          </a:prstGeom>
        </p:spPr>
        <p:txBody>
          <a:bodyPr/>
          <a:lstStyle/>
          <a:p>
            <a:r>
              <a:rPr lang="en-US" dirty="0"/>
              <a:t>Intercellular Junctions in Animals: Tight Junctions</a:t>
            </a:r>
            <a:r>
              <a:rPr lang="en-US" sz="1400" baseline="-25000" dirty="0"/>
              <a:t>3</a:t>
            </a:r>
            <a:endParaRPr lang="en-US" sz="3200" dirty="0">
              <a:solidFill>
                <a:schemeClr val="accent1"/>
              </a:solidFill>
            </a:endParaRPr>
          </a:p>
        </p:txBody>
      </p:sp>
      <p:sp>
        <p:nvSpPr>
          <p:cNvPr id="9" name="TextBox 8">
            <a:extLst>
              <a:ext uri="{FF2B5EF4-FFF2-40B4-BE49-F238E27FC236}">
                <a16:creationId xmlns:a16="http://schemas.microsoft.com/office/drawing/2014/main" id="{895AF88B-EAD3-4597-A038-B3BE2AF0D87A}"/>
              </a:ext>
            </a:extLst>
          </p:cNvPr>
          <p:cNvSpPr txBox="1"/>
          <p:nvPr/>
        </p:nvSpPr>
        <p:spPr>
          <a:xfrm>
            <a:off x="2648484" y="5621792"/>
            <a:ext cx="3847031" cy="400110"/>
          </a:xfrm>
          <a:prstGeom prst="rect">
            <a:avLst/>
          </a:prstGeom>
          <a:noFill/>
        </p:spPr>
        <p:txBody>
          <a:bodyPr wrap="square">
            <a:spAutoFit/>
          </a:bodyPr>
          <a:lstStyle/>
          <a:p>
            <a:pPr algn="ctr"/>
            <a:r>
              <a:rPr lang="en-US" sz="1000" dirty="0"/>
              <a:t>Louisa Howard, Miguel Marin-Padilla on Wikimedia Commons. "Junctional complex and pinocytotic vesicles."</a:t>
            </a:r>
          </a:p>
        </p:txBody>
      </p:sp>
      <p:sp>
        <p:nvSpPr>
          <p:cNvPr id="4" name="Content Placeholder 3">
            <a:extLst>
              <a:ext uri="{FF2B5EF4-FFF2-40B4-BE49-F238E27FC236}">
                <a16:creationId xmlns:a16="http://schemas.microsoft.com/office/drawing/2014/main" id="{F7D1D466-AC4D-7380-D33D-5A548BBE4F43}"/>
              </a:ext>
            </a:extLst>
          </p:cNvPr>
          <p:cNvSpPr>
            <a:spLocks noGrp="1"/>
          </p:cNvSpPr>
          <p:nvPr>
            <p:ph idx="1"/>
          </p:nvPr>
        </p:nvSpPr>
        <p:spPr>
          <a:xfrm>
            <a:off x="304800" y="1097280"/>
            <a:ext cx="8534400" cy="4724567"/>
          </a:xfrm>
          <a:prstGeom prst="rect">
            <a:avLst/>
          </a:prstGeom>
        </p:spPr>
        <p:txBody>
          <a:bodyPr>
            <a:normAutofit/>
          </a:bodyPr>
          <a:lstStyle/>
          <a:p>
            <a:pPr marL="0" indent="0">
              <a:buNone/>
              <a:tabLst>
                <a:tab pos="461963" algn="l"/>
              </a:tabLst>
            </a:pPr>
            <a:r>
              <a:rPr lang="en-US" sz="2400" dirty="0"/>
              <a:t>Tight junctions are common in epithelial tissues that line internal organs and cavities and comprise most of the skin.</a:t>
            </a:r>
          </a:p>
          <a:p>
            <a:pPr>
              <a:tabLst>
                <a:tab pos="461963" algn="l"/>
              </a:tabLst>
            </a:pPr>
            <a:r>
              <a:rPr lang="en-US" sz="2400" dirty="0">
                <a:solidFill>
                  <a:schemeClr val="tx1"/>
                </a:solidFill>
              </a:rPr>
              <a:t>They line the urinary bladder and prevent urine leakage into the extracellular space.</a:t>
            </a:r>
          </a:p>
        </p:txBody>
      </p:sp>
      <p:sp>
        <p:nvSpPr>
          <p:cNvPr id="3" name="TextBox 2">
            <a:extLst>
              <a:ext uri="{FF2B5EF4-FFF2-40B4-BE49-F238E27FC236}">
                <a16:creationId xmlns:a16="http://schemas.microsoft.com/office/drawing/2014/main" id="{D03456FC-C5F7-264D-8CCB-470DCC190A52}"/>
              </a:ext>
            </a:extLst>
          </p:cNvPr>
          <p:cNvSpPr txBox="1"/>
          <p:nvPr/>
        </p:nvSpPr>
        <p:spPr>
          <a:xfrm>
            <a:off x="1524000" y="2971800"/>
            <a:ext cx="3295650" cy="307777"/>
          </a:xfrm>
          <a:prstGeom prst="rect">
            <a:avLst/>
          </a:prstGeom>
          <a:noFill/>
        </p:spPr>
        <p:txBody>
          <a:bodyPr wrap="square" rtlCol="0">
            <a:spAutoFit/>
          </a:bodyPr>
          <a:lstStyle/>
          <a:p>
            <a:r>
              <a:rPr lang="en-US" sz="1400" b="1" dirty="0"/>
              <a:t>5.5 Figure 4 (c)</a:t>
            </a:r>
            <a:endParaRPr lang="en-US" sz="1400" dirty="0"/>
          </a:p>
        </p:txBody>
      </p:sp>
      <p:pic>
        <p:nvPicPr>
          <p:cNvPr id="5" name="Content Placeholder 5" descr="Image (c) depicts and electron microscope image of a tight junction between two cells.">
            <a:extLst>
              <a:ext uri="{FF2B5EF4-FFF2-40B4-BE49-F238E27FC236}">
                <a16:creationId xmlns:a16="http://schemas.microsoft.com/office/drawing/2014/main" id="{46B9EDB0-4E17-B691-E5CF-F7BE83226C4E}"/>
              </a:ext>
            </a:extLst>
          </p:cNvPr>
          <p:cNvPicPr>
            <a:picLocks noChangeAspect="1"/>
          </p:cNvPicPr>
          <p:nvPr/>
        </p:nvPicPr>
        <p:blipFill>
          <a:blip r:embed="rId3"/>
          <a:srcRect l="14815" t="43732" r="51402" b="5039"/>
          <a:stretch/>
        </p:blipFill>
        <p:spPr>
          <a:xfrm>
            <a:off x="2881924" y="2774173"/>
            <a:ext cx="3380149" cy="2847619"/>
          </a:xfrm>
          <a:prstGeom prst="rect">
            <a:avLst/>
          </a:prstGeom>
        </p:spPr>
      </p:pic>
    </p:spTree>
    <p:extLst>
      <p:ext uri="{BB962C8B-B14F-4D97-AF65-F5344CB8AC3E}">
        <p14:creationId xmlns:p14="http://schemas.microsoft.com/office/powerpoint/2010/main" val="136093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r>
              <a:rPr lang="en-US" sz="1400" baseline="-25000" dirty="0"/>
              <a:t>2</a:t>
            </a:r>
            <a:endParaRPr lang="en-US" sz="1400" dirty="0"/>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p:txBody>
          <a:bodyPr>
            <a:normAutofit/>
          </a:bodyPr>
          <a:lstStyle/>
          <a:p>
            <a:r>
              <a:rPr lang="en-US" dirty="0">
                <a:solidFill>
                  <a:schemeClr val="bg1"/>
                </a:solidFill>
              </a:rPr>
              <a:t>Some pathogenic bacteria </a:t>
            </a:r>
            <a:r>
              <a:rPr lang="en-US" i="1" dirty="0">
                <a:solidFill>
                  <a:schemeClr val="bg1"/>
                </a:solidFill>
              </a:rPr>
              <a:t>(Vibrio cholerae</a:t>
            </a:r>
            <a:r>
              <a:rPr lang="en-US" dirty="0">
                <a:solidFill>
                  <a:schemeClr val="bg1"/>
                </a:solidFill>
              </a:rPr>
              <a:t>) and viruses (Rotavirus) damage tight junctions.</a:t>
            </a:r>
          </a:p>
          <a:p>
            <a:pPr marL="457200" indent="-457200">
              <a:buFont typeface="Arial" panose="020B0604020202020204" pitchFamily="34" charset="0"/>
              <a:buChar char="•"/>
            </a:pPr>
            <a:r>
              <a:rPr lang="en-US" dirty="0">
                <a:solidFill>
                  <a:schemeClr val="bg1"/>
                </a:solidFill>
              </a:rPr>
              <a:t>This increases the pathogens' abilities to cross tissues.</a:t>
            </a:r>
          </a:p>
          <a:p>
            <a:pPr marL="457200" indent="-457200">
              <a:buFont typeface="Arial" panose="020B0604020202020204" pitchFamily="34" charset="0"/>
              <a:buChar char="•"/>
            </a:pPr>
            <a:r>
              <a:rPr lang="en-US" dirty="0">
                <a:solidFill>
                  <a:schemeClr val="bg1"/>
                </a:solidFill>
              </a:rPr>
              <a:t>This may lead to severe diarrhea and subsequent dehydration in infected individuals.</a:t>
            </a:r>
          </a:p>
        </p:txBody>
      </p:sp>
    </p:spTree>
    <p:extLst>
      <p:ext uri="{BB962C8B-B14F-4D97-AF65-F5344CB8AC3E}">
        <p14:creationId xmlns:p14="http://schemas.microsoft.com/office/powerpoint/2010/main" val="66231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04800" y="304800"/>
            <a:ext cx="8534400" cy="914400"/>
          </a:xfrm>
          <a:prstGeom prst="rect">
            <a:avLst/>
          </a:prstGeom>
        </p:spPr>
        <p:txBody>
          <a:bodyPr/>
          <a:lstStyle/>
          <a:p>
            <a:r>
              <a:rPr lang="en-US" dirty="0"/>
              <a:t>Intercellular Junctions in Animals: Desmosomes</a:t>
            </a:r>
            <a:r>
              <a:rPr lang="en-US" sz="1400" baseline="-25000" dirty="0"/>
              <a:t>1</a:t>
            </a:r>
            <a:endParaRPr lang="en-US" sz="1400" dirty="0">
              <a:solidFill>
                <a:schemeClr val="accent1"/>
              </a:solidFill>
            </a:endParaRPr>
          </a:p>
        </p:txBody>
      </p:sp>
      <p:sp>
        <p:nvSpPr>
          <p:cNvPr id="4" name="Content Placeholder 3">
            <a:extLst>
              <a:ext uri="{FF2B5EF4-FFF2-40B4-BE49-F238E27FC236}">
                <a16:creationId xmlns:a16="http://schemas.microsoft.com/office/drawing/2014/main" id="{F7D1D466-AC4D-7380-D33D-5A548BBE4F43}"/>
              </a:ext>
            </a:extLst>
          </p:cNvPr>
          <p:cNvSpPr>
            <a:spLocks noGrp="1"/>
          </p:cNvSpPr>
          <p:nvPr>
            <p:ph idx="1"/>
          </p:nvPr>
        </p:nvSpPr>
        <p:spPr>
          <a:xfrm>
            <a:off x="152400" y="1097280"/>
            <a:ext cx="8839200" cy="4922520"/>
          </a:xfrm>
          <a:prstGeom prst="rect">
            <a:avLst/>
          </a:prstGeom>
        </p:spPr>
        <p:txBody>
          <a:bodyPr>
            <a:normAutofit/>
          </a:bodyPr>
          <a:lstStyle/>
          <a:p>
            <a:pPr>
              <a:tabLst>
                <a:tab pos="461963" algn="l"/>
              </a:tabLst>
            </a:pPr>
            <a:r>
              <a:rPr lang="en-US" sz="2400" b="1" dirty="0"/>
              <a:t>Desmosomes</a:t>
            </a:r>
            <a:r>
              <a:rPr lang="en-US" sz="2400" dirty="0"/>
              <a:t> act like spot welds between adjacent epithelial cells.</a:t>
            </a:r>
          </a:p>
          <a:p>
            <a:pPr>
              <a:tabLst>
                <a:tab pos="461963" algn="l"/>
              </a:tabLst>
            </a:pPr>
            <a:r>
              <a:rPr lang="en-US" sz="2400" dirty="0"/>
              <a:t>These junctions maintain cells in a sheetlike formation in stretchable organs and tissues (like the skin, heart, and muscles).</a:t>
            </a:r>
          </a:p>
        </p:txBody>
      </p:sp>
      <p:sp>
        <p:nvSpPr>
          <p:cNvPr id="3" name="TextBox 2">
            <a:extLst>
              <a:ext uri="{FF2B5EF4-FFF2-40B4-BE49-F238E27FC236}">
                <a16:creationId xmlns:a16="http://schemas.microsoft.com/office/drawing/2014/main" id="{D03456FC-C5F7-264D-8CCB-470DCC190A52}"/>
              </a:ext>
            </a:extLst>
          </p:cNvPr>
          <p:cNvSpPr txBox="1"/>
          <p:nvPr/>
        </p:nvSpPr>
        <p:spPr>
          <a:xfrm>
            <a:off x="1323975" y="2983293"/>
            <a:ext cx="1266825" cy="307777"/>
          </a:xfrm>
          <a:prstGeom prst="rect">
            <a:avLst/>
          </a:prstGeom>
          <a:noFill/>
        </p:spPr>
        <p:txBody>
          <a:bodyPr wrap="square" rtlCol="0">
            <a:spAutoFit/>
          </a:bodyPr>
          <a:lstStyle/>
          <a:p>
            <a:r>
              <a:rPr lang="en-US" sz="1400" b="1" dirty="0"/>
              <a:t>5.5 Figure 5</a:t>
            </a:r>
            <a:endParaRPr lang="en-US" sz="1400" dirty="0"/>
          </a:p>
        </p:txBody>
      </p:sp>
      <p:sp>
        <p:nvSpPr>
          <p:cNvPr id="9" name="TextBox 8">
            <a:extLst>
              <a:ext uri="{FF2B5EF4-FFF2-40B4-BE49-F238E27FC236}">
                <a16:creationId xmlns:a16="http://schemas.microsoft.com/office/drawing/2014/main" id="{895AF88B-EAD3-4597-A038-B3BE2AF0D87A}"/>
              </a:ext>
            </a:extLst>
          </p:cNvPr>
          <p:cNvSpPr txBox="1"/>
          <p:nvPr/>
        </p:nvSpPr>
        <p:spPr>
          <a:xfrm>
            <a:off x="2971800" y="5756497"/>
            <a:ext cx="3657600" cy="246221"/>
          </a:xfrm>
          <a:prstGeom prst="rect">
            <a:avLst/>
          </a:prstGeom>
          <a:noFill/>
        </p:spPr>
        <p:txBody>
          <a:bodyPr wrap="square">
            <a:spAutoFit/>
          </a:bodyPr>
          <a:lstStyle/>
          <a:p>
            <a:pPr algn="ctr"/>
            <a:r>
              <a:rPr lang="en-US" sz="1000" dirty="0"/>
              <a:t>Mariana Ruiz Villarreal on Wikimedia Commons. "Desmosome."</a:t>
            </a:r>
          </a:p>
        </p:txBody>
      </p:sp>
      <p:pic>
        <p:nvPicPr>
          <p:cNvPr id="2" name="Content Placeholder 5" descr="A desmosome forms between two cells from the connected cadherins and intermediate filaments. The desmosome is made of keratin.">
            <a:extLst>
              <a:ext uri="{FF2B5EF4-FFF2-40B4-BE49-F238E27FC236}">
                <a16:creationId xmlns:a16="http://schemas.microsoft.com/office/drawing/2014/main" id="{EC2F96EC-1B09-1EFB-2C67-2175F1EBF8AB}"/>
              </a:ext>
            </a:extLst>
          </p:cNvPr>
          <p:cNvPicPr>
            <a:picLocks noChangeAspect="1"/>
          </p:cNvPicPr>
          <p:nvPr/>
        </p:nvPicPr>
        <p:blipFill>
          <a:blip r:embed="rId3"/>
          <a:srcRect l="24074" t="3666" r="48148" b="71334"/>
          <a:stretch/>
        </p:blipFill>
        <p:spPr>
          <a:xfrm>
            <a:off x="2362200" y="2971800"/>
            <a:ext cx="4876800" cy="2438400"/>
          </a:xfrm>
          <a:prstGeom prst="rect">
            <a:avLst/>
          </a:prstGeom>
        </p:spPr>
      </p:pic>
    </p:spTree>
    <p:extLst>
      <p:ext uri="{BB962C8B-B14F-4D97-AF65-F5344CB8AC3E}">
        <p14:creationId xmlns:p14="http://schemas.microsoft.com/office/powerpoint/2010/main" val="38828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04800" y="304800"/>
            <a:ext cx="8534400" cy="914400"/>
          </a:xfrm>
          <a:prstGeom prst="rect">
            <a:avLst/>
          </a:prstGeom>
        </p:spPr>
        <p:txBody>
          <a:bodyPr/>
          <a:lstStyle/>
          <a:p>
            <a:r>
              <a:rPr lang="en-US" dirty="0"/>
              <a:t>Intercellular Junctions in Animals: Desmosomes</a:t>
            </a:r>
            <a:r>
              <a:rPr lang="en-US" sz="1400" baseline="-25000" dirty="0"/>
              <a:t>2</a:t>
            </a:r>
            <a:endParaRPr lang="en-US" sz="1400" dirty="0">
              <a:solidFill>
                <a:schemeClr val="accent1"/>
              </a:solidFill>
            </a:endParaRPr>
          </a:p>
        </p:txBody>
      </p:sp>
      <p:sp>
        <p:nvSpPr>
          <p:cNvPr id="9" name="TextBox 8">
            <a:extLst>
              <a:ext uri="{FF2B5EF4-FFF2-40B4-BE49-F238E27FC236}">
                <a16:creationId xmlns:a16="http://schemas.microsoft.com/office/drawing/2014/main" id="{895AF88B-EAD3-4597-A038-B3BE2AF0D87A}"/>
              </a:ext>
            </a:extLst>
          </p:cNvPr>
          <p:cNvSpPr txBox="1"/>
          <p:nvPr/>
        </p:nvSpPr>
        <p:spPr>
          <a:xfrm>
            <a:off x="2767012" y="5764368"/>
            <a:ext cx="3609975" cy="246221"/>
          </a:xfrm>
          <a:prstGeom prst="rect">
            <a:avLst/>
          </a:prstGeom>
          <a:noFill/>
        </p:spPr>
        <p:txBody>
          <a:bodyPr wrap="square">
            <a:spAutoFit/>
          </a:bodyPr>
          <a:lstStyle/>
          <a:p>
            <a:pPr algn="ctr"/>
            <a:r>
              <a:rPr lang="en-US" sz="1000" dirty="0"/>
              <a:t>Mariana Ruiz Villarreal on Wikimedia Commons. "Desmosome."</a:t>
            </a:r>
          </a:p>
        </p:txBody>
      </p:sp>
      <p:sp>
        <p:nvSpPr>
          <p:cNvPr id="4" name="Content Placeholder 3">
            <a:extLst>
              <a:ext uri="{FF2B5EF4-FFF2-40B4-BE49-F238E27FC236}">
                <a16:creationId xmlns:a16="http://schemas.microsoft.com/office/drawing/2014/main" id="{F7D1D466-AC4D-7380-D33D-5A548BBE4F43}"/>
              </a:ext>
            </a:extLst>
          </p:cNvPr>
          <p:cNvSpPr>
            <a:spLocks noGrp="1"/>
          </p:cNvSpPr>
          <p:nvPr>
            <p:ph idx="1"/>
          </p:nvPr>
        </p:nvSpPr>
        <p:spPr>
          <a:xfrm>
            <a:off x="152400" y="1097280"/>
            <a:ext cx="8839200" cy="4676299"/>
          </a:xfrm>
          <a:prstGeom prst="rect">
            <a:avLst/>
          </a:prstGeom>
        </p:spPr>
        <p:txBody>
          <a:bodyPr>
            <a:normAutofit/>
          </a:bodyPr>
          <a:lstStyle/>
          <a:p>
            <a:pPr>
              <a:tabLst>
                <a:tab pos="461963" algn="l"/>
              </a:tabLst>
            </a:pPr>
            <a:r>
              <a:rPr lang="en-US" sz="2400" dirty="0"/>
              <a:t>Plasma membrane proteins called cadherins connect to keratin (a type of cytoskeletal filament) to create desmosomes.</a:t>
            </a:r>
          </a:p>
        </p:txBody>
      </p:sp>
      <p:sp>
        <p:nvSpPr>
          <p:cNvPr id="3" name="TextBox 2">
            <a:extLst>
              <a:ext uri="{FF2B5EF4-FFF2-40B4-BE49-F238E27FC236}">
                <a16:creationId xmlns:a16="http://schemas.microsoft.com/office/drawing/2014/main" id="{D03456FC-C5F7-264D-8CCB-470DCC190A52}"/>
              </a:ext>
            </a:extLst>
          </p:cNvPr>
          <p:cNvSpPr txBox="1"/>
          <p:nvPr/>
        </p:nvSpPr>
        <p:spPr>
          <a:xfrm>
            <a:off x="762000" y="2743200"/>
            <a:ext cx="3295650" cy="307777"/>
          </a:xfrm>
          <a:prstGeom prst="rect">
            <a:avLst/>
          </a:prstGeom>
          <a:noFill/>
        </p:spPr>
        <p:txBody>
          <a:bodyPr wrap="square" rtlCol="0">
            <a:spAutoFit/>
          </a:bodyPr>
          <a:lstStyle/>
          <a:p>
            <a:r>
              <a:rPr lang="en-US" sz="1400" b="1" dirty="0"/>
              <a:t>5.5 Figure 5</a:t>
            </a:r>
            <a:endParaRPr lang="en-US" sz="1400" dirty="0"/>
          </a:p>
        </p:txBody>
      </p:sp>
      <p:pic>
        <p:nvPicPr>
          <p:cNvPr id="5" name="Content Placeholder 5" descr="A desmosome forms between two cells from the connected cadherins and intermediate filaments. The desmosome is made of keratin.">
            <a:extLst>
              <a:ext uri="{FF2B5EF4-FFF2-40B4-BE49-F238E27FC236}">
                <a16:creationId xmlns:a16="http://schemas.microsoft.com/office/drawing/2014/main" id="{6E9D861F-4D41-0EDE-6109-84EA89B81538}"/>
              </a:ext>
            </a:extLst>
          </p:cNvPr>
          <p:cNvPicPr>
            <a:picLocks noChangeAspect="1"/>
          </p:cNvPicPr>
          <p:nvPr/>
        </p:nvPicPr>
        <p:blipFill>
          <a:blip r:embed="rId3"/>
          <a:srcRect l="24074" t="27000" r="24074" b="3000"/>
          <a:stretch/>
        </p:blipFill>
        <p:spPr>
          <a:xfrm>
            <a:off x="2214562" y="2011680"/>
            <a:ext cx="4905375" cy="3679031"/>
          </a:xfrm>
          <a:prstGeom prst="rect">
            <a:avLst/>
          </a:prstGeom>
        </p:spPr>
      </p:pic>
    </p:spTree>
    <p:extLst>
      <p:ext uri="{BB962C8B-B14F-4D97-AF65-F5344CB8AC3E}">
        <p14:creationId xmlns:p14="http://schemas.microsoft.com/office/powerpoint/2010/main" val="268118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04800" y="304800"/>
            <a:ext cx="8534400" cy="914400"/>
          </a:xfrm>
          <a:prstGeom prst="rect">
            <a:avLst/>
          </a:prstGeom>
        </p:spPr>
        <p:txBody>
          <a:bodyPr/>
          <a:lstStyle/>
          <a:p>
            <a:r>
              <a:rPr lang="en-US" dirty="0"/>
              <a:t>Intercellular Junctions in Animals: Gap Junctions</a:t>
            </a:r>
            <a:r>
              <a:rPr lang="en-US" sz="1400" baseline="-25000" dirty="0"/>
              <a:t>1</a:t>
            </a:r>
            <a:endParaRPr lang="en-US" sz="1400" dirty="0">
              <a:solidFill>
                <a:schemeClr val="accent1"/>
              </a:solidFill>
            </a:endParaRPr>
          </a:p>
        </p:txBody>
      </p:sp>
      <p:sp>
        <p:nvSpPr>
          <p:cNvPr id="9" name="TextBox 8">
            <a:extLst>
              <a:ext uri="{FF2B5EF4-FFF2-40B4-BE49-F238E27FC236}">
                <a16:creationId xmlns:a16="http://schemas.microsoft.com/office/drawing/2014/main" id="{895AF88B-EAD3-4597-A038-B3BE2AF0D87A}"/>
              </a:ext>
            </a:extLst>
          </p:cNvPr>
          <p:cNvSpPr txBox="1"/>
          <p:nvPr/>
        </p:nvSpPr>
        <p:spPr>
          <a:xfrm>
            <a:off x="2400300" y="5760720"/>
            <a:ext cx="4343400" cy="246221"/>
          </a:xfrm>
          <a:prstGeom prst="rect">
            <a:avLst/>
          </a:prstGeom>
          <a:noFill/>
        </p:spPr>
        <p:txBody>
          <a:bodyPr wrap="square">
            <a:spAutoFit/>
          </a:bodyPr>
          <a:lstStyle/>
          <a:p>
            <a:pPr algn="ctr"/>
            <a:r>
              <a:rPr lang="en-US" sz="1000" dirty="0"/>
              <a:t>Mariana Ruiz Villarreal on Wikimedia Commons. "Gap junction."</a:t>
            </a:r>
          </a:p>
        </p:txBody>
      </p:sp>
      <p:sp>
        <p:nvSpPr>
          <p:cNvPr id="4" name="Content Placeholder 3">
            <a:extLst>
              <a:ext uri="{FF2B5EF4-FFF2-40B4-BE49-F238E27FC236}">
                <a16:creationId xmlns:a16="http://schemas.microsoft.com/office/drawing/2014/main" id="{F7D1D466-AC4D-7380-D33D-5A548BBE4F43}"/>
              </a:ext>
            </a:extLst>
          </p:cNvPr>
          <p:cNvSpPr>
            <a:spLocks noGrp="1"/>
          </p:cNvSpPr>
          <p:nvPr>
            <p:ph idx="1"/>
          </p:nvPr>
        </p:nvSpPr>
        <p:spPr>
          <a:xfrm>
            <a:off x="304800" y="1097280"/>
            <a:ext cx="8534400" cy="4663440"/>
          </a:xfrm>
          <a:prstGeom prst="rect">
            <a:avLst/>
          </a:prstGeom>
        </p:spPr>
        <p:txBody>
          <a:bodyPr>
            <a:normAutofit/>
          </a:bodyPr>
          <a:lstStyle/>
          <a:p>
            <a:pPr marL="0" indent="0">
              <a:buNone/>
              <a:tabLst>
                <a:tab pos="461963" algn="l"/>
              </a:tabLst>
            </a:pPr>
            <a:r>
              <a:rPr lang="en-US" sz="2400" b="1" dirty="0"/>
              <a:t>Gap junctions</a:t>
            </a:r>
            <a:r>
              <a:rPr lang="en-US" sz="2400" dirty="0"/>
              <a:t> are protein-lined channels between adjacent cells that allow for the transport of ions, nutrients, and other substances that allow cells to communicate.</a:t>
            </a:r>
          </a:p>
          <a:p>
            <a:pPr>
              <a:tabLst>
                <a:tab pos="461963" algn="l"/>
              </a:tabLst>
            </a:pPr>
            <a:r>
              <a:rPr lang="en-US" sz="2400" dirty="0"/>
              <a:t>They are functionally like plasmodesmata in plant cells.</a:t>
            </a:r>
          </a:p>
        </p:txBody>
      </p:sp>
      <p:sp>
        <p:nvSpPr>
          <p:cNvPr id="3" name="TextBox 2">
            <a:extLst>
              <a:ext uri="{FF2B5EF4-FFF2-40B4-BE49-F238E27FC236}">
                <a16:creationId xmlns:a16="http://schemas.microsoft.com/office/drawing/2014/main" id="{D03456FC-C5F7-264D-8CCB-470DCC190A52}"/>
              </a:ext>
            </a:extLst>
          </p:cNvPr>
          <p:cNvSpPr txBox="1"/>
          <p:nvPr/>
        </p:nvSpPr>
        <p:spPr>
          <a:xfrm>
            <a:off x="1476375" y="3121223"/>
            <a:ext cx="3295650" cy="307777"/>
          </a:xfrm>
          <a:prstGeom prst="rect">
            <a:avLst/>
          </a:prstGeom>
          <a:noFill/>
        </p:spPr>
        <p:txBody>
          <a:bodyPr wrap="square" rtlCol="0">
            <a:spAutoFit/>
          </a:bodyPr>
          <a:lstStyle/>
          <a:p>
            <a:r>
              <a:rPr lang="en-US" sz="1400" b="1" dirty="0"/>
              <a:t>5.5 Figure 6</a:t>
            </a:r>
            <a:endParaRPr lang="en-US" sz="1400" dirty="0"/>
          </a:p>
        </p:txBody>
      </p:sp>
      <p:pic>
        <p:nvPicPr>
          <p:cNvPr id="5" name="Content Placeholder 5" descr="Plasma membranes of three cells connected by open and closed connexons, forming gap junctions. Two plasma membranes connected by open and closed connexons, forming gap junctions. Connexons are made up of connexin monomers and create hydrophilic channels that allow water and small molecules to pass between animal cells.">
            <a:extLst>
              <a:ext uri="{FF2B5EF4-FFF2-40B4-BE49-F238E27FC236}">
                <a16:creationId xmlns:a16="http://schemas.microsoft.com/office/drawing/2014/main" id="{77593FF4-2044-3034-DCAF-0E52C65487C2}"/>
              </a:ext>
            </a:extLst>
          </p:cNvPr>
          <p:cNvPicPr>
            <a:picLocks noChangeAspect="1"/>
          </p:cNvPicPr>
          <p:nvPr/>
        </p:nvPicPr>
        <p:blipFill>
          <a:blip r:embed="rId3"/>
          <a:srcRect l="62038" t="72000" r="21295"/>
          <a:stretch/>
        </p:blipFill>
        <p:spPr>
          <a:xfrm>
            <a:off x="3086100" y="2987040"/>
            <a:ext cx="2971800" cy="2773680"/>
          </a:xfrm>
          <a:prstGeom prst="rect">
            <a:avLst/>
          </a:prstGeom>
        </p:spPr>
      </p:pic>
    </p:spTree>
    <p:extLst>
      <p:ext uri="{BB962C8B-B14F-4D97-AF65-F5344CB8AC3E}">
        <p14:creationId xmlns:p14="http://schemas.microsoft.com/office/powerpoint/2010/main" val="201602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04800" y="304800"/>
            <a:ext cx="8534400" cy="914400"/>
          </a:xfrm>
          <a:prstGeom prst="rect">
            <a:avLst/>
          </a:prstGeom>
        </p:spPr>
        <p:txBody>
          <a:bodyPr/>
          <a:lstStyle/>
          <a:p>
            <a:r>
              <a:rPr lang="en-US" dirty="0"/>
              <a:t>Intercellular Junctions in Animals: Gap Junctions</a:t>
            </a:r>
            <a:r>
              <a:rPr lang="en-US" sz="1400" baseline="-25000" dirty="0"/>
              <a:t>2</a:t>
            </a:r>
            <a:endParaRPr lang="en-US" sz="1400" dirty="0">
              <a:solidFill>
                <a:schemeClr val="accent1"/>
              </a:solidFill>
            </a:endParaRPr>
          </a:p>
        </p:txBody>
      </p:sp>
      <p:sp>
        <p:nvSpPr>
          <p:cNvPr id="4" name="Content Placeholder 3">
            <a:extLst>
              <a:ext uri="{FF2B5EF4-FFF2-40B4-BE49-F238E27FC236}">
                <a16:creationId xmlns:a16="http://schemas.microsoft.com/office/drawing/2014/main" id="{F7D1D466-AC4D-7380-D33D-5A548BBE4F43}"/>
              </a:ext>
            </a:extLst>
          </p:cNvPr>
          <p:cNvSpPr>
            <a:spLocks noGrp="1"/>
          </p:cNvSpPr>
          <p:nvPr>
            <p:ph idx="1"/>
          </p:nvPr>
        </p:nvSpPr>
        <p:spPr>
          <a:xfrm>
            <a:off x="457200" y="1143000"/>
            <a:ext cx="4191000" cy="4922520"/>
          </a:xfrm>
          <a:prstGeom prst="rect">
            <a:avLst/>
          </a:prstGeom>
        </p:spPr>
        <p:txBody>
          <a:bodyPr>
            <a:normAutofit/>
          </a:bodyPr>
          <a:lstStyle/>
          <a:p>
            <a:pPr marL="0" indent="0">
              <a:buNone/>
              <a:tabLst>
                <a:tab pos="461963" algn="l"/>
              </a:tabLst>
            </a:pPr>
            <a:r>
              <a:rPr lang="en-US" dirty="0"/>
              <a:t>A gap junction forms when:</a:t>
            </a:r>
          </a:p>
          <a:p>
            <a:pPr>
              <a:tabLst>
                <a:tab pos="461963" algn="l"/>
              </a:tabLst>
            </a:pPr>
            <a:r>
              <a:rPr lang="en-US" dirty="0"/>
              <a:t>Six connexin proteins in the plasma membrane on one cell form a connexon.</a:t>
            </a:r>
          </a:p>
          <a:p>
            <a:pPr>
              <a:tabLst>
                <a:tab pos="461963" algn="l"/>
              </a:tabLst>
            </a:pPr>
            <a:r>
              <a:rPr lang="en-US" dirty="0"/>
              <a:t>A connexon in one cell aligns with a connexon in an adjacent cell.</a:t>
            </a:r>
          </a:p>
        </p:txBody>
      </p:sp>
      <p:sp>
        <p:nvSpPr>
          <p:cNvPr id="3" name="TextBox 2">
            <a:extLst>
              <a:ext uri="{FF2B5EF4-FFF2-40B4-BE49-F238E27FC236}">
                <a16:creationId xmlns:a16="http://schemas.microsoft.com/office/drawing/2014/main" id="{D03456FC-C5F7-264D-8CCB-470DCC190A52}"/>
              </a:ext>
            </a:extLst>
          </p:cNvPr>
          <p:cNvSpPr txBox="1"/>
          <p:nvPr/>
        </p:nvSpPr>
        <p:spPr>
          <a:xfrm>
            <a:off x="6249647" y="1462444"/>
            <a:ext cx="1219200" cy="307777"/>
          </a:xfrm>
          <a:prstGeom prst="rect">
            <a:avLst/>
          </a:prstGeom>
          <a:noFill/>
        </p:spPr>
        <p:txBody>
          <a:bodyPr wrap="square" rtlCol="0">
            <a:spAutoFit/>
          </a:bodyPr>
          <a:lstStyle/>
          <a:p>
            <a:r>
              <a:rPr lang="en-US" sz="1400" b="1" dirty="0"/>
              <a:t>5.5 Figure 6</a:t>
            </a:r>
            <a:endParaRPr lang="en-US" sz="1400" dirty="0"/>
          </a:p>
        </p:txBody>
      </p:sp>
      <p:pic>
        <p:nvPicPr>
          <p:cNvPr id="2" name="Content Placeholder 5" descr="Plasma membranes of three cells connected by open and closed connexons, forming gap junctions. Two plasma membranes connected by open and closed connexons, forming gap junctions. Connexons are made up of connexin monomers and create hydrophilic channels that allow water and small molecules to pass between animal cells.">
            <a:extLst>
              <a:ext uri="{FF2B5EF4-FFF2-40B4-BE49-F238E27FC236}">
                <a16:creationId xmlns:a16="http://schemas.microsoft.com/office/drawing/2014/main" id="{9AF6F9B5-36B0-21D6-8814-2CEAC9F77CCC}"/>
              </a:ext>
            </a:extLst>
          </p:cNvPr>
          <p:cNvPicPr>
            <a:picLocks noChangeAspect="1"/>
          </p:cNvPicPr>
          <p:nvPr/>
        </p:nvPicPr>
        <p:blipFill>
          <a:blip r:embed="rId3"/>
          <a:srcRect l="21297" t="3666" r="21295" b="26334"/>
          <a:stretch/>
        </p:blipFill>
        <p:spPr>
          <a:xfrm>
            <a:off x="4648200" y="1844874"/>
            <a:ext cx="4422094" cy="2995612"/>
          </a:xfrm>
          <a:prstGeom prst="rect">
            <a:avLst/>
          </a:prstGeom>
        </p:spPr>
      </p:pic>
      <p:sp>
        <p:nvSpPr>
          <p:cNvPr id="9" name="TextBox 8">
            <a:extLst>
              <a:ext uri="{FF2B5EF4-FFF2-40B4-BE49-F238E27FC236}">
                <a16:creationId xmlns:a16="http://schemas.microsoft.com/office/drawing/2014/main" id="{895AF88B-EAD3-4597-A038-B3BE2AF0D87A}"/>
              </a:ext>
            </a:extLst>
          </p:cNvPr>
          <p:cNvSpPr txBox="1"/>
          <p:nvPr/>
        </p:nvSpPr>
        <p:spPr>
          <a:xfrm>
            <a:off x="5049497" y="4915139"/>
            <a:ext cx="3619500" cy="246221"/>
          </a:xfrm>
          <a:prstGeom prst="rect">
            <a:avLst/>
          </a:prstGeom>
          <a:noFill/>
        </p:spPr>
        <p:txBody>
          <a:bodyPr wrap="square">
            <a:spAutoFit/>
          </a:bodyPr>
          <a:lstStyle/>
          <a:p>
            <a:pPr algn="ctr"/>
            <a:r>
              <a:rPr lang="en-US" sz="1000" dirty="0"/>
              <a:t>Mariana Ruiz Villarreal on Wikimedia Commons. "Gap junction." </a:t>
            </a:r>
          </a:p>
        </p:txBody>
      </p:sp>
    </p:spTree>
    <p:extLst>
      <p:ext uri="{BB962C8B-B14F-4D97-AF65-F5344CB8AC3E}">
        <p14:creationId xmlns:p14="http://schemas.microsoft.com/office/powerpoint/2010/main" val="98971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sz="1400"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386840"/>
          </a:xfrm>
        </p:spPr>
        <p:txBody>
          <a:bodyPr/>
          <a:lstStyle/>
          <a:p>
            <a:r>
              <a:rPr lang="en-US" dirty="0"/>
              <a:t>What would be the consequence if you switched the types of connections in your cells? For example, what if you converted every gap junction into a tight junction?</a:t>
            </a:r>
          </a:p>
        </p:txBody>
      </p:sp>
    </p:spTree>
    <p:extLst>
      <p:ext uri="{BB962C8B-B14F-4D97-AF65-F5344CB8AC3E}">
        <p14:creationId xmlns:p14="http://schemas.microsoft.com/office/powerpoint/2010/main" val="193357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936188"/>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extracellular matrix.</a:t>
            </a:r>
          </a:p>
          <a:p>
            <a:pPr marL="457200" indent="-457200">
              <a:buFont typeface="Arial" panose="020B0604020202020204" pitchFamily="34" charset="0"/>
              <a:buChar char="•"/>
              <a:tabLst>
                <a:tab pos="457200" algn="l"/>
              </a:tabLst>
            </a:pPr>
            <a:r>
              <a:rPr lang="en-US" b="1" i="0" dirty="0"/>
              <a:t>List</a:t>
            </a:r>
            <a:r>
              <a:rPr lang="en-US" i="0" dirty="0"/>
              <a:t> examples of the ways that plant cells and animal cells communicate with adjacent cells.</a:t>
            </a:r>
          </a:p>
          <a:p>
            <a:pPr marL="457200" indent="-457200">
              <a:buFont typeface="Arial" panose="020B0604020202020204" pitchFamily="34" charset="0"/>
              <a:buChar char="•"/>
              <a:tabLst>
                <a:tab pos="457200" algn="l"/>
              </a:tabLst>
            </a:pPr>
            <a:r>
              <a:rPr lang="en-US" b="1" dirty="0"/>
              <a:t>Summarize</a:t>
            </a:r>
            <a:r>
              <a:rPr lang="en-US" dirty="0"/>
              <a:t> the roles of tight junctions, desmosomes, gap junctions, and plasmodesmata.</a:t>
            </a: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sz="1400"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4846320"/>
          </a:xfrm>
        </p:spPr>
        <p:txBody>
          <a:bodyPr>
            <a:normAutofit fontScale="92500"/>
          </a:bodyPr>
          <a:lstStyle/>
          <a:p>
            <a:r>
              <a:rPr lang="en-US" dirty="0"/>
              <a:t>For each tissue or cell description, provide the best type of intercellular connection:</a:t>
            </a:r>
          </a:p>
          <a:p>
            <a:pPr marL="457200" indent="-457200">
              <a:buFont typeface="Arial" panose="020B0604020202020204" pitchFamily="34" charset="0"/>
              <a:buChar char="•"/>
            </a:pPr>
            <a:r>
              <a:rPr lang="en-US" dirty="0"/>
              <a:t>Cells share materials through a polysaccharide cell wall.</a:t>
            </a:r>
          </a:p>
          <a:p>
            <a:pPr marL="457200" indent="-457200">
              <a:buFont typeface="Arial" panose="020B0604020202020204" pitchFamily="34" charset="0"/>
              <a:buChar char="•"/>
            </a:pPr>
            <a:r>
              <a:rPr lang="en-US" dirty="0"/>
              <a:t>Epithelial cells need to be strongly anchored to each other.</a:t>
            </a:r>
          </a:p>
          <a:p>
            <a:pPr marL="457200" indent="-457200">
              <a:buFont typeface="Arial" panose="020B0604020202020204" pitchFamily="34" charset="0"/>
              <a:buChar char="•"/>
            </a:pPr>
            <a:r>
              <a:rPr lang="en-US" dirty="0"/>
              <a:t>Cells share materials in the absence of a cell wall.</a:t>
            </a:r>
          </a:p>
          <a:p>
            <a:pPr marL="457200" indent="-457200">
              <a:buFont typeface="Arial" panose="020B0604020202020204" pitchFamily="34" charset="0"/>
              <a:buChar char="•"/>
            </a:pPr>
            <a:r>
              <a:rPr lang="en-US" dirty="0"/>
              <a:t>Epithelial cells need to regulate the degree to which the tissue is porous, controlling how much fluid can cross the tissue.</a:t>
            </a:r>
          </a:p>
          <a:p>
            <a:pPr marL="457200" indent="-457200">
              <a:buFont typeface="Arial" panose="020B0604020202020204" pitchFamily="34" charset="0"/>
              <a:buChar char="•"/>
            </a:pPr>
            <a:r>
              <a:rPr lang="en-US" dirty="0"/>
              <a:t>Cells need to be contained or scaffolded within a certain region of the tissue.</a:t>
            </a:r>
          </a:p>
        </p:txBody>
      </p:sp>
    </p:spTree>
    <p:extLst>
      <p:ext uri="{BB962C8B-B14F-4D97-AF65-F5344CB8AC3E}">
        <p14:creationId xmlns:p14="http://schemas.microsoft.com/office/powerpoint/2010/main" val="1878771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097280"/>
            <a:ext cx="8229600" cy="4770120"/>
          </a:xfrm>
        </p:spPr>
        <p:txBody>
          <a:bodyPr>
            <a:noAutofit/>
          </a:bodyPr>
          <a:lstStyle/>
          <a:p>
            <a:r>
              <a:rPr lang="en-US" sz="2100" dirty="0"/>
              <a:t>Animal cells communicate via their extracellular matrices.</a:t>
            </a:r>
          </a:p>
          <a:p>
            <a:pPr marL="457200" indent="-457200">
              <a:buFont typeface="Arial" panose="020B0604020202020204" pitchFamily="34" charset="0"/>
              <a:buChar char="•"/>
            </a:pPr>
            <a:r>
              <a:rPr lang="en-US" sz="2100" dirty="0"/>
              <a:t>When protein receptors on an animal cell's membrane surface binds to an extracellular matrix substance, this results in changes in the cell's internal activities.</a:t>
            </a:r>
          </a:p>
          <a:p>
            <a:r>
              <a:rPr lang="en-US" sz="2100" dirty="0"/>
              <a:t>Animal cells may be connected to each other via tight junctions, desmosomes, and gap junctions.</a:t>
            </a:r>
          </a:p>
          <a:p>
            <a:pPr marL="457200" indent="-457200">
              <a:buFont typeface="Arial" panose="020B0604020202020204" pitchFamily="34" charset="0"/>
              <a:buChar char="•"/>
            </a:pPr>
            <a:r>
              <a:rPr lang="en-US" sz="2100" dirty="0"/>
              <a:t>A tight junction is a watertight seal between two adjacent cells.</a:t>
            </a:r>
          </a:p>
          <a:p>
            <a:pPr marL="457200" indent="-457200">
              <a:buFont typeface="Arial" panose="020B0604020202020204" pitchFamily="34" charset="0"/>
              <a:buChar char="•"/>
            </a:pPr>
            <a:r>
              <a:rPr lang="en-US" sz="2100" dirty="0"/>
              <a:t>A desmosome acts like a spot weld.</a:t>
            </a:r>
          </a:p>
          <a:p>
            <a:pPr marL="457200" indent="-457200">
              <a:buFont typeface="Arial" panose="020B0604020202020204" pitchFamily="34" charset="0"/>
              <a:buChar char="•"/>
            </a:pPr>
            <a:r>
              <a:rPr lang="en-US" sz="2100" dirty="0"/>
              <a:t>A gap junction is a channel between adjacent animal cells.</a:t>
            </a:r>
          </a:p>
          <a:p>
            <a:r>
              <a:rPr lang="en-US" sz="2100" dirty="0"/>
              <a:t>Plant cells are connected and communicate with each other via plasmodesmata.</a:t>
            </a:r>
          </a:p>
          <a:p>
            <a:pPr marL="457200" indent="-457200">
              <a:buFont typeface="Arial" panose="020B0604020202020204" pitchFamily="34" charset="0"/>
              <a:buChar char="•"/>
            </a:pPr>
            <a:r>
              <a:rPr lang="en-US" sz="2100" dirty="0"/>
              <a:t>While gap junctions and plasmodesmata are functionally similar their structures are quite different.</a:t>
            </a:r>
          </a:p>
        </p:txBody>
      </p:sp>
    </p:spTree>
    <p:extLst>
      <p:ext uri="{BB962C8B-B14F-4D97-AF65-F5344CB8AC3E}">
        <p14:creationId xmlns:p14="http://schemas.microsoft.com/office/powerpoint/2010/main" val="122824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04800" y="228600"/>
            <a:ext cx="8534400" cy="914400"/>
          </a:xfrm>
          <a:prstGeom prst="rect">
            <a:avLst/>
          </a:prstGeom>
        </p:spPr>
        <p:txBody>
          <a:bodyPr/>
          <a:lstStyle/>
          <a:p>
            <a:r>
              <a:rPr lang="en-US" dirty="0"/>
              <a:t>Extracellular Matrix of Animal Cells: Composition</a:t>
            </a:r>
            <a:endParaRPr lang="en-US" sz="3200" dirty="0">
              <a:solidFill>
                <a:schemeClr val="accent1"/>
              </a:solidFill>
            </a:endParaRPr>
          </a:p>
        </p:txBody>
      </p:sp>
      <p:sp>
        <p:nvSpPr>
          <p:cNvPr id="4" name="Content Placeholder 3">
            <a:extLst>
              <a:ext uri="{FF2B5EF4-FFF2-40B4-BE49-F238E27FC236}">
                <a16:creationId xmlns:a16="http://schemas.microsoft.com/office/drawing/2014/main" id="{B37D2659-56A3-E29A-0309-4E2D2BB44203}"/>
              </a:ext>
            </a:extLst>
          </p:cNvPr>
          <p:cNvSpPr>
            <a:spLocks noGrp="1"/>
          </p:cNvSpPr>
          <p:nvPr>
            <p:ph idx="1"/>
          </p:nvPr>
        </p:nvSpPr>
        <p:spPr>
          <a:xfrm>
            <a:off x="304800" y="1280160"/>
            <a:ext cx="4038600" cy="4739640"/>
          </a:xfrm>
          <a:prstGeom prst="rect">
            <a:avLst/>
          </a:prstGeom>
        </p:spPr>
        <p:txBody>
          <a:bodyPr>
            <a:normAutofit/>
          </a:bodyPr>
          <a:lstStyle/>
          <a:p>
            <a:pPr marL="0" indent="0">
              <a:buNone/>
              <a:tabLst>
                <a:tab pos="461963" algn="l"/>
              </a:tabLst>
            </a:pPr>
            <a:r>
              <a:rPr lang="en-US" sz="2400" b="1" dirty="0">
                <a:solidFill>
                  <a:schemeClr val="tx1"/>
                </a:solidFill>
              </a:rPr>
              <a:t>Extracellular matrix</a:t>
            </a:r>
            <a:r>
              <a:rPr lang="en-US" sz="2400" dirty="0">
                <a:solidFill>
                  <a:schemeClr val="tx1"/>
                </a:solidFill>
              </a:rPr>
              <a:t> is the collection of materials found in the extracellular space surrounding animal cells in a multicellular organism.</a:t>
            </a:r>
          </a:p>
          <a:p>
            <a:pPr>
              <a:tabLst>
                <a:tab pos="461963" algn="l"/>
              </a:tabLst>
            </a:pPr>
            <a:r>
              <a:rPr lang="en-US" sz="2400" dirty="0"/>
              <a:t>Collagen is the most abundant protein and forms fibers.</a:t>
            </a:r>
          </a:p>
          <a:p>
            <a:pPr>
              <a:tabLst>
                <a:tab pos="461963" algn="l"/>
              </a:tabLst>
            </a:pPr>
            <a:r>
              <a:rPr lang="en-US" sz="2400" dirty="0">
                <a:solidFill>
                  <a:schemeClr val="tx1"/>
                </a:solidFill>
              </a:rPr>
              <a:t>Proteoglycans, </a:t>
            </a:r>
            <a:r>
              <a:rPr lang="en-US" sz="2400" dirty="0"/>
              <a:t>carbohydrate-containing proteins, are interwoven with collagen.</a:t>
            </a:r>
            <a:endParaRPr lang="en-US" sz="2400" dirty="0">
              <a:solidFill>
                <a:schemeClr val="tx1"/>
              </a:solidFill>
            </a:endParaRPr>
          </a:p>
        </p:txBody>
      </p:sp>
      <p:sp>
        <p:nvSpPr>
          <p:cNvPr id="6" name="TextBox 5">
            <a:extLst>
              <a:ext uri="{FF2B5EF4-FFF2-40B4-BE49-F238E27FC236}">
                <a16:creationId xmlns:a16="http://schemas.microsoft.com/office/drawing/2014/main" id="{0FA92AC5-EE93-042E-B340-3B00862FC3B8}"/>
              </a:ext>
            </a:extLst>
          </p:cNvPr>
          <p:cNvSpPr txBox="1"/>
          <p:nvPr/>
        </p:nvSpPr>
        <p:spPr>
          <a:xfrm>
            <a:off x="6301553" y="1066800"/>
            <a:ext cx="1046697" cy="307777"/>
          </a:xfrm>
          <a:prstGeom prst="rect">
            <a:avLst/>
          </a:prstGeom>
          <a:noFill/>
        </p:spPr>
        <p:txBody>
          <a:bodyPr wrap="none" rtlCol="0">
            <a:spAutoFit/>
          </a:bodyPr>
          <a:lstStyle/>
          <a:p>
            <a:r>
              <a:rPr lang="en-US" sz="1400" b="1" dirty="0"/>
              <a:t>5.5 Figure 1</a:t>
            </a:r>
          </a:p>
        </p:txBody>
      </p:sp>
      <p:pic>
        <p:nvPicPr>
          <p:cNvPr id="2" name="Content Placeholder 5" descr="The plasma membrane with integrin, microfilaments of the cytoskeleton, and the proteoglycan complex is shown. Collagen fibers bond to the integrin, and threaded around the collagen fibers is the proteoglycan complex made up of polysaccharides, proteins, and carbohydrates. ">
            <a:extLst>
              <a:ext uri="{FF2B5EF4-FFF2-40B4-BE49-F238E27FC236}">
                <a16:creationId xmlns:a16="http://schemas.microsoft.com/office/drawing/2014/main" id="{4C4F6B88-8760-3A49-361A-0FA799D97727}"/>
              </a:ext>
            </a:extLst>
          </p:cNvPr>
          <p:cNvPicPr>
            <a:picLocks noChangeAspect="1"/>
          </p:cNvPicPr>
          <p:nvPr/>
        </p:nvPicPr>
        <p:blipFill>
          <a:blip r:embed="rId3"/>
          <a:srcRect l="25000" t="5065" r="24074" b="2998"/>
          <a:stretch/>
        </p:blipFill>
        <p:spPr>
          <a:xfrm>
            <a:off x="4724400" y="1374577"/>
            <a:ext cx="4191000" cy="4203263"/>
          </a:xfrm>
          <a:prstGeom prst="rect">
            <a:avLst/>
          </a:prstGeom>
        </p:spPr>
      </p:pic>
      <p:sp>
        <p:nvSpPr>
          <p:cNvPr id="7" name="TextBox 6">
            <a:extLst>
              <a:ext uri="{FF2B5EF4-FFF2-40B4-BE49-F238E27FC236}">
                <a16:creationId xmlns:a16="http://schemas.microsoft.com/office/drawing/2014/main" id="{43DCC873-26C9-0DC1-7F40-2CAA4726B51E}"/>
              </a:ext>
            </a:extLst>
          </p:cNvPr>
          <p:cNvSpPr txBox="1"/>
          <p:nvPr/>
        </p:nvSpPr>
        <p:spPr>
          <a:xfrm>
            <a:off x="5086350" y="5668089"/>
            <a:ext cx="3467100" cy="246221"/>
          </a:xfrm>
          <a:prstGeom prst="rect">
            <a:avLst/>
          </a:prstGeom>
          <a:noFill/>
        </p:spPr>
        <p:txBody>
          <a:bodyPr wrap="square">
            <a:spAutoFit/>
          </a:bodyPr>
          <a:lstStyle/>
          <a:p>
            <a:pPr algn="ctr"/>
            <a:r>
              <a:rPr lang="en-US" sz="1000" dirty="0"/>
              <a:t>CNX OpenStax on Wikimedia Commons. "Extracellular matrix."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04800" y="228600"/>
            <a:ext cx="8534400" cy="914400"/>
          </a:xfrm>
          <a:prstGeom prst="rect">
            <a:avLst/>
          </a:prstGeom>
        </p:spPr>
        <p:txBody>
          <a:bodyPr/>
          <a:lstStyle/>
          <a:p>
            <a:r>
              <a:rPr lang="en-US" dirty="0"/>
              <a:t>Extracellular Matrix of Animal Cells: Function</a:t>
            </a:r>
            <a:endParaRPr lang="en-US" sz="3200" dirty="0">
              <a:solidFill>
                <a:schemeClr val="accent1"/>
              </a:solidFill>
            </a:endParaRPr>
          </a:p>
        </p:txBody>
      </p:sp>
      <p:sp>
        <p:nvSpPr>
          <p:cNvPr id="11" name="Rectangle 3">
            <a:extLst>
              <a:ext uri="{FF2B5EF4-FFF2-40B4-BE49-F238E27FC236}">
                <a16:creationId xmlns:a16="http://schemas.microsoft.com/office/drawing/2014/main" id="{6E3B683E-D645-12D4-92B3-2C13399434B1}"/>
              </a:ext>
            </a:extLst>
          </p:cNvPr>
          <p:cNvSpPr>
            <a:spLocks noGrp="1"/>
          </p:cNvSpPr>
          <p:nvPr>
            <p:ph idx="1"/>
          </p:nvPr>
        </p:nvSpPr>
        <p:spPr>
          <a:xfrm>
            <a:off x="152400" y="1280160"/>
            <a:ext cx="4038600" cy="4739640"/>
          </a:xfrm>
          <a:prstGeom prst="rect">
            <a:avLst/>
          </a:prstGeom>
        </p:spPr>
        <p:txBody>
          <a:bodyPr>
            <a:noAutofit/>
          </a:bodyPr>
          <a:lstStyle/>
          <a:p>
            <a:pPr>
              <a:tabLst>
                <a:tab pos="461963" algn="l"/>
              </a:tabLst>
            </a:pPr>
            <a:r>
              <a:rPr lang="en-US" sz="2400" dirty="0">
                <a:solidFill>
                  <a:schemeClr val="tx1"/>
                </a:solidFill>
              </a:rPr>
              <a:t>Matrix molecules connect to the extracellular surface of cells.</a:t>
            </a:r>
          </a:p>
          <a:p>
            <a:pPr>
              <a:tabLst>
                <a:tab pos="461963" algn="l"/>
              </a:tabLst>
            </a:pPr>
            <a:r>
              <a:rPr lang="en-US" sz="2400" dirty="0">
                <a:solidFill>
                  <a:schemeClr val="tx1"/>
                </a:solidFill>
              </a:rPr>
              <a:t>The extracellular matrix:</a:t>
            </a:r>
          </a:p>
          <a:p>
            <a:pPr lvl="1">
              <a:buFont typeface="Arial" panose="020B0604020202020204" pitchFamily="34" charset="0"/>
              <a:buChar char="•"/>
              <a:tabLst>
                <a:tab pos="461963" algn="l"/>
              </a:tabLst>
            </a:pPr>
            <a:r>
              <a:rPr lang="en-US" sz="2400" dirty="0"/>
              <a:t>Holds cells together to form a tissue</a:t>
            </a:r>
          </a:p>
          <a:p>
            <a:pPr lvl="1">
              <a:buFont typeface="Arial" panose="020B0604020202020204" pitchFamily="34" charset="0"/>
              <a:buChar char="•"/>
              <a:tabLst>
                <a:tab pos="461963" algn="l"/>
              </a:tabLst>
            </a:pPr>
            <a:r>
              <a:rPr lang="en-US" sz="2400" dirty="0">
                <a:solidFill>
                  <a:schemeClr val="tx1"/>
                </a:solidFill>
              </a:rPr>
              <a:t>Allows cells within a tissue to communicate with each other</a:t>
            </a:r>
          </a:p>
        </p:txBody>
      </p:sp>
      <p:sp>
        <p:nvSpPr>
          <p:cNvPr id="13" name="TextBox 12">
            <a:extLst>
              <a:ext uri="{FF2B5EF4-FFF2-40B4-BE49-F238E27FC236}">
                <a16:creationId xmlns:a16="http://schemas.microsoft.com/office/drawing/2014/main" id="{3C37F7DE-CCE9-F289-5246-11D39A9C8A4C}"/>
              </a:ext>
            </a:extLst>
          </p:cNvPr>
          <p:cNvSpPr txBox="1"/>
          <p:nvPr/>
        </p:nvSpPr>
        <p:spPr>
          <a:xfrm>
            <a:off x="6301552" y="1331236"/>
            <a:ext cx="1046697" cy="307777"/>
          </a:xfrm>
          <a:prstGeom prst="rect">
            <a:avLst/>
          </a:prstGeom>
          <a:noFill/>
        </p:spPr>
        <p:txBody>
          <a:bodyPr wrap="none" rtlCol="0">
            <a:spAutoFit/>
          </a:bodyPr>
          <a:lstStyle/>
          <a:p>
            <a:r>
              <a:rPr lang="en-US" sz="1400" b="1" dirty="0"/>
              <a:t>5.5 Figure 2</a:t>
            </a:r>
          </a:p>
        </p:txBody>
      </p:sp>
      <p:pic>
        <p:nvPicPr>
          <p:cNvPr id="2" name="Content Placeholder 5" descr="Epithelial tissue containing the surface epithelium, basement membrane, stroma or parenchyma of an organ, and a cancerous cell are shown. The cancerous cell is contained by the basement membrane and varying layers of surface epithelium.">
            <a:extLst>
              <a:ext uri="{FF2B5EF4-FFF2-40B4-BE49-F238E27FC236}">
                <a16:creationId xmlns:a16="http://schemas.microsoft.com/office/drawing/2014/main" id="{3A1E028C-49BF-7E37-2809-0F4FE3F5B980}"/>
              </a:ext>
            </a:extLst>
          </p:cNvPr>
          <p:cNvPicPr>
            <a:picLocks noChangeAspect="1"/>
          </p:cNvPicPr>
          <p:nvPr/>
        </p:nvPicPr>
        <p:blipFill>
          <a:blip r:embed="rId3"/>
          <a:srcRect l="12963" t="5334" r="12963" b="2936"/>
          <a:stretch/>
        </p:blipFill>
        <p:spPr>
          <a:xfrm>
            <a:off x="4519650" y="1629489"/>
            <a:ext cx="4319550" cy="2971800"/>
          </a:xfrm>
          <a:prstGeom prst="rect">
            <a:avLst/>
          </a:prstGeom>
        </p:spPr>
      </p:pic>
      <p:sp>
        <p:nvSpPr>
          <p:cNvPr id="17" name="TextBox 16">
            <a:extLst>
              <a:ext uri="{FF2B5EF4-FFF2-40B4-BE49-F238E27FC236}">
                <a16:creationId xmlns:a16="http://schemas.microsoft.com/office/drawing/2014/main" id="{76381B9A-CF3D-7C34-314D-C322C21F351B}"/>
              </a:ext>
            </a:extLst>
          </p:cNvPr>
          <p:cNvSpPr txBox="1"/>
          <p:nvPr/>
        </p:nvSpPr>
        <p:spPr>
          <a:xfrm>
            <a:off x="5377100" y="4601289"/>
            <a:ext cx="2895600" cy="246221"/>
          </a:xfrm>
          <a:prstGeom prst="rect">
            <a:avLst/>
          </a:prstGeom>
          <a:noFill/>
        </p:spPr>
        <p:txBody>
          <a:bodyPr wrap="square">
            <a:spAutoFit/>
          </a:bodyPr>
          <a:lstStyle/>
          <a:p>
            <a:pPr algn="ctr"/>
            <a:r>
              <a:rPr lang="en-US" sz="1000" dirty="0"/>
              <a:t>NCI on Wikimedia Commons. "In situ carcinoma."</a:t>
            </a:r>
          </a:p>
        </p:txBody>
      </p:sp>
    </p:spTree>
    <p:extLst>
      <p:ext uri="{BB962C8B-B14F-4D97-AF65-F5344CB8AC3E}">
        <p14:creationId xmlns:p14="http://schemas.microsoft.com/office/powerpoint/2010/main" val="270315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228600" y="228600"/>
            <a:ext cx="8763000" cy="914400"/>
          </a:xfrm>
          <a:prstGeom prst="rect">
            <a:avLst/>
          </a:prstGeom>
        </p:spPr>
        <p:txBody>
          <a:bodyPr/>
          <a:lstStyle/>
          <a:p>
            <a:r>
              <a:rPr lang="en-US" dirty="0"/>
              <a:t>Extracellular Matrix of Animal Cells: Effects on Cells</a:t>
            </a:r>
            <a:endParaRPr lang="en-US" sz="3200" dirty="0">
              <a:solidFill>
                <a:schemeClr val="accent1"/>
              </a:solidFill>
            </a:endParaRPr>
          </a:p>
        </p:txBody>
      </p:sp>
      <p:sp>
        <p:nvSpPr>
          <p:cNvPr id="4" name="Content Placeholder 3">
            <a:extLst>
              <a:ext uri="{FF2B5EF4-FFF2-40B4-BE49-F238E27FC236}">
                <a16:creationId xmlns:a16="http://schemas.microsoft.com/office/drawing/2014/main" id="{F7D1D466-AC4D-7380-D33D-5A548BBE4F43}"/>
              </a:ext>
            </a:extLst>
          </p:cNvPr>
          <p:cNvSpPr>
            <a:spLocks noGrp="1"/>
          </p:cNvSpPr>
          <p:nvPr>
            <p:ph idx="1"/>
          </p:nvPr>
        </p:nvSpPr>
        <p:spPr>
          <a:xfrm>
            <a:off x="228600" y="1143000"/>
            <a:ext cx="8686800" cy="4922520"/>
          </a:xfrm>
          <a:prstGeom prst="rect">
            <a:avLst/>
          </a:prstGeom>
        </p:spPr>
        <p:txBody>
          <a:bodyPr>
            <a:normAutofit/>
          </a:bodyPr>
          <a:lstStyle/>
          <a:p>
            <a:pPr marL="0" indent="0">
              <a:buNone/>
              <a:tabLst>
                <a:tab pos="461963" algn="l"/>
              </a:tabLst>
            </a:pPr>
            <a:r>
              <a:rPr lang="en-US" sz="2400" dirty="0">
                <a:solidFill>
                  <a:schemeClr val="tx1"/>
                </a:solidFill>
              </a:rPr>
              <a:t>Binding of matrix molecules to cell receptors causes changes in the cell's activities through a sequence of events:</a:t>
            </a:r>
          </a:p>
          <a:p>
            <a:pPr>
              <a:tabLst>
                <a:tab pos="461963" algn="l"/>
              </a:tabLst>
            </a:pPr>
            <a:r>
              <a:rPr lang="en-US" sz="2400" dirty="0">
                <a:solidFill>
                  <a:schemeClr val="tx1"/>
                </a:solidFill>
              </a:rPr>
              <a:t>Matrix molecules bind to protein receptors on the extracellular surfaces of cells.</a:t>
            </a:r>
          </a:p>
          <a:p>
            <a:pPr>
              <a:tabLst>
                <a:tab pos="461963" algn="l"/>
              </a:tabLst>
            </a:pPr>
            <a:r>
              <a:rPr lang="en-US" sz="2400" dirty="0"/>
              <a:t>The receptor changes the shape of the actin filaments just inside the plasma membrane.</a:t>
            </a:r>
          </a:p>
          <a:p>
            <a:pPr>
              <a:tabLst>
                <a:tab pos="461963" algn="l"/>
              </a:tabLst>
            </a:pPr>
            <a:r>
              <a:rPr lang="en-US" sz="2400" dirty="0"/>
              <a:t>The conformational changes induce chemical signals inside the cell that reach the nucleus.</a:t>
            </a:r>
          </a:p>
          <a:p>
            <a:pPr>
              <a:tabLst>
                <a:tab pos="461963" algn="l"/>
              </a:tabLst>
            </a:pPr>
            <a:r>
              <a:rPr lang="en-US" sz="2400" dirty="0">
                <a:solidFill>
                  <a:schemeClr val="tx1"/>
                </a:solidFill>
              </a:rPr>
              <a:t>The transcription of specific DNA sections is turned "on" or "off."</a:t>
            </a:r>
          </a:p>
          <a:p>
            <a:pPr>
              <a:tabLst>
                <a:tab pos="461963" algn="l"/>
              </a:tabLst>
            </a:pPr>
            <a:r>
              <a:rPr lang="en-US" sz="2400" dirty="0">
                <a:solidFill>
                  <a:schemeClr val="tx1"/>
                </a:solidFill>
              </a:rPr>
              <a:t>Which proteins </a:t>
            </a:r>
            <a:r>
              <a:rPr lang="en-US" sz="2400" dirty="0"/>
              <a:t>are made by the cell changes.</a:t>
            </a:r>
          </a:p>
          <a:p>
            <a:pPr>
              <a:tabLst>
                <a:tab pos="461963" algn="l"/>
              </a:tabLst>
            </a:pPr>
            <a:r>
              <a:rPr lang="en-US" sz="2400" dirty="0">
                <a:solidFill>
                  <a:schemeClr val="tx1"/>
                </a:solidFill>
              </a:rPr>
              <a:t>The cell's activities cha</a:t>
            </a:r>
            <a:r>
              <a:rPr lang="en-US" sz="2400" dirty="0"/>
              <a:t>nge.</a:t>
            </a:r>
            <a:endParaRPr lang="en-US" sz="2400" dirty="0">
              <a:solidFill>
                <a:schemeClr val="tx1"/>
              </a:solidFill>
            </a:endParaRPr>
          </a:p>
        </p:txBody>
      </p:sp>
    </p:spTree>
    <p:extLst>
      <p:ext uri="{BB962C8B-B14F-4D97-AF65-F5344CB8AC3E}">
        <p14:creationId xmlns:p14="http://schemas.microsoft.com/office/powerpoint/2010/main" val="306691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04800" y="228600"/>
            <a:ext cx="8534400" cy="914400"/>
          </a:xfrm>
          <a:prstGeom prst="rect">
            <a:avLst/>
          </a:prstGeom>
        </p:spPr>
        <p:txBody>
          <a:bodyPr/>
          <a:lstStyle/>
          <a:p>
            <a:r>
              <a:rPr lang="en-US" dirty="0"/>
              <a:t>Extracellular Matrix of Animal Cells: Blood Clotting</a:t>
            </a:r>
            <a:endParaRPr lang="en-US" sz="3200" dirty="0">
              <a:solidFill>
                <a:schemeClr val="accent1"/>
              </a:solidFill>
            </a:endParaRPr>
          </a:p>
        </p:txBody>
      </p:sp>
      <p:sp>
        <p:nvSpPr>
          <p:cNvPr id="4" name="Content Placeholder 3">
            <a:extLst>
              <a:ext uri="{FF2B5EF4-FFF2-40B4-BE49-F238E27FC236}">
                <a16:creationId xmlns:a16="http://schemas.microsoft.com/office/drawing/2014/main" id="{F7D1D466-AC4D-7380-D33D-5A548BBE4F43}"/>
              </a:ext>
            </a:extLst>
          </p:cNvPr>
          <p:cNvSpPr>
            <a:spLocks noGrp="1"/>
          </p:cNvSpPr>
          <p:nvPr>
            <p:ph idx="1"/>
          </p:nvPr>
        </p:nvSpPr>
        <p:spPr>
          <a:xfrm>
            <a:off x="152400" y="1097280"/>
            <a:ext cx="8763000" cy="4922520"/>
          </a:xfrm>
          <a:prstGeom prst="rect">
            <a:avLst/>
          </a:prstGeom>
        </p:spPr>
        <p:txBody>
          <a:bodyPr>
            <a:noAutofit/>
          </a:bodyPr>
          <a:lstStyle/>
          <a:p>
            <a:pPr marL="0" indent="0">
              <a:buNone/>
              <a:tabLst>
                <a:tab pos="461963" algn="l"/>
              </a:tabLst>
            </a:pPr>
            <a:r>
              <a:rPr lang="en-US" sz="2600" dirty="0">
                <a:solidFill>
                  <a:schemeClr val="tx1"/>
                </a:solidFill>
              </a:rPr>
              <a:t>Blood clotting results from a sequence of events:</a:t>
            </a:r>
          </a:p>
          <a:p>
            <a:pPr>
              <a:tabLst>
                <a:tab pos="461963" algn="l"/>
              </a:tabLst>
            </a:pPr>
            <a:r>
              <a:rPr lang="en-US" sz="2600" dirty="0">
                <a:solidFill>
                  <a:schemeClr val="tx1"/>
                </a:solidFill>
              </a:rPr>
              <a:t>Cells lining a blood vessel are damaged.</a:t>
            </a:r>
          </a:p>
          <a:p>
            <a:pPr>
              <a:tabLst>
                <a:tab pos="461963" algn="l"/>
              </a:tabLst>
            </a:pPr>
            <a:r>
              <a:rPr lang="en-US" sz="2600" dirty="0"/>
              <a:t>Damaged cells display a protein receptor called tissue factor.</a:t>
            </a:r>
          </a:p>
          <a:p>
            <a:pPr>
              <a:tabLst>
                <a:tab pos="461963" algn="l"/>
              </a:tabLst>
            </a:pPr>
            <a:r>
              <a:rPr lang="en-US" sz="2600" dirty="0"/>
              <a:t>Tissue factor binds a factor within the extracellular matrix.</a:t>
            </a:r>
          </a:p>
          <a:p>
            <a:pPr>
              <a:tabLst>
                <a:tab pos="461963" algn="l"/>
              </a:tabLst>
            </a:pPr>
            <a:r>
              <a:rPr lang="en-US" sz="2600" dirty="0">
                <a:solidFill>
                  <a:schemeClr val="tx1"/>
                </a:solidFill>
              </a:rPr>
              <a:t>This binding causes platelets to adhere to the damaged vessel's wall.</a:t>
            </a:r>
          </a:p>
          <a:p>
            <a:pPr>
              <a:tabLst>
                <a:tab pos="461963" algn="l"/>
              </a:tabLst>
            </a:pPr>
            <a:r>
              <a:rPr lang="en-US" sz="2600" dirty="0">
                <a:solidFill>
                  <a:schemeClr val="tx1"/>
                </a:solidFill>
              </a:rPr>
              <a:t>This stimulates the contraction of adjacent smooth muscle cells in the blood vessel</a:t>
            </a:r>
            <a:r>
              <a:rPr lang="en-US" sz="2600" dirty="0"/>
              <a:t>.</a:t>
            </a:r>
          </a:p>
          <a:p>
            <a:pPr>
              <a:tabLst>
                <a:tab pos="461963" algn="l"/>
              </a:tabLst>
            </a:pPr>
            <a:r>
              <a:rPr lang="en-US" sz="2600" dirty="0">
                <a:solidFill>
                  <a:schemeClr val="tx1"/>
                </a:solidFill>
              </a:rPr>
              <a:t>The blood vessel constricts</a:t>
            </a:r>
            <a:r>
              <a:rPr lang="en-US" sz="2600" dirty="0"/>
              <a:t>.</a:t>
            </a:r>
          </a:p>
          <a:p>
            <a:pPr>
              <a:tabLst>
                <a:tab pos="461963" algn="l"/>
              </a:tabLst>
            </a:pPr>
            <a:r>
              <a:rPr lang="en-US" sz="2600" dirty="0">
                <a:solidFill>
                  <a:schemeClr val="tx1"/>
                </a:solidFill>
              </a:rPr>
              <a:t>The platelets produce clotting factors.</a:t>
            </a:r>
          </a:p>
        </p:txBody>
      </p:sp>
    </p:spTree>
    <p:extLst>
      <p:ext uri="{BB962C8B-B14F-4D97-AF65-F5344CB8AC3E}">
        <p14:creationId xmlns:p14="http://schemas.microsoft.com/office/powerpoint/2010/main" val="2207161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r>
              <a:rPr lang="en-US" sz="1400" baseline="-25000" dirty="0"/>
              <a:t>1</a:t>
            </a:r>
            <a:endParaRPr lang="en-US" sz="1400" dirty="0"/>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p:txBody>
          <a:bodyPr>
            <a:normAutofit fontScale="92500" lnSpcReduction="20000"/>
          </a:bodyPr>
          <a:lstStyle/>
          <a:p>
            <a:r>
              <a:rPr lang="en-US" dirty="0">
                <a:solidFill>
                  <a:schemeClr val="bg1"/>
                </a:solidFill>
              </a:rPr>
              <a:t>The extracellular matrix is important to the development of cancer.</a:t>
            </a:r>
          </a:p>
          <a:p>
            <a:pPr marL="457200" indent="-457200">
              <a:buFont typeface="Arial" panose="020B0604020202020204" pitchFamily="34" charset="0"/>
              <a:buChar char="•"/>
            </a:pPr>
            <a:r>
              <a:rPr lang="en-US" dirty="0">
                <a:solidFill>
                  <a:schemeClr val="bg1"/>
                </a:solidFill>
              </a:rPr>
              <a:t>Non-cancerous epithelial cells have a greater propensity for cell division.</a:t>
            </a:r>
          </a:p>
          <a:p>
            <a:pPr marL="457200" indent="-457200">
              <a:buFont typeface="Arial" panose="020B0604020202020204" pitchFamily="34" charset="0"/>
              <a:buChar char="•"/>
            </a:pPr>
            <a:r>
              <a:rPr lang="en-US" dirty="0">
                <a:solidFill>
                  <a:schemeClr val="bg1"/>
                </a:solidFill>
              </a:rPr>
              <a:t>Non-cancerous epithelial cells cannot cross the basement membrane of the epithelium.</a:t>
            </a:r>
          </a:p>
          <a:p>
            <a:pPr marL="457200" indent="-457200">
              <a:buFont typeface="Arial" panose="020B0604020202020204" pitchFamily="34" charset="0"/>
              <a:buChar char="•"/>
            </a:pPr>
            <a:r>
              <a:rPr lang="en-US" dirty="0">
                <a:solidFill>
                  <a:schemeClr val="bg1"/>
                </a:solidFill>
              </a:rPr>
              <a:t>Mutation of epithelial cells may cause them to divide uncontrollably.</a:t>
            </a:r>
          </a:p>
          <a:p>
            <a:pPr marL="457200" indent="-457200">
              <a:buFont typeface="Arial" panose="020B0604020202020204" pitchFamily="34" charset="0"/>
              <a:buChar char="•"/>
            </a:pPr>
            <a:r>
              <a:rPr lang="en-US" dirty="0">
                <a:solidFill>
                  <a:schemeClr val="bg1"/>
                </a:solidFill>
              </a:rPr>
              <a:t>Continued mutation of epithelial cells causes them to act like fibroblasts, which modify the matrix, allowing tumor cells to cross the basement membrane and spread (a hallmark of metastasis).</a:t>
            </a:r>
          </a:p>
        </p:txBody>
      </p:sp>
    </p:spTree>
    <p:extLst>
      <p:ext uri="{BB962C8B-B14F-4D97-AF65-F5344CB8AC3E}">
        <p14:creationId xmlns:p14="http://schemas.microsoft.com/office/powerpoint/2010/main" val="114602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04800" y="228600"/>
            <a:ext cx="8534400" cy="914400"/>
          </a:xfrm>
          <a:prstGeom prst="rect">
            <a:avLst/>
          </a:prstGeom>
        </p:spPr>
        <p:txBody>
          <a:bodyPr/>
          <a:lstStyle/>
          <a:p>
            <a:r>
              <a:rPr lang="en-US" dirty="0"/>
              <a:t>Intercellular Junctions</a:t>
            </a:r>
            <a:endParaRPr lang="en-US" sz="3200" dirty="0">
              <a:solidFill>
                <a:schemeClr val="accent1"/>
              </a:solidFill>
            </a:endParaRPr>
          </a:p>
        </p:txBody>
      </p:sp>
      <p:sp>
        <p:nvSpPr>
          <p:cNvPr id="4" name="Content Placeholder 3">
            <a:extLst>
              <a:ext uri="{FF2B5EF4-FFF2-40B4-BE49-F238E27FC236}">
                <a16:creationId xmlns:a16="http://schemas.microsoft.com/office/drawing/2014/main" id="{F7D1D466-AC4D-7380-D33D-5A548BBE4F43}"/>
              </a:ext>
            </a:extLst>
          </p:cNvPr>
          <p:cNvSpPr>
            <a:spLocks noGrp="1"/>
          </p:cNvSpPr>
          <p:nvPr>
            <p:ph idx="1"/>
          </p:nvPr>
        </p:nvSpPr>
        <p:spPr>
          <a:xfrm>
            <a:off x="457200" y="1097280"/>
            <a:ext cx="8229600" cy="4922520"/>
          </a:xfrm>
          <a:prstGeom prst="rect">
            <a:avLst/>
          </a:prstGeom>
        </p:spPr>
        <p:txBody>
          <a:bodyPr>
            <a:normAutofit/>
          </a:bodyPr>
          <a:lstStyle/>
          <a:p>
            <a:pPr>
              <a:tabLst>
                <a:tab pos="461963" algn="l"/>
              </a:tabLst>
            </a:pPr>
            <a:r>
              <a:rPr lang="en-US" dirty="0">
                <a:solidFill>
                  <a:schemeClr val="tx1"/>
                </a:solidFill>
              </a:rPr>
              <a:t>Cells can also communicate with each other via direct contact, or intercellular junctions.</a:t>
            </a:r>
          </a:p>
          <a:p>
            <a:pPr>
              <a:tabLst>
                <a:tab pos="461963" algn="l"/>
              </a:tabLst>
            </a:pPr>
            <a:r>
              <a:rPr lang="en-US" dirty="0">
                <a:solidFill>
                  <a:schemeClr val="tx1"/>
                </a:solidFill>
              </a:rPr>
              <a:t>Plants have one type of junction:</a:t>
            </a:r>
          </a:p>
          <a:p>
            <a:pPr lvl="1">
              <a:tabLst>
                <a:tab pos="461963" algn="l"/>
              </a:tabLst>
            </a:pPr>
            <a:r>
              <a:rPr lang="en-US" dirty="0"/>
              <a:t>P</a:t>
            </a:r>
            <a:r>
              <a:rPr lang="en-US" dirty="0">
                <a:solidFill>
                  <a:schemeClr val="tx1"/>
                </a:solidFill>
              </a:rPr>
              <a:t>lasmodesmata</a:t>
            </a:r>
          </a:p>
          <a:p>
            <a:pPr>
              <a:tabLst>
                <a:tab pos="461963" algn="l"/>
              </a:tabLst>
            </a:pPr>
            <a:r>
              <a:rPr lang="en-US" dirty="0">
                <a:solidFill>
                  <a:schemeClr val="tx1"/>
                </a:solidFill>
              </a:rPr>
              <a:t>Animals have three different types of junctions:</a:t>
            </a:r>
          </a:p>
          <a:p>
            <a:pPr lvl="1">
              <a:buFont typeface="Arial" panose="020B0604020202020204" pitchFamily="34" charset="0"/>
              <a:buChar char="•"/>
              <a:tabLst>
                <a:tab pos="461963" algn="l"/>
              </a:tabLst>
            </a:pPr>
            <a:r>
              <a:rPr lang="en-US" dirty="0">
                <a:solidFill>
                  <a:schemeClr val="tx1"/>
                </a:solidFill>
              </a:rPr>
              <a:t>Tight junctions</a:t>
            </a:r>
          </a:p>
          <a:p>
            <a:pPr lvl="1">
              <a:buFont typeface="Arial" panose="020B0604020202020204" pitchFamily="34" charset="0"/>
              <a:buChar char="•"/>
              <a:tabLst>
                <a:tab pos="461963" algn="l"/>
              </a:tabLst>
            </a:pPr>
            <a:r>
              <a:rPr lang="en-US" dirty="0"/>
              <a:t>Gap junctions</a:t>
            </a:r>
          </a:p>
          <a:p>
            <a:pPr lvl="1">
              <a:buFont typeface="Arial" panose="020B0604020202020204" pitchFamily="34" charset="0"/>
              <a:buChar char="•"/>
              <a:tabLst>
                <a:tab pos="461963" algn="l"/>
              </a:tabLst>
            </a:pPr>
            <a:r>
              <a:rPr lang="en-US" dirty="0"/>
              <a:t>Desmosomes</a:t>
            </a:r>
          </a:p>
        </p:txBody>
      </p:sp>
    </p:spTree>
    <p:extLst>
      <p:ext uri="{BB962C8B-B14F-4D97-AF65-F5344CB8AC3E}">
        <p14:creationId xmlns:p14="http://schemas.microsoft.com/office/powerpoint/2010/main" val="53084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04800" y="228600"/>
            <a:ext cx="8534400" cy="914400"/>
          </a:xfrm>
          <a:prstGeom prst="rect">
            <a:avLst/>
          </a:prstGeom>
        </p:spPr>
        <p:txBody>
          <a:bodyPr/>
          <a:lstStyle/>
          <a:p>
            <a:r>
              <a:rPr lang="en-US" dirty="0"/>
              <a:t>Intercellular Junctions in Plants: Plasmodesmata</a:t>
            </a:r>
            <a:endParaRPr lang="en-US" sz="3200" dirty="0">
              <a:solidFill>
                <a:schemeClr val="accent1"/>
              </a:solidFill>
            </a:endParaRPr>
          </a:p>
        </p:txBody>
      </p:sp>
      <p:sp>
        <p:nvSpPr>
          <p:cNvPr id="4" name="Content Placeholder 3">
            <a:extLst>
              <a:ext uri="{FF2B5EF4-FFF2-40B4-BE49-F238E27FC236}">
                <a16:creationId xmlns:a16="http://schemas.microsoft.com/office/drawing/2014/main" id="{F7D1D466-AC4D-7380-D33D-5A548BBE4F43}"/>
              </a:ext>
            </a:extLst>
          </p:cNvPr>
          <p:cNvSpPr>
            <a:spLocks noGrp="1"/>
          </p:cNvSpPr>
          <p:nvPr>
            <p:ph idx="1"/>
          </p:nvPr>
        </p:nvSpPr>
        <p:spPr>
          <a:xfrm>
            <a:off x="304800" y="1097280"/>
            <a:ext cx="4191000" cy="4922520"/>
          </a:xfrm>
          <a:prstGeom prst="rect">
            <a:avLst/>
          </a:prstGeom>
        </p:spPr>
        <p:txBody>
          <a:bodyPr>
            <a:normAutofit/>
          </a:bodyPr>
          <a:lstStyle/>
          <a:p>
            <a:pPr marL="0" indent="0">
              <a:buNone/>
              <a:tabLst>
                <a:tab pos="461963" algn="l"/>
              </a:tabLst>
            </a:pPr>
            <a:r>
              <a:rPr lang="en-US" sz="2400" b="1" dirty="0">
                <a:solidFill>
                  <a:schemeClr val="tx1"/>
                </a:solidFill>
              </a:rPr>
              <a:t>Plasmodesmata</a:t>
            </a:r>
            <a:r>
              <a:rPr lang="en-US" sz="2400" dirty="0">
                <a:solidFill>
                  <a:schemeClr val="tx1"/>
                </a:solidFill>
              </a:rPr>
              <a:t> are channels between the cell walls of adjacent plant cells that connect their cytoplasms, allowing for:</a:t>
            </a:r>
          </a:p>
          <a:p>
            <a:pPr>
              <a:tabLst>
                <a:tab pos="461963" algn="l"/>
              </a:tabLst>
            </a:pPr>
            <a:r>
              <a:rPr lang="en-US" sz="2400" dirty="0"/>
              <a:t>D</a:t>
            </a:r>
            <a:r>
              <a:rPr lang="en-US" sz="2400" dirty="0">
                <a:solidFill>
                  <a:schemeClr val="tx1"/>
                </a:solidFill>
              </a:rPr>
              <a:t>irect communication via the transport of signaling molecules</a:t>
            </a:r>
          </a:p>
          <a:p>
            <a:pPr>
              <a:tabLst>
                <a:tab pos="461963" algn="l"/>
              </a:tabLst>
            </a:pPr>
            <a:r>
              <a:rPr lang="en-US" sz="2400" dirty="0"/>
              <a:t>The transport of materials (like water, minerals, and nutrients) from cell to cell throughout the plant</a:t>
            </a:r>
          </a:p>
        </p:txBody>
      </p:sp>
      <p:sp>
        <p:nvSpPr>
          <p:cNvPr id="3" name="TextBox 2">
            <a:extLst>
              <a:ext uri="{FF2B5EF4-FFF2-40B4-BE49-F238E27FC236}">
                <a16:creationId xmlns:a16="http://schemas.microsoft.com/office/drawing/2014/main" id="{EDFB5EF8-03FD-BD0E-9F1C-F5ECD0A2AA37}"/>
              </a:ext>
            </a:extLst>
          </p:cNvPr>
          <p:cNvSpPr txBox="1"/>
          <p:nvPr/>
        </p:nvSpPr>
        <p:spPr>
          <a:xfrm>
            <a:off x="6192303" y="1140023"/>
            <a:ext cx="1046697" cy="307777"/>
          </a:xfrm>
          <a:prstGeom prst="rect">
            <a:avLst/>
          </a:prstGeom>
          <a:noFill/>
        </p:spPr>
        <p:txBody>
          <a:bodyPr wrap="none" rtlCol="0">
            <a:spAutoFit/>
          </a:bodyPr>
          <a:lstStyle/>
          <a:p>
            <a:r>
              <a:rPr lang="en-US" sz="1400" b="1" dirty="0"/>
              <a:t>5.5 Figure 3</a:t>
            </a:r>
          </a:p>
        </p:txBody>
      </p:sp>
      <p:pic>
        <p:nvPicPr>
          <p:cNvPr id="6" name="Content Placeholder 5" descr="Two plant cells connected by plasmodesmata are shown. Each plant cell contains a vacuole, cell wall, plasma membrane, organelles, and material that passes from the cell on the left to the cell on the right through the plasmodesmata channel.">
            <a:extLst>
              <a:ext uri="{FF2B5EF4-FFF2-40B4-BE49-F238E27FC236}">
                <a16:creationId xmlns:a16="http://schemas.microsoft.com/office/drawing/2014/main" id="{77DE3C44-1D7A-44AE-F5F1-A90A55598D90}"/>
              </a:ext>
            </a:extLst>
          </p:cNvPr>
          <p:cNvPicPr>
            <a:picLocks noChangeAspect="1"/>
          </p:cNvPicPr>
          <p:nvPr/>
        </p:nvPicPr>
        <p:blipFill>
          <a:blip r:embed="rId3"/>
          <a:srcRect l="17592" t="7000" r="19444" b="4668"/>
          <a:stretch/>
        </p:blipFill>
        <p:spPr>
          <a:xfrm>
            <a:off x="4658803" y="1447800"/>
            <a:ext cx="4104025" cy="3198725"/>
          </a:xfrm>
          <a:prstGeom prst="rect">
            <a:avLst/>
          </a:prstGeom>
        </p:spPr>
      </p:pic>
      <p:sp>
        <p:nvSpPr>
          <p:cNvPr id="5" name="TextBox 4">
            <a:extLst>
              <a:ext uri="{FF2B5EF4-FFF2-40B4-BE49-F238E27FC236}">
                <a16:creationId xmlns:a16="http://schemas.microsoft.com/office/drawing/2014/main" id="{A37F3451-FD74-F6CE-53CC-9C9CEA30DB29}"/>
              </a:ext>
            </a:extLst>
          </p:cNvPr>
          <p:cNvSpPr txBox="1"/>
          <p:nvPr/>
        </p:nvSpPr>
        <p:spPr>
          <a:xfrm>
            <a:off x="4615315" y="4646525"/>
            <a:ext cx="4191000" cy="246221"/>
          </a:xfrm>
          <a:prstGeom prst="rect">
            <a:avLst/>
          </a:prstGeom>
          <a:noFill/>
        </p:spPr>
        <p:txBody>
          <a:bodyPr wrap="square">
            <a:spAutoFit/>
          </a:bodyPr>
          <a:lstStyle/>
          <a:p>
            <a:pPr algn="ctr"/>
            <a:r>
              <a:rPr lang="en-US" sz="1000" dirty="0"/>
              <a:t>CNX OpenStax on Wikimedia Commons. "Plasmodesmata." Modified. </a:t>
            </a:r>
          </a:p>
        </p:txBody>
      </p:sp>
    </p:spTree>
    <p:extLst>
      <p:ext uri="{BB962C8B-B14F-4D97-AF65-F5344CB8AC3E}">
        <p14:creationId xmlns:p14="http://schemas.microsoft.com/office/powerpoint/2010/main" val="183446862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1801</TotalTime>
  <Words>1312</Words>
  <Application>Microsoft Office PowerPoint</Application>
  <PresentationFormat>On-screen Show (4:3)</PresentationFormat>
  <Paragraphs>141</Paragraphs>
  <Slides>22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Century Gothic</vt:lpstr>
      <vt:lpstr>Aptos</vt:lpstr>
      <vt:lpstr>Arial</vt:lpstr>
      <vt:lpstr>Office Theme</vt:lpstr>
      <vt:lpstr>Lesson 5.5</vt:lpstr>
      <vt:lpstr>Objectives</vt:lpstr>
      <vt:lpstr>Extracellular Matrix of Animal Cells: Composition</vt:lpstr>
      <vt:lpstr>Extracellular Matrix of Animal Cells: Function</vt:lpstr>
      <vt:lpstr>Extracellular Matrix of Animal Cells: Effects on Cells</vt:lpstr>
      <vt:lpstr>Extracellular Matrix of Animal Cells: Blood Clotting</vt:lpstr>
      <vt:lpstr>Science and You1</vt:lpstr>
      <vt:lpstr>Intercellular Junctions</vt:lpstr>
      <vt:lpstr>Intercellular Junctions in Plants: Plasmodesmata</vt:lpstr>
      <vt:lpstr>Evolution Connection</vt:lpstr>
      <vt:lpstr>Intercellular Junctions in Animals: Tight Junctions1</vt:lpstr>
      <vt:lpstr>Intercellular Junctions in Animals: Tight Junctions2</vt:lpstr>
      <vt:lpstr>Intercellular Junctions in Animals: Tight Junctions3</vt:lpstr>
      <vt:lpstr>Science and You2</vt:lpstr>
      <vt:lpstr>Intercellular Junctions in Animals: Desmosomes1</vt:lpstr>
      <vt:lpstr>Intercellular Junctions in Animals: Desmosomes2</vt:lpstr>
      <vt:lpstr>Intercellular Junctions in Animals: Gap Junctions1</vt:lpstr>
      <vt:lpstr>Intercellular Junctions in Animals: Gap Junctions2</vt:lpstr>
      <vt:lpstr>Think It Through1</vt:lpstr>
      <vt:lpstr>Think It Through2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191</cp:revision>
  <dcterms:created xsi:type="dcterms:W3CDTF">2013-04-26T14:43:13Z</dcterms:created>
  <dcterms:modified xsi:type="dcterms:W3CDTF">2024-10-17T13:05:37Z</dcterms:modified>
</cp:coreProperties>
</file>