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handoutMasterIdLst>
    <p:handoutMasterId r:id="rId17"/>
  </p:handoutMasterIdLst>
  <p:sldIdLst>
    <p:sldId id="272" r:id="rId2"/>
    <p:sldId id="264" r:id="rId3"/>
    <p:sldId id="273" r:id="rId4"/>
    <p:sldId id="275" r:id="rId5"/>
    <p:sldId id="270" r:id="rId6"/>
    <p:sldId id="276" r:id="rId7"/>
    <p:sldId id="278" r:id="rId8"/>
    <p:sldId id="279" r:id="rId9"/>
    <p:sldId id="280" r:id="rId10"/>
    <p:sldId id="281" r:id="rId11"/>
    <p:sldId id="267" r:id="rId12"/>
    <p:sldId id="274" r:id="rId13"/>
    <p:sldId id="282" r:id="rId14"/>
    <p:sldId id="283" r:id="rId15"/>
  </p:sldIdLst>
  <p:sldSz cx="9144000" cy="6858000" type="screen4x3"/>
  <p:notesSz cx="6858000" cy="9144000"/>
  <p:embeddedFontLst>
    <p:embeddedFont>
      <p:font typeface="Century Gothic" panose="020B050202020202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3" autoAdjust="0"/>
    <p:restoredTop sz="86410" autoAdjust="0"/>
  </p:normalViewPr>
  <p:slideViewPr>
    <p:cSldViewPr>
      <p:cViewPr varScale="1">
        <p:scale>
          <a:sx n="95" d="100"/>
          <a:sy n="95" d="100"/>
        </p:scale>
        <p:origin x="1482" y="96"/>
      </p:cViewPr>
      <p:guideLst>
        <p:guide orient="horz" pos="2160"/>
        <p:guide pos="2880"/>
      </p:guideLst>
    </p:cSldViewPr>
  </p:slideViewPr>
  <p:outlineViewPr>
    <p:cViewPr>
      <p:scale>
        <a:sx n="33" d="100"/>
        <a:sy n="33" d="100"/>
      </p:scale>
      <p:origin x="0" y="-4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10/16/2024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10/16/2024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895873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77402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&amp;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8" r:id="rId7"/>
    <p:sldLayoutId id="2147483656" r:id="rId8"/>
    <p:sldLayoutId id="2147483657" r:id="rId9"/>
    <p:sldLayoutId id="2147483654"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6.1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Energy and Metabolism</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84F9-6072-2824-1A2B-DC38B16ED5DE}"/>
              </a:ext>
            </a:extLst>
          </p:cNvPr>
          <p:cNvSpPr>
            <a:spLocks noGrp="1"/>
          </p:cNvSpPr>
          <p:nvPr>
            <p:ph type="title"/>
          </p:nvPr>
        </p:nvSpPr>
        <p:spPr/>
        <p:txBody>
          <a:bodyPr/>
          <a:lstStyle/>
          <a:p>
            <a:r>
              <a:rPr lang="en-US" dirty="0"/>
              <a:t>Anabolic and Catabolic Pathways</a:t>
            </a:r>
          </a:p>
        </p:txBody>
      </p:sp>
      <p:sp>
        <p:nvSpPr>
          <p:cNvPr id="3" name="Content Placeholder 2">
            <a:extLst>
              <a:ext uri="{FF2B5EF4-FFF2-40B4-BE49-F238E27FC236}">
                <a16:creationId xmlns:a16="http://schemas.microsoft.com/office/drawing/2014/main" id="{D215C137-5DD0-FD42-0F33-ACD5942DF14C}"/>
              </a:ext>
            </a:extLst>
          </p:cNvPr>
          <p:cNvSpPr>
            <a:spLocks noGrp="1"/>
          </p:cNvSpPr>
          <p:nvPr>
            <p:ph idx="1"/>
          </p:nvPr>
        </p:nvSpPr>
        <p:spPr>
          <a:xfrm>
            <a:off x="457200" y="1280160"/>
            <a:ext cx="6096000" cy="4572000"/>
          </a:xfrm>
        </p:spPr>
        <p:txBody>
          <a:bodyPr>
            <a:normAutofit fontScale="92500" lnSpcReduction="10000"/>
          </a:bodyPr>
          <a:lstStyle/>
          <a:p>
            <a:pPr marL="457200" indent="-457200">
              <a:buFont typeface="Arial" panose="020B0604020202020204" pitchFamily="34" charset="0"/>
              <a:buChar char="•"/>
            </a:pPr>
            <a:r>
              <a:rPr lang="en-US" b="1" dirty="0"/>
              <a:t>Anabolic pathways</a:t>
            </a:r>
            <a:r>
              <a:rPr lang="en-US" dirty="0"/>
              <a:t>: synthesis of complex molecules from simpler ones using energy</a:t>
            </a:r>
          </a:p>
          <a:p>
            <a:pPr marL="1200150" lvl="1" indent="-457200">
              <a:buFont typeface="Arial" panose="020B0604020202020204" pitchFamily="34" charset="0"/>
              <a:buChar char="•"/>
            </a:pPr>
            <a:r>
              <a:rPr lang="en-US" dirty="0"/>
              <a:t>Photosynthesis, protein and DNA synthesis</a:t>
            </a:r>
          </a:p>
          <a:p>
            <a:pPr marL="457200" indent="-457200">
              <a:buFont typeface="Arial" panose="020B0604020202020204" pitchFamily="34" charset="0"/>
              <a:buChar char="•"/>
            </a:pPr>
            <a:r>
              <a:rPr lang="en-US" dirty="0"/>
              <a:t>Catabolic pathways: Breakdown of complex molecules into simpler ones, releasing energy (ATP)</a:t>
            </a:r>
          </a:p>
          <a:p>
            <a:pPr marL="1200150" lvl="1" indent="-457200">
              <a:buFont typeface="Arial" panose="020B0604020202020204" pitchFamily="34" charset="0"/>
              <a:buChar char="•"/>
            </a:pPr>
            <a:r>
              <a:rPr lang="en-US" dirty="0"/>
              <a:t>Cellular respiration </a:t>
            </a:r>
          </a:p>
          <a:p>
            <a:pPr marL="457200" indent="-457200">
              <a:buFont typeface="Arial" panose="020B0604020202020204" pitchFamily="34" charset="0"/>
              <a:buChar char="•"/>
            </a:pPr>
            <a:r>
              <a:rPr lang="en-US" dirty="0"/>
              <a:t>Both pathways are critical for life and metabolism</a:t>
            </a:r>
          </a:p>
        </p:txBody>
      </p:sp>
      <p:pic>
        <p:nvPicPr>
          <p:cNvPr id="4" name="Content Placeholder 5" descr="A photograph of a grey heron with a fish in its beak">
            <a:extLst>
              <a:ext uri="{FF2B5EF4-FFF2-40B4-BE49-F238E27FC236}">
                <a16:creationId xmlns:a16="http://schemas.microsoft.com/office/drawing/2014/main" id="{C4511935-5A1C-B5AE-8C3E-A4F3B7FDE76B}"/>
              </a:ext>
            </a:extLst>
          </p:cNvPr>
          <p:cNvPicPr>
            <a:picLocks noChangeAspect="1"/>
          </p:cNvPicPr>
          <p:nvPr/>
        </p:nvPicPr>
        <p:blipFill>
          <a:blip r:embed="rId2"/>
          <a:srcRect l="12963" t="5334" r="12963" b="3000"/>
          <a:stretch/>
        </p:blipFill>
        <p:spPr>
          <a:xfrm>
            <a:off x="6324600" y="1989773"/>
            <a:ext cx="2667000" cy="1833563"/>
          </a:xfrm>
          <a:prstGeom prst="rect">
            <a:avLst/>
          </a:prstGeom>
        </p:spPr>
      </p:pic>
      <p:sp>
        <p:nvSpPr>
          <p:cNvPr id="7" name="TextBox 6">
            <a:extLst>
              <a:ext uri="{FF2B5EF4-FFF2-40B4-BE49-F238E27FC236}">
                <a16:creationId xmlns:a16="http://schemas.microsoft.com/office/drawing/2014/main" id="{E320C522-3270-D802-42FA-FCB9D2A43A59}"/>
              </a:ext>
            </a:extLst>
          </p:cNvPr>
          <p:cNvSpPr txBox="1"/>
          <p:nvPr/>
        </p:nvSpPr>
        <p:spPr>
          <a:xfrm>
            <a:off x="6107129" y="3914776"/>
            <a:ext cx="3101942" cy="523220"/>
          </a:xfrm>
          <a:prstGeom prst="rect">
            <a:avLst/>
          </a:prstGeom>
          <a:noFill/>
        </p:spPr>
        <p:txBody>
          <a:bodyPr wrap="square">
            <a:spAutoFit/>
          </a:bodyPr>
          <a:lstStyle/>
          <a:p>
            <a:pPr algn="ctr"/>
            <a:r>
              <a:rPr lang="en-US" sz="1400" b="1" dirty="0"/>
              <a:t>6.1 Figure 8: </a:t>
            </a:r>
            <a:r>
              <a:rPr lang="en-US" sz="1400" dirty="0"/>
              <a:t>Catabolic reactions turn food into energy.</a:t>
            </a:r>
          </a:p>
        </p:txBody>
      </p:sp>
      <p:sp>
        <p:nvSpPr>
          <p:cNvPr id="9" name="TextBox 8">
            <a:extLst>
              <a:ext uri="{FF2B5EF4-FFF2-40B4-BE49-F238E27FC236}">
                <a16:creationId xmlns:a16="http://schemas.microsoft.com/office/drawing/2014/main" id="{C0CDB419-E9E2-CEF0-9D6F-76FB760E272F}"/>
              </a:ext>
            </a:extLst>
          </p:cNvPr>
          <p:cNvSpPr txBox="1"/>
          <p:nvPr/>
        </p:nvSpPr>
        <p:spPr>
          <a:xfrm>
            <a:off x="5357028" y="4423531"/>
            <a:ext cx="4602144" cy="246221"/>
          </a:xfrm>
          <a:prstGeom prst="rect">
            <a:avLst/>
          </a:prstGeom>
          <a:noFill/>
        </p:spPr>
        <p:txBody>
          <a:bodyPr wrap="square">
            <a:spAutoFit/>
          </a:bodyPr>
          <a:lstStyle/>
          <a:p>
            <a:pPr algn="ctr"/>
            <a:r>
              <a:rPr lang="en-US" sz="1000" dirty="0"/>
              <a:t>wal_172619 on Pixabay. "Heron with fish."</a:t>
            </a:r>
          </a:p>
        </p:txBody>
      </p:sp>
    </p:spTree>
    <p:extLst>
      <p:ext uri="{BB962C8B-B14F-4D97-AF65-F5344CB8AC3E}">
        <p14:creationId xmlns:p14="http://schemas.microsoft.com/office/powerpoint/2010/main" val="4164212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6.1 Figure 9</a:t>
            </a:r>
            <a:endParaRPr lang="en-US" sz="3200" dirty="0">
              <a:solidFill>
                <a:schemeClr val="accent1"/>
              </a:solidFill>
            </a:endParaRPr>
          </a:p>
        </p:txBody>
      </p:sp>
      <p:sp>
        <p:nvSpPr>
          <p:cNvPr id="6" name="TextBox 5">
            <a:extLst>
              <a:ext uri="{FF2B5EF4-FFF2-40B4-BE49-F238E27FC236}">
                <a16:creationId xmlns:a16="http://schemas.microsoft.com/office/drawing/2014/main" id="{82B485A8-45C7-B460-8E81-EEB2EC32BE0A}"/>
              </a:ext>
            </a:extLst>
          </p:cNvPr>
          <p:cNvSpPr txBox="1"/>
          <p:nvPr/>
        </p:nvSpPr>
        <p:spPr>
          <a:xfrm>
            <a:off x="2285999" y="5257800"/>
            <a:ext cx="4572000" cy="246221"/>
          </a:xfrm>
          <a:prstGeom prst="rect">
            <a:avLst/>
          </a:prstGeom>
          <a:noFill/>
        </p:spPr>
        <p:txBody>
          <a:bodyPr wrap="square">
            <a:spAutoFit/>
          </a:bodyPr>
          <a:lstStyle/>
          <a:p>
            <a:pPr algn="ctr"/>
            <a:r>
              <a:rPr lang="en-US" sz="1000" dirty="0"/>
              <a:t>CNX OpenStax on Wikimedia Commons. "Metabolic pathways." </a:t>
            </a:r>
          </a:p>
        </p:txBody>
      </p:sp>
      <p:pic>
        <p:nvPicPr>
          <p:cNvPr id="2" name="Content Placeholder 5" descr="The top of the graphic is labeled &quot;Anabolic: Small molecules assemble into large ones. Energy is required.&quot; There are four green circles equally spaced apart. There is a plus sign after this then the label &quot;Energy.&quot; An arrow points from this to the same four green circles that are now touching. The bottom part of the graphic is labeled &quot;Catabolic: Large molecules break down into small ones. Energy is released.&quot; There are four green circles that are touching. An arrow points from this to the same four green circles now spaced equally apart followed by a plus sign and the label &quot;Energy.&quot;">
            <a:extLst>
              <a:ext uri="{FF2B5EF4-FFF2-40B4-BE49-F238E27FC236}">
                <a16:creationId xmlns:a16="http://schemas.microsoft.com/office/drawing/2014/main" id="{EECFB6D8-2B1F-365D-C916-C77742FC7309}"/>
              </a:ext>
            </a:extLst>
          </p:cNvPr>
          <p:cNvPicPr>
            <a:picLocks noChangeAspect="1"/>
          </p:cNvPicPr>
          <p:nvPr/>
        </p:nvPicPr>
        <p:blipFill>
          <a:blip r:embed="rId2"/>
          <a:srcRect t="5333" b="21333"/>
          <a:stretch/>
        </p:blipFill>
        <p:spPr>
          <a:xfrm>
            <a:off x="61501" y="1353979"/>
            <a:ext cx="9020997" cy="367522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210B-CEC1-2D16-7867-BE6FB1477836}"/>
              </a:ext>
            </a:extLst>
          </p:cNvPr>
          <p:cNvSpPr>
            <a:spLocks noGrp="1"/>
          </p:cNvSpPr>
          <p:nvPr>
            <p:ph type="title"/>
          </p:nvPr>
        </p:nvSpPr>
        <p:spPr/>
        <p:txBody>
          <a:bodyPr/>
          <a:lstStyle/>
          <a:p>
            <a:r>
              <a:rPr lang="en-US" dirty="0"/>
              <a:t>Science &amp; You</a:t>
            </a:r>
          </a:p>
        </p:txBody>
      </p:sp>
      <p:sp>
        <p:nvSpPr>
          <p:cNvPr id="3" name="Content Placeholder 2">
            <a:extLst>
              <a:ext uri="{FF2B5EF4-FFF2-40B4-BE49-F238E27FC236}">
                <a16:creationId xmlns:a16="http://schemas.microsoft.com/office/drawing/2014/main" id="{DDC038B4-782B-B6D6-FC63-F5AA6E289107}"/>
              </a:ext>
            </a:extLst>
          </p:cNvPr>
          <p:cNvSpPr>
            <a:spLocks noGrp="1"/>
          </p:cNvSpPr>
          <p:nvPr>
            <p:ph idx="1"/>
          </p:nvPr>
        </p:nvSpPr>
        <p:spPr/>
        <p:txBody>
          <a:bodyPr>
            <a:normAutofit/>
          </a:bodyPr>
          <a:lstStyle/>
          <a:p>
            <a:r>
              <a:rPr lang="en-US" dirty="0"/>
              <a:t>The Danger of Anabolic Steroid Abuse</a:t>
            </a:r>
          </a:p>
          <a:p>
            <a:pPr marL="457200" indent="-457200">
              <a:buFont typeface="Arial" panose="020B0604020202020204" pitchFamily="34" charset="0"/>
              <a:buChar char="•"/>
            </a:pPr>
            <a:r>
              <a:rPr lang="en-US" dirty="0"/>
              <a:t>Anabolic steroids mimic testosterone, promoting muscle building.</a:t>
            </a:r>
          </a:p>
          <a:p>
            <a:pPr marL="457200" indent="-457200">
              <a:buFont typeface="Arial" panose="020B0604020202020204" pitchFamily="34" charset="0"/>
              <a:buChar char="•"/>
            </a:pPr>
            <a:r>
              <a:rPr lang="en-US" dirty="0"/>
              <a:t>Steroids are sometimes abused by athletes, leading to psychological issues.</a:t>
            </a:r>
          </a:p>
          <a:p>
            <a:pPr marL="457200" indent="-457200">
              <a:buFont typeface="Arial" panose="020B0604020202020204" pitchFamily="34" charset="0"/>
              <a:buChar char="•"/>
            </a:pPr>
            <a:r>
              <a:rPr lang="en-US" dirty="0"/>
              <a:t>Long-term steroid abuse can damage organs like the kidneys, liver, and heart.</a:t>
            </a:r>
          </a:p>
        </p:txBody>
      </p:sp>
    </p:spTree>
    <p:extLst>
      <p:ext uri="{BB962C8B-B14F-4D97-AF65-F5344CB8AC3E}">
        <p14:creationId xmlns:p14="http://schemas.microsoft.com/office/powerpoint/2010/main" val="1946487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2973-5C3C-881B-B981-14403B23F87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E2E1E4F-56C9-6BEE-E5F2-2C17514D1EF2}"/>
              </a:ext>
            </a:extLst>
          </p:cNvPr>
          <p:cNvSpPr>
            <a:spLocks noGrp="1"/>
          </p:cNvSpPr>
          <p:nvPr>
            <p:ph idx="1"/>
          </p:nvPr>
        </p:nvSpPr>
        <p:spPr/>
        <p:txBody>
          <a:bodyPr>
            <a:normAutofit/>
          </a:bodyPr>
          <a:lstStyle/>
          <a:p>
            <a:r>
              <a:rPr lang="en-US" dirty="0"/>
              <a:t>Metabolism refers to all the chemical reactions occurring within a cell to carry out life's processes.</a:t>
            </a:r>
          </a:p>
          <a:p>
            <a:r>
              <a:rPr lang="en-US" dirty="0"/>
              <a:t>Catabolic reactions break down complex molecules into simpler ones, releasing energy.</a:t>
            </a:r>
          </a:p>
          <a:p>
            <a:r>
              <a:rPr lang="en-US" dirty="0"/>
              <a:t> Anabolic reactions build complex molecules (synthesis) from simpler precursors, requiring an input of energy.</a:t>
            </a:r>
          </a:p>
        </p:txBody>
      </p:sp>
    </p:spTree>
    <p:extLst>
      <p:ext uri="{BB962C8B-B14F-4D97-AF65-F5344CB8AC3E}">
        <p14:creationId xmlns:p14="http://schemas.microsoft.com/office/powerpoint/2010/main" val="3123666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902059"/>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Discuss</a:t>
            </a:r>
            <a:r>
              <a:rPr lang="en-US" dirty="0"/>
              <a:t> how chemical reactions play a role in energy transfer.</a:t>
            </a:r>
          </a:p>
          <a:p>
            <a:pPr marL="457200" indent="-457200">
              <a:buFont typeface="Arial" panose="020B0604020202020204" pitchFamily="34" charset="0"/>
              <a:buChar char="•"/>
              <a:tabLst>
                <a:tab pos="457200" algn="l"/>
              </a:tabLst>
            </a:pPr>
            <a:r>
              <a:rPr lang="en-US" b="1" i="0" dirty="0"/>
              <a:t>Explain</a:t>
            </a:r>
            <a:r>
              <a:rPr lang="en-US" i="0" dirty="0"/>
              <a:t> metabolic pathways and </a:t>
            </a:r>
            <a:r>
              <a:rPr lang="en-US" b="1" i="0" dirty="0"/>
              <a:t>describe</a:t>
            </a:r>
            <a:r>
              <a:rPr lang="en-US" i="0" dirty="0"/>
              <a:t> the two major types.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53499-B642-7A0A-44AC-FEB28F5BBE55}"/>
              </a:ext>
            </a:extLst>
          </p:cNvPr>
          <p:cNvSpPr>
            <a:spLocks noGrp="1"/>
          </p:cNvSpPr>
          <p:nvPr>
            <p:ph type="title"/>
          </p:nvPr>
        </p:nvSpPr>
        <p:spPr/>
        <p:txBody>
          <a:bodyPr/>
          <a:lstStyle/>
          <a:p>
            <a:r>
              <a:rPr lang="en-US" dirty="0"/>
              <a:t>Bioenergetics</a:t>
            </a:r>
          </a:p>
        </p:txBody>
      </p:sp>
      <p:sp>
        <p:nvSpPr>
          <p:cNvPr id="3" name="Content Placeholder 2">
            <a:extLst>
              <a:ext uri="{FF2B5EF4-FFF2-40B4-BE49-F238E27FC236}">
                <a16:creationId xmlns:a16="http://schemas.microsoft.com/office/drawing/2014/main" id="{F36C9A06-D180-470F-7BF1-E81A3DF15095}"/>
              </a:ext>
            </a:extLst>
          </p:cNvPr>
          <p:cNvSpPr>
            <a:spLocks noGrp="1"/>
          </p:cNvSpPr>
          <p:nvPr>
            <p:ph idx="1"/>
          </p:nvPr>
        </p:nvSpPr>
        <p:spPr>
          <a:xfrm>
            <a:off x="457200" y="1280160"/>
            <a:ext cx="5181600" cy="4572000"/>
          </a:xfrm>
        </p:spPr>
        <p:txBody>
          <a:bodyPr>
            <a:normAutofit fontScale="92500" lnSpcReduction="20000"/>
          </a:bodyPr>
          <a:lstStyle/>
          <a:p>
            <a:pPr marL="457200" indent="-457200">
              <a:buFont typeface="Arial" panose="020B0604020202020204" pitchFamily="34" charset="0"/>
              <a:buChar char="•"/>
            </a:pPr>
            <a:r>
              <a:rPr lang="en-US" b="1" dirty="0"/>
              <a:t>Bioenergetics </a:t>
            </a:r>
            <a:r>
              <a:rPr lang="en-US" dirty="0"/>
              <a:t>is the study of how living organisms obtain, use, and transfer energy.</a:t>
            </a:r>
          </a:p>
          <a:p>
            <a:pPr marL="457200" indent="-457200">
              <a:buFont typeface="Arial" panose="020B0604020202020204" pitchFamily="34" charset="0"/>
              <a:buChar char="•"/>
            </a:pPr>
            <a:r>
              <a:rPr lang="en-US" dirty="0"/>
              <a:t>Living organisms require energy for all cellular processes.</a:t>
            </a:r>
          </a:p>
          <a:p>
            <a:pPr marL="1200150" lvl="1" indent="-457200">
              <a:buFont typeface="Arial" panose="020B0604020202020204" pitchFamily="34" charset="0"/>
              <a:buChar char="•"/>
            </a:pPr>
            <a:r>
              <a:rPr lang="en-US" dirty="0"/>
              <a:t>Examples: nutrient acquisition, metabolism, molecule synthesis, modification, and transport, as well as cell locomotion and waste removal</a:t>
            </a:r>
          </a:p>
          <a:p>
            <a:r>
              <a:rPr lang="en-US" dirty="0"/>
              <a:t>		</a:t>
            </a:r>
          </a:p>
        </p:txBody>
      </p:sp>
      <p:pic>
        <p:nvPicPr>
          <p:cNvPr id="4" name="Content Placeholder 4" descr="A hummingbird feeding from a flower">
            <a:extLst>
              <a:ext uri="{FF2B5EF4-FFF2-40B4-BE49-F238E27FC236}">
                <a16:creationId xmlns:a16="http://schemas.microsoft.com/office/drawing/2014/main" id="{F48F83C8-315C-A9AF-E40C-367969C06322}"/>
              </a:ext>
            </a:extLst>
          </p:cNvPr>
          <p:cNvPicPr>
            <a:picLocks noChangeAspect="1"/>
          </p:cNvPicPr>
          <p:nvPr/>
        </p:nvPicPr>
        <p:blipFill>
          <a:blip r:embed="rId2"/>
          <a:srcRect l="7407" t="4167" r="7407" b="4167"/>
          <a:stretch/>
        </p:blipFill>
        <p:spPr>
          <a:xfrm>
            <a:off x="5500631" y="1366307"/>
            <a:ext cx="3275769" cy="1958340"/>
          </a:xfrm>
          <a:prstGeom prst="rect">
            <a:avLst/>
          </a:prstGeom>
        </p:spPr>
      </p:pic>
      <p:sp>
        <p:nvSpPr>
          <p:cNvPr id="7" name="TextBox 6">
            <a:extLst>
              <a:ext uri="{FF2B5EF4-FFF2-40B4-BE49-F238E27FC236}">
                <a16:creationId xmlns:a16="http://schemas.microsoft.com/office/drawing/2014/main" id="{9A9A5330-FBD7-9A32-CF61-9104656E942B}"/>
              </a:ext>
            </a:extLst>
          </p:cNvPr>
          <p:cNvSpPr txBox="1"/>
          <p:nvPr/>
        </p:nvSpPr>
        <p:spPr>
          <a:xfrm>
            <a:off x="5538317" y="3304550"/>
            <a:ext cx="3200399" cy="523220"/>
          </a:xfrm>
          <a:prstGeom prst="rect">
            <a:avLst/>
          </a:prstGeom>
          <a:noFill/>
        </p:spPr>
        <p:txBody>
          <a:bodyPr wrap="square" rtlCol="0">
            <a:spAutoFit/>
          </a:bodyPr>
          <a:lstStyle/>
          <a:p>
            <a:pPr algn="ctr"/>
            <a:r>
              <a:rPr lang="en-US" sz="1400" b="1" dirty="0"/>
              <a:t>6.1 Figure 1: </a:t>
            </a:r>
            <a:r>
              <a:rPr lang="en-US" sz="1400" dirty="0"/>
              <a:t>Hummingbirds need energy for flight.</a:t>
            </a:r>
          </a:p>
        </p:txBody>
      </p:sp>
      <p:sp>
        <p:nvSpPr>
          <p:cNvPr id="9" name="TextBox 8">
            <a:extLst>
              <a:ext uri="{FF2B5EF4-FFF2-40B4-BE49-F238E27FC236}">
                <a16:creationId xmlns:a16="http://schemas.microsoft.com/office/drawing/2014/main" id="{C93C9B84-E7CD-DA33-23D7-D20D97BD54E8}"/>
              </a:ext>
            </a:extLst>
          </p:cNvPr>
          <p:cNvSpPr txBox="1"/>
          <p:nvPr/>
        </p:nvSpPr>
        <p:spPr>
          <a:xfrm>
            <a:off x="4838701" y="3818559"/>
            <a:ext cx="4572000" cy="246221"/>
          </a:xfrm>
          <a:prstGeom prst="rect">
            <a:avLst/>
          </a:prstGeom>
          <a:noFill/>
        </p:spPr>
        <p:txBody>
          <a:bodyPr wrap="square">
            <a:spAutoFit/>
          </a:bodyPr>
          <a:lstStyle/>
          <a:p>
            <a:pPr algn="ctr"/>
            <a:r>
              <a:rPr lang="en-US" sz="1000" dirty="0"/>
              <a:t>James Wainscoat on Unsplash. "Hummingbird."</a:t>
            </a:r>
          </a:p>
        </p:txBody>
      </p:sp>
    </p:spTree>
    <p:extLst>
      <p:ext uri="{BB962C8B-B14F-4D97-AF65-F5344CB8AC3E}">
        <p14:creationId xmlns:p14="http://schemas.microsoft.com/office/powerpoint/2010/main" val="2385043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EE53-6955-C706-2397-FF87A92D2541}"/>
              </a:ext>
            </a:extLst>
          </p:cNvPr>
          <p:cNvSpPr>
            <a:spLocks noGrp="1"/>
          </p:cNvSpPr>
          <p:nvPr>
            <p:ph type="title"/>
          </p:nvPr>
        </p:nvSpPr>
        <p:spPr/>
        <p:txBody>
          <a:bodyPr/>
          <a:lstStyle/>
          <a:p>
            <a:r>
              <a:rPr lang="en-US" dirty="0"/>
              <a:t>Energy and Metabolism</a:t>
            </a:r>
          </a:p>
        </p:txBody>
      </p:sp>
      <p:sp>
        <p:nvSpPr>
          <p:cNvPr id="3" name="Content Placeholder 2">
            <a:extLst>
              <a:ext uri="{FF2B5EF4-FFF2-40B4-BE49-F238E27FC236}">
                <a16:creationId xmlns:a16="http://schemas.microsoft.com/office/drawing/2014/main" id="{8F747EE6-C5EE-0F09-9030-76108BDD39A4}"/>
              </a:ext>
            </a:extLst>
          </p:cNvPr>
          <p:cNvSpPr>
            <a:spLocks noGrp="1"/>
          </p:cNvSpPr>
          <p:nvPr>
            <p:ph idx="1"/>
          </p:nvPr>
        </p:nvSpPr>
        <p:spPr>
          <a:xfrm>
            <a:off x="457200" y="1280160"/>
            <a:ext cx="8229600" cy="4572000"/>
          </a:xfrm>
        </p:spPr>
        <p:txBody>
          <a:bodyPr/>
          <a:lstStyle/>
          <a:p>
            <a:pPr marL="457200" indent="-457200">
              <a:buFont typeface="Arial" panose="020B0604020202020204" pitchFamily="34" charset="0"/>
              <a:buChar char="•"/>
            </a:pPr>
            <a:r>
              <a:rPr lang="en-US" dirty="0"/>
              <a:t>Energy is obtained from food molecules like carbohydrates through metabolic pathways.</a:t>
            </a:r>
          </a:p>
          <a:p>
            <a:pPr marL="457200" indent="-457200">
              <a:buFont typeface="Arial" panose="020B0604020202020204" pitchFamily="34" charset="0"/>
              <a:buChar char="•"/>
            </a:pPr>
            <a:r>
              <a:rPr lang="en-US" dirty="0"/>
              <a:t>All the chemical reactions that transpire inside cells are the cell’s metabolism.</a:t>
            </a:r>
          </a:p>
        </p:txBody>
      </p:sp>
      <p:sp>
        <p:nvSpPr>
          <p:cNvPr id="8" name="TextBox 7">
            <a:extLst>
              <a:ext uri="{FF2B5EF4-FFF2-40B4-BE49-F238E27FC236}">
                <a16:creationId xmlns:a16="http://schemas.microsoft.com/office/drawing/2014/main" id="{65958CF2-9280-0D69-2CDF-B9C0543CD25B}"/>
              </a:ext>
            </a:extLst>
          </p:cNvPr>
          <p:cNvSpPr txBox="1"/>
          <p:nvPr/>
        </p:nvSpPr>
        <p:spPr>
          <a:xfrm>
            <a:off x="822187" y="3207564"/>
            <a:ext cx="1066800" cy="307777"/>
          </a:xfrm>
          <a:prstGeom prst="rect">
            <a:avLst/>
          </a:prstGeom>
          <a:noFill/>
        </p:spPr>
        <p:txBody>
          <a:bodyPr wrap="square">
            <a:spAutoFit/>
          </a:bodyPr>
          <a:lstStyle/>
          <a:p>
            <a:r>
              <a:rPr lang="en-US" sz="1400" b="1" dirty="0"/>
              <a:t>6.1 Figure 2</a:t>
            </a:r>
            <a:endParaRPr lang="en-US" sz="1400" dirty="0"/>
          </a:p>
        </p:txBody>
      </p:sp>
      <p:sp>
        <p:nvSpPr>
          <p:cNvPr id="10" name="TextBox 9">
            <a:extLst>
              <a:ext uri="{FF2B5EF4-FFF2-40B4-BE49-F238E27FC236}">
                <a16:creationId xmlns:a16="http://schemas.microsoft.com/office/drawing/2014/main" id="{D80AD6D1-9243-EF6A-C9AE-3F8DB9E880FD}"/>
              </a:ext>
            </a:extLst>
          </p:cNvPr>
          <p:cNvSpPr txBox="1"/>
          <p:nvPr/>
        </p:nvSpPr>
        <p:spPr>
          <a:xfrm>
            <a:off x="2009465" y="6035040"/>
            <a:ext cx="4572000" cy="338554"/>
          </a:xfrm>
          <a:prstGeom prst="rect">
            <a:avLst/>
          </a:prstGeom>
          <a:noFill/>
        </p:spPr>
        <p:txBody>
          <a:bodyPr wrap="square">
            <a:spAutoFit/>
          </a:bodyPr>
          <a:lstStyle/>
          <a:p>
            <a:pPr algn="ctr"/>
            <a:r>
              <a:rPr lang="en-US" sz="800" dirty="0"/>
              <a:t>"boris misevic on Unsplash. ""Sun.""Timothy Eberly on Unsplash. ""Sunflowers.""Annie Spratt on Unsplash. ""</a:t>
            </a:r>
            <a:r>
              <a:rPr lang="en-US" sz="800" dirty="0" err="1"/>
              <a:t>Horse.""Jannik</a:t>
            </a:r>
            <a:r>
              <a:rPr lang="en-US" sz="800" dirty="0"/>
              <a:t> </a:t>
            </a:r>
            <a:r>
              <a:rPr lang="en-US" sz="800" dirty="0" err="1"/>
              <a:t>Selz</a:t>
            </a:r>
            <a:r>
              <a:rPr lang="en-US" sz="800" dirty="0"/>
              <a:t> on Unsplash. ""Mushrooms."""</a:t>
            </a:r>
          </a:p>
        </p:txBody>
      </p:sp>
      <p:pic>
        <p:nvPicPr>
          <p:cNvPr id="4" name="Content Placeholder 6" descr="The diagram starts with an image of the sun labeled &quot;Energy.&quot; Two arrows point off of this. One points to the label &quot;Heat,&quot; and the other points to an image of sunflowers labeled &quot;PRODUCERS: plants.&quot; Two arrows point off of the sunflower picture. One arrow points to an image of a horse labeled &quot;CONSUMERS: animals,&quot; and the other arrow points to an image of mushrooms labeled &quot;DECOMPOSERS: fungi, bacteria, worms.&quot; An arrow points off the mushroom image to the label &quot;Heat.&quot; An arrow point off of the horse image to the image of mushrooms as well.">
            <a:extLst>
              <a:ext uri="{FF2B5EF4-FFF2-40B4-BE49-F238E27FC236}">
                <a16:creationId xmlns:a16="http://schemas.microsoft.com/office/drawing/2014/main" id="{99C6EB71-38FA-0776-A19D-B28D9D898C12}"/>
              </a:ext>
            </a:extLst>
          </p:cNvPr>
          <p:cNvPicPr>
            <a:picLocks noChangeAspect="1"/>
          </p:cNvPicPr>
          <p:nvPr/>
        </p:nvPicPr>
        <p:blipFill>
          <a:blip r:embed="rId2"/>
          <a:srcRect t="3667" b="3334"/>
          <a:stretch/>
        </p:blipFill>
        <p:spPr>
          <a:xfrm>
            <a:off x="1870565" y="3207564"/>
            <a:ext cx="5402869" cy="2791482"/>
          </a:xfrm>
          <a:prstGeom prst="rect">
            <a:avLst/>
          </a:prstGeom>
        </p:spPr>
      </p:pic>
    </p:spTree>
    <p:extLst>
      <p:ext uri="{BB962C8B-B14F-4D97-AF65-F5344CB8AC3E}">
        <p14:creationId xmlns:p14="http://schemas.microsoft.com/office/powerpoint/2010/main" val="78041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225041"/>
          </a:xfrm>
        </p:spPr>
        <p:txBody>
          <a:bodyPr/>
          <a:lstStyle/>
          <a:p>
            <a:r>
              <a:rPr lang="en-US" dirty="0"/>
              <a:t>What do you think of when you consider the word metabolism as it's used in everyday language? In what ways does the biological definition align with the word's common usage? In what ways are the meanings different?</a:t>
            </a:r>
          </a:p>
        </p:txBody>
      </p:sp>
    </p:spTree>
    <p:extLst>
      <p:ext uri="{BB962C8B-B14F-4D97-AF65-F5344CB8AC3E}">
        <p14:creationId xmlns:p14="http://schemas.microsoft.com/office/powerpoint/2010/main" val="302916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52EB-DC8D-94CA-1067-983AAC018E47}"/>
              </a:ext>
            </a:extLst>
          </p:cNvPr>
          <p:cNvSpPr>
            <a:spLocks noGrp="1"/>
          </p:cNvSpPr>
          <p:nvPr>
            <p:ph type="title"/>
          </p:nvPr>
        </p:nvSpPr>
        <p:spPr/>
        <p:txBody>
          <a:bodyPr/>
          <a:lstStyle/>
          <a:p>
            <a:r>
              <a:rPr lang="en-US" dirty="0"/>
              <a:t>Carbohydrate Metabolism</a:t>
            </a:r>
            <a:r>
              <a:rPr lang="en-US" sz="1400" baseline="-25000" dirty="0"/>
              <a:t>1</a:t>
            </a:r>
          </a:p>
        </p:txBody>
      </p:sp>
      <p:sp>
        <p:nvSpPr>
          <p:cNvPr id="3" name="Content Placeholder 2">
            <a:extLst>
              <a:ext uri="{FF2B5EF4-FFF2-40B4-BE49-F238E27FC236}">
                <a16:creationId xmlns:a16="http://schemas.microsoft.com/office/drawing/2014/main" id="{C67262ED-E17A-95A5-59EF-769017FDFF43}"/>
              </a:ext>
            </a:extLst>
          </p:cNvPr>
          <p:cNvSpPr>
            <a:spLocks noGrp="1"/>
          </p:cNvSpPr>
          <p:nvPr>
            <p:ph idx="1"/>
          </p:nvPr>
        </p:nvSpPr>
        <p:spPr>
          <a:xfrm>
            <a:off x="457200" y="1280160"/>
            <a:ext cx="8229600" cy="4572000"/>
          </a:xfrm>
        </p:spPr>
        <p:txBody>
          <a:bodyPr>
            <a:normAutofit/>
          </a:bodyPr>
          <a:lstStyle/>
          <a:p>
            <a:pPr marL="457200" indent="-457200">
              <a:buFont typeface="Arial" panose="020B0604020202020204" pitchFamily="34" charset="0"/>
              <a:buChar char="•"/>
            </a:pPr>
            <a:r>
              <a:rPr lang="en-US" dirty="0"/>
              <a:t>Sugar, such as glucose, is a main energy source.</a:t>
            </a:r>
          </a:p>
          <a:p>
            <a:pPr marL="457200" indent="-457200">
              <a:buFont typeface="Arial" panose="020B0604020202020204" pitchFamily="34" charset="0"/>
              <a:buChar char="•"/>
            </a:pPr>
            <a:r>
              <a:rPr lang="en-US" dirty="0"/>
              <a:t>Photosynthesis converts CO</a:t>
            </a:r>
            <a:r>
              <a:rPr lang="en-US" baseline="-25000" dirty="0"/>
              <a:t>2</a:t>
            </a:r>
            <a:r>
              <a:rPr lang="en-US" dirty="0"/>
              <a:t> and H</a:t>
            </a:r>
            <a:r>
              <a:rPr lang="en-US" baseline="-25000" dirty="0"/>
              <a:t>2</a:t>
            </a:r>
            <a:r>
              <a:rPr lang="en-US" dirty="0"/>
              <a:t>O into glucose using solar energy.</a:t>
            </a:r>
          </a:p>
        </p:txBody>
      </p:sp>
      <p:sp>
        <p:nvSpPr>
          <p:cNvPr id="7" name="TextBox 6">
            <a:extLst>
              <a:ext uri="{FF2B5EF4-FFF2-40B4-BE49-F238E27FC236}">
                <a16:creationId xmlns:a16="http://schemas.microsoft.com/office/drawing/2014/main" id="{2E904CBF-CFFF-9762-4282-1159255319B4}"/>
              </a:ext>
            </a:extLst>
          </p:cNvPr>
          <p:cNvSpPr txBox="1"/>
          <p:nvPr/>
        </p:nvSpPr>
        <p:spPr>
          <a:xfrm>
            <a:off x="4038599" y="2962691"/>
            <a:ext cx="1066800" cy="307777"/>
          </a:xfrm>
          <a:prstGeom prst="rect">
            <a:avLst/>
          </a:prstGeom>
          <a:noFill/>
        </p:spPr>
        <p:txBody>
          <a:bodyPr wrap="square">
            <a:spAutoFit/>
          </a:bodyPr>
          <a:lstStyle/>
          <a:p>
            <a:r>
              <a:rPr lang="en-US" sz="1400" b="1" dirty="0"/>
              <a:t>6.1 Figure 3</a:t>
            </a:r>
            <a:endParaRPr lang="en-US" sz="1400" dirty="0"/>
          </a:p>
        </p:txBody>
      </p:sp>
      <p:pic>
        <p:nvPicPr>
          <p:cNvPr id="4" name="Content Placeholder 6" descr="On the left side of the graphic is a circle labeled &quot;Organic carbon.&quot; An arrow, labeled &quot;Cellular respiration,&quot; points to another circle that has the label &quot;Inorganic carbon (such as carbon dioxide).&quot; An arrow points from this circle back to the previously described circle, and the arrow is labeled &quot;Photosynthesis.&quot;">
            <a:extLst>
              <a:ext uri="{FF2B5EF4-FFF2-40B4-BE49-F238E27FC236}">
                <a16:creationId xmlns:a16="http://schemas.microsoft.com/office/drawing/2014/main" id="{6EC2CAEF-0EB9-D3D4-7F57-542A789A55EC}"/>
              </a:ext>
            </a:extLst>
          </p:cNvPr>
          <p:cNvPicPr>
            <a:picLocks noChangeAspect="1"/>
          </p:cNvPicPr>
          <p:nvPr/>
        </p:nvPicPr>
        <p:blipFill>
          <a:blip r:embed="rId2"/>
          <a:srcRect t="5000" b="51333"/>
          <a:stretch/>
        </p:blipFill>
        <p:spPr>
          <a:xfrm>
            <a:off x="143093" y="3429000"/>
            <a:ext cx="8857814" cy="2148840"/>
          </a:xfrm>
          <a:prstGeom prst="rect">
            <a:avLst/>
          </a:prstGeom>
        </p:spPr>
      </p:pic>
    </p:spTree>
    <p:extLst>
      <p:ext uri="{BB962C8B-B14F-4D97-AF65-F5344CB8AC3E}">
        <p14:creationId xmlns:p14="http://schemas.microsoft.com/office/powerpoint/2010/main" val="759149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52EB-DC8D-94CA-1067-983AAC018E47}"/>
              </a:ext>
            </a:extLst>
          </p:cNvPr>
          <p:cNvSpPr>
            <a:spLocks noGrp="1"/>
          </p:cNvSpPr>
          <p:nvPr>
            <p:ph type="title"/>
          </p:nvPr>
        </p:nvSpPr>
        <p:spPr/>
        <p:txBody>
          <a:bodyPr/>
          <a:lstStyle/>
          <a:p>
            <a:r>
              <a:rPr lang="en-US" dirty="0"/>
              <a:t>Carbohydrate Metabolism</a:t>
            </a:r>
            <a:r>
              <a:rPr lang="en-US" sz="1400" baseline="-25000" dirty="0"/>
              <a:t>2</a:t>
            </a:r>
          </a:p>
        </p:txBody>
      </p:sp>
      <p:sp>
        <p:nvSpPr>
          <p:cNvPr id="3" name="Content Placeholder 2">
            <a:extLst>
              <a:ext uri="{FF2B5EF4-FFF2-40B4-BE49-F238E27FC236}">
                <a16:creationId xmlns:a16="http://schemas.microsoft.com/office/drawing/2014/main" id="{C67262ED-E17A-95A5-59EF-769017FDFF43}"/>
              </a:ext>
            </a:extLst>
          </p:cNvPr>
          <p:cNvSpPr>
            <a:spLocks noGrp="1"/>
          </p:cNvSpPr>
          <p:nvPr>
            <p:ph idx="1"/>
          </p:nvPr>
        </p:nvSpPr>
        <p:spPr>
          <a:xfrm>
            <a:off x="457200" y="1280160"/>
            <a:ext cx="6172200" cy="4572000"/>
          </a:xfrm>
        </p:spPr>
        <p:txBody>
          <a:bodyPr>
            <a:normAutofit/>
          </a:bodyPr>
          <a:lstStyle/>
          <a:p>
            <a:pPr marL="457200" indent="-457200">
              <a:buFont typeface="Arial" panose="020B0604020202020204" pitchFamily="34" charset="0"/>
              <a:buChar char="•"/>
            </a:pPr>
            <a:r>
              <a:rPr lang="en-US" dirty="0"/>
              <a:t>Photosynthesis stores energy as ATP and then uses it to produce glucose. </a:t>
            </a:r>
          </a:p>
          <a:p>
            <a:pPr marL="1200150" lvl="1" indent="-457200">
              <a:buFont typeface="Arial" panose="020B0604020202020204" pitchFamily="34" charset="0"/>
              <a:buChar char="•"/>
            </a:pPr>
            <a:r>
              <a:rPr lang="en-US" dirty="0"/>
              <a:t>18 ATP + 12 NADPH = 1 glucose</a:t>
            </a:r>
          </a:p>
          <a:p>
            <a:pPr marL="1200150" lvl="1" indent="-457200">
              <a:buFont typeface="Arial" panose="020B0604020202020204" pitchFamily="34" charset="0"/>
              <a:buChar char="•"/>
            </a:pPr>
            <a:r>
              <a:rPr lang="en-US" dirty="0"/>
              <a:t>Glucose is stored as starch, cellulose, and other polymers.</a:t>
            </a:r>
          </a:p>
          <a:p>
            <a:pPr marL="457200" indent="-457200">
              <a:buFont typeface="Arial" panose="020B0604020202020204" pitchFamily="34" charset="0"/>
              <a:buChar char="•"/>
            </a:pPr>
            <a:r>
              <a:rPr lang="en-US" dirty="0"/>
              <a:t>Cellular respiration breaks down glucose to release stored energy in ATP.</a:t>
            </a:r>
          </a:p>
        </p:txBody>
      </p:sp>
      <p:pic>
        <p:nvPicPr>
          <p:cNvPr id="4" name="Content Placeholder 5" descr="An image of a rabbit eating a flower">
            <a:extLst>
              <a:ext uri="{FF2B5EF4-FFF2-40B4-BE49-F238E27FC236}">
                <a16:creationId xmlns:a16="http://schemas.microsoft.com/office/drawing/2014/main" id="{87F5C2C9-39CC-1CD9-24C7-E9FE8D992972}"/>
              </a:ext>
            </a:extLst>
          </p:cNvPr>
          <p:cNvPicPr>
            <a:picLocks noChangeAspect="1"/>
          </p:cNvPicPr>
          <p:nvPr/>
        </p:nvPicPr>
        <p:blipFill>
          <a:blip r:embed="rId2"/>
          <a:srcRect l="10185" t="5334" r="10185" b="3938"/>
          <a:stretch/>
        </p:blipFill>
        <p:spPr>
          <a:xfrm>
            <a:off x="6593985" y="1499623"/>
            <a:ext cx="2422980" cy="1533730"/>
          </a:xfrm>
          <a:prstGeom prst="rect">
            <a:avLst/>
          </a:prstGeom>
        </p:spPr>
      </p:pic>
      <p:sp>
        <p:nvSpPr>
          <p:cNvPr id="7" name="TextBox 6">
            <a:extLst>
              <a:ext uri="{FF2B5EF4-FFF2-40B4-BE49-F238E27FC236}">
                <a16:creationId xmlns:a16="http://schemas.microsoft.com/office/drawing/2014/main" id="{2E904CBF-CFFF-9762-4282-1159255319B4}"/>
              </a:ext>
            </a:extLst>
          </p:cNvPr>
          <p:cNvSpPr txBox="1"/>
          <p:nvPr/>
        </p:nvSpPr>
        <p:spPr>
          <a:xfrm>
            <a:off x="6696284" y="3011120"/>
            <a:ext cx="2218383" cy="523220"/>
          </a:xfrm>
          <a:prstGeom prst="rect">
            <a:avLst/>
          </a:prstGeom>
          <a:noFill/>
        </p:spPr>
        <p:txBody>
          <a:bodyPr wrap="square">
            <a:spAutoFit/>
          </a:bodyPr>
          <a:lstStyle/>
          <a:p>
            <a:pPr algn="ctr"/>
            <a:r>
              <a:rPr lang="en-US" sz="1400" b="1" dirty="0"/>
              <a:t>6.1 Figure 4: </a:t>
            </a:r>
            <a:r>
              <a:rPr lang="en-US" sz="1400" dirty="0"/>
              <a:t>The cellulose in clover is made of glucose.</a:t>
            </a:r>
          </a:p>
        </p:txBody>
      </p:sp>
      <p:sp>
        <p:nvSpPr>
          <p:cNvPr id="14" name="TextBox 13">
            <a:extLst>
              <a:ext uri="{FF2B5EF4-FFF2-40B4-BE49-F238E27FC236}">
                <a16:creationId xmlns:a16="http://schemas.microsoft.com/office/drawing/2014/main" id="{BBE0C596-5428-CA19-B85B-813CD8496617}"/>
              </a:ext>
            </a:extLst>
          </p:cNvPr>
          <p:cNvSpPr txBox="1"/>
          <p:nvPr/>
        </p:nvSpPr>
        <p:spPr>
          <a:xfrm>
            <a:off x="6852976" y="3407025"/>
            <a:ext cx="4582048" cy="230832"/>
          </a:xfrm>
          <a:prstGeom prst="rect">
            <a:avLst/>
          </a:prstGeom>
          <a:noFill/>
        </p:spPr>
        <p:txBody>
          <a:bodyPr wrap="square">
            <a:spAutoFit/>
          </a:bodyPr>
          <a:lstStyle/>
          <a:p>
            <a:r>
              <a:rPr lang="en-US" sz="900" dirty="0"/>
              <a:t>Pixabay on Pexels. "Rabbit with clover."</a:t>
            </a:r>
          </a:p>
        </p:txBody>
      </p:sp>
      <p:pic>
        <p:nvPicPr>
          <p:cNvPr id="8" name="Content Placeholder 6" descr="Two images: (a) shows an acorn on a tree; (b) shows a squirrel">
            <a:extLst>
              <a:ext uri="{FF2B5EF4-FFF2-40B4-BE49-F238E27FC236}">
                <a16:creationId xmlns:a16="http://schemas.microsoft.com/office/drawing/2014/main" id="{150231F8-86A3-4437-96C6-40453FEEF912}"/>
              </a:ext>
            </a:extLst>
          </p:cNvPr>
          <p:cNvPicPr>
            <a:picLocks noChangeAspect="1"/>
          </p:cNvPicPr>
          <p:nvPr/>
        </p:nvPicPr>
        <p:blipFill>
          <a:blip r:embed="rId3"/>
          <a:srcRect t="4801" b="6226"/>
          <a:stretch/>
        </p:blipFill>
        <p:spPr>
          <a:xfrm>
            <a:off x="6172200" y="3635847"/>
            <a:ext cx="2842861" cy="1405219"/>
          </a:xfrm>
          <a:prstGeom prst="rect">
            <a:avLst/>
          </a:prstGeom>
        </p:spPr>
      </p:pic>
      <p:sp>
        <p:nvSpPr>
          <p:cNvPr id="12" name="TextBox 11">
            <a:extLst>
              <a:ext uri="{FF2B5EF4-FFF2-40B4-BE49-F238E27FC236}">
                <a16:creationId xmlns:a16="http://schemas.microsoft.com/office/drawing/2014/main" id="{E9CD2C0E-E0C8-D688-C374-6284407D31FD}"/>
              </a:ext>
            </a:extLst>
          </p:cNvPr>
          <p:cNvSpPr txBox="1"/>
          <p:nvPr/>
        </p:nvSpPr>
        <p:spPr>
          <a:xfrm>
            <a:off x="5607115" y="5008856"/>
            <a:ext cx="3536885" cy="738664"/>
          </a:xfrm>
          <a:prstGeom prst="rect">
            <a:avLst/>
          </a:prstGeom>
          <a:noFill/>
        </p:spPr>
        <p:txBody>
          <a:bodyPr wrap="square">
            <a:spAutoFit/>
          </a:bodyPr>
          <a:lstStyle/>
          <a:p>
            <a:pPr algn="ctr"/>
            <a:r>
              <a:rPr lang="en-US" sz="1400" b="1" dirty="0"/>
              <a:t>6.1 Figure 5: </a:t>
            </a:r>
            <a:r>
              <a:rPr lang="en-US" sz="1400" dirty="0"/>
              <a:t>(a) Oak trees photosynthesize to make glucose. (b )Both plants and animals, like squirrels, use cellular respiration.</a:t>
            </a:r>
          </a:p>
        </p:txBody>
      </p:sp>
      <p:sp>
        <p:nvSpPr>
          <p:cNvPr id="16" name="TextBox 15">
            <a:extLst>
              <a:ext uri="{FF2B5EF4-FFF2-40B4-BE49-F238E27FC236}">
                <a16:creationId xmlns:a16="http://schemas.microsoft.com/office/drawing/2014/main" id="{BFD61EE7-BC12-9C11-ED70-DFEF8C0C03A6}"/>
              </a:ext>
            </a:extLst>
          </p:cNvPr>
          <p:cNvSpPr txBox="1"/>
          <p:nvPr/>
        </p:nvSpPr>
        <p:spPr>
          <a:xfrm>
            <a:off x="4742837" y="5672132"/>
            <a:ext cx="5717512" cy="400110"/>
          </a:xfrm>
          <a:prstGeom prst="rect">
            <a:avLst/>
          </a:prstGeom>
          <a:noFill/>
        </p:spPr>
        <p:txBody>
          <a:bodyPr wrap="square">
            <a:spAutoFit/>
          </a:bodyPr>
          <a:lstStyle/>
          <a:p>
            <a:pPr algn="ctr"/>
            <a:r>
              <a:rPr lang="en-US" sz="1000" dirty="0"/>
              <a:t>Petr Ganaj on Pexels. "Acorn."</a:t>
            </a:r>
          </a:p>
          <a:p>
            <a:pPr algn="ctr"/>
            <a:r>
              <a:rPr lang="en-US" sz="1000" dirty="0"/>
              <a:t>Skyler Ewing on Pexels. "Squirrel."</a:t>
            </a:r>
          </a:p>
        </p:txBody>
      </p:sp>
    </p:spTree>
    <p:extLst>
      <p:ext uri="{BB962C8B-B14F-4D97-AF65-F5344CB8AC3E}">
        <p14:creationId xmlns:p14="http://schemas.microsoft.com/office/powerpoint/2010/main" val="1699070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A70A-6066-3AFE-BB50-11AC72A906E6}"/>
              </a:ext>
            </a:extLst>
          </p:cNvPr>
          <p:cNvSpPr>
            <a:spLocks noGrp="1"/>
          </p:cNvSpPr>
          <p:nvPr>
            <p:ph type="title"/>
          </p:nvPr>
        </p:nvSpPr>
        <p:spPr/>
        <p:txBody>
          <a:bodyPr/>
          <a:lstStyle/>
          <a:p>
            <a:r>
              <a:rPr lang="en-US" dirty="0"/>
              <a:t>Metabolic Pathways</a:t>
            </a:r>
          </a:p>
        </p:txBody>
      </p:sp>
      <p:sp>
        <p:nvSpPr>
          <p:cNvPr id="3" name="Content Placeholder 2">
            <a:extLst>
              <a:ext uri="{FF2B5EF4-FFF2-40B4-BE49-F238E27FC236}">
                <a16:creationId xmlns:a16="http://schemas.microsoft.com/office/drawing/2014/main" id="{AE38943C-CE2E-2ED0-95F9-645B06A737C0}"/>
              </a:ext>
            </a:extLst>
          </p:cNvPr>
          <p:cNvSpPr>
            <a:spLocks noGrp="1"/>
          </p:cNvSpPr>
          <p:nvPr>
            <p:ph idx="1"/>
          </p:nvPr>
        </p:nvSpPr>
        <p:spPr>
          <a:xfrm>
            <a:off x="457200" y="1280160"/>
            <a:ext cx="6172200" cy="4572000"/>
          </a:xfrm>
        </p:spPr>
        <p:txBody>
          <a:bodyPr/>
          <a:lstStyle/>
          <a:p>
            <a:pPr marL="457200" indent="-457200">
              <a:buFont typeface="Arial" panose="020B0604020202020204" pitchFamily="34" charset="0"/>
              <a:buChar char="•"/>
            </a:pPr>
            <a:r>
              <a:rPr lang="en-US" b="1" dirty="0"/>
              <a:t>Metabolic pathway</a:t>
            </a:r>
            <a:r>
              <a:rPr lang="en-US" dirty="0"/>
              <a:t>: a series of interconnected biochemical reactions that convert a substrate into intermediates and finally to a product</a:t>
            </a:r>
          </a:p>
          <a:p>
            <a:pPr marL="1200150" lvl="1" indent="-457200">
              <a:buFont typeface="Arial" panose="020B0604020202020204" pitchFamily="34" charset="0"/>
              <a:buChar char="•"/>
            </a:pPr>
            <a:r>
              <a:rPr lang="en-US" dirty="0"/>
              <a:t>Anabolic (building) pathways require energy to synthesize molecules.</a:t>
            </a:r>
          </a:p>
          <a:p>
            <a:pPr marL="1200150" lvl="1" indent="-457200">
              <a:buFont typeface="Arial" panose="020B0604020202020204" pitchFamily="34" charset="0"/>
              <a:buChar char="•"/>
            </a:pPr>
            <a:r>
              <a:rPr lang="en-US" dirty="0"/>
              <a:t>Catabolic (breaking down) pathways release energy by breaking down molecules.</a:t>
            </a:r>
          </a:p>
        </p:txBody>
      </p:sp>
      <p:pic>
        <p:nvPicPr>
          <p:cNvPr id="4" name="Content Placeholder 5" descr="The graphic starts with &quot;Prokaryote ancestor.&quot; Off of prokaryote ancestor are three branches: &quot;Eubacteria,&quot; &quot;Archaebacteria,&quot; and &quot;Protista.&quot; Off of Protista are three branches: &quot;Plantae,&quot; &quot;Animalia,&quot; and &quot;Fungi.&quot;">
            <a:extLst>
              <a:ext uri="{FF2B5EF4-FFF2-40B4-BE49-F238E27FC236}">
                <a16:creationId xmlns:a16="http://schemas.microsoft.com/office/drawing/2014/main" id="{E620AD63-DA39-5DF0-9616-1EBA1B60C789}"/>
              </a:ext>
            </a:extLst>
          </p:cNvPr>
          <p:cNvPicPr>
            <a:picLocks noChangeAspect="1"/>
          </p:cNvPicPr>
          <p:nvPr/>
        </p:nvPicPr>
        <p:blipFill>
          <a:blip r:embed="rId2"/>
          <a:srcRect l="17593" t="3666" r="16667" b="2719"/>
          <a:stretch/>
        </p:blipFill>
        <p:spPr>
          <a:xfrm>
            <a:off x="6042486" y="3048000"/>
            <a:ext cx="2793285" cy="2209800"/>
          </a:xfrm>
          <a:prstGeom prst="rect">
            <a:avLst/>
          </a:prstGeom>
        </p:spPr>
      </p:pic>
      <p:sp>
        <p:nvSpPr>
          <p:cNvPr id="7" name="TextBox 6">
            <a:extLst>
              <a:ext uri="{FF2B5EF4-FFF2-40B4-BE49-F238E27FC236}">
                <a16:creationId xmlns:a16="http://schemas.microsoft.com/office/drawing/2014/main" id="{0535CDEA-BEEB-F55A-0278-5097792397BF}"/>
              </a:ext>
            </a:extLst>
          </p:cNvPr>
          <p:cNvSpPr txBox="1"/>
          <p:nvPr/>
        </p:nvSpPr>
        <p:spPr>
          <a:xfrm>
            <a:off x="5801592" y="5204652"/>
            <a:ext cx="3536885" cy="523220"/>
          </a:xfrm>
          <a:prstGeom prst="rect">
            <a:avLst/>
          </a:prstGeom>
          <a:noFill/>
        </p:spPr>
        <p:txBody>
          <a:bodyPr wrap="square">
            <a:spAutoFit/>
          </a:bodyPr>
          <a:lstStyle/>
          <a:p>
            <a:pPr algn="ctr"/>
            <a:r>
              <a:rPr lang="en-US" sz="1400" b="1" dirty="0"/>
              <a:t>6.1 Figure 6: </a:t>
            </a:r>
            <a:r>
              <a:rPr lang="en-US" sz="1400" dirty="0"/>
              <a:t>All forms of life require energy and have a metabolism.</a:t>
            </a:r>
          </a:p>
        </p:txBody>
      </p:sp>
      <p:sp>
        <p:nvSpPr>
          <p:cNvPr id="9" name="TextBox 8">
            <a:extLst>
              <a:ext uri="{FF2B5EF4-FFF2-40B4-BE49-F238E27FC236}">
                <a16:creationId xmlns:a16="http://schemas.microsoft.com/office/drawing/2014/main" id="{F37CCD14-0303-48BE-8733-FF95FEC9CE15}"/>
              </a:ext>
            </a:extLst>
          </p:cNvPr>
          <p:cNvSpPr txBox="1"/>
          <p:nvPr/>
        </p:nvSpPr>
        <p:spPr>
          <a:xfrm>
            <a:off x="5105400" y="5757180"/>
            <a:ext cx="4667458" cy="246221"/>
          </a:xfrm>
          <a:prstGeom prst="rect">
            <a:avLst/>
          </a:prstGeom>
          <a:noFill/>
        </p:spPr>
        <p:txBody>
          <a:bodyPr wrap="square">
            <a:spAutoFit/>
          </a:bodyPr>
          <a:lstStyle/>
          <a:p>
            <a:pPr algn="ctr"/>
            <a:r>
              <a:rPr lang="en-US" sz="1000" dirty="0"/>
              <a:t>CNX OpenStax on Wikimedia Commons. "Prokaryote ancestor." </a:t>
            </a:r>
          </a:p>
        </p:txBody>
      </p:sp>
    </p:spTree>
    <p:extLst>
      <p:ext uri="{BB962C8B-B14F-4D97-AF65-F5344CB8AC3E}">
        <p14:creationId xmlns:p14="http://schemas.microsoft.com/office/powerpoint/2010/main" val="3528653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96A16-D063-8D3D-B3F4-36C7A70E8877}"/>
              </a:ext>
            </a:extLst>
          </p:cNvPr>
          <p:cNvSpPr>
            <a:spLocks noGrp="1"/>
          </p:cNvSpPr>
          <p:nvPr>
            <p:ph type="title"/>
          </p:nvPr>
        </p:nvSpPr>
        <p:spPr/>
        <p:txBody>
          <a:bodyPr/>
          <a:lstStyle/>
          <a:p>
            <a:r>
              <a:rPr lang="en-US" dirty="0"/>
              <a:t>Evolution of Metabolic Pathways</a:t>
            </a:r>
          </a:p>
        </p:txBody>
      </p:sp>
      <p:sp>
        <p:nvSpPr>
          <p:cNvPr id="3" name="Content Placeholder 2">
            <a:extLst>
              <a:ext uri="{FF2B5EF4-FFF2-40B4-BE49-F238E27FC236}">
                <a16:creationId xmlns:a16="http://schemas.microsoft.com/office/drawing/2014/main" id="{1622D00F-5ED8-5744-F53D-14E527C5D55B}"/>
              </a:ext>
            </a:extLst>
          </p:cNvPr>
          <p:cNvSpPr>
            <a:spLocks noGrp="1"/>
          </p:cNvSpPr>
          <p:nvPr>
            <p:ph idx="1"/>
          </p:nvPr>
        </p:nvSpPr>
        <p:spPr>
          <a:xfrm>
            <a:off x="457200" y="1280160"/>
            <a:ext cx="6172200" cy="4572000"/>
          </a:xfrm>
        </p:spPr>
        <p:txBody>
          <a:bodyPr>
            <a:normAutofit/>
          </a:bodyPr>
          <a:lstStyle/>
          <a:p>
            <a:r>
              <a:rPr lang="en-US" dirty="0"/>
              <a:t>• </a:t>
            </a:r>
            <a:r>
              <a:rPr lang="en-US" sz="2600" dirty="0"/>
              <a:t>Metabolic complexity varies across organisms, involving photosynthesis, aerobic respiration, and anaerobic fermentation.</a:t>
            </a:r>
          </a:p>
          <a:p>
            <a:r>
              <a:rPr lang="en-US" sz="2600" dirty="0"/>
              <a:t>• All life shares core metabolic pathways from a common ancestor, with later pathway divergence for environmental adaptation. </a:t>
            </a:r>
          </a:p>
          <a:p>
            <a:r>
              <a:rPr lang="en-US" sz="2600" dirty="0"/>
              <a:t>• Organisms must harvest environmental energy and convert it to ATP to power cellular processes.</a:t>
            </a:r>
          </a:p>
        </p:txBody>
      </p:sp>
      <p:pic>
        <p:nvPicPr>
          <p:cNvPr id="4" name="Content Placeholder 6" descr="An image of phytoplankton floating in the sea">
            <a:extLst>
              <a:ext uri="{FF2B5EF4-FFF2-40B4-BE49-F238E27FC236}">
                <a16:creationId xmlns:a16="http://schemas.microsoft.com/office/drawing/2014/main" id="{EC42B865-F839-2724-2428-D764F13AD1FE}"/>
              </a:ext>
            </a:extLst>
          </p:cNvPr>
          <p:cNvPicPr>
            <a:picLocks noChangeAspect="1"/>
          </p:cNvPicPr>
          <p:nvPr/>
        </p:nvPicPr>
        <p:blipFill>
          <a:blip r:embed="rId2"/>
          <a:srcRect l="10185" t="3667" r="10185" b="3000"/>
          <a:stretch/>
        </p:blipFill>
        <p:spPr>
          <a:xfrm>
            <a:off x="5984422" y="2209800"/>
            <a:ext cx="3159578" cy="2057400"/>
          </a:xfrm>
          <a:prstGeom prst="rect">
            <a:avLst/>
          </a:prstGeom>
        </p:spPr>
      </p:pic>
      <p:sp>
        <p:nvSpPr>
          <p:cNvPr id="7" name="TextBox 6">
            <a:extLst>
              <a:ext uri="{FF2B5EF4-FFF2-40B4-BE49-F238E27FC236}">
                <a16:creationId xmlns:a16="http://schemas.microsoft.com/office/drawing/2014/main" id="{61E598AD-FD5A-9D93-6FF8-A816182796DC}"/>
              </a:ext>
            </a:extLst>
          </p:cNvPr>
          <p:cNvSpPr txBox="1"/>
          <p:nvPr/>
        </p:nvSpPr>
        <p:spPr>
          <a:xfrm>
            <a:off x="5756307" y="4274850"/>
            <a:ext cx="3536885" cy="523220"/>
          </a:xfrm>
          <a:prstGeom prst="rect">
            <a:avLst/>
          </a:prstGeom>
          <a:noFill/>
        </p:spPr>
        <p:txBody>
          <a:bodyPr wrap="square">
            <a:spAutoFit/>
          </a:bodyPr>
          <a:lstStyle/>
          <a:p>
            <a:pPr algn="ctr"/>
            <a:r>
              <a:rPr lang="en-US" sz="1400" b="1" dirty="0"/>
              <a:t>6.1 Figure 7: </a:t>
            </a:r>
            <a:r>
              <a:rPr lang="en-US" sz="1400" dirty="0"/>
              <a:t>Phytoplankton perform photosynthesis.</a:t>
            </a:r>
          </a:p>
        </p:txBody>
      </p:sp>
      <p:sp>
        <p:nvSpPr>
          <p:cNvPr id="9" name="TextBox 8">
            <a:extLst>
              <a:ext uri="{FF2B5EF4-FFF2-40B4-BE49-F238E27FC236}">
                <a16:creationId xmlns:a16="http://schemas.microsoft.com/office/drawing/2014/main" id="{4F8F064D-EC3E-BB53-5C0D-DB22FCC0A697}"/>
              </a:ext>
            </a:extLst>
          </p:cNvPr>
          <p:cNvSpPr txBox="1"/>
          <p:nvPr/>
        </p:nvSpPr>
        <p:spPr>
          <a:xfrm>
            <a:off x="5201068" y="4805720"/>
            <a:ext cx="4647362" cy="246221"/>
          </a:xfrm>
          <a:prstGeom prst="rect">
            <a:avLst/>
          </a:prstGeom>
          <a:noFill/>
        </p:spPr>
        <p:txBody>
          <a:bodyPr wrap="square">
            <a:spAutoFit/>
          </a:bodyPr>
          <a:lstStyle/>
          <a:p>
            <a:pPr algn="ctr"/>
            <a:r>
              <a:rPr lang="en-US" sz="1000" dirty="0"/>
              <a:t>NOAA on Unsplash. "Phytoplankton."</a:t>
            </a:r>
          </a:p>
        </p:txBody>
      </p:sp>
    </p:spTree>
    <p:extLst>
      <p:ext uri="{BB962C8B-B14F-4D97-AF65-F5344CB8AC3E}">
        <p14:creationId xmlns:p14="http://schemas.microsoft.com/office/powerpoint/2010/main" val="479837564"/>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4394</TotalTime>
  <Words>682</Words>
  <Application>Microsoft Office PowerPoint</Application>
  <PresentationFormat>On-screen Show (4:3)</PresentationFormat>
  <Paragraphs>67</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Calibri</vt:lpstr>
      <vt:lpstr>Century Gothic</vt:lpstr>
      <vt:lpstr>Office Theme</vt:lpstr>
      <vt:lpstr>Lesson 6.1</vt:lpstr>
      <vt:lpstr>Objectives</vt:lpstr>
      <vt:lpstr>Bioenergetics</vt:lpstr>
      <vt:lpstr>Energy and Metabolism</vt:lpstr>
      <vt:lpstr>Reflection Question</vt:lpstr>
      <vt:lpstr>Carbohydrate Metabolism1</vt:lpstr>
      <vt:lpstr>Carbohydrate Metabolism2</vt:lpstr>
      <vt:lpstr>Metabolic Pathways</vt:lpstr>
      <vt:lpstr>Evolution of Metabolic Pathways</vt:lpstr>
      <vt:lpstr>Anabolic and Catabolic Pathways</vt:lpstr>
      <vt:lpstr>6.1 Figure 9</vt:lpstr>
      <vt:lpstr>Science &amp; You</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173</cp:revision>
  <dcterms:created xsi:type="dcterms:W3CDTF">2013-04-26T14:43:13Z</dcterms:created>
  <dcterms:modified xsi:type="dcterms:W3CDTF">2024-10-16T19:36:33Z</dcterms:modified>
</cp:coreProperties>
</file>