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8"/>
  </p:notesMasterIdLst>
  <p:handoutMasterIdLst>
    <p:handoutMasterId r:id="rId19"/>
  </p:handoutMasterIdLst>
  <p:sldIdLst>
    <p:sldId id="272" r:id="rId2"/>
    <p:sldId id="264" r:id="rId3"/>
    <p:sldId id="273" r:id="rId4"/>
    <p:sldId id="277" r:id="rId5"/>
    <p:sldId id="274" r:id="rId6"/>
    <p:sldId id="278" r:id="rId7"/>
    <p:sldId id="279" r:id="rId8"/>
    <p:sldId id="271" r:id="rId9"/>
    <p:sldId id="281" r:id="rId10"/>
    <p:sldId id="280" r:id="rId11"/>
    <p:sldId id="282" r:id="rId12"/>
    <p:sldId id="283" r:id="rId13"/>
    <p:sldId id="284" r:id="rId14"/>
    <p:sldId id="285" r:id="rId15"/>
    <p:sldId id="286" r:id="rId16"/>
    <p:sldId id="287" r:id="rId17"/>
  </p:sldIdLst>
  <p:sldSz cx="9144000" cy="6858000" type="screen4x3"/>
  <p:notesSz cx="6858000" cy="9144000"/>
  <p:embeddedFontLst>
    <p:embeddedFont>
      <p:font typeface="Century Gothic" panose="020B0502020202020204" pitchFamily="34"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92" autoAdjust="0"/>
    <p:restoredTop sz="86410" autoAdjust="0"/>
  </p:normalViewPr>
  <p:slideViewPr>
    <p:cSldViewPr>
      <p:cViewPr>
        <p:scale>
          <a:sx n="90" d="100"/>
          <a:sy n="90" d="100"/>
        </p:scale>
        <p:origin x="1722" y="210"/>
      </p:cViewPr>
      <p:guideLst>
        <p:guide orient="horz" pos="2160"/>
        <p:guide pos="2880"/>
      </p:guideLst>
    </p:cSldViewPr>
  </p:slideViewPr>
  <p:outlineViewPr>
    <p:cViewPr>
      <p:scale>
        <a:sx n="33" d="100"/>
        <a:sy n="33" d="100"/>
      </p:scale>
      <p:origin x="0" y="-726"/>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10/16/2024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10/16/2024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8</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9</a:t>
            </a:fld>
            <a:endParaRPr lang="en-US" dirty="0"/>
          </a:p>
        </p:txBody>
      </p:sp>
    </p:spTree>
    <p:extLst>
      <p:ext uri="{BB962C8B-B14F-4D97-AF65-F5344CB8AC3E}">
        <p14:creationId xmlns:p14="http://schemas.microsoft.com/office/powerpoint/2010/main" val="1579186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14</a:t>
            </a:fld>
            <a:endParaRPr lang="en-US" dirty="0"/>
          </a:p>
        </p:txBody>
      </p:sp>
    </p:spTree>
    <p:extLst>
      <p:ext uri="{BB962C8B-B14F-4D97-AF65-F5344CB8AC3E}">
        <p14:creationId xmlns:p14="http://schemas.microsoft.com/office/powerpoint/2010/main" val="33214505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860271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graphicFrame>
        <p:nvGraphicFramePr>
          <p:cNvPr id="2" name="Table 1" descr="Table of the approximate percentages of oxygen, carbon, hydrogen, and nitrogen in living organisms, humans, compared to the nonliving world, the atmosphere and Earth's crust.">
            <a:extLst>
              <a:ext uri="{FF2B5EF4-FFF2-40B4-BE49-F238E27FC236}">
                <a16:creationId xmlns:a16="http://schemas.microsoft.com/office/drawing/2014/main" id="{7752BC44-D9D7-973A-D839-65E26F7F18B2}"/>
              </a:ext>
            </a:extLst>
          </p:cNvPr>
          <p:cNvGraphicFramePr>
            <a:graphicFrameLocks noGrp="1"/>
          </p:cNvGraphicFramePr>
          <p:nvPr userDrawn="1">
            <p:extLst>
              <p:ext uri="{D42A27DB-BD31-4B8C-83A1-F6EECF244321}">
                <p14:modId xmlns:p14="http://schemas.microsoft.com/office/powerpoint/2010/main" val="186948695"/>
              </p:ext>
            </p:extLst>
          </p:nvPr>
        </p:nvGraphicFramePr>
        <p:xfrm>
          <a:off x="1485900" y="4013200"/>
          <a:ext cx="6096000" cy="185420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1522627793"/>
                    </a:ext>
                  </a:extLst>
                </a:gridCol>
                <a:gridCol w="1524000">
                  <a:extLst>
                    <a:ext uri="{9D8B030D-6E8A-4147-A177-3AD203B41FA5}">
                      <a16:colId xmlns:a16="http://schemas.microsoft.com/office/drawing/2014/main" val="4293862904"/>
                    </a:ext>
                  </a:extLst>
                </a:gridCol>
                <a:gridCol w="1524000">
                  <a:extLst>
                    <a:ext uri="{9D8B030D-6E8A-4147-A177-3AD203B41FA5}">
                      <a16:colId xmlns:a16="http://schemas.microsoft.com/office/drawing/2014/main" val="1570581887"/>
                    </a:ext>
                  </a:extLst>
                </a:gridCol>
                <a:gridCol w="1524000">
                  <a:extLst>
                    <a:ext uri="{9D8B030D-6E8A-4147-A177-3AD203B41FA5}">
                      <a16:colId xmlns:a16="http://schemas.microsoft.com/office/drawing/2014/main" val="435066104"/>
                    </a:ext>
                  </a:extLst>
                </a:gridCol>
              </a:tblGrid>
              <a:tr h="370840">
                <a:tc>
                  <a:txBody>
                    <a:bodyPr/>
                    <a:lstStyle/>
                    <a:p>
                      <a:pPr algn="l"/>
                      <a:endParaRPr lang="en-IN" b="0" dirty="0">
                        <a:solidFill>
                          <a:schemeClr val="bg1"/>
                        </a:solidFill>
                        <a:effectLst/>
                        <a:latin typeface="+mn-lt"/>
                      </a:endParaRPr>
                    </a:p>
                  </a:txBody>
                  <a:tcPr anchor="ctr"/>
                </a:tc>
                <a:tc>
                  <a:txBody>
                    <a:bodyPr/>
                    <a:lstStyle/>
                    <a:p>
                      <a:pPr algn="l"/>
                      <a:endParaRPr lang="en-IN" b="0" dirty="0">
                        <a:solidFill>
                          <a:schemeClr val="bg1"/>
                        </a:solidFill>
                        <a:effectLst/>
                        <a:latin typeface="+mn-lt"/>
                      </a:endParaRPr>
                    </a:p>
                  </a:txBody>
                  <a:tcPr anchor="ctr"/>
                </a:tc>
                <a:tc>
                  <a:txBody>
                    <a:bodyPr/>
                    <a:lstStyle/>
                    <a:p>
                      <a:pPr algn="l"/>
                      <a:endParaRPr lang="en-IN" b="0" dirty="0">
                        <a:solidFill>
                          <a:schemeClr val="bg1"/>
                        </a:solidFill>
                        <a:effectLst/>
                        <a:latin typeface="+mn-lt"/>
                      </a:endParaRPr>
                    </a:p>
                  </a:txBody>
                  <a:tcPr anchor="ctr"/>
                </a:tc>
                <a:tc>
                  <a:txBody>
                    <a:bodyPr/>
                    <a:lstStyle/>
                    <a:p>
                      <a:pPr algn="l"/>
                      <a:endParaRPr lang="en-IN" b="0" dirty="0">
                        <a:solidFill>
                          <a:schemeClr val="bg1"/>
                        </a:solidFill>
                        <a:effectLst/>
                        <a:latin typeface="+mn-lt"/>
                      </a:endParaRPr>
                    </a:p>
                  </a:txBody>
                  <a:tcPr anchor="ctr"/>
                </a:tc>
                <a:extLst>
                  <a:ext uri="{0D108BD9-81ED-4DB2-BD59-A6C34878D82A}">
                    <a16:rowId xmlns:a16="http://schemas.microsoft.com/office/drawing/2014/main" val="1420373151"/>
                  </a:ext>
                </a:extLst>
              </a:tr>
              <a:tr h="370840">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3412931234"/>
                  </a:ext>
                </a:extLst>
              </a:tr>
              <a:tr h="370840">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1548708678"/>
                  </a:ext>
                </a:extLst>
              </a:tr>
              <a:tr h="370840">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2157668464"/>
                  </a:ext>
                </a:extLst>
              </a:tr>
              <a:tr h="370840">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tc>
                  <a:txBody>
                    <a:bodyPr/>
                    <a:lstStyle/>
                    <a:p>
                      <a:endParaRPr lang="en-IN" b="0" dirty="0">
                        <a:solidFill>
                          <a:srgbClr val="366092"/>
                        </a:solidFill>
                        <a:effectLst/>
                        <a:latin typeface="+mn-lt"/>
                      </a:endParaRPr>
                    </a:p>
                  </a:txBody>
                  <a:tcPr anchor="ctr"/>
                </a:tc>
                <a:extLst>
                  <a:ext uri="{0D108BD9-81ED-4DB2-BD59-A6C34878D82A}">
                    <a16:rowId xmlns:a16="http://schemas.microsoft.com/office/drawing/2014/main" val="236598913"/>
                  </a:ext>
                </a:extLst>
              </a:tr>
            </a:tbl>
          </a:graphicData>
        </a:graphic>
      </p:graphicFrame>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6.2</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Potential, Kinetic, Free, and Activation Energy</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5ABBD-5160-E4D3-D4AC-918CDDA971BA}"/>
              </a:ext>
            </a:extLst>
          </p:cNvPr>
          <p:cNvSpPr>
            <a:spLocks noGrp="1"/>
          </p:cNvSpPr>
          <p:nvPr>
            <p:ph type="title"/>
          </p:nvPr>
        </p:nvSpPr>
        <p:spPr/>
        <p:txBody>
          <a:bodyPr/>
          <a:lstStyle/>
          <a:p>
            <a:r>
              <a:rPr lang="en-US" dirty="0"/>
              <a:t>Endergonic Reactions and Exergonic Reactions</a:t>
            </a:r>
            <a:r>
              <a:rPr lang="en-US" sz="1400" baseline="-25000" dirty="0"/>
              <a:t>2</a:t>
            </a:r>
            <a:endParaRPr lang="en-US" dirty="0"/>
          </a:p>
        </p:txBody>
      </p:sp>
      <p:sp>
        <p:nvSpPr>
          <p:cNvPr id="3" name="Content Placeholder 2">
            <a:extLst>
              <a:ext uri="{FF2B5EF4-FFF2-40B4-BE49-F238E27FC236}">
                <a16:creationId xmlns:a16="http://schemas.microsoft.com/office/drawing/2014/main" id="{0505D185-3678-F58D-7034-556BB4135C6D}"/>
              </a:ext>
            </a:extLst>
          </p:cNvPr>
          <p:cNvSpPr>
            <a:spLocks noGrp="1"/>
          </p:cNvSpPr>
          <p:nvPr>
            <p:ph idx="1"/>
          </p:nvPr>
        </p:nvSpPr>
        <p:spPr/>
        <p:txBody>
          <a:bodyPr>
            <a:normAutofit lnSpcReduction="10000"/>
          </a:bodyPr>
          <a:lstStyle/>
          <a:p>
            <a:r>
              <a:rPr lang="en-US" dirty="0"/>
              <a:t>Most chemical reactions are reversible and can proceed in both directions.</a:t>
            </a:r>
          </a:p>
          <a:p>
            <a:r>
              <a:rPr lang="en-US" dirty="0"/>
              <a:t>In a </a:t>
            </a:r>
            <a:r>
              <a:rPr lang="en-US" i="1" dirty="0"/>
              <a:t>closed system,</a:t>
            </a:r>
            <a:r>
              <a:rPr lang="en-US" dirty="0"/>
              <a:t> a cell's reactions would reach equilibrium, depleting the resources and free energy required for life processes. </a:t>
            </a:r>
          </a:p>
          <a:p>
            <a:r>
              <a:rPr lang="en-US" dirty="0"/>
              <a:t>Living cells are </a:t>
            </a:r>
            <a:r>
              <a:rPr lang="en-US" i="1" dirty="0"/>
              <a:t>open systems </a:t>
            </a:r>
            <a:r>
              <a:rPr lang="en-US" dirty="0"/>
              <a:t>constantly moving materials into the cell and recycling products in other reactions.</a:t>
            </a:r>
          </a:p>
          <a:p>
            <a:pPr lvl="1"/>
            <a:r>
              <a:rPr lang="en-US" dirty="0"/>
              <a:t>Constantly energy requiring to avoid equilibrium and entropy</a:t>
            </a:r>
          </a:p>
        </p:txBody>
      </p:sp>
    </p:spTree>
    <p:extLst>
      <p:ext uri="{BB962C8B-B14F-4D97-AF65-F5344CB8AC3E}">
        <p14:creationId xmlns:p14="http://schemas.microsoft.com/office/powerpoint/2010/main" val="3926816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6.2 Figure 7</a:t>
            </a:r>
            <a:endParaRPr lang="en-US" sz="3200" dirty="0">
              <a:solidFill>
                <a:schemeClr val="accent1"/>
              </a:solidFill>
            </a:endParaRPr>
          </a:p>
        </p:txBody>
      </p:sp>
      <p:sp>
        <p:nvSpPr>
          <p:cNvPr id="6" name="TextBox 5">
            <a:extLst>
              <a:ext uri="{FF2B5EF4-FFF2-40B4-BE49-F238E27FC236}">
                <a16:creationId xmlns:a16="http://schemas.microsoft.com/office/drawing/2014/main" id="{44C5EE29-69FB-9A3C-C435-8DB303388785}"/>
              </a:ext>
            </a:extLst>
          </p:cNvPr>
          <p:cNvSpPr txBox="1"/>
          <p:nvPr/>
        </p:nvSpPr>
        <p:spPr>
          <a:xfrm>
            <a:off x="3086099" y="6018998"/>
            <a:ext cx="2971800" cy="338554"/>
          </a:xfrm>
          <a:prstGeom prst="rect">
            <a:avLst/>
          </a:prstGeom>
          <a:noFill/>
        </p:spPr>
        <p:txBody>
          <a:bodyPr wrap="square">
            <a:spAutoFit/>
          </a:bodyPr>
          <a:lstStyle/>
          <a:p>
            <a:pPr algn="ctr"/>
            <a:r>
              <a:rPr lang="en-US" sz="800" dirty="0"/>
              <a:t>Tag, A., Rao, A., Fletcher, S. and Ryan, A. Department of Biology, Texas A&amp;M University. "Exergonic and endergonic reactions."</a:t>
            </a:r>
          </a:p>
        </p:txBody>
      </p:sp>
      <p:pic>
        <p:nvPicPr>
          <p:cNvPr id="9" name="Content Placeholder 6" descr="The two plots show the change in Gibbs free energy as reactants are converted to products. Gibbs free energy decreases with time for an exergonic reaction, and the reaction is spontaneous. Gibbs free energy increases with time for an endergonic reaction, and the reaction is not spontaneous.">
            <a:extLst>
              <a:ext uri="{FF2B5EF4-FFF2-40B4-BE49-F238E27FC236}">
                <a16:creationId xmlns:a16="http://schemas.microsoft.com/office/drawing/2014/main" id="{E8328B06-899F-5ACD-28C2-99C5C492FBBD}"/>
              </a:ext>
            </a:extLst>
          </p:cNvPr>
          <p:cNvPicPr>
            <a:picLocks noGrp="1" noChangeAspect="1"/>
          </p:cNvPicPr>
          <p:nvPr>
            <p:ph idx="1"/>
          </p:nvPr>
        </p:nvPicPr>
        <p:blipFill>
          <a:blip r:embed="rId2"/>
          <a:srcRect l="33333" t="5334" r="32408" b="3000"/>
          <a:stretch/>
        </p:blipFill>
        <p:spPr>
          <a:xfrm>
            <a:off x="2904467" y="1061468"/>
            <a:ext cx="3335065" cy="4957530"/>
          </a:xfrm>
        </p:spPr>
      </p:pic>
    </p:spTree>
    <p:extLst>
      <p:ext uri="{BB962C8B-B14F-4D97-AF65-F5344CB8AC3E}">
        <p14:creationId xmlns:p14="http://schemas.microsoft.com/office/powerpoint/2010/main" val="2980604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E6BF4-26DE-C004-FB4B-16FA96F7B66F}"/>
              </a:ext>
            </a:extLst>
          </p:cNvPr>
          <p:cNvSpPr>
            <a:spLocks noGrp="1"/>
          </p:cNvSpPr>
          <p:nvPr>
            <p:ph type="title"/>
          </p:nvPr>
        </p:nvSpPr>
        <p:spPr/>
        <p:txBody>
          <a:bodyPr/>
          <a:lstStyle/>
          <a:p>
            <a:r>
              <a:rPr lang="en-US" dirty="0"/>
              <a:t>Activation Energy</a:t>
            </a:r>
            <a:r>
              <a:rPr lang="en-US" sz="1400" baseline="-25000" dirty="0"/>
              <a:t>1</a:t>
            </a:r>
          </a:p>
        </p:txBody>
      </p:sp>
      <p:sp>
        <p:nvSpPr>
          <p:cNvPr id="3" name="Content Placeholder 2">
            <a:extLst>
              <a:ext uri="{FF2B5EF4-FFF2-40B4-BE49-F238E27FC236}">
                <a16:creationId xmlns:a16="http://schemas.microsoft.com/office/drawing/2014/main" id="{FC169689-1541-7EA4-5577-883A2D7E756E}"/>
              </a:ext>
            </a:extLst>
          </p:cNvPr>
          <p:cNvSpPr>
            <a:spLocks noGrp="1"/>
          </p:cNvSpPr>
          <p:nvPr>
            <p:ph idx="1"/>
          </p:nvPr>
        </p:nvSpPr>
        <p:spPr/>
        <p:txBody>
          <a:bodyPr>
            <a:normAutofit fontScale="85000" lnSpcReduction="20000"/>
          </a:bodyPr>
          <a:lstStyle/>
          <a:p>
            <a:r>
              <a:rPr lang="en-US" dirty="0"/>
              <a:t>Activation energy (E</a:t>
            </a:r>
            <a:r>
              <a:rPr lang="en-US" baseline="-25000" dirty="0"/>
              <a:t>A</a:t>
            </a:r>
            <a:r>
              <a:rPr lang="en-US" dirty="0"/>
              <a:t>): the energy required to initiate a chemical reaction by overcoming the energy barrier to reach the transition state</a:t>
            </a:r>
          </a:p>
          <a:p>
            <a:pPr lvl="1"/>
            <a:r>
              <a:rPr lang="en-US" dirty="0"/>
              <a:t>Transition state: a high-energy, unstable state (intermediate)</a:t>
            </a:r>
          </a:p>
          <a:p>
            <a:r>
              <a:rPr lang="en-US" dirty="0"/>
              <a:t>Even exergonic (energy-releasing) reactions require a small E</a:t>
            </a:r>
            <a:r>
              <a:rPr lang="en-US" baseline="-25000" dirty="0"/>
              <a:t>A</a:t>
            </a:r>
            <a:r>
              <a:rPr lang="en-US" dirty="0"/>
              <a:t>.</a:t>
            </a:r>
          </a:p>
          <a:p>
            <a:r>
              <a:rPr lang="en-US" dirty="0"/>
              <a:t>E</a:t>
            </a:r>
            <a:r>
              <a:rPr lang="en-US" baseline="-25000" dirty="0"/>
              <a:t>A</a:t>
            </a:r>
            <a:r>
              <a:rPr lang="en-US" dirty="0"/>
              <a:t> typically comes from heat energy in the surroundings.</a:t>
            </a:r>
          </a:p>
          <a:p>
            <a:pPr lvl="1"/>
            <a:r>
              <a:rPr lang="en-US" b="1" dirty="0"/>
              <a:t>Heat energy</a:t>
            </a:r>
            <a:r>
              <a:rPr lang="en-US" dirty="0"/>
              <a:t>: the total bond energy of reactions or products in a chemical reaction</a:t>
            </a:r>
          </a:p>
          <a:p>
            <a:pPr lvl="1"/>
            <a:r>
              <a:rPr lang="en-US" dirty="0"/>
              <a:t>Increases molecules’ speeds to start the reaction</a:t>
            </a:r>
          </a:p>
          <a:p>
            <a:r>
              <a:rPr lang="en-US" dirty="0"/>
              <a:t>Higher E</a:t>
            </a:r>
            <a:r>
              <a:rPr lang="en-US" baseline="-25000" dirty="0"/>
              <a:t>A</a:t>
            </a:r>
            <a:r>
              <a:rPr lang="en-US" dirty="0"/>
              <a:t> means a slower reaction rate, requiring more heat energy input.</a:t>
            </a:r>
          </a:p>
          <a:p>
            <a:endParaRPr lang="en-US" dirty="0"/>
          </a:p>
          <a:p>
            <a:pPr marL="0" indent="0">
              <a:buNone/>
            </a:pPr>
            <a:endParaRPr lang="en-US" dirty="0"/>
          </a:p>
        </p:txBody>
      </p:sp>
    </p:spTree>
    <p:extLst>
      <p:ext uri="{BB962C8B-B14F-4D97-AF65-F5344CB8AC3E}">
        <p14:creationId xmlns:p14="http://schemas.microsoft.com/office/powerpoint/2010/main" val="4055996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E6BF4-26DE-C004-FB4B-16FA96F7B66F}"/>
              </a:ext>
            </a:extLst>
          </p:cNvPr>
          <p:cNvSpPr>
            <a:spLocks noGrp="1"/>
          </p:cNvSpPr>
          <p:nvPr>
            <p:ph type="title"/>
          </p:nvPr>
        </p:nvSpPr>
        <p:spPr/>
        <p:txBody>
          <a:bodyPr/>
          <a:lstStyle/>
          <a:p>
            <a:r>
              <a:rPr lang="en-US" dirty="0"/>
              <a:t>Activation Energy</a:t>
            </a:r>
            <a:r>
              <a:rPr lang="en-US" sz="1400" baseline="-25000" dirty="0"/>
              <a:t>2</a:t>
            </a:r>
          </a:p>
        </p:txBody>
      </p:sp>
      <p:sp>
        <p:nvSpPr>
          <p:cNvPr id="3" name="Content Placeholder 2">
            <a:extLst>
              <a:ext uri="{FF2B5EF4-FFF2-40B4-BE49-F238E27FC236}">
                <a16:creationId xmlns:a16="http://schemas.microsoft.com/office/drawing/2014/main" id="{FC169689-1541-7EA4-5577-883A2D7E756E}"/>
              </a:ext>
            </a:extLst>
          </p:cNvPr>
          <p:cNvSpPr>
            <a:spLocks noGrp="1"/>
          </p:cNvSpPr>
          <p:nvPr>
            <p:ph idx="1"/>
          </p:nvPr>
        </p:nvSpPr>
        <p:spPr/>
        <p:txBody>
          <a:bodyPr>
            <a:normAutofit/>
          </a:bodyPr>
          <a:lstStyle/>
          <a:p>
            <a:r>
              <a:rPr lang="en-US" dirty="0"/>
              <a:t>Higher E</a:t>
            </a:r>
            <a:r>
              <a:rPr lang="en-US" baseline="-25000" dirty="0"/>
              <a:t>A</a:t>
            </a:r>
            <a:r>
              <a:rPr lang="en-US" dirty="0"/>
              <a:t> means a slower reaction rate, requiring more heat energy input.</a:t>
            </a:r>
          </a:p>
          <a:p>
            <a:r>
              <a:rPr lang="en-US" dirty="0"/>
              <a:t>Cells need more than heat as an E</a:t>
            </a:r>
            <a:r>
              <a:rPr lang="en-US" baseline="-25000" dirty="0"/>
              <a:t>A</a:t>
            </a:r>
            <a:r>
              <a:rPr lang="en-US" dirty="0"/>
              <a:t> for efficient reaction rates.</a:t>
            </a:r>
          </a:p>
          <a:p>
            <a:r>
              <a:rPr lang="en-US" dirty="0"/>
              <a:t>Catalysts can lower E</a:t>
            </a:r>
            <a:r>
              <a:rPr lang="en-US" baseline="-25000" dirty="0"/>
              <a:t>A</a:t>
            </a:r>
            <a:r>
              <a:rPr lang="en-US" dirty="0"/>
              <a:t>.</a:t>
            </a:r>
          </a:p>
          <a:p>
            <a:endParaRPr lang="en-US" dirty="0"/>
          </a:p>
          <a:p>
            <a:pPr marL="0" indent="0">
              <a:buNone/>
            </a:pPr>
            <a:endParaRPr lang="en-US" dirty="0"/>
          </a:p>
        </p:txBody>
      </p:sp>
      <p:sp>
        <p:nvSpPr>
          <p:cNvPr id="6" name="TextBox 5">
            <a:extLst>
              <a:ext uri="{FF2B5EF4-FFF2-40B4-BE49-F238E27FC236}">
                <a16:creationId xmlns:a16="http://schemas.microsoft.com/office/drawing/2014/main" id="{29AC182C-E4EB-0B93-C110-2329ED441CA5}"/>
              </a:ext>
            </a:extLst>
          </p:cNvPr>
          <p:cNvSpPr txBox="1"/>
          <p:nvPr/>
        </p:nvSpPr>
        <p:spPr>
          <a:xfrm>
            <a:off x="3733800" y="5331473"/>
            <a:ext cx="5029200" cy="523220"/>
          </a:xfrm>
          <a:prstGeom prst="rect">
            <a:avLst/>
          </a:prstGeom>
          <a:noFill/>
        </p:spPr>
        <p:txBody>
          <a:bodyPr wrap="square" rtlCol="0">
            <a:spAutoFit/>
          </a:bodyPr>
          <a:lstStyle/>
          <a:p>
            <a:pPr algn="ctr"/>
            <a:r>
              <a:rPr lang="en-US" sz="1400" b="1" dirty="0"/>
              <a:t>6.2 Figure 8: </a:t>
            </a:r>
            <a:r>
              <a:rPr lang="en-US" sz="1400" dirty="0"/>
              <a:t>Once an oil fire starts, it provides enough activation energy to continue burning fuel, making it a hard fire to put out.</a:t>
            </a:r>
          </a:p>
        </p:txBody>
      </p:sp>
      <p:pic>
        <p:nvPicPr>
          <p:cNvPr id="4" name="Content Placeholder 5" descr="A photograph shows a firefighter in full gear moving toward a structure on fire in the middle of the ocean">
            <a:extLst>
              <a:ext uri="{FF2B5EF4-FFF2-40B4-BE49-F238E27FC236}">
                <a16:creationId xmlns:a16="http://schemas.microsoft.com/office/drawing/2014/main" id="{7C195FA2-5AA5-5F34-045D-8EF22EA1183E}"/>
              </a:ext>
            </a:extLst>
          </p:cNvPr>
          <p:cNvPicPr>
            <a:picLocks noChangeAspect="1"/>
          </p:cNvPicPr>
          <p:nvPr/>
        </p:nvPicPr>
        <p:blipFill>
          <a:blip r:embed="rId2"/>
          <a:srcRect t="3681" b="2987"/>
          <a:stretch/>
        </p:blipFill>
        <p:spPr>
          <a:xfrm>
            <a:off x="4349495" y="2782608"/>
            <a:ext cx="3797809" cy="2548865"/>
          </a:xfrm>
          <a:prstGeom prst="rect">
            <a:avLst/>
          </a:prstGeom>
        </p:spPr>
      </p:pic>
    </p:spTree>
    <p:extLst>
      <p:ext uri="{BB962C8B-B14F-4D97-AF65-F5344CB8AC3E}">
        <p14:creationId xmlns:p14="http://schemas.microsoft.com/office/powerpoint/2010/main" val="2308008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3</a:t>
            </a:r>
            <a:endParaRPr lang="en-US" dirty="0"/>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386840"/>
          </a:xfrm>
        </p:spPr>
        <p:txBody>
          <a:bodyPr/>
          <a:lstStyle/>
          <a:p>
            <a:r>
              <a:rPr lang="en-US" dirty="0"/>
              <a:t>If no activation energy were required to break down sucrose (table sugar), would you be able to store it in a sugar bowl?</a:t>
            </a:r>
          </a:p>
        </p:txBody>
      </p:sp>
    </p:spTree>
    <p:extLst>
      <p:ext uri="{BB962C8B-B14F-4D97-AF65-F5344CB8AC3E}">
        <p14:creationId xmlns:p14="http://schemas.microsoft.com/office/powerpoint/2010/main" val="744724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B5E28-D796-9A35-C90B-6C0E655A454E}"/>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3417F3FA-389A-11D8-BFF2-A3A6E02EA13F}"/>
              </a:ext>
            </a:extLst>
          </p:cNvPr>
          <p:cNvSpPr>
            <a:spLocks noGrp="1"/>
          </p:cNvSpPr>
          <p:nvPr>
            <p:ph idx="1"/>
          </p:nvPr>
        </p:nvSpPr>
        <p:spPr/>
        <p:txBody>
          <a:bodyPr>
            <a:normAutofit fontScale="92500" lnSpcReduction="20000"/>
          </a:bodyPr>
          <a:lstStyle/>
          <a:p>
            <a:r>
              <a:rPr lang="en-US" dirty="0"/>
              <a:t>Energy exists in different forms, including kinetic energy of moving objects and potential energy of objects' positions or bonds.</a:t>
            </a:r>
          </a:p>
          <a:p>
            <a:r>
              <a:rPr lang="en-US" dirty="0"/>
              <a:t>Living cells harvest potential energy from breaking molecular bonds to perform work. </a:t>
            </a:r>
          </a:p>
          <a:p>
            <a:r>
              <a:rPr lang="en-US" dirty="0"/>
              <a:t>Free energy (ΔG) measures the energy available to do work in a system during transfers like chemical reactions.</a:t>
            </a:r>
          </a:p>
          <a:p>
            <a:r>
              <a:rPr lang="en-US" dirty="0"/>
              <a:t>Exergonic reactions (ΔG &lt; 0) release energy, while endergonic reactions (ΔG &gt; 0) require energy input.</a:t>
            </a:r>
          </a:p>
          <a:p>
            <a:r>
              <a:rPr lang="en-US" dirty="0"/>
              <a:t>All reactions require an initial activation energy input to reach the transition state, which enzymes lower without affecting ΔG.</a:t>
            </a:r>
          </a:p>
        </p:txBody>
      </p:sp>
    </p:spTree>
    <p:extLst>
      <p:ext uri="{BB962C8B-B14F-4D97-AF65-F5344CB8AC3E}">
        <p14:creationId xmlns:p14="http://schemas.microsoft.com/office/powerpoint/2010/main" val="2364491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C183D7F6-B498-43B3-948B-1728B52AA6E4}">
                <adec:decorative xmlns:adec="http://schemas.microsoft.com/office/drawing/2017/decorative" val="1"/>
              </a:ext>
            </a:extLst>
          </p:cNvPr>
          <p:cNvCxnSpPr/>
          <p:nvPr/>
        </p:nvCxnSpPr>
        <p:spPr>
          <a:xfrm>
            <a:off x="357185" y="3129625"/>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4412F44-E9AD-CA5D-3424-C0919E7B7254}"/>
              </a:ext>
              <a:ext uri="{C183D7F6-B498-43B3-948B-1728B52AA6E4}">
                <adec:decorative xmlns:adec="http://schemas.microsoft.com/office/drawing/2017/decorative" val="1"/>
              </a:ext>
            </a:extLst>
          </p:cNvPr>
          <p:cNvSpPr/>
          <p:nvPr/>
        </p:nvSpPr>
        <p:spPr>
          <a:xfrm>
            <a:off x="1767486" y="1650955"/>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48037E7D-3E91-A190-96AE-EB330CCD16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
            <a:ext cx="9144000" cy="6858001"/>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3453253"/>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Define</a:t>
            </a:r>
            <a:r>
              <a:rPr lang="en-US" dirty="0"/>
              <a:t> "energy." </a:t>
            </a:r>
          </a:p>
          <a:p>
            <a:pPr marL="457200" indent="-457200">
              <a:buFont typeface="Arial" panose="020B0604020202020204" pitchFamily="34" charset="0"/>
              <a:buChar char="•"/>
              <a:tabLst>
                <a:tab pos="457200" algn="l"/>
              </a:tabLst>
            </a:pPr>
            <a:r>
              <a:rPr lang="en-US" b="1" dirty="0"/>
              <a:t>Describe</a:t>
            </a:r>
            <a:r>
              <a:rPr lang="en-US" dirty="0"/>
              <a:t> endergonic and exergonic reactions.</a:t>
            </a:r>
          </a:p>
          <a:p>
            <a:pPr marL="457200" indent="-457200">
              <a:buFont typeface="Arial" panose="020B0604020202020204" pitchFamily="34" charset="0"/>
              <a:buChar char="•"/>
              <a:tabLst>
                <a:tab pos="457200" algn="l"/>
              </a:tabLst>
            </a:pPr>
            <a:r>
              <a:rPr lang="en-US" b="1" dirty="0"/>
              <a:t>Discuss</a:t>
            </a:r>
            <a:r>
              <a:rPr lang="en-US" dirty="0"/>
              <a:t> the concepts of free energy and activation energy.</a:t>
            </a:r>
          </a:p>
          <a:p>
            <a:pPr marL="457200" indent="-457200">
              <a:buFont typeface="Arial" panose="020B0604020202020204" pitchFamily="34" charset="0"/>
              <a:buChar char="•"/>
              <a:tabLst>
                <a:tab pos="457200" algn="l"/>
              </a:tabLst>
            </a:pPr>
            <a:r>
              <a:rPr lang="en-US" b="1" dirty="0"/>
              <a:t>Explain</a:t>
            </a:r>
            <a:r>
              <a:rPr lang="en-US" dirty="0"/>
              <a:t> the difference between kinetic and potential energy.</a:t>
            </a:r>
          </a:p>
          <a:p>
            <a:pPr lvl="1" indent="-457200">
              <a:buFont typeface="Arial" panose="020B0604020202020204" pitchFamily="34" charset="0"/>
              <a:buChar char="•"/>
              <a:tabLst>
                <a:tab pos="457200" algn="l"/>
              </a:tabLst>
            </a:pPr>
            <a:endParaRPr lang="en-US" i="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59D1-CC1E-D743-F8C5-64F3916DB8C6}"/>
              </a:ext>
            </a:extLst>
          </p:cNvPr>
          <p:cNvSpPr>
            <a:spLocks noGrp="1"/>
          </p:cNvSpPr>
          <p:nvPr>
            <p:ph type="title"/>
          </p:nvPr>
        </p:nvSpPr>
        <p:spPr/>
        <p:txBody>
          <a:bodyPr/>
          <a:lstStyle/>
          <a:p>
            <a:r>
              <a:rPr lang="en-US" dirty="0"/>
              <a:t>Potential, Kinetic, Free, and Activation Energy</a:t>
            </a:r>
          </a:p>
        </p:txBody>
      </p:sp>
      <p:sp>
        <p:nvSpPr>
          <p:cNvPr id="3" name="Content Placeholder 2">
            <a:extLst>
              <a:ext uri="{FF2B5EF4-FFF2-40B4-BE49-F238E27FC236}">
                <a16:creationId xmlns:a16="http://schemas.microsoft.com/office/drawing/2014/main" id="{80B3AB4A-6A73-FBC6-3526-1F0E57E5A3BA}"/>
              </a:ext>
            </a:extLst>
          </p:cNvPr>
          <p:cNvSpPr>
            <a:spLocks noGrp="1"/>
          </p:cNvSpPr>
          <p:nvPr>
            <p:ph idx="1"/>
          </p:nvPr>
        </p:nvSpPr>
        <p:spPr>
          <a:xfrm>
            <a:off x="457200" y="1280160"/>
            <a:ext cx="8229600" cy="4572000"/>
          </a:xfrm>
        </p:spPr>
        <p:txBody>
          <a:bodyPr/>
          <a:lstStyle/>
          <a:p>
            <a:r>
              <a:rPr lang="en-US" i="1" dirty="0"/>
              <a:t>Energy</a:t>
            </a:r>
            <a:r>
              <a:rPr lang="en-US" dirty="0"/>
              <a:t> is the ability to do work, existing in different forms like electrical, light, kinetic, potential, and heat energy.</a:t>
            </a:r>
          </a:p>
        </p:txBody>
      </p:sp>
      <p:sp>
        <p:nvSpPr>
          <p:cNvPr id="7" name="TextBox 6">
            <a:extLst>
              <a:ext uri="{FF2B5EF4-FFF2-40B4-BE49-F238E27FC236}">
                <a16:creationId xmlns:a16="http://schemas.microsoft.com/office/drawing/2014/main" id="{676028D6-B345-B81C-5D60-63EC10EF11AE}"/>
              </a:ext>
            </a:extLst>
          </p:cNvPr>
          <p:cNvSpPr txBox="1"/>
          <p:nvPr/>
        </p:nvSpPr>
        <p:spPr>
          <a:xfrm>
            <a:off x="3657600" y="2226313"/>
            <a:ext cx="1828800" cy="307777"/>
          </a:xfrm>
          <a:prstGeom prst="rect">
            <a:avLst/>
          </a:prstGeom>
          <a:noFill/>
        </p:spPr>
        <p:txBody>
          <a:bodyPr wrap="square" rtlCol="0">
            <a:spAutoFit/>
          </a:bodyPr>
          <a:lstStyle/>
          <a:p>
            <a:pPr algn="ctr"/>
            <a:r>
              <a:rPr lang="en-US" sz="1400" b="1" dirty="0"/>
              <a:t>6.2 Figure 1</a:t>
            </a:r>
          </a:p>
        </p:txBody>
      </p:sp>
      <p:pic>
        <p:nvPicPr>
          <p:cNvPr id="4" name="Content Placeholder 6" descr="An illustration of a star with molecules inside is labeled &quot;Nuclear energy (nuclear fusion in stars).&quot; There's a line from this with the label &quot;Light.&quot; There is another line from &quot;Light&quot; that goes to an illustration of a lightbulb. The lightbulb has lines that go to both ends of an illustration of a battery. This is labeled &quot;Electric energy.&quot; There is also an illustration of a magnet with lines flowing to and from both poles. This is labeled &quot;Magnetic energy.&quot; There is also an illustration of a beaker full of blue liquid that is sitting over a fire. The beaker is labeled &quot;Chemical energy,&quot; and the fire is labeled &quot;Thermal energy.&quot; The last illustration is of an apple tree. The apples that are still on the tree are labeled &quot;Potential energy,&quot; and an apple that is falling is labeled as &quot;Kinetic energy.&quot;">
            <a:extLst>
              <a:ext uri="{FF2B5EF4-FFF2-40B4-BE49-F238E27FC236}">
                <a16:creationId xmlns:a16="http://schemas.microsoft.com/office/drawing/2014/main" id="{C39AD427-0EAF-C8D3-511B-FD685E3E159E}"/>
              </a:ext>
            </a:extLst>
          </p:cNvPr>
          <p:cNvPicPr>
            <a:picLocks noChangeAspect="1"/>
          </p:cNvPicPr>
          <p:nvPr/>
        </p:nvPicPr>
        <p:blipFill>
          <a:blip r:embed="rId2"/>
          <a:srcRect l="16666" t="3666" r="17592"/>
          <a:stretch/>
        </p:blipFill>
        <p:spPr>
          <a:xfrm>
            <a:off x="2547676" y="2580504"/>
            <a:ext cx="4048647" cy="3295940"/>
          </a:xfrm>
          <a:prstGeom prst="rect">
            <a:avLst/>
          </a:prstGeom>
        </p:spPr>
      </p:pic>
    </p:spTree>
    <p:extLst>
      <p:ext uri="{BB962C8B-B14F-4D97-AF65-F5344CB8AC3E}">
        <p14:creationId xmlns:p14="http://schemas.microsoft.com/office/powerpoint/2010/main" val="176985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761A9-8172-B812-A9D9-E2D6D7E00831}"/>
              </a:ext>
            </a:extLst>
          </p:cNvPr>
          <p:cNvSpPr>
            <a:spLocks noGrp="1"/>
          </p:cNvSpPr>
          <p:nvPr>
            <p:ph type="title"/>
          </p:nvPr>
        </p:nvSpPr>
        <p:spPr/>
        <p:txBody>
          <a:bodyPr/>
          <a:lstStyle/>
          <a:p>
            <a:r>
              <a:rPr lang="en-US" dirty="0"/>
              <a:t>Energy Types</a:t>
            </a:r>
            <a:r>
              <a:rPr lang="en-US" sz="1400" baseline="-25000" dirty="0"/>
              <a:t>1</a:t>
            </a:r>
          </a:p>
        </p:txBody>
      </p:sp>
      <p:sp>
        <p:nvSpPr>
          <p:cNvPr id="3" name="Content Placeholder 2">
            <a:extLst>
              <a:ext uri="{FF2B5EF4-FFF2-40B4-BE49-F238E27FC236}">
                <a16:creationId xmlns:a16="http://schemas.microsoft.com/office/drawing/2014/main" id="{C2162010-D369-6FEC-5618-EA066F290D9E}"/>
              </a:ext>
            </a:extLst>
          </p:cNvPr>
          <p:cNvSpPr>
            <a:spLocks noGrp="1"/>
          </p:cNvSpPr>
          <p:nvPr>
            <p:ph idx="1"/>
          </p:nvPr>
        </p:nvSpPr>
        <p:spPr>
          <a:xfrm>
            <a:off x="457200" y="1280160"/>
            <a:ext cx="8229600" cy="4572000"/>
          </a:xfrm>
        </p:spPr>
        <p:txBody>
          <a:bodyPr>
            <a:normAutofit/>
          </a:bodyPr>
          <a:lstStyle/>
          <a:p>
            <a:pPr marL="457200" indent="-457200">
              <a:buFont typeface="Arial" panose="020B0604020202020204" pitchFamily="34" charset="0"/>
              <a:buChar char="•"/>
            </a:pPr>
            <a:r>
              <a:rPr lang="en-US" b="1" dirty="0"/>
              <a:t>Kinetic energy </a:t>
            </a:r>
            <a:r>
              <a:rPr lang="en-US" dirty="0"/>
              <a:t>is the energy of moving objects, like a speeding train or electromagnetic radiation.</a:t>
            </a:r>
          </a:p>
          <a:p>
            <a:pPr marL="457200" indent="-457200">
              <a:buFont typeface="Arial" panose="020B0604020202020204" pitchFamily="34" charset="0"/>
              <a:buChar char="•"/>
            </a:pPr>
            <a:r>
              <a:rPr lang="en-US" b="1" dirty="0"/>
              <a:t>Potential energy </a:t>
            </a:r>
            <a:r>
              <a:rPr lang="en-US" dirty="0"/>
              <a:t>is stored energy with the potential to do work, like a compressed spring.</a:t>
            </a:r>
          </a:p>
        </p:txBody>
      </p:sp>
      <p:pic>
        <p:nvPicPr>
          <p:cNvPr id="4" name="Content Placeholder 5" descr="A photograph of water flowing through a dam">
            <a:extLst>
              <a:ext uri="{FF2B5EF4-FFF2-40B4-BE49-F238E27FC236}">
                <a16:creationId xmlns:a16="http://schemas.microsoft.com/office/drawing/2014/main" id="{A3BEE647-4BF2-EE9C-56F2-CF913704E2C5}"/>
              </a:ext>
            </a:extLst>
          </p:cNvPr>
          <p:cNvPicPr>
            <a:picLocks noChangeAspect="1"/>
          </p:cNvPicPr>
          <p:nvPr/>
        </p:nvPicPr>
        <p:blipFill>
          <a:blip r:embed="rId2"/>
          <a:srcRect l="11111" t="6239" r="11111" b="4874"/>
          <a:stretch/>
        </p:blipFill>
        <p:spPr>
          <a:xfrm>
            <a:off x="2625762" y="3126585"/>
            <a:ext cx="3892475" cy="2471352"/>
          </a:xfrm>
          <a:prstGeom prst="rect">
            <a:avLst/>
          </a:prstGeom>
        </p:spPr>
      </p:pic>
      <p:sp>
        <p:nvSpPr>
          <p:cNvPr id="7" name="TextBox 6">
            <a:extLst>
              <a:ext uri="{FF2B5EF4-FFF2-40B4-BE49-F238E27FC236}">
                <a16:creationId xmlns:a16="http://schemas.microsoft.com/office/drawing/2014/main" id="{27A1CA4E-A7DB-37AE-A860-599B8FD97CE2}"/>
              </a:ext>
            </a:extLst>
          </p:cNvPr>
          <p:cNvSpPr txBox="1"/>
          <p:nvPr/>
        </p:nvSpPr>
        <p:spPr>
          <a:xfrm>
            <a:off x="1200150" y="5544383"/>
            <a:ext cx="6743700" cy="307777"/>
          </a:xfrm>
          <a:prstGeom prst="rect">
            <a:avLst/>
          </a:prstGeom>
          <a:noFill/>
        </p:spPr>
        <p:txBody>
          <a:bodyPr wrap="square" rtlCol="0">
            <a:spAutoFit/>
          </a:bodyPr>
          <a:lstStyle/>
          <a:p>
            <a:pPr algn="ctr"/>
            <a:r>
              <a:rPr lang="en-US" sz="1400" b="1" dirty="0"/>
              <a:t>6.2 Figure 2: </a:t>
            </a:r>
            <a:r>
              <a:rPr lang="en-US" sz="1400" dirty="0"/>
              <a:t>Water behind a dam has potential energy. Moving water has kinetic energy.</a:t>
            </a:r>
            <a:endParaRPr lang="en-US" sz="1400" b="1" dirty="0"/>
          </a:p>
        </p:txBody>
      </p:sp>
      <p:sp>
        <p:nvSpPr>
          <p:cNvPr id="9" name="TextBox 8">
            <a:extLst>
              <a:ext uri="{FF2B5EF4-FFF2-40B4-BE49-F238E27FC236}">
                <a16:creationId xmlns:a16="http://schemas.microsoft.com/office/drawing/2014/main" id="{9D08DBC2-2B05-EE3A-C1B9-245E7F4D2707}"/>
              </a:ext>
            </a:extLst>
          </p:cNvPr>
          <p:cNvSpPr txBox="1"/>
          <p:nvPr/>
        </p:nvSpPr>
        <p:spPr>
          <a:xfrm>
            <a:off x="2286000" y="5820458"/>
            <a:ext cx="4572000" cy="246221"/>
          </a:xfrm>
          <a:prstGeom prst="rect">
            <a:avLst/>
          </a:prstGeom>
          <a:noFill/>
        </p:spPr>
        <p:txBody>
          <a:bodyPr wrap="square">
            <a:spAutoFit/>
          </a:bodyPr>
          <a:lstStyle/>
          <a:p>
            <a:pPr algn="ctr"/>
            <a:r>
              <a:rPr lang="en-US" sz="1000" dirty="0"/>
              <a:t>Sixflashphoto on Wikimedia Commons. "Hoover Dam."</a:t>
            </a:r>
          </a:p>
        </p:txBody>
      </p:sp>
    </p:spTree>
    <p:extLst>
      <p:ext uri="{BB962C8B-B14F-4D97-AF65-F5344CB8AC3E}">
        <p14:creationId xmlns:p14="http://schemas.microsoft.com/office/powerpoint/2010/main" val="2540591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US" dirty="0"/>
              <a:t>Energy Types</a:t>
            </a:r>
            <a:r>
              <a:rPr lang="en-US" sz="1400" baseline="-25000" dirty="0"/>
              <a:t>2</a:t>
            </a:r>
            <a:endParaRPr lang="en-US" dirty="0"/>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4953000" cy="4511040"/>
          </a:xfrm>
        </p:spPr>
        <p:txBody>
          <a:bodyPr>
            <a:normAutofit fontScale="92500"/>
          </a:bodyPr>
          <a:lstStyle/>
          <a:p>
            <a:pPr marL="457200" indent="-457200">
              <a:buFont typeface="Arial" panose="020B0604020202020204" pitchFamily="34" charset="0"/>
              <a:buChar char="•"/>
            </a:pPr>
            <a:r>
              <a:rPr lang="en-US" dirty="0"/>
              <a:t>Potential energy depends on an object's location and structure</a:t>
            </a:r>
          </a:p>
          <a:p>
            <a:pPr marL="1200150" lvl="1" indent="-457200">
              <a:buFont typeface="Arial" panose="020B0604020202020204" pitchFamily="34" charset="0"/>
              <a:buChar char="•"/>
            </a:pPr>
            <a:r>
              <a:rPr lang="en-US" dirty="0"/>
              <a:t>Motionless wrecking ball vs. a suspended one</a:t>
            </a:r>
          </a:p>
          <a:p>
            <a:pPr marL="1200150" lvl="1" indent="-457200">
              <a:buFont typeface="Arial" panose="020B0604020202020204" pitchFamily="34" charset="0"/>
              <a:buChar char="•"/>
            </a:pPr>
            <a:r>
              <a:rPr lang="en-US" dirty="0"/>
              <a:t>Stretched rubber band</a:t>
            </a:r>
          </a:p>
          <a:p>
            <a:pPr marL="1200150" lvl="1" indent="-457200">
              <a:buFont typeface="Arial" panose="020B0604020202020204" pitchFamily="34" charset="0"/>
              <a:buChar char="•"/>
            </a:pPr>
            <a:r>
              <a:rPr lang="en-US" dirty="0"/>
              <a:t>Chemical bonds in a molecule</a:t>
            </a:r>
          </a:p>
          <a:p>
            <a:pPr marL="457200" indent="-457200">
              <a:buFont typeface="Arial" panose="020B0604020202020204" pitchFamily="34" charset="0"/>
              <a:buChar char="•"/>
            </a:pPr>
            <a:r>
              <a:rPr lang="en-US" b="1" dirty="0"/>
              <a:t>Chemical energy</a:t>
            </a:r>
            <a:r>
              <a:rPr lang="en-US" dirty="0"/>
              <a:t>: the energy released when chemical bonds are broken</a:t>
            </a:r>
          </a:p>
          <a:p>
            <a:pPr marL="1200150" lvl="1" indent="-457200">
              <a:buFont typeface="Arial" panose="020B0604020202020204" pitchFamily="34" charset="0"/>
              <a:buChar char="•"/>
            </a:pPr>
            <a:endParaRPr lang="en-US" dirty="0"/>
          </a:p>
        </p:txBody>
      </p:sp>
      <p:pic>
        <p:nvPicPr>
          <p:cNvPr id="4" name="Content Placeholder 5" descr="The bottom is a three-dimensional illustration of an octane molecule. The middle is the molecular formula of octane, which is a chain of eight carbons and eighteen hydrogens. The top is a photograph of a racecar.">
            <a:extLst>
              <a:ext uri="{FF2B5EF4-FFF2-40B4-BE49-F238E27FC236}">
                <a16:creationId xmlns:a16="http://schemas.microsoft.com/office/drawing/2014/main" id="{5B240AAD-6985-E378-83F6-7936AF2CC0EA}"/>
              </a:ext>
            </a:extLst>
          </p:cNvPr>
          <p:cNvPicPr>
            <a:picLocks noChangeAspect="1"/>
          </p:cNvPicPr>
          <p:nvPr/>
        </p:nvPicPr>
        <p:blipFill>
          <a:blip r:embed="rId2"/>
          <a:srcRect l="26852" t="4673" r="25926" b="2857"/>
          <a:stretch/>
        </p:blipFill>
        <p:spPr>
          <a:xfrm>
            <a:off x="5355635" y="1452018"/>
            <a:ext cx="3528784" cy="3838872"/>
          </a:xfrm>
          <a:prstGeom prst="rect">
            <a:avLst/>
          </a:prstGeom>
        </p:spPr>
      </p:pic>
      <p:sp>
        <p:nvSpPr>
          <p:cNvPr id="6" name="TextBox 5">
            <a:extLst>
              <a:ext uri="{FF2B5EF4-FFF2-40B4-BE49-F238E27FC236}">
                <a16:creationId xmlns:a16="http://schemas.microsoft.com/office/drawing/2014/main" id="{6137D32F-9644-EBDE-EFCD-ECFAC414B005}"/>
              </a:ext>
            </a:extLst>
          </p:cNvPr>
          <p:cNvSpPr txBox="1"/>
          <p:nvPr/>
        </p:nvSpPr>
        <p:spPr>
          <a:xfrm>
            <a:off x="4050323" y="5267980"/>
            <a:ext cx="5105400" cy="523220"/>
          </a:xfrm>
          <a:prstGeom prst="rect">
            <a:avLst/>
          </a:prstGeom>
          <a:noFill/>
        </p:spPr>
        <p:txBody>
          <a:bodyPr wrap="square" rtlCol="0">
            <a:spAutoFit/>
          </a:bodyPr>
          <a:lstStyle/>
          <a:p>
            <a:pPr algn="ctr"/>
            <a:r>
              <a:rPr lang="en-US" sz="1400" b="1" dirty="0"/>
              <a:t>6.2 Figure 3: </a:t>
            </a:r>
            <a:r>
              <a:rPr lang="en-US" sz="1400" dirty="0"/>
              <a:t>The chemical bonds gasoline contain chemical energy. This energy transforms into kinetic energy that moves a car.</a:t>
            </a:r>
            <a:endParaRPr lang="en-US" sz="1400" b="1" dirty="0"/>
          </a:p>
        </p:txBody>
      </p:sp>
      <p:sp>
        <p:nvSpPr>
          <p:cNvPr id="8" name="TextBox 7">
            <a:extLst>
              <a:ext uri="{FF2B5EF4-FFF2-40B4-BE49-F238E27FC236}">
                <a16:creationId xmlns:a16="http://schemas.microsoft.com/office/drawing/2014/main" id="{16C839B6-1FE3-4147-C0E1-59CC49C65C30}"/>
              </a:ext>
            </a:extLst>
          </p:cNvPr>
          <p:cNvSpPr txBox="1"/>
          <p:nvPr/>
        </p:nvSpPr>
        <p:spPr>
          <a:xfrm>
            <a:off x="4297347" y="5721531"/>
            <a:ext cx="4587072" cy="338554"/>
          </a:xfrm>
          <a:prstGeom prst="rect">
            <a:avLst/>
          </a:prstGeom>
          <a:noFill/>
        </p:spPr>
        <p:txBody>
          <a:bodyPr wrap="square">
            <a:spAutoFit/>
          </a:bodyPr>
          <a:lstStyle/>
          <a:p>
            <a:pPr algn="ctr"/>
            <a:r>
              <a:rPr lang="en-US" sz="800" dirty="0"/>
              <a:t>AngMoKio on Wikimedia Commons. "Porsche racing car."</a:t>
            </a:r>
          </a:p>
          <a:p>
            <a:pPr algn="ctr"/>
            <a:r>
              <a:rPr lang="en-US" sz="800" dirty="0"/>
              <a:t>UCLA. "3-D octane molecule."</a:t>
            </a:r>
          </a:p>
        </p:txBody>
      </p:sp>
    </p:spTree>
    <p:extLst>
      <p:ext uri="{BB962C8B-B14F-4D97-AF65-F5344CB8AC3E}">
        <p14:creationId xmlns:p14="http://schemas.microsoft.com/office/powerpoint/2010/main" val="2900955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44351-EDDC-B658-67B1-7B80979CD1C2}"/>
              </a:ext>
            </a:extLst>
          </p:cNvPr>
          <p:cNvSpPr>
            <a:spLocks noGrp="1"/>
          </p:cNvSpPr>
          <p:nvPr>
            <p:ph type="title"/>
          </p:nvPr>
        </p:nvSpPr>
        <p:spPr/>
        <p:txBody>
          <a:bodyPr/>
          <a:lstStyle/>
          <a:p>
            <a:r>
              <a:rPr lang="en-US" dirty="0"/>
              <a:t>Free Energy</a:t>
            </a:r>
          </a:p>
        </p:txBody>
      </p:sp>
      <p:sp>
        <p:nvSpPr>
          <p:cNvPr id="3" name="Content Placeholder 2">
            <a:extLst>
              <a:ext uri="{FF2B5EF4-FFF2-40B4-BE49-F238E27FC236}">
                <a16:creationId xmlns:a16="http://schemas.microsoft.com/office/drawing/2014/main" id="{AAC5BD5A-F113-4B1C-BCFF-60636C1C60C1}"/>
              </a:ext>
            </a:extLst>
          </p:cNvPr>
          <p:cNvSpPr>
            <a:spLocks noGrp="1"/>
          </p:cNvSpPr>
          <p:nvPr>
            <p:ph idx="1"/>
          </p:nvPr>
        </p:nvSpPr>
        <p:spPr>
          <a:xfrm>
            <a:off x="457200" y="1280160"/>
            <a:ext cx="5943600" cy="4572000"/>
          </a:xfrm>
        </p:spPr>
        <p:txBody>
          <a:bodyPr>
            <a:normAutofit fontScale="92500" lnSpcReduction="10000"/>
          </a:bodyPr>
          <a:lstStyle/>
          <a:p>
            <a:pPr marL="0" indent="0">
              <a:buNone/>
            </a:pPr>
            <a:r>
              <a:rPr lang="en-US" b="1" dirty="0"/>
              <a:t>Gibbs free energy </a:t>
            </a:r>
            <a:r>
              <a:rPr lang="en-US" dirty="0"/>
              <a:t>(</a:t>
            </a:r>
            <a:r>
              <a:rPr lang="el-GR" dirty="0"/>
              <a:t>Δ</a:t>
            </a:r>
            <a:r>
              <a:rPr lang="en-US" dirty="0"/>
              <a:t>G): the usable energy or energy available to do work after accounting for entropy</a:t>
            </a:r>
          </a:p>
          <a:p>
            <a:r>
              <a:rPr lang="en-US" i="1" dirty="0"/>
              <a:t>Entropy</a:t>
            </a:r>
            <a:r>
              <a:rPr lang="en-US" dirty="0"/>
              <a:t> is the amount of that becomes unusable, such as heat, during an energy transfer.</a:t>
            </a:r>
          </a:p>
          <a:p>
            <a:pPr marL="0" indent="0" algn="ctr">
              <a:buNone/>
            </a:pPr>
            <a:r>
              <a:rPr lang="el-GR" dirty="0"/>
              <a:t>Δ</a:t>
            </a:r>
            <a:r>
              <a:rPr lang="en-US" dirty="0"/>
              <a:t>G = </a:t>
            </a:r>
            <a:r>
              <a:rPr lang="el-GR" dirty="0"/>
              <a:t>Δ</a:t>
            </a:r>
            <a:r>
              <a:rPr lang="en-US" dirty="0"/>
              <a:t>H – T</a:t>
            </a:r>
            <a:r>
              <a:rPr lang="el-GR" dirty="0"/>
              <a:t>Δ</a:t>
            </a:r>
            <a:r>
              <a:rPr lang="en-US" dirty="0"/>
              <a:t>S</a:t>
            </a:r>
          </a:p>
          <a:p>
            <a:r>
              <a:rPr lang="en-US" dirty="0"/>
              <a:t>Where ΔH is enthalpy, ΔS is entropy, and T is temperature in Kelvin</a:t>
            </a:r>
          </a:p>
          <a:p>
            <a:r>
              <a:rPr lang="en-US" dirty="0"/>
              <a:t>Express </a:t>
            </a:r>
            <a:r>
              <a:rPr lang="el-GR" dirty="0"/>
              <a:t>Δ</a:t>
            </a:r>
            <a:r>
              <a:rPr lang="en-US" dirty="0"/>
              <a:t>G in kilojoules (kJ/mol) or kilocalories (kcal/mol)</a:t>
            </a:r>
          </a:p>
        </p:txBody>
      </p:sp>
      <p:pic>
        <p:nvPicPr>
          <p:cNvPr id="4" name="Content Placeholder 5" descr="A photograph of Josiah Willard Gibbs and a copy of his signature.">
            <a:extLst>
              <a:ext uri="{FF2B5EF4-FFF2-40B4-BE49-F238E27FC236}">
                <a16:creationId xmlns:a16="http://schemas.microsoft.com/office/drawing/2014/main" id="{0840D46B-5D3A-0AD1-719B-41127D46D9BD}"/>
              </a:ext>
            </a:extLst>
          </p:cNvPr>
          <p:cNvPicPr>
            <a:picLocks noChangeAspect="1"/>
          </p:cNvPicPr>
          <p:nvPr/>
        </p:nvPicPr>
        <p:blipFill>
          <a:blip r:embed="rId2"/>
          <a:srcRect l="33333" t="5334" r="33333" b="3000"/>
          <a:stretch/>
        </p:blipFill>
        <p:spPr>
          <a:xfrm>
            <a:off x="6327352" y="1280160"/>
            <a:ext cx="2493818" cy="3810000"/>
          </a:xfrm>
          <a:prstGeom prst="rect">
            <a:avLst/>
          </a:prstGeom>
        </p:spPr>
      </p:pic>
      <p:sp>
        <p:nvSpPr>
          <p:cNvPr id="6" name="TextBox 5">
            <a:extLst>
              <a:ext uri="{FF2B5EF4-FFF2-40B4-BE49-F238E27FC236}">
                <a16:creationId xmlns:a16="http://schemas.microsoft.com/office/drawing/2014/main" id="{9F756C7E-AAF4-780B-1B3C-FF7F72CC176C}"/>
              </a:ext>
            </a:extLst>
          </p:cNvPr>
          <p:cNvSpPr txBox="1"/>
          <p:nvPr/>
        </p:nvSpPr>
        <p:spPr>
          <a:xfrm>
            <a:off x="5872635" y="5016939"/>
            <a:ext cx="3364523" cy="523220"/>
          </a:xfrm>
          <a:prstGeom prst="rect">
            <a:avLst/>
          </a:prstGeom>
          <a:noFill/>
        </p:spPr>
        <p:txBody>
          <a:bodyPr wrap="square" rtlCol="0">
            <a:spAutoFit/>
          </a:bodyPr>
          <a:lstStyle/>
          <a:p>
            <a:pPr algn="ctr"/>
            <a:r>
              <a:rPr lang="en-US" sz="1400" b="1" dirty="0"/>
              <a:t>6.2 Figure 4: </a:t>
            </a:r>
            <a:r>
              <a:rPr lang="en-US" sz="1400" dirty="0"/>
              <a:t>Josiah Willard Gibbs introduced the concept of entropy.</a:t>
            </a:r>
            <a:endParaRPr lang="en-US" sz="1400" b="1" dirty="0"/>
          </a:p>
        </p:txBody>
      </p:sp>
      <p:sp>
        <p:nvSpPr>
          <p:cNvPr id="8" name="TextBox 7">
            <a:extLst>
              <a:ext uri="{FF2B5EF4-FFF2-40B4-BE49-F238E27FC236}">
                <a16:creationId xmlns:a16="http://schemas.microsoft.com/office/drawing/2014/main" id="{D8DB9D78-4ED6-534A-E3E1-666AA1E395D5}"/>
              </a:ext>
            </a:extLst>
          </p:cNvPr>
          <p:cNvSpPr txBox="1"/>
          <p:nvPr/>
        </p:nvSpPr>
        <p:spPr>
          <a:xfrm>
            <a:off x="6406036" y="5593062"/>
            <a:ext cx="2336450" cy="400110"/>
          </a:xfrm>
          <a:prstGeom prst="rect">
            <a:avLst/>
          </a:prstGeom>
          <a:noFill/>
        </p:spPr>
        <p:txBody>
          <a:bodyPr wrap="square">
            <a:spAutoFit/>
          </a:bodyPr>
          <a:lstStyle/>
          <a:p>
            <a:pPr algn="ctr"/>
            <a:r>
              <a:rPr lang="en-US" sz="1000" dirty="0"/>
              <a:t>J. Willard Gibbs on Wikimedia Commons. "Josiah Willard Gibbs."</a:t>
            </a:r>
          </a:p>
        </p:txBody>
      </p:sp>
    </p:spTree>
    <p:extLst>
      <p:ext uri="{BB962C8B-B14F-4D97-AF65-F5344CB8AC3E}">
        <p14:creationId xmlns:p14="http://schemas.microsoft.com/office/powerpoint/2010/main" val="1327383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5ABBD-5160-E4D3-D4AC-918CDDA971BA}"/>
              </a:ext>
            </a:extLst>
          </p:cNvPr>
          <p:cNvSpPr>
            <a:spLocks noGrp="1"/>
          </p:cNvSpPr>
          <p:nvPr>
            <p:ph type="title"/>
          </p:nvPr>
        </p:nvSpPr>
        <p:spPr/>
        <p:txBody>
          <a:bodyPr/>
          <a:lstStyle/>
          <a:p>
            <a:r>
              <a:rPr lang="en-US" dirty="0"/>
              <a:t>Endergonic Reactions and Exergonic Reactions</a:t>
            </a:r>
            <a:r>
              <a:rPr lang="en-US" sz="1400" baseline="-25000" dirty="0"/>
              <a:t>1</a:t>
            </a:r>
          </a:p>
        </p:txBody>
      </p:sp>
      <p:sp>
        <p:nvSpPr>
          <p:cNvPr id="3" name="Content Placeholder 2">
            <a:extLst>
              <a:ext uri="{FF2B5EF4-FFF2-40B4-BE49-F238E27FC236}">
                <a16:creationId xmlns:a16="http://schemas.microsoft.com/office/drawing/2014/main" id="{0505D185-3678-F58D-7034-556BB4135C6D}"/>
              </a:ext>
            </a:extLst>
          </p:cNvPr>
          <p:cNvSpPr>
            <a:spLocks noGrp="1"/>
          </p:cNvSpPr>
          <p:nvPr>
            <p:ph idx="1"/>
          </p:nvPr>
        </p:nvSpPr>
        <p:spPr>
          <a:xfrm>
            <a:off x="457200" y="1280160"/>
            <a:ext cx="5867400" cy="4572000"/>
          </a:xfrm>
        </p:spPr>
        <p:txBody>
          <a:bodyPr>
            <a:normAutofit lnSpcReduction="10000"/>
          </a:bodyPr>
          <a:lstStyle/>
          <a:p>
            <a:r>
              <a:rPr lang="en-US" sz="2400" b="1" dirty="0"/>
              <a:t>Exergonic reaction:</a:t>
            </a:r>
            <a:r>
              <a:rPr lang="en-US" sz="2400" dirty="0"/>
              <a:t> a reaction with a negative ΔG meaning it releases energy </a:t>
            </a:r>
          </a:p>
          <a:p>
            <a:pPr lvl="1"/>
            <a:r>
              <a:rPr lang="en-US" sz="2400" dirty="0"/>
              <a:t>Like catabolic reactions breaking down glucose</a:t>
            </a:r>
          </a:p>
          <a:p>
            <a:pPr lvl="1"/>
            <a:r>
              <a:rPr lang="en-US" sz="2400" dirty="0"/>
              <a:t>These spontaneous reactions occur without energy input, but may be very slow, like iron rusting over time.</a:t>
            </a:r>
          </a:p>
          <a:p>
            <a:r>
              <a:rPr lang="en-US" sz="2400" b="1" dirty="0"/>
              <a:t>Endergonic reaction</a:t>
            </a:r>
            <a:r>
              <a:rPr lang="en-US" sz="2400" dirty="0"/>
              <a:t>: a reaction with a positive ΔG meaning it requires energy input</a:t>
            </a:r>
          </a:p>
          <a:p>
            <a:pPr lvl="1"/>
            <a:r>
              <a:rPr lang="en-US" sz="2400" dirty="0"/>
              <a:t>Like anabolic reactions synthesizing molecules</a:t>
            </a:r>
          </a:p>
        </p:txBody>
      </p:sp>
      <p:sp>
        <p:nvSpPr>
          <p:cNvPr id="6" name="TextBox 5">
            <a:extLst>
              <a:ext uri="{FF2B5EF4-FFF2-40B4-BE49-F238E27FC236}">
                <a16:creationId xmlns:a16="http://schemas.microsoft.com/office/drawing/2014/main" id="{16F35CE7-89EF-D1FF-333D-BAB783971E9F}"/>
              </a:ext>
            </a:extLst>
          </p:cNvPr>
          <p:cNvSpPr txBox="1"/>
          <p:nvPr/>
        </p:nvSpPr>
        <p:spPr>
          <a:xfrm>
            <a:off x="6037362" y="1800026"/>
            <a:ext cx="3364523" cy="307777"/>
          </a:xfrm>
          <a:prstGeom prst="rect">
            <a:avLst/>
          </a:prstGeom>
          <a:noFill/>
        </p:spPr>
        <p:txBody>
          <a:bodyPr wrap="square" rtlCol="0">
            <a:spAutoFit/>
          </a:bodyPr>
          <a:lstStyle/>
          <a:p>
            <a:pPr algn="ctr"/>
            <a:r>
              <a:rPr lang="en-US" sz="1400" b="1" dirty="0"/>
              <a:t>6.2 Figure 6</a:t>
            </a:r>
          </a:p>
        </p:txBody>
      </p:sp>
      <p:pic>
        <p:nvPicPr>
          <p:cNvPr id="4" name="Content Placeholder 5" descr="A photograph shows a rusty train car">
            <a:extLst>
              <a:ext uri="{FF2B5EF4-FFF2-40B4-BE49-F238E27FC236}">
                <a16:creationId xmlns:a16="http://schemas.microsoft.com/office/drawing/2014/main" id="{03DED607-7492-01B0-B37C-317DDDEC5D99}"/>
              </a:ext>
            </a:extLst>
          </p:cNvPr>
          <p:cNvPicPr>
            <a:picLocks noChangeAspect="1"/>
          </p:cNvPicPr>
          <p:nvPr/>
        </p:nvPicPr>
        <p:blipFill>
          <a:blip r:embed="rId2"/>
          <a:srcRect l="15742" t="5333" r="15741" b="4667"/>
          <a:stretch/>
        </p:blipFill>
        <p:spPr>
          <a:xfrm>
            <a:off x="6295248" y="2136795"/>
            <a:ext cx="2848752" cy="2078819"/>
          </a:xfrm>
          <a:prstGeom prst="rect">
            <a:avLst/>
          </a:prstGeom>
        </p:spPr>
      </p:pic>
      <p:sp>
        <p:nvSpPr>
          <p:cNvPr id="8" name="TextBox 7">
            <a:extLst>
              <a:ext uri="{FF2B5EF4-FFF2-40B4-BE49-F238E27FC236}">
                <a16:creationId xmlns:a16="http://schemas.microsoft.com/office/drawing/2014/main" id="{5E35768F-7B49-A18D-F64E-D6C56847D997}"/>
              </a:ext>
            </a:extLst>
          </p:cNvPr>
          <p:cNvSpPr txBox="1"/>
          <p:nvPr/>
        </p:nvSpPr>
        <p:spPr>
          <a:xfrm>
            <a:off x="5293807" y="4239887"/>
            <a:ext cx="4652386" cy="246221"/>
          </a:xfrm>
          <a:prstGeom prst="rect">
            <a:avLst/>
          </a:prstGeom>
          <a:noFill/>
        </p:spPr>
        <p:txBody>
          <a:bodyPr wrap="square">
            <a:spAutoFit/>
          </a:bodyPr>
          <a:lstStyle/>
          <a:p>
            <a:pPr algn="ctr"/>
            <a:r>
              <a:rPr lang="en-US" sz="1000" dirty="0"/>
              <a:t>Laura Ramirez on Pixabay. "Rusting train."</a:t>
            </a:r>
          </a:p>
        </p:txBody>
      </p:sp>
    </p:spTree>
    <p:extLst>
      <p:ext uri="{BB962C8B-B14F-4D97-AF65-F5344CB8AC3E}">
        <p14:creationId xmlns:p14="http://schemas.microsoft.com/office/powerpoint/2010/main" val="660435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1</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p:txBody>
          <a:bodyPr/>
          <a:lstStyle/>
          <a:p>
            <a:r>
              <a:rPr lang="en-US" dirty="0"/>
              <a:t>Consider each of the processes in the figure below and decide if it is endergonic or exergonic. In each case, does enthalpy increase or decrease, and does entropy increase or decrease?</a:t>
            </a:r>
          </a:p>
        </p:txBody>
      </p:sp>
      <p:pic>
        <p:nvPicPr>
          <p:cNvPr id="6" name="Content Placeholder 6" descr="Three images: (a) shows a compost pile, (b) shows chicks hatching out of eggs, and (c) shows balls rolling down a hill">
            <a:extLst>
              <a:ext uri="{FF2B5EF4-FFF2-40B4-BE49-F238E27FC236}">
                <a16:creationId xmlns:a16="http://schemas.microsoft.com/office/drawing/2014/main" id="{0E9FC085-D20D-3DB2-6AAA-D964A07E14D0}"/>
              </a:ext>
            </a:extLst>
          </p:cNvPr>
          <p:cNvPicPr>
            <a:picLocks noChangeAspect="1"/>
          </p:cNvPicPr>
          <p:nvPr/>
        </p:nvPicPr>
        <p:blipFill>
          <a:blip r:embed="rId3"/>
          <a:srcRect t="5334" b="51333"/>
          <a:stretch/>
        </p:blipFill>
        <p:spPr>
          <a:xfrm>
            <a:off x="1147466" y="3170675"/>
            <a:ext cx="6849066" cy="1648849"/>
          </a:xfrm>
          <a:prstGeom prst="rect">
            <a:avLst/>
          </a:prstGeom>
          <a:solidFill>
            <a:srgbClr val="1F497D"/>
          </a:solidFill>
        </p:spPr>
      </p:pic>
      <p:sp>
        <p:nvSpPr>
          <p:cNvPr id="4" name="TextBox 3">
            <a:extLst>
              <a:ext uri="{FF2B5EF4-FFF2-40B4-BE49-F238E27FC236}">
                <a16:creationId xmlns:a16="http://schemas.microsoft.com/office/drawing/2014/main" id="{190F1780-0B51-C077-4163-04BA6DDF6F25}"/>
              </a:ext>
            </a:extLst>
          </p:cNvPr>
          <p:cNvSpPr txBox="1"/>
          <p:nvPr/>
        </p:nvSpPr>
        <p:spPr>
          <a:xfrm>
            <a:off x="914399" y="4782680"/>
            <a:ext cx="7315200" cy="738664"/>
          </a:xfrm>
          <a:prstGeom prst="rect">
            <a:avLst/>
          </a:prstGeom>
          <a:noFill/>
        </p:spPr>
        <p:txBody>
          <a:bodyPr wrap="square" rtlCol="0">
            <a:spAutoFit/>
          </a:bodyPr>
          <a:lstStyle/>
          <a:p>
            <a:pPr algn="ctr"/>
            <a:r>
              <a:rPr lang="en-US" sz="1400" b="1" dirty="0">
                <a:solidFill>
                  <a:schemeClr val="bg1"/>
                </a:solidFill>
              </a:rPr>
              <a:t>6.2 Figure 5: </a:t>
            </a:r>
            <a:r>
              <a:rPr lang="en-US" sz="1400" dirty="0">
                <a:solidFill>
                  <a:schemeClr val="bg1"/>
                </a:solidFill>
              </a:rPr>
              <a:t>his figure shows some examples of endergonic processes (ones that require energy) and exergonic processes (ones that release energy). These include (a) a compost pile decomposing, (b) a chick developing from a fertilized egg, and (c) a ball rolling down a hill.</a:t>
            </a:r>
            <a:endParaRPr lang="en-US" sz="1400" b="1" dirty="0">
              <a:solidFill>
                <a:schemeClr val="bg1"/>
              </a:solidFill>
            </a:endParaRPr>
          </a:p>
        </p:txBody>
      </p:sp>
      <p:sp>
        <p:nvSpPr>
          <p:cNvPr id="7" name="TextBox 6">
            <a:extLst>
              <a:ext uri="{FF2B5EF4-FFF2-40B4-BE49-F238E27FC236}">
                <a16:creationId xmlns:a16="http://schemas.microsoft.com/office/drawing/2014/main" id="{A8C00C19-6961-78DD-BC4D-637EEDA82A98}"/>
              </a:ext>
            </a:extLst>
          </p:cNvPr>
          <p:cNvSpPr txBox="1"/>
          <p:nvPr/>
        </p:nvSpPr>
        <p:spPr>
          <a:xfrm>
            <a:off x="2285999" y="5581113"/>
            <a:ext cx="4572000" cy="246221"/>
          </a:xfrm>
          <a:prstGeom prst="rect">
            <a:avLst/>
          </a:prstGeom>
          <a:noFill/>
        </p:spPr>
        <p:txBody>
          <a:bodyPr wrap="square">
            <a:spAutoFit/>
          </a:bodyPr>
          <a:lstStyle/>
          <a:p>
            <a:pPr algn="ctr"/>
            <a:r>
              <a:rPr lang="en-US" sz="1000" dirty="0">
                <a:solidFill>
                  <a:schemeClr val="bg1"/>
                </a:solidFill>
              </a:rPr>
              <a:t>Otwarte Klatki on Wikimedia Commons via Flickr. "Baby chick."</a:t>
            </a:r>
          </a:p>
        </p:txBody>
      </p:sp>
    </p:spTree>
    <p:extLst>
      <p:ext uri="{BB962C8B-B14F-4D97-AF65-F5344CB8AC3E}">
        <p14:creationId xmlns:p14="http://schemas.microsoft.com/office/powerpoint/2010/main" val="1933572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2</a:t>
            </a:r>
            <a:endParaRPr lang="en-US" dirty="0"/>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p:txBody>
          <a:bodyPr/>
          <a:lstStyle/>
          <a:p>
            <a:r>
              <a:rPr lang="en-US" dirty="0"/>
              <a:t>ATP provides the cell with energy to perform its functions. The hydrolysis of ATP is represented by the following equation:</a:t>
            </a:r>
          </a:p>
          <a:p>
            <a:endParaRPr lang="en-US" dirty="0"/>
          </a:p>
          <a:p>
            <a:pPr algn="ctr"/>
            <a:r>
              <a:rPr lang="en-US" dirty="0"/>
              <a:t>ATP → ADP + P</a:t>
            </a:r>
            <a:r>
              <a:rPr lang="en-US" baseline="-25000" dirty="0"/>
              <a:t>i</a:t>
            </a:r>
          </a:p>
          <a:p>
            <a:r>
              <a:rPr lang="en-US" dirty="0"/>
              <a:t> </a:t>
            </a:r>
          </a:p>
          <a:p>
            <a:r>
              <a:rPr lang="en-US" dirty="0"/>
              <a:t>Here, ΔG = −7.3 kcal/mol of energy. Based on this reaction, can you determine whether this reaction is exergonic or endergonic?</a:t>
            </a:r>
          </a:p>
        </p:txBody>
      </p:sp>
    </p:spTree>
    <p:extLst>
      <p:ext uri="{BB962C8B-B14F-4D97-AF65-F5344CB8AC3E}">
        <p14:creationId xmlns:p14="http://schemas.microsoft.com/office/powerpoint/2010/main" val="3321358831"/>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1763</TotalTime>
  <Words>1031</Words>
  <Application>Microsoft Office PowerPoint</Application>
  <PresentationFormat>On-screen Show (4:3)</PresentationFormat>
  <Paragraphs>85</Paragraphs>
  <Slides>16</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Century Gothic</vt:lpstr>
      <vt:lpstr>Office Theme</vt:lpstr>
      <vt:lpstr>Lesson 6.2</vt:lpstr>
      <vt:lpstr>Objectives</vt:lpstr>
      <vt:lpstr>Potential, Kinetic, Free, and Activation Energy</vt:lpstr>
      <vt:lpstr>Energy Types1</vt:lpstr>
      <vt:lpstr>Energy Types2</vt:lpstr>
      <vt:lpstr>Free Energy</vt:lpstr>
      <vt:lpstr>Endergonic Reactions and Exergonic Reactions1</vt:lpstr>
      <vt:lpstr>Think It Through1</vt:lpstr>
      <vt:lpstr>Think It Through2</vt:lpstr>
      <vt:lpstr>Endergonic Reactions and Exergonic Reactions2</vt:lpstr>
      <vt:lpstr>6.2 Figure 7</vt:lpstr>
      <vt:lpstr>Activation Energy1</vt:lpstr>
      <vt:lpstr>Activation Energy2</vt:lpstr>
      <vt:lpstr>Think It Through3</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Annaleise Radchenko</cp:lastModifiedBy>
  <cp:revision>174</cp:revision>
  <dcterms:created xsi:type="dcterms:W3CDTF">2013-04-26T14:43:13Z</dcterms:created>
  <dcterms:modified xsi:type="dcterms:W3CDTF">2024-10-16T19:49:59Z</dcterms:modified>
</cp:coreProperties>
</file>