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handoutMasterIdLst>
    <p:handoutMasterId r:id="rId16"/>
  </p:handoutMasterIdLst>
  <p:sldIdLst>
    <p:sldId id="272" r:id="rId2"/>
    <p:sldId id="264" r:id="rId3"/>
    <p:sldId id="273" r:id="rId4"/>
    <p:sldId id="278" r:id="rId5"/>
    <p:sldId id="274" r:id="rId6"/>
    <p:sldId id="277" r:id="rId7"/>
    <p:sldId id="279" r:id="rId8"/>
    <p:sldId id="280" r:id="rId9"/>
    <p:sldId id="281" r:id="rId10"/>
    <p:sldId id="267" r:id="rId11"/>
    <p:sldId id="268" r:id="rId12"/>
    <p:sldId id="271" r:id="rId13"/>
    <p:sldId id="282" r:id="rId14"/>
  </p:sldIdLst>
  <p:sldSz cx="9144000" cy="6858000" type="screen4x3"/>
  <p:notesSz cx="6858000" cy="9144000"/>
  <p:embeddedFontLst>
    <p:embeddedFont>
      <p:font typeface="Century Gothic" panose="020B0502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3" autoAdjust="0"/>
    <p:restoredTop sz="86410" autoAdjust="0"/>
  </p:normalViewPr>
  <p:slideViewPr>
    <p:cSldViewPr>
      <p:cViewPr varScale="1">
        <p:scale>
          <a:sx n="95" d="100"/>
          <a:sy n="95" d="100"/>
        </p:scale>
        <p:origin x="1572" y="96"/>
      </p:cViewPr>
      <p:guideLst>
        <p:guide orient="horz" pos="2160"/>
        <p:guide pos="2880"/>
      </p:guideLst>
    </p:cSldViewPr>
  </p:slideViewPr>
  <p:outlineViewPr>
    <p:cViewPr>
      <p:scale>
        <a:sx n="33" d="100"/>
        <a:sy n="33" d="100"/>
      </p:scale>
      <p:origin x="0" y="-117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10/16/2024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10/16/2024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171512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3476235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77731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graphicFrame>
        <p:nvGraphicFramePr>
          <p:cNvPr id="2" name="Table 1" descr="Table of the approximate percentages of oxygen, carbon, hydrogen, and nitrogen in living organisms, humans, compared to the nonliving world, the atmosphere and Earth's crust.">
            <a:extLst>
              <a:ext uri="{FF2B5EF4-FFF2-40B4-BE49-F238E27FC236}">
                <a16:creationId xmlns:a16="http://schemas.microsoft.com/office/drawing/2014/main" id="{7752BC44-D9D7-973A-D839-65E26F7F18B2}"/>
              </a:ext>
            </a:extLst>
          </p:cNvPr>
          <p:cNvGraphicFramePr>
            <a:graphicFrameLocks noGrp="1"/>
          </p:cNvGraphicFramePr>
          <p:nvPr userDrawn="1">
            <p:extLst>
              <p:ext uri="{D42A27DB-BD31-4B8C-83A1-F6EECF244321}">
                <p14:modId xmlns:p14="http://schemas.microsoft.com/office/powerpoint/2010/main" val="186948695"/>
              </p:ext>
            </p:extLst>
          </p:nvPr>
        </p:nvGraphicFramePr>
        <p:xfrm>
          <a:off x="1485900" y="4013200"/>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522627793"/>
                    </a:ext>
                  </a:extLst>
                </a:gridCol>
                <a:gridCol w="1524000">
                  <a:extLst>
                    <a:ext uri="{9D8B030D-6E8A-4147-A177-3AD203B41FA5}">
                      <a16:colId xmlns:a16="http://schemas.microsoft.com/office/drawing/2014/main" val="4293862904"/>
                    </a:ext>
                  </a:extLst>
                </a:gridCol>
                <a:gridCol w="1524000">
                  <a:extLst>
                    <a:ext uri="{9D8B030D-6E8A-4147-A177-3AD203B41FA5}">
                      <a16:colId xmlns:a16="http://schemas.microsoft.com/office/drawing/2014/main" val="1570581887"/>
                    </a:ext>
                  </a:extLst>
                </a:gridCol>
                <a:gridCol w="1524000">
                  <a:extLst>
                    <a:ext uri="{9D8B030D-6E8A-4147-A177-3AD203B41FA5}">
                      <a16:colId xmlns:a16="http://schemas.microsoft.com/office/drawing/2014/main" val="435066104"/>
                    </a:ext>
                  </a:extLst>
                </a:gridCol>
              </a:tblGrid>
              <a:tr h="370840">
                <a:tc>
                  <a:txBody>
                    <a:bodyPr/>
                    <a:lstStyle/>
                    <a:p>
                      <a:pPr algn="l"/>
                      <a:endParaRPr lang="en-IN" b="0" dirty="0">
                        <a:solidFill>
                          <a:schemeClr val="bg1"/>
                        </a:solidFill>
                        <a:effectLst/>
                        <a:latin typeface="+mn-lt"/>
                      </a:endParaRPr>
                    </a:p>
                  </a:txBody>
                  <a:tcPr anchor="ctr"/>
                </a:tc>
                <a:tc>
                  <a:txBody>
                    <a:bodyPr/>
                    <a:lstStyle/>
                    <a:p>
                      <a:pPr algn="l"/>
                      <a:endParaRPr lang="en-IN" b="0" dirty="0">
                        <a:solidFill>
                          <a:schemeClr val="bg1"/>
                        </a:solidFill>
                        <a:effectLst/>
                        <a:latin typeface="+mn-lt"/>
                      </a:endParaRPr>
                    </a:p>
                  </a:txBody>
                  <a:tcPr anchor="ctr"/>
                </a:tc>
                <a:tc>
                  <a:txBody>
                    <a:bodyPr/>
                    <a:lstStyle/>
                    <a:p>
                      <a:pPr algn="l"/>
                      <a:endParaRPr lang="en-IN" b="0" dirty="0">
                        <a:solidFill>
                          <a:schemeClr val="bg1"/>
                        </a:solidFill>
                        <a:effectLst/>
                        <a:latin typeface="+mn-lt"/>
                      </a:endParaRPr>
                    </a:p>
                  </a:txBody>
                  <a:tcPr anchor="ctr"/>
                </a:tc>
                <a:tc>
                  <a:txBody>
                    <a:bodyPr/>
                    <a:lstStyle/>
                    <a:p>
                      <a:pPr algn="l"/>
                      <a:endParaRPr lang="en-IN" b="0" dirty="0">
                        <a:solidFill>
                          <a:schemeClr val="bg1"/>
                        </a:solidFill>
                        <a:effectLst/>
                        <a:latin typeface="+mn-lt"/>
                      </a:endParaRPr>
                    </a:p>
                  </a:txBody>
                  <a:tcPr anchor="ctr"/>
                </a:tc>
                <a:extLst>
                  <a:ext uri="{0D108BD9-81ED-4DB2-BD59-A6C34878D82A}">
                    <a16:rowId xmlns:a16="http://schemas.microsoft.com/office/drawing/2014/main" val="1420373151"/>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3412931234"/>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1548708678"/>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2157668464"/>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236598913"/>
                  </a:ext>
                </a:extLst>
              </a:tr>
            </a:tbl>
          </a:graphicData>
        </a:graphic>
      </p:graphicFrame>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6.3</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The Laws of Thermodynamics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6.3 Figure 4</a:t>
            </a:r>
            <a:endParaRPr lang="en-US" sz="3200" dirty="0">
              <a:solidFill>
                <a:schemeClr val="accent1"/>
              </a:solidFill>
            </a:endParaRPr>
          </a:p>
        </p:txBody>
      </p:sp>
      <p:pic>
        <p:nvPicPr>
          <p:cNvPr id="2" name="Content Placeholder 6" descr="The graphic is labeled &quot;Energy, Entropy, the 2nd Law of Thermodynamics.&quot; On the left side are more than a dozen blue circles all spaced far apart. They are labeled &quot;High Randomness, High Entropy, and High Disorder.&quot; There's an arrow from this to another set of blue circles that are spaced closer together. There's an arrow from this to another set of blue circles that are spaced even closer together. There's one last arrow from this to a blue ball made up of the blue circles all squeezed together. The right side of the graphic where this ball is labeled &quot;Low Randomness, Low Entropy, and Low Disorder.&quot;">
            <a:extLst>
              <a:ext uri="{FF2B5EF4-FFF2-40B4-BE49-F238E27FC236}">
                <a16:creationId xmlns:a16="http://schemas.microsoft.com/office/drawing/2014/main" id="{44D7EB7C-E519-1FED-DDFD-35336F36CA87}"/>
              </a:ext>
            </a:extLst>
          </p:cNvPr>
          <p:cNvPicPr>
            <a:picLocks noChangeAspect="1"/>
          </p:cNvPicPr>
          <p:nvPr/>
        </p:nvPicPr>
        <p:blipFill>
          <a:blip r:embed="rId2"/>
          <a:srcRect t="5334" b="6334"/>
          <a:stretch/>
        </p:blipFill>
        <p:spPr>
          <a:xfrm>
            <a:off x="457200" y="1409714"/>
            <a:ext cx="8229600" cy="403857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p:txBody>
          <a:bodyPr>
            <a:normAutofit fontScale="77500" lnSpcReduction="20000"/>
          </a:bodyPr>
          <a:lstStyle/>
          <a:p>
            <a:r>
              <a:rPr lang="en-US" dirty="0"/>
              <a:t>Set up a simple experiment to understand how energy transfers and how it results in a change in entropy.</a:t>
            </a:r>
          </a:p>
          <a:p>
            <a:endParaRPr lang="en-US" dirty="0"/>
          </a:p>
          <a:p>
            <a:r>
              <a:rPr lang="en-US" dirty="0"/>
              <a:t>Take a block of ice. This is water in solid form, so it has a high structural order. This means that the molecules cannot move very much and are in a fixed position. The ice's temperature is 0℃. As a result, the system's entropy is low.</a:t>
            </a:r>
          </a:p>
          <a:p>
            <a:endParaRPr lang="en-US" dirty="0"/>
          </a:p>
          <a:p>
            <a:r>
              <a:rPr lang="en-US" dirty="0"/>
              <a:t>Allow the ice to melt at room temperature. What is the state of molecules in the liquid water now? How did the energy transfer take place? Is the system's entropy higher or lower? Why?</a:t>
            </a:r>
          </a:p>
          <a:p>
            <a:endParaRPr lang="en-US" dirty="0"/>
          </a:p>
          <a:p>
            <a:r>
              <a:rPr lang="en-US" dirty="0"/>
              <a:t>Heat the water to its boiling point. What happens to the system's entropy when the water is heated?</a:t>
            </a:r>
          </a:p>
        </p:txBody>
      </p:sp>
    </p:spTree>
    <p:extLst>
      <p:ext uri="{BB962C8B-B14F-4D97-AF65-F5344CB8AC3E}">
        <p14:creationId xmlns:p14="http://schemas.microsoft.com/office/powerpoint/2010/main" val="2069639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844040"/>
          </a:xfrm>
        </p:spPr>
        <p:txBody>
          <a:bodyPr>
            <a:normAutofit/>
          </a:bodyPr>
          <a:lstStyle/>
          <a:p>
            <a:r>
              <a:rPr lang="en-US" dirty="0"/>
              <a:t>While car engines are more efficient now than ever before, they still generate approximately a third of the energy available in gasoline. Based on what we have discussed in this chapter, explain this inefficiency.</a:t>
            </a:r>
          </a:p>
        </p:txBody>
      </p:sp>
    </p:spTree>
    <p:extLst>
      <p:ext uri="{BB962C8B-B14F-4D97-AF65-F5344CB8AC3E}">
        <p14:creationId xmlns:p14="http://schemas.microsoft.com/office/powerpoint/2010/main" val="1933572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1471172"/>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Discuss</a:t>
            </a:r>
            <a:r>
              <a:rPr lang="en-US" dirty="0"/>
              <a:t> the concept of entropy.</a:t>
            </a:r>
          </a:p>
          <a:p>
            <a:pPr marL="457200" indent="-457200">
              <a:buFont typeface="Arial" panose="020B0604020202020204" pitchFamily="34" charset="0"/>
              <a:buChar char="•"/>
              <a:tabLst>
                <a:tab pos="457200" algn="l"/>
              </a:tabLst>
            </a:pPr>
            <a:r>
              <a:rPr lang="en-US" b="1" i="0" dirty="0"/>
              <a:t>Explain</a:t>
            </a:r>
            <a:r>
              <a:rPr lang="en-US" i="0" dirty="0"/>
              <a:t> the first and second laws of thermodynamics.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The Laws of Thermodynamics</a:t>
            </a:r>
            <a:endParaRPr lang="en-US" sz="1400" baseline="-25000" dirty="0"/>
          </a:p>
        </p:txBody>
      </p:sp>
      <p:sp>
        <p:nvSpPr>
          <p:cNvPr id="3" name="Content Placeholder 2">
            <a:extLst>
              <a:ext uri="{FF2B5EF4-FFF2-40B4-BE49-F238E27FC236}">
                <a16:creationId xmlns:a16="http://schemas.microsoft.com/office/drawing/2014/main" id="{80B3AB4A-6A73-FBC6-3526-1F0E57E5A3BA}"/>
              </a:ext>
            </a:extLst>
          </p:cNvPr>
          <p:cNvSpPr>
            <a:spLocks noGrp="1"/>
          </p:cNvSpPr>
          <p:nvPr>
            <p:ph idx="1"/>
          </p:nvPr>
        </p:nvSpPr>
        <p:spPr>
          <a:xfrm>
            <a:off x="457199" y="1280160"/>
            <a:ext cx="4672483" cy="4572000"/>
          </a:xfrm>
        </p:spPr>
        <p:txBody>
          <a:bodyPr>
            <a:normAutofit fontScale="92500" lnSpcReduction="20000"/>
          </a:bodyPr>
          <a:lstStyle/>
          <a:p>
            <a:pPr marL="457200" indent="-457200">
              <a:buFont typeface="Arial" panose="020B0604020202020204" pitchFamily="34" charset="0"/>
              <a:buChar char="•"/>
            </a:pPr>
            <a:r>
              <a:rPr lang="en-US" b="1" dirty="0"/>
              <a:t>Thermodynamics</a:t>
            </a:r>
            <a:r>
              <a:rPr lang="en-US" dirty="0"/>
              <a:t>: the study of energy and energy transfer involving physical matter, including the system and surroundings</a:t>
            </a:r>
          </a:p>
          <a:p>
            <a:pPr marL="1200150" lvl="1" indent="-457200">
              <a:buFont typeface="Arial" panose="020B0604020202020204" pitchFamily="34" charset="0"/>
              <a:buChar char="•"/>
            </a:pPr>
            <a:r>
              <a:rPr lang="en-US" dirty="0"/>
              <a:t>System: physical environment relevant to the energy transfer, can be open, closed, or isolated</a:t>
            </a:r>
          </a:p>
          <a:p>
            <a:pPr marL="1200150" lvl="1" indent="-457200">
              <a:buFont typeface="Arial" panose="020B0604020202020204" pitchFamily="34" charset="0"/>
              <a:buChar char="•"/>
            </a:pPr>
            <a:r>
              <a:rPr lang="en-US" dirty="0"/>
              <a:t>Surroundings: everything outside of the system</a:t>
            </a:r>
          </a:p>
        </p:txBody>
      </p:sp>
      <p:sp>
        <p:nvSpPr>
          <p:cNvPr id="9" name="TextBox 8">
            <a:extLst>
              <a:ext uri="{FF2B5EF4-FFF2-40B4-BE49-F238E27FC236}">
                <a16:creationId xmlns:a16="http://schemas.microsoft.com/office/drawing/2014/main" id="{7FD694E1-571F-8295-1215-393856CCE032}"/>
              </a:ext>
            </a:extLst>
          </p:cNvPr>
          <p:cNvSpPr txBox="1"/>
          <p:nvPr/>
        </p:nvSpPr>
        <p:spPr>
          <a:xfrm>
            <a:off x="6336741" y="1522511"/>
            <a:ext cx="1143000" cy="307777"/>
          </a:xfrm>
          <a:prstGeom prst="rect">
            <a:avLst/>
          </a:prstGeom>
          <a:noFill/>
        </p:spPr>
        <p:txBody>
          <a:bodyPr wrap="square" rtlCol="0">
            <a:spAutoFit/>
          </a:bodyPr>
          <a:lstStyle/>
          <a:p>
            <a:r>
              <a:rPr lang="en-US" sz="1400" b="1" dirty="0"/>
              <a:t>6.3 Figure 1</a:t>
            </a:r>
          </a:p>
        </p:txBody>
      </p:sp>
      <p:pic>
        <p:nvPicPr>
          <p:cNvPr id="4" name="Content Placeholder 5" descr="A photograph of trees in a forest with a trail going through the middle">
            <a:extLst>
              <a:ext uri="{FF2B5EF4-FFF2-40B4-BE49-F238E27FC236}">
                <a16:creationId xmlns:a16="http://schemas.microsoft.com/office/drawing/2014/main" id="{44583015-38A9-F12D-EC00-1383D488463C}"/>
              </a:ext>
            </a:extLst>
          </p:cNvPr>
          <p:cNvPicPr>
            <a:picLocks noChangeAspect="1"/>
          </p:cNvPicPr>
          <p:nvPr/>
        </p:nvPicPr>
        <p:blipFill>
          <a:blip r:embed="rId2"/>
          <a:srcRect l="11111" t="4968" r="11111" b="3334"/>
          <a:stretch/>
        </p:blipFill>
        <p:spPr>
          <a:xfrm>
            <a:off x="5057349" y="1851762"/>
            <a:ext cx="3701784" cy="2424649"/>
          </a:xfrm>
          <a:prstGeom prst="rect">
            <a:avLst/>
          </a:prstGeom>
        </p:spPr>
      </p:pic>
      <p:sp>
        <p:nvSpPr>
          <p:cNvPr id="13" name="TextBox 12">
            <a:extLst>
              <a:ext uri="{FF2B5EF4-FFF2-40B4-BE49-F238E27FC236}">
                <a16:creationId xmlns:a16="http://schemas.microsoft.com/office/drawing/2014/main" id="{1D942A14-843C-C925-7F4A-28230AAA4848}"/>
              </a:ext>
            </a:extLst>
          </p:cNvPr>
          <p:cNvSpPr txBox="1"/>
          <p:nvPr/>
        </p:nvSpPr>
        <p:spPr>
          <a:xfrm>
            <a:off x="4622241" y="4459291"/>
            <a:ext cx="4572000" cy="246221"/>
          </a:xfrm>
          <a:prstGeom prst="rect">
            <a:avLst/>
          </a:prstGeom>
          <a:noFill/>
        </p:spPr>
        <p:txBody>
          <a:bodyPr wrap="square">
            <a:spAutoFit/>
          </a:bodyPr>
          <a:lstStyle/>
          <a:p>
            <a:pPr algn="ctr"/>
            <a:r>
              <a:rPr lang="en-US" sz="1000" dirty="0"/>
              <a:t>NoName_13 on Pixabay. "Sunlit forest."</a:t>
            </a:r>
          </a:p>
        </p:txBody>
      </p:sp>
    </p:spTree>
    <p:extLst>
      <p:ext uri="{BB962C8B-B14F-4D97-AF65-F5344CB8AC3E}">
        <p14:creationId xmlns:p14="http://schemas.microsoft.com/office/powerpoint/2010/main" val="17698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a:xfrm>
            <a:off x="0" y="182880"/>
            <a:ext cx="9144000" cy="914400"/>
          </a:xfrm>
        </p:spPr>
        <p:txBody>
          <a:bodyPr>
            <a:normAutofit fontScale="90000"/>
          </a:bodyPr>
          <a:lstStyle/>
          <a:p>
            <a:r>
              <a:rPr lang="en-US" dirty="0"/>
              <a:t>Table 1: The Three Types of Systems and Whether They Exchange Matter or Energy with Their Surroundings</a:t>
            </a:r>
          </a:p>
        </p:txBody>
      </p:sp>
      <p:graphicFrame>
        <p:nvGraphicFramePr>
          <p:cNvPr id="5" name="Table 4" descr="The three types of systems. An open system has both matter and energy transferred; an example is humans. A closed system has no matter transfer but does have energy transfer; an example is an iced coffee with a lid. An isolated system has no matter or energy transferred; an example is a vacuum-sealed thermos.">
            <a:extLst>
              <a:ext uri="{FF2B5EF4-FFF2-40B4-BE49-F238E27FC236}">
                <a16:creationId xmlns:a16="http://schemas.microsoft.com/office/drawing/2014/main" id="{76853E7A-B920-7A09-B543-4251635A8B6B}"/>
              </a:ext>
            </a:extLst>
          </p:cNvPr>
          <p:cNvGraphicFramePr>
            <a:graphicFrameLocks noGrp="1"/>
          </p:cNvGraphicFramePr>
          <p:nvPr>
            <p:extLst>
              <p:ext uri="{D42A27DB-BD31-4B8C-83A1-F6EECF244321}">
                <p14:modId xmlns:p14="http://schemas.microsoft.com/office/powerpoint/2010/main" val="470281214"/>
              </p:ext>
            </p:extLst>
          </p:nvPr>
        </p:nvGraphicFramePr>
        <p:xfrm>
          <a:off x="457200" y="1751727"/>
          <a:ext cx="8229600" cy="3749040"/>
        </p:xfrm>
        <a:graphic>
          <a:graphicData uri="http://schemas.openxmlformats.org/drawingml/2006/table">
            <a:tbl>
              <a:tblPr firstRow="1" bandRow="1">
                <a:tableStyleId>{5C22544A-7EE6-4342-B048-85BDC9FD1C3A}</a:tableStyleId>
              </a:tblPr>
              <a:tblGrid>
                <a:gridCol w="1783080">
                  <a:extLst>
                    <a:ext uri="{9D8B030D-6E8A-4147-A177-3AD203B41FA5}">
                      <a16:colId xmlns:a16="http://schemas.microsoft.com/office/drawing/2014/main" val="1522627793"/>
                    </a:ext>
                  </a:extLst>
                </a:gridCol>
                <a:gridCol w="2331720">
                  <a:extLst>
                    <a:ext uri="{9D8B030D-6E8A-4147-A177-3AD203B41FA5}">
                      <a16:colId xmlns:a16="http://schemas.microsoft.com/office/drawing/2014/main" val="4293862904"/>
                    </a:ext>
                  </a:extLst>
                </a:gridCol>
                <a:gridCol w="2331720">
                  <a:extLst>
                    <a:ext uri="{9D8B030D-6E8A-4147-A177-3AD203B41FA5}">
                      <a16:colId xmlns:a16="http://schemas.microsoft.com/office/drawing/2014/main" val="1570581887"/>
                    </a:ext>
                  </a:extLst>
                </a:gridCol>
                <a:gridCol w="1783080">
                  <a:extLst>
                    <a:ext uri="{9D8B030D-6E8A-4147-A177-3AD203B41FA5}">
                      <a16:colId xmlns:a16="http://schemas.microsoft.com/office/drawing/2014/main" val="435066104"/>
                    </a:ext>
                  </a:extLst>
                </a:gridCol>
              </a:tblGrid>
              <a:tr h="771861">
                <a:tc>
                  <a:txBody>
                    <a:bodyPr/>
                    <a:lstStyle/>
                    <a:p>
                      <a:pPr algn="ctr"/>
                      <a:r>
                        <a:rPr lang="en-IN" b="0" dirty="0">
                          <a:solidFill>
                            <a:schemeClr val="bg1"/>
                          </a:solidFill>
                          <a:effectLst/>
                          <a:latin typeface="+mn-lt"/>
                        </a:rPr>
                        <a:t>System</a:t>
                      </a:r>
                    </a:p>
                  </a:txBody>
                  <a:tcPr anchor="ctr"/>
                </a:tc>
                <a:tc>
                  <a:txBody>
                    <a:bodyPr/>
                    <a:lstStyle/>
                    <a:p>
                      <a:pPr algn="ctr"/>
                      <a:r>
                        <a:rPr lang="en-IN" b="0" dirty="0">
                          <a:solidFill>
                            <a:schemeClr val="bg1"/>
                          </a:solidFill>
                          <a:effectLst/>
                          <a:latin typeface="+mn-lt"/>
                        </a:rPr>
                        <a:t>Matter Transferred</a:t>
                      </a:r>
                    </a:p>
                  </a:txBody>
                  <a:tcPr anchor="ctr"/>
                </a:tc>
                <a:tc>
                  <a:txBody>
                    <a:bodyPr/>
                    <a:lstStyle/>
                    <a:p>
                      <a:pPr algn="ctr"/>
                      <a:r>
                        <a:rPr lang="en-IN" b="0" dirty="0">
                          <a:solidFill>
                            <a:schemeClr val="bg1"/>
                          </a:solidFill>
                          <a:effectLst/>
                          <a:latin typeface="+mn-lt"/>
                        </a:rPr>
                        <a:t>Energy Transferred</a:t>
                      </a:r>
                    </a:p>
                  </a:txBody>
                  <a:tcPr anchor="ctr"/>
                </a:tc>
                <a:tc>
                  <a:txBody>
                    <a:bodyPr/>
                    <a:lstStyle/>
                    <a:p>
                      <a:pPr algn="ctr"/>
                      <a:r>
                        <a:rPr lang="en-IN" b="0" dirty="0">
                          <a:solidFill>
                            <a:schemeClr val="bg1"/>
                          </a:solidFill>
                          <a:effectLst/>
                          <a:latin typeface="+mn-lt"/>
                        </a:rPr>
                        <a:t>Example</a:t>
                      </a:r>
                    </a:p>
                  </a:txBody>
                  <a:tcPr anchor="ctr"/>
                </a:tc>
                <a:extLst>
                  <a:ext uri="{0D108BD9-81ED-4DB2-BD59-A6C34878D82A}">
                    <a16:rowId xmlns:a16="http://schemas.microsoft.com/office/drawing/2014/main" val="1420373151"/>
                  </a:ext>
                </a:extLst>
              </a:tr>
              <a:tr h="441064">
                <a:tc>
                  <a:txBody>
                    <a:bodyPr/>
                    <a:lstStyle/>
                    <a:p>
                      <a:pPr algn="ctr"/>
                      <a:r>
                        <a:rPr lang="en-IN" b="0" dirty="0">
                          <a:solidFill>
                            <a:srgbClr val="366092"/>
                          </a:solidFill>
                          <a:effectLst/>
                          <a:latin typeface="+mn-lt"/>
                        </a:rPr>
                        <a:t>open</a:t>
                      </a:r>
                    </a:p>
                  </a:txBody>
                  <a:tcPr anchor="ctr"/>
                </a:tc>
                <a:tc>
                  <a:txBody>
                    <a:bodyPr/>
                    <a:lstStyle/>
                    <a:p>
                      <a:pPr algn="ctr"/>
                      <a:r>
                        <a:rPr lang="en-IN" b="0" dirty="0">
                          <a:solidFill>
                            <a:srgbClr val="366092"/>
                          </a:solidFill>
                          <a:effectLst/>
                          <a:latin typeface="+mn-lt"/>
                        </a:rPr>
                        <a:t>yes</a:t>
                      </a:r>
                    </a:p>
                  </a:txBody>
                  <a:tcPr anchor="ctr"/>
                </a:tc>
                <a:tc>
                  <a:txBody>
                    <a:bodyPr/>
                    <a:lstStyle/>
                    <a:p>
                      <a:pPr algn="ctr"/>
                      <a:r>
                        <a:rPr lang="en-IN" b="0" dirty="0">
                          <a:solidFill>
                            <a:srgbClr val="366092"/>
                          </a:solidFill>
                          <a:effectLst/>
                          <a:latin typeface="+mn-lt"/>
                        </a:rPr>
                        <a:t>yes</a:t>
                      </a:r>
                    </a:p>
                  </a:txBody>
                  <a:tcPr anchor="ctr"/>
                </a:tc>
                <a:tc>
                  <a:txBody>
                    <a:bodyPr/>
                    <a:lstStyle/>
                    <a:p>
                      <a:pPr algn="ctr"/>
                      <a:r>
                        <a:rPr lang="en-IN" b="0" dirty="0">
                          <a:solidFill>
                            <a:srgbClr val="366092"/>
                          </a:solidFill>
                          <a:effectLst/>
                          <a:latin typeface="+mn-lt"/>
                        </a:rPr>
                        <a:t>humans</a:t>
                      </a:r>
                    </a:p>
                  </a:txBody>
                  <a:tcPr anchor="ctr"/>
                </a:tc>
                <a:extLst>
                  <a:ext uri="{0D108BD9-81ED-4DB2-BD59-A6C34878D82A}">
                    <a16:rowId xmlns:a16="http://schemas.microsoft.com/office/drawing/2014/main" val="3412931234"/>
                  </a:ext>
                </a:extLst>
              </a:tr>
              <a:tr h="1433456">
                <a:tc>
                  <a:txBody>
                    <a:bodyPr/>
                    <a:lstStyle/>
                    <a:p>
                      <a:pPr algn="ctr"/>
                      <a:r>
                        <a:rPr lang="en-IN" b="0" dirty="0">
                          <a:solidFill>
                            <a:srgbClr val="366092"/>
                          </a:solidFill>
                          <a:effectLst/>
                          <a:latin typeface="+mn-lt"/>
                        </a:rPr>
                        <a:t>closed</a:t>
                      </a:r>
                    </a:p>
                  </a:txBody>
                  <a:tcPr anchor="ctr"/>
                </a:tc>
                <a:tc>
                  <a:txBody>
                    <a:bodyPr/>
                    <a:lstStyle/>
                    <a:p>
                      <a:pPr algn="ctr"/>
                      <a:r>
                        <a:rPr lang="en-IN" b="0" dirty="0">
                          <a:solidFill>
                            <a:srgbClr val="366092"/>
                          </a:solidFill>
                          <a:effectLst/>
                          <a:latin typeface="+mn-lt"/>
                        </a:rPr>
                        <a:t>no</a:t>
                      </a:r>
                    </a:p>
                  </a:txBody>
                  <a:tcPr anchor="ctr"/>
                </a:tc>
                <a:tc>
                  <a:txBody>
                    <a:bodyPr/>
                    <a:lstStyle/>
                    <a:p>
                      <a:pPr algn="ctr"/>
                      <a:r>
                        <a:rPr lang="en-IN" b="0" dirty="0">
                          <a:solidFill>
                            <a:srgbClr val="366092"/>
                          </a:solidFill>
                          <a:effectLst/>
                          <a:latin typeface="+mn-lt"/>
                        </a:rPr>
                        <a:t>yes</a:t>
                      </a:r>
                    </a:p>
                  </a:txBody>
                  <a:tcPr anchor="ctr"/>
                </a:tc>
                <a:tc>
                  <a:txBody>
                    <a:bodyPr/>
                    <a:lstStyle/>
                    <a:p>
                      <a:pPr algn="ctr"/>
                      <a:r>
                        <a:rPr lang="en-IN" b="0" dirty="0">
                          <a:solidFill>
                            <a:srgbClr val="366092"/>
                          </a:solidFill>
                          <a:effectLst/>
                          <a:latin typeface="+mn-lt"/>
                        </a:rPr>
                        <a:t>an iced coffee with a lid</a:t>
                      </a:r>
                    </a:p>
                  </a:txBody>
                  <a:tcPr anchor="ctr"/>
                </a:tc>
                <a:extLst>
                  <a:ext uri="{0D108BD9-81ED-4DB2-BD59-A6C34878D82A}">
                    <a16:rowId xmlns:a16="http://schemas.microsoft.com/office/drawing/2014/main" val="1548708678"/>
                  </a:ext>
                </a:extLst>
              </a:tr>
              <a:tr h="1102659">
                <a:tc>
                  <a:txBody>
                    <a:bodyPr/>
                    <a:lstStyle/>
                    <a:p>
                      <a:pPr algn="ctr"/>
                      <a:r>
                        <a:rPr lang="en-IN" b="0" dirty="0">
                          <a:solidFill>
                            <a:srgbClr val="366092"/>
                          </a:solidFill>
                          <a:effectLst/>
                          <a:latin typeface="+mn-lt"/>
                        </a:rPr>
                        <a:t>isolated</a:t>
                      </a:r>
                    </a:p>
                  </a:txBody>
                  <a:tcPr anchor="ctr"/>
                </a:tc>
                <a:tc>
                  <a:txBody>
                    <a:bodyPr/>
                    <a:lstStyle/>
                    <a:p>
                      <a:pPr algn="ctr"/>
                      <a:r>
                        <a:rPr lang="en-IN" b="0" dirty="0">
                          <a:solidFill>
                            <a:srgbClr val="366092"/>
                          </a:solidFill>
                          <a:effectLst/>
                          <a:latin typeface="+mn-lt"/>
                        </a:rPr>
                        <a:t>no</a:t>
                      </a:r>
                    </a:p>
                  </a:txBody>
                  <a:tcPr anchor="ctr"/>
                </a:tc>
                <a:tc>
                  <a:txBody>
                    <a:bodyPr/>
                    <a:lstStyle/>
                    <a:p>
                      <a:pPr algn="ctr"/>
                      <a:r>
                        <a:rPr lang="en-IN" b="0" dirty="0">
                          <a:solidFill>
                            <a:srgbClr val="366092"/>
                          </a:solidFill>
                          <a:effectLst/>
                          <a:latin typeface="+mn-lt"/>
                        </a:rPr>
                        <a:t>no</a:t>
                      </a:r>
                    </a:p>
                  </a:txBody>
                  <a:tcPr anchor="ctr"/>
                </a:tc>
                <a:tc>
                  <a:txBody>
                    <a:bodyPr/>
                    <a:lstStyle/>
                    <a:p>
                      <a:pPr algn="ctr"/>
                      <a:r>
                        <a:rPr lang="en-IN" b="0" dirty="0">
                          <a:solidFill>
                            <a:srgbClr val="366092"/>
                          </a:solidFill>
                          <a:effectLst/>
                          <a:latin typeface="+mn-lt"/>
                        </a:rPr>
                        <a:t>vacuum-sealed thermos</a:t>
                      </a:r>
                    </a:p>
                  </a:txBody>
                  <a:tcPr anchor="ctr"/>
                </a:tc>
                <a:extLst>
                  <a:ext uri="{0D108BD9-81ED-4DB2-BD59-A6C34878D82A}">
                    <a16:rowId xmlns:a16="http://schemas.microsoft.com/office/drawing/2014/main" val="2157668464"/>
                  </a:ext>
                </a:extLst>
              </a:tr>
            </a:tbl>
          </a:graphicData>
        </a:graphic>
      </p:graphicFrame>
    </p:spTree>
    <p:extLst>
      <p:ext uri="{BB962C8B-B14F-4D97-AF65-F5344CB8AC3E}">
        <p14:creationId xmlns:p14="http://schemas.microsoft.com/office/powerpoint/2010/main" val="4056317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The First Law of Thermodynamics</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097280"/>
            <a:ext cx="8229600" cy="2987040"/>
          </a:xfrm>
        </p:spPr>
        <p:txBody>
          <a:bodyPr>
            <a:normAutofit fontScale="77500" lnSpcReduction="20000"/>
          </a:bodyPr>
          <a:lstStyle/>
          <a:p>
            <a:pPr marL="457200" indent="-457200">
              <a:buFont typeface="Arial" panose="020B0604020202020204" pitchFamily="34" charset="0"/>
              <a:buChar char="•"/>
            </a:pPr>
            <a:r>
              <a:rPr lang="en-US" dirty="0"/>
              <a:t>The total amount of energy in the universe is constant and cannot be created or destroyed.</a:t>
            </a:r>
          </a:p>
          <a:p>
            <a:pPr marL="457200" indent="-457200">
              <a:buFont typeface="Arial" panose="020B0604020202020204" pitchFamily="34" charset="0"/>
              <a:buChar char="•"/>
            </a:pPr>
            <a:r>
              <a:rPr lang="en-US" dirty="0"/>
              <a:t>Energy can only be transferred or transformed from one form to another, such as photosynthesis converting light energy to chemical energy.</a:t>
            </a:r>
          </a:p>
          <a:p>
            <a:pPr marL="457200" indent="-457200">
              <a:buFont typeface="Arial" panose="020B0604020202020204" pitchFamily="34" charset="0"/>
              <a:buChar char="•"/>
            </a:pPr>
            <a:r>
              <a:rPr lang="en-US" dirty="0"/>
              <a:t>Living cells transform chemical energy from molecules like sugars into ATP to do work.</a:t>
            </a:r>
          </a:p>
          <a:p>
            <a:pPr marL="1200150" lvl="1" indent="-457200">
              <a:buFont typeface="Arial" panose="020B0604020202020204" pitchFamily="34" charset="0"/>
              <a:buChar char="•"/>
            </a:pPr>
            <a:r>
              <a:rPr lang="en-US" dirty="0"/>
              <a:t>Build molecules, transport materials, power cilia or flagella, contract muscle fibers, and facilitate reproduction</a:t>
            </a:r>
          </a:p>
        </p:txBody>
      </p:sp>
      <p:pic>
        <p:nvPicPr>
          <p:cNvPr id="4" name="Content Placeholder 6" descr="Two images: (a) shows a child eating an ice cream cone; (b) shows a fireworks display">
            <a:extLst>
              <a:ext uri="{FF2B5EF4-FFF2-40B4-BE49-F238E27FC236}">
                <a16:creationId xmlns:a16="http://schemas.microsoft.com/office/drawing/2014/main" id="{C061EFF6-4144-0DC7-4120-CA036725B026}"/>
              </a:ext>
            </a:extLst>
          </p:cNvPr>
          <p:cNvPicPr>
            <a:picLocks noChangeAspect="1"/>
          </p:cNvPicPr>
          <p:nvPr/>
        </p:nvPicPr>
        <p:blipFill>
          <a:blip r:embed="rId2"/>
          <a:srcRect t="5333" b="21464"/>
          <a:stretch/>
        </p:blipFill>
        <p:spPr>
          <a:xfrm>
            <a:off x="2589621" y="3733800"/>
            <a:ext cx="3964757" cy="1612386"/>
          </a:xfrm>
          <a:prstGeom prst="rect">
            <a:avLst/>
          </a:prstGeom>
        </p:spPr>
      </p:pic>
      <p:sp>
        <p:nvSpPr>
          <p:cNvPr id="6" name="TextBox 5">
            <a:extLst>
              <a:ext uri="{FF2B5EF4-FFF2-40B4-BE49-F238E27FC236}">
                <a16:creationId xmlns:a16="http://schemas.microsoft.com/office/drawing/2014/main" id="{33F4D4D7-A3F7-6C7E-9492-3086FC3677C9}"/>
              </a:ext>
            </a:extLst>
          </p:cNvPr>
          <p:cNvSpPr txBox="1"/>
          <p:nvPr/>
        </p:nvSpPr>
        <p:spPr>
          <a:xfrm>
            <a:off x="1475166" y="5237500"/>
            <a:ext cx="6553200" cy="523220"/>
          </a:xfrm>
          <a:prstGeom prst="rect">
            <a:avLst/>
          </a:prstGeom>
          <a:noFill/>
        </p:spPr>
        <p:txBody>
          <a:bodyPr wrap="square" rtlCol="0">
            <a:spAutoFit/>
          </a:bodyPr>
          <a:lstStyle/>
          <a:p>
            <a:pPr algn="ctr"/>
            <a:r>
              <a:rPr lang="en-US" sz="1400" b="1" dirty="0"/>
              <a:t>6.3 Figure 2: </a:t>
            </a:r>
            <a:r>
              <a:rPr lang="en-US" sz="1400" dirty="0"/>
              <a:t>(a) Humans can convert the chemical energy in food. (b) During a firework display, chemical energy is converted into kinetic, heat, light, and sound energy.</a:t>
            </a:r>
          </a:p>
        </p:txBody>
      </p:sp>
      <p:sp>
        <p:nvSpPr>
          <p:cNvPr id="8" name="TextBox 7">
            <a:extLst>
              <a:ext uri="{FF2B5EF4-FFF2-40B4-BE49-F238E27FC236}">
                <a16:creationId xmlns:a16="http://schemas.microsoft.com/office/drawing/2014/main" id="{494A2522-4C7D-9C8F-BAA5-7B6DC6E99E77}"/>
              </a:ext>
            </a:extLst>
          </p:cNvPr>
          <p:cNvSpPr txBox="1"/>
          <p:nvPr/>
        </p:nvSpPr>
        <p:spPr>
          <a:xfrm>
            <a:off x="1709323" y="5794215"/>
            <a:ext cx="5725354" cy="246221"/>
          </a:xfrm>
          <a:prstGeom prst="rect">
            <a:avLst/>
          </a:prstGeom>
          <a:noFill/>
        </p:spPr>
        <p:txBody>
          <a:bodyPr wrap="square">
            <a:spAutoFit/>
          </a:bodyPr>
          <a:lstStyle/>
          <a:p>
            <a:pPr algn="ctr"/>
            <a:r>
              <a:rPr lang="en-US" sz="1000" dirty="0"/>
              <a:t>"Kamaji Ogino on Pexels. ""Girl eating ice cream.""Gerd Altmann on Pixabay. ""Fireworks."""</a:t>
            </a:r>
          </a:p>
        </p:txBody>
      </p:sp>
    </p:spTree>
    <p:extLst>
      <p:ext uri="{BB962C8B-B14F-4D97-AF65-F5344CB8AC3E}">
        <p14:creationId xmlns:p14="http://schemas.microsoft.com/office/powerpoint/2010/main" val="290095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844040"/>
          </a:xfrm>
        </p:spPr>
        <p:txBody>
          <a:bodyPr>
            <a:normAutofit/>
          </a:bodyPr>
          <a:lstStyle/>
          <a:p>
            <a:r>
              <a:rPr lang="en-US" dirty="0"/>
              <a:t>We all listen to music, audiobooks, or podcasts. Consider which form(s) of energy is/are input into the system and which form(s) of converted energy emerge as an output.</a:t>
            </a:r>
          </a:p>
        </p:txBody>
      </p:sp>
    </p:spTree>
    <p:extLst>
      <p:ext uri="{BB962C8B-B14F-4D97-AF65-F5344CB8AC3E}">
        <p14:creationId xmlns:p14="http://schemas.microsoft.com/office/powerpoint/2010/main" val="3765522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B980A-A9B9-0D53-AC8C-D636BC4355DB}"/>
              </a:ext>
            </a:extLst>
          </p:cNvPr>
          <p:cNvSpPr>
            <a:spLocks noGrp="1"/>
          </p:cNvSpPr>
          <p:nvPr>
            <p:ph type="title"/>
          </p:nvPr>
        </p:nvSpPr>
        <p:spPr/>
        <p:txBody>
          <a:bodyPr/>
          <a:lstStyle/>
          <a:p>
            <a:r>
              <a:rPr lang="en-US" dirty="0"/>
              <a:t>The Second Law of Thermodynamics</a:t>
            </a:r>
          </a:p>
        </p:txBody>
      </p:sp>
      <p:sp>
        <p:nvSpPr>
          <p:cNvPr id="3" name="Content Placeholder 2">
            <a:extLst>
              <a:ext uri="{FF2B5EF4-FFF2-40B4-BE49-F238E27FC236}">
                <a16:creationId xmlns:a16="http://schemas.microsoft.com/office/drawing/2014/main" id="{9960AA65-9678-74C3-EAD9-6CE72FBA5003}"/>
              </a:ext>
            </a:extLst>
          </p:cNvPr>
          <p:cNvSpPr>
            <a:spLocks noGrp="1"/>
          </p:cNvSpPr>
          <p:nvPr>
            <p:ph idx="1"/>
          </p:nvPr>
        </p:nvSpPr>
        <p:spPr/>
        <p:txBody>
          <a:bodyPr>
            <a:normAutofit/>
          </a:bodyPr>
          <a:lstStyle/>
          <a:p>
            <a:r>
              <a:rPr lang="en-US" dirty="0"/>
              <a:t>In every energy transfer, some energy is lost in an unusable form (nothing is 100% efficient).</a:t>
            </a:r>
          </a:p>
          <a:p>
            <a:r>
              <a:rPr lang="en-US" dirty="0"/>
              <a:t>The more energy a system loses to the surroundings, the less ordered and more random the system.</a:t>
            </a:r>
          </a:p>
          <a:p>
            <a:pPr lvl="1"/>
            <a:r>
              <a:rPr lang="en-US" b="1" dirty="0"/>
              <a:t>Entropy:</a:t>
            </a:r>
            <a:r>
              <a:rPr lang="en-US" dirty="0"/>
              <a:t> the measure of disorder or randomness in a system — higher entropy means more disorder</a:t>
            </a:r>
          </a:p>
        </p:txBody>
      </p:sp>
    </p:spTree>
    <p:extLst>
      <p:ext uri="{BB962C8B-B14F-4D97-AF65-F5344CB8AC3E}">
        <p14:creationId xmlns:p14="http://schemas.microsoft.com/office/powerpoint/2010/main" val="3870564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0690A-FC88-4F9B-0274-D19B6F2BFA0C}"/>
              </a:ext>
            </a:extLst>
          </p:cNvPr>
          <p:cNvSpPr>
            <a:spLocks noGrp="1"/>
          </p:cNvSpPr>
          <p:nvPr>
            <p:ph type="title"/>
          </p:nvPr>
        </p:nvSpPr>
        <p:spPr/>
        <p:txBody>
          <a:bodyPr/>
          <a:lstStyle/>
          <a:p>
            <a:r>
              <a:rPr lang="en-US" dirty="0"/>
              <a:t>Heat and Entropy</a:t>
            </a:r>
          </a:p>
        </p:txBody>
      </p:sp>
      <p:sp>
        <p:nvSpPr>
          <p:cNvPr id="3" name="Content Placeholder 2">
            <a:extLst>
              <a:ext uri="{FF2B5EF4-FFF2-40B4-BE49-F238E27FC236}">
                <a16:creationId xmlns:a16="http://schemas.microsoft.com/office/drawing/2014/main" id="{033EE1FC-2305-4F1F-D33F-AAB328DE8F48}"/>
              </a:ext>
            </a:extLst>
          </p:cNvPr>
          <p:cNvSpPr>
            <a:spLocks noGrp="1"/>
          </p:cNvSpPr>
          <p:nvPr>
            <p:ph idx="1"/>
          </p:nvPr>
        </p:nvSpPr>
        <p:spPr>
          <a:xfrm>
            <a:off x="457200" y="1280160"/>
            <a:ext cx="4876800" cy="4572000"/>
          </a:xfrm>
        </p:spPr>
        <p:txBody>
          <a:bodyPr>
            <a:normAutofit lnSpcReduction="10000"/>
          </a:bodyPr>
          <a:lstStyle/>
          <a:p>
            <a:r>
              <a:rPr lang="en-US" b="1" dirty="0"/>
              <a:t>Heat</a:t>
            </a:r>
            <a:r>
              <a:rPr lang="en-US" dirty="0"/>
              <a:t>: energy that transfers from one system to another that isn’t doing work</a:t>
            </a:r>
          </a:p>
          <a:p>
            <a:r>
              <a:rPr lang="en-US" dirty="0"/>
              <a:t>Disordered, high entropy systems like a messy room require energy input to increase order.</a:t>
            </a:r>
          </a:p>
          <a:p>
            <a:r>
              <a:rPr lang="en-US" dirty="0"/>
              <a:t>As chemical reactions proceed to equilibrium and molecules diffuse, entropy increases.</a:t>
            </a:r>
          </a:p>
          <a:p>
            <a:endParaRPr lang="en-US" dirty="0"/>
          </a:p>
        </p:txBody>
      </p:sp>
      <p:pic>
        <p:nvPicPr>
          <p:cNvPr id="4" name="Content Placeholder 5" descr="A photograph of a disintegrating barn">
            <a:extLst>
              <a:ext uri="{FF2B5EF4-FFF2-40B4-BE49-F238E27FC236}">
                <a16:creationId xmlns:a16="http://schemas.microsoft.com/office/drawing/2014/main" id="{AB862002-E588-83FB-2017-02E2CDEB2F7B}"/>
              </a:ext>
            </a:extLst>
          </p:cNvPr>
          <p:cNvPicPr>
            <a:picLocks noChangeAspect="1"/>
          </p:cNvPicPr>
          <p:nvPr/>
        </p:nvPicPr>
        <p:blipFill>
          <a:blip r:embed="rId2"/>
          <a:srcRect l="9259" t="5333" r="9259" b="4667"/>
          <a:stretch/>
        </p:blipFill>
        <p:spPr>
          <a:xfrm>
            <a:off x="4983983" y="2148840"/>
            <a:ext cx="3975629" cy="2439591"/>
          </a:xfrm>
          <a:prstGeom prst="rect">
            <a:avLst/>
          </a:prstGeom>
        </p:spPr>
      </p:pic>
      <p:sp>
        <p:nvSpPr>
          <p:cNvPr id="6" name="TextBox 5">
            <a:extLst>
              <a:ext uri="{FF2B5EF4-FFF2-40B4-BE49-F238E27FC236}">
                <a16:creationId xmlns:a16="http://schemas.microsoft.com/office/drawing/2014/main" id="{50B6C146-2655-5F81-6955-AE441554585B}"/>
              </a:ext>
            </a:extLst>
          </p:cNvPr>
          <p:cNvSpPr txBox="1"/>
          <p:nvPr/>
        </p:nvSpPr>
        <p:spPr>
          <a:xfrm>
            <a:off x="5049212" y="4648200"/>
            <a:ext cx="3845169" cy="523220"/>
          </a:xfrm>
          <a:prstGeom prst="rect">
            <a:avLst/>
          </a:prstGeom>
          <a:noFill/>
        </p:spPr>
        <p:txBody>
          <a:bodyPr wrap="square" rtlCol="0">
            <a:spAutoFit/>
          </a:bodyPr>
          <a:lstStyle/>
          <a:p>
            <a:pPr algn="ctr"/>
            <a:r>
              <a:rPr lang="en-US" sz="1400" b="1" dirty="0"/>
              <a:t>6.3 Figure 3: </a:t>
            </a:r>
            <a:r>
              <a:rPr lang="en-US" sz="1400" dirty="0"/>
              <a:t>A barn without maintenance disintegrates over time due to entropy.</a:t>
            </a:r>
          </a:p>
        </p:txBody>
      </p:sp>
      <p:sp>
        <p:nvSpPr>
          <p:cNvPr id="8" name="TextBox 7">
            <a:extLst>
              <a:ext uri="{FF2B5EF4-FFF2-40B4-BE49-F238E27FC236}">
                <a16:creationId xmlns:a16="http://schemas.microsoft.com/office/drawing/2014/main" id="{7EDAD54E-3662-B552-229F-20F21B5A399D}"/>
              </a:ext>
            </a:extLst>
          </p:cNvPr>
          <p:cNvSpPr txBox="1"/>
          <p:nvPr/>
        </p:nvSpPr>
        <p:spPr>
          <a:xfrm>
            <a:off x="4685796" y="5210890"/>
            <a:ext cx="4572000" cy="246221"/>
          </a:xfrm>
          <a:prstGeom prst="rect">
            <a:avLst/>
          </a:prstGeom>
          <a:noFill/>
        </p:spPr>
        <p:txBody>
          <a:bodyPr wrap="square">
            <a:spAutoFit/>
          </a:bodyPr>
          <a:lstStyle/>
          <a:p>
            <a:pPr algn="ctr"/>
            <a:r>
              <a:rPr lang="en-US" sz="1000" dirty="0"/>
              <a:t>themevnack on Pixabay. "Collapsing barn."</a:t>
            </a:r>
          </a:p>
        </p:txBody>
      </p:sp>
    </p:spTree>
    <p:extLst>
      <p:ext uri="{BB962C8B-B14F-4D97-AF65-F5344CB8AC3E}">
        <p14:creationId xmlns:p14="http://schemas.microsoft.com/office/powerpoint/2010/main" val="3098706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D6531-529F-7735-1CFE-7B865144461A}"/>
              </a:ext>
            </a:extLst>
          </p:cNvPr>
          <p:cNvSpPr>
            <a:spLocks noGrp="1"/>
          </p:cNvSpPr>
          <p:nvPr>
            <p:ph type="title"/>
          </p:nvPr>
        </p:nvSpPr>
        <p:spPr/>
        <p:txBody>
          <a:bodyPr/>
          <a:lstStyle/>
          <a:p>
            <a:r>
              <a:rPr lang="en-US" dirty="0"/>
              <a:t>Universal Entropy Increases</a:t>
            </a:r>
          </a:p>
        </p:txBody>
      </p:sp>
      <p:sp>
        <p:nvSpPr>
          <p:cNvPr id="3" name="Content Placeholder 2">
            <a:extLst>
              <a:ext uri="{FF2B5EF4-FFF2-40B4-BE49-F238E27FC236}">
                <a16:creationId xmlns:a16="http://schemas.microsoft.com/office/drawing/2014/main" id="{2A011573-865A-068D-8D01-A1F38C08EB93}"/>
              </a:ext>
            </a:extLst>
          </p:cNvPr>
          <p:cNvSpPr>
            <a:spLocks noGrp="1"/>
          </p:cNvSpPr>
          <p:nvPr>
            <p:ph idx="1"/>
          </p:nvPr>
        </p:nvSpPr>
        <p:spPr>
          <a:xfrm>
            <a:off x="457200" y="1280160"/>
            <a:ext cx="8229600" cy="4572000"/>
          </a:xfrm>
        </p:spPr>
        <p:txBody>
          <a:bodyPr>
            <a:normAutofit/>
          </a:bodyPr>
          <a:lstStyle/>
          <a:p>
            <a:r>
              <a:rPr lang="en-US" dirty="0"/>
              <a:t>Living systems are highly ordered, requiring constant energy to maintain low entropy states.</a:t>
            </a:r>
          </a:p>
          <a:p>
            <a:r>
              <a:rPr lang="en-US" dirty="0"/>
              <a:t>Waste from energy transformations in life increases entropy of the surroundings. </a:t>
            </a:r>
          </a:p>
          <a:p>
            <a:pPr lvl="1"/>
            <a:r>
              <a:rPr lang="en-US" dirty="0"/>
              <a:t>Example: as chemical reactions reach a state of equilibrium, entropy increases</a:t>
            </a:r>
          </a:p>
          <a:p>
            <a:endParaRPr lang="en-US" dirty="0"/>
          </a:p>
        </p:txBody>
      </p:sp>
    </p:spTree>
    <p:extLst>
      <p:ext uri="{BB962C8B-B14F-4D97-AF65-F5344CB8AC3E}">
        <p14:creationId xmlns:p14="http://schemas.microsoft.com/office/powerpoint/2010/main" val="319839167"/>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2666</TotalTime>
  <Words>708</Words>
  <Application>Microsoft Office PowerPoint</Application>
  <PresentationFormat>On-screen Show (4:3)</PresentationFormat>
  <Paragraphs>68</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Century Gothic</vt:lpstr>
      <vt:lpstr>Office Theme</vt:lpstr>
      <vt:lpstr>Lesson 6.3</vt:lpstr>
      <vt:lpstr>Objectives</vt:lpstr>
      <vt:lpstr>The Laws of Thermodynamics</vt:lpstr>
      <vt:lpstr>Table 1: The Three Types of Systems and Whether They Exchange Matter or Energy with Their Surroundings</vt:lpstr>
      <vt:lpstr>The First Law of Thermodynamics</vt:lpstr>
      <vt:lpstr>Think It Through1</vt:lpstr>
      <vt:lpstr>The Second Law of Thermodynamics</vt:lpstr>
      <vt:lpstr>Heat and Entropy</vt:lpstr>
      <vt:lpstr>Universal Entropy Increases</vt:lpstr>
      <vt:lpstr>6.3 Figure 4</vt:lpstr>
      <vt:lpstr>Group Activity</vt:lpstr>
      <vt:lpstr>Think It Through2</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Annaleise Radchenko</cp:lastModifiedBy>
  <cp:revision>175</cp:revision>
  <dcterms:created xsi:type="dcterms:W3CDTF">2013-04-26T14:43:13Z</dcterms:created>
  <dcterms:modified xsi:type="dcterms:W3CDTF">2024-10-16T19:57:22Z</dcterms:modified>
</cp:coreProperties>
</file>