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handoutMasterIdLst>
    <p:handoutMasterId r:id="rId16"/>
  </p:handoutMasterIdLst>
  <p:sldIdLst>
    <p:sldId id="272" r:id="rId2"/>
    <p:sldId id="264" r:id="rId3"/>
    <p:sldId id="278" r:id="rId4"/>
    <p:sldId id="273" r:id="rId5"/>
    <p:sldId id="279" r:id="rId6"/>
    <p:sldId id="271" r:id="rId7"/>
    <p:sldId id="280" r:id="rId8"/>
    <p:sldId id="277" r:id="rId9"/>
    <p:sldId id="274" r:id="rId10"/>
    <p:sldId id="268" r:id="rId11"/>
    <p:sldId id="276" r:id="rId12"/>
    <p:sldId id="267" r:id="rId13"/>
    <p:sldId id="281" r:id="rId14"/>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8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18825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9585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6.4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ATP: Adenosine Triphosphate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2682240"/>
          </a:xfrm>
        </p:spPr>
        <p:txBody>
          <a:bodyPr/>
          <a:lstStyle/>
          <a:p>
            <a:r>
              <a:rPr lang="en-US" dirty="0"/>
              <a:t>As a group, consider different types of cells in a human body and their ATP needs. Come up with some cell types that likely go through more ATP than average. If you had to guess, what are some cell types that likely use less ATP than average? Discuss as a group why you think so.</a:t>
            </a:r>
          </a:p>
        </p:txBody>
      </p:sp>
    </p:spTree>
    <p:extLst>
      <p:ext uri="{BB962C8B-B14F-4D97-AF65-F5344CB8AC3E}">
        <p14:creationId xmlns:p14="http://schemas.microsoft.com/office/powerpoint/2010/main" val="206963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92500" lnSpcReduction="20000"/>
          </a:bodyPr>
          <a:lstStyle/>
          <a:p>
            <a:r>
              <a:rPr lang="en-US" dirty="0"/>
              <a:t>Why Do Your Cells Use ATP Energy Rather Than Using Energy Directly from the Bonds in Your Food?</a:t>
            </a:r>
          </a:p>
          <a:p>
            <a:pPr marL="457200" indent="-457200">
              <a:buFont typeface="Arial" panose="020B0604020202020204" pitchFamily="34" charset="0"/>
              <a:buChar char="•"/>
            </a:pPr>
            <a:r>
              <a:rPr lang="en-US" dirty="0"/>
              <a:t>ATP is the cell's "energy currency" and is more efficient than a hypothetical alternative.</a:t>
            </a:r>
          </a:p>
          <a:p>
            <a:r>
              <a:rPr lang="en-US" dirty="0"/>
              <a:t>Does the Extra Step to Convert Food Energy into ATP Waste Energy?</a:t>
            </a:r>
          </a:p>
          <a:p>
            <a:pPr marL="457200" indent="-457200">
              <a:buFont typeface="Arial" panose="020B0604020202020204" pitchFamily="34" charset="0"/>
              <a:buChar char="•"/>
            </a:pPr>
            <a:r>
              <a:rPr lang="en-US" dirty="0"/>
              <a:t>Akin to appliances running solely on transformed electricity, cells run on the single energy currency of ATP for efficiency despite some losses.</a:t>
            </a:r>
          </a:p>
          <a:p>
            <a:pPr marL="457200" indent="-457200">
              <a:buFont typeface="Arial" panose="020B0604020202020204" pitchFamily="34" charset="0"/>
              <a:buChar char="•"/>
            </a:pPr>
            <a:r>
              <a:rPr lang="en-US" dirty="0"/>
              <a:t>A centralized energy system has transformation losses but is vastly more efficient than accommodating multiple direct energy sources and forms for each process.</a:t>
            </a:r>
          </a:p>
        </p:txBody>
      </p:sp>
    </p:spTree>
    <p:extLst>
      <p:ext uri="{BB962C8B-B14F-4D97-AF65-F5344CB8AC3E}">
        <p14:creationId xmlns:p14="http://schemas.microsoft.com/office/powerpoint/2010/main" val="114602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3315" name="Rectangle 3"/>
          <p:cNvSpPr>
            <a:spLocks noGrp="1"/>
          </p:cNvSpPr>
          <p:nvPr>
            <p:ph idx="1"/>
          </p:nvPr>
        </p:nvSpPr>
        <p:spPr>
          <a:prstGeom prst="rect">
            <a:avLst/>
          </a:prstGeom>
        </p:spPr>
        <p:txBody>
          <a:bodyPr>
            <a:normAutofit fontScale="92500" lnSpcReduction="20000"/>
          </a:bodyPr>
          <a:lstStyle/>
          <a:p>
            <a:pPr>
              <a:tabLst>
                <a:tab pos="461963" algn="l"/>
              </a:tabLst>
            </a:pPr>
            <a:r>
              <a:rPr lang="en-US" i="0" dirty="0">
                <a:solidFill>
                  <a:schemeClr val="tx1"/>
                </a:solidFill>
              </a:rPr>
              <a:t>ATP (adenosine triphosphate) is the primary energy-supplying molecule for living cells, comprised of adenosine, a 5-carbon sugar, and three phosphate groups.</a:t>
            </a:r>
          </a:p>
          <a:p>
            <a:pPr>
              <a:tabLst>
                <a:tab pos="461963" algn="l"/>
              </a:tabLst>
            </a:pPr>
            <a:r>
              <a:rPr lang="en-US" i="0" dirty="0">
                <a:solidFill>
                  <a:schemeClr val="tx1"/>
                </a:solidFill>
              </a:rPr>
              <a:t>The high energy phosphoanhydride bonds connect the phosphate groups in ATP. </a:t>
            </a:r>
          </a:p>
          <a:p>
            <a:pPr>
              <a:tabLst>
                <a:tab pos="461963" algn="l"/>
              </a:tabLst>
            </a:pPr>
            <a:r>
              <a:rPr lang="en-US" i="0" dirty="0">
                <a:solidFill>
                  <a:schemeClr val="tx1"/>
                </a:solidFill>
              </a:rPr>
              <a:t>The energy released from ATP hydrolysis performs cellular work by coupling this exergonic reaction with endergonic (energy-requiring) reactions.</a:t>
            </a:r>
          </a:p>
          <a:p>
            <a:pPr>
              <a:tabLst>
                <a:tab pos="461963" algn="l"/>
              </a:tabLst>
            </a:pPr>
            <a:r>
              <a:rPr lang="en-US" i="0" dirty="0">
                <a:solidFill>
                  <a:schemeClr val="tx1"/>
                </a:solidFill>
              </a:rPr>
              <a:t>Energy coupling uses phosphorylation, where ATP donates its phosphate group to another molecule, increasing its energy and instability to undergo the necessary endergonic change.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471172"/>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energy releases through ATP hydrolysis.</a:t>
            </a:r>
          </a:p>
          <a:p>
            <a:pPr marL="457200" indent="-457200">
              <a:buFont typeface="Arial" panose="020B0604020202020204" pitchFamily="34" charset="0"/>
              <a:buChar char="•"/>
              <a:tabLst>
                <a:tab pos="457200" algn="l"/>
              </a:tabLst>
            </a:pPr>
            <a:r>
              <a:rPr lang="en-US" b="1" i="0" dirty="0"/>
              <a:t>Explain</a:t>
            </a:r>
            <a:r>
              <a:rPr lang="en-US" i="0" dirty="0"/>
              <a:t> ATP's role as the cellular energy currency.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Adenosine Triphosphate</a:t>
            </a:r>
            <a:r>
              <a:rPr lang="en-US" sz="1400" baseline="-25000" dirty="0"/>
              <a:t>1</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4114800" cy="4572000"/>
          </a:xfrm>
        </p:spPr>
        <p:txBody>
          <a:bodyPr>
            <a:normAutofit fontScale="85000" lnSpcReduction="10000"/>
          </a:bodyPr>
          <a:lstStyle/>
          <a:p>
            <a:r>
              <a:rPr lang="en-US" b="1" dirty="0"/>
              <a:t>Adenosine triphosphate (ATP): </a:t>
            </a:r>
            <a:r>
              <a:rPr lang="en-US" dirty="0"/>
              <a:t>a small, energy-supplying molecule that powers most cellular reactions through the release of energy from its high-energy phosphate bonds</a:t>
            </a:r>
          </a:p>
          <a:p>
            <a:pPr marL="457200" indent="-457200">
              <a:buFont typeface="Arial" panose="020B0604020202020204" pitchFamily="34" charset="0"/>
              <a:buChar char="•"/>
            </a:pPr>
            <a:r>
              <a:rPr lang="en-US" dirty="0"/>
              <a:t>Composed of an adenosine molecule (nitrogenous base adenine + ribose sugar) and three phosphate groups (alpha, beta, and gamma).</a:t>
            </a:r>
          </a:p>
          <a:p>
            <a:endParaRPr lang="en-US" dirty="0"/>
          </a:p>
        </p:txBody>
      </p:sp>
      <p:sp>
        <p:nvSpPr>
          <p:cNvPr id="6" name="TextBox 5">
            <a:extLst>
              <a:ext uri="{FF2B5EF4-FFF2-40B4-BE49-F238E27FC236}">
                <a16:creationId xmlns:a16="http://schemas.microsoft.com/office/drawing/2014/main" id="{7AFDEAF7-E89E-3F90-59AA-98D24CB99D34}"/>
              </a:ext>
            </a:extLst>
          </p:cNvPr>
          <p:cNvSpPr txBox="1"/>
          <p:nvPr/>
        </p:nvSpPr>
        <p:spPr>
          <a:xfrm>
            <a:off x="6216746" y="1687658"/>
            <a:ext cx="1036694" cy="307777"/>
          </a:xfrm>
          <a:prstGeom prst="rect">
            <a:avLst/>
          </a:prstGeom>
          <a:noFill/>
        </p:spPr>
        <p:txBody>
          <a:bodyPr wrap="none" rtlCol="0">
            <a:spAutoFit/>
          </a:bodyPr>
          <a:lstStyle/>
          <a:p>
            <a:r>
              <a:rPr lang="en-US" sz="1400" b="1" dirty="0"/>
              <a:t>6.4 Figure 1</a:t>
            </a:r>
          </a:p>
        </p:txBody>
      </p:sp>
      <p:pic>
        <p:nvPicPr>
          <p:cNvPr id="4" name="Content Placeholder 5" descr="The molecular structure of adenosine triphosphate is shown. Three phosphate groups, called alpha, beta, and gamma, are attached to a ribose sugar. Adenine is also attached to the ribose sugar.">
            <a:extLst>
              <a:ext uri="{FF2B5EF4-FFF2-40B4-BE49-F238E27FC236}">
                <a16:creationId xmlns:a16="http://schemas.microsoft.com/office/drawing/2014/main" id="{A3C9D638-8030-C93E-0638-D93B3E113BF4}"/>
              </a:ext>
            </a:extLst>
          </p:cNvPr>
          <p:cNvPicPr>
            <a:picLocks noChangeAspect="1"/>
          </p:cNvPicPr>
          <p:nvPr/>
        </p:nvPicPr>
        <p:blipFill>
          <a:blip r:embed="rId2"/>
          <a:srcRect t="3667" r="2778" b="3000"/>
          <a:stretch/>
        </p:blipFill>
        <p:spPr>
          <a:xfrm>
            <a:off x="4504830" y="2098519"/>
            <a:ext cx="4460526" cy="2378947"/>
          </a:xfrm>
          <a:prstGeom prst="rect">
            <a:avLst/>
          </a:prstGeom>
        </p:spPr>
      </p:pic>
      <p:sp>
        <p:nvSpPr>
          <p:cNvPr id="8" name="TextBox 7">
            <a:extLst>
              <a:ext uri="{FF2B5EF4-FFF2-40B4-BE49-F238E27FC236}">
                <a16:creationId xmlns:a16="http://schemas.microsoft.com/office/drawing/2014/main" id="{3B6ADC0F-0DEC-7033-3E0B-7A0B3379D687}"/>
              </a:ext>
            </a:extLst>
          </p:cNvPr>
          <p:cNvSpPr txBox="1"/>
          <p:nvPr/>
        </p:nvSpPr>
        <p:spPr>
          <a:xfrm>
            <a:off x="4449093" y="4568906"/>
            <a:ext cx="4572000" cy="246221"/>
          </a:xfrm>
          <a:prstGeom prst="rect">
            <a:avLst/>
          </a:prstGeom>
          <a:noFill/>
        </p:spPr>
        <p:txBody>
          <a:bodyPr wrap="square">
            <a:spAutoFit/>
          </a:bodyPr>
          <a:lstStyle/>
          <a:p>
            <a:pPr algn="ctr"/>
            <a:r>
              <a:rPr lang="en-US" sz="1000" dirty="0"/>
              <a:t>Eunice Laurent on Wikimedia Commons. "ATP."</a:t>
            </a:r>
          </a:p>
        </p:txBody>
      </p:sp>
    </p:spTree>
    <p:extLst>
      <p:ext uri="{BB962C8B-B14F-4D97-AF65-F5344CB8AC3E}">
        <p14:creationId xmlns:p14="http://schemas.microsoft.com/office/powerpoint/2010/main" val="180613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Adenosine Triphosphate</a:t>
            </a:r>
            <a:r>
              <a:rPr lang="en-US" sz="1400" baseline="-25000" dirty="0"/>
              <a:t>2</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5334000" cy="4572000"/>
          </a:xfrm>
        </p:spPr>
        <p:txBody>
          <a:bodyPr>
            <a:normAutofit fontScale="92500"/>
          </a:bodyPr>
          <a:lstStyle/>
          <a:p>
            <a:pPr marL="457200" indent="-457200">
              <a:buFont typeface="Arial" panose="020B0604020202020204" pitchFamily="34" charset="0"/>
              <a:buChar char="•"/>
            </a:pPr>
            <a:r>
              <a:rPr lang="en-US" b="1" dirty="0"/>
              <a:t>Phosphoanhydride bond: </a:t>
            </a:r>
            <a:r>
              <a:rPr lang="en-US" dirty="0"/>
              <a:t>high energy bond between each of the phosphates in ATP</a:t>
            </a:r>
          </a:p>
          <a:p>
            <a:pPr marL="457200" indent="-457200">
              <a:buFont typeface="Arial" panose="020B0604020202020204" pitchFamily="34" charset="0"/>
              <a:buChar char="•"/>
            </a:pPr>
            <a:r>
              <a:rPr lang="en-US" dirty="0"/>
              <a:t>The hydrolysis of ATP into ADP and inorganic phosphate (P</a:t>
            </a:r>
            <a:r>
              <a:rPr lang="en-US" baseline="-25000" dirty="0"/>
              <a:t>i</a:t>
            </a:r>
            <a:r>
              <a:rPr lang="en-US" dirty="0"/>
              <a:t>) releases energy: </a:t>
            </a:r>
          </a:p>
          <a:p>
            <a:pPr algn="ctr"/>
            <a:r>
              <a:rPr lang="en-US" dirty="0"/>
              <a:t>ATP + H</a:t>
            </a:r>
            <a:r>
              <a:rPr lang="en-US" baseline="-25000" dirty="0"/>
              <a:t>2</a:t>
            </a:r>
            <a:r>
              <a:rPr lang="en-US" dirty="0"/>
              <a:t>O → ADP + P</a:t>
            </a:r>
            <a:r>
              <a:rPr lang="en-US" baseline="-25000" dirty="0"/>
              <a:t>i</a:t>
            </a:r>
            <a:r>
              <a:rPr lang="en-US" dirty="0"/>
              <a:t> + free energy</a:t>
            </a:r>
          </a:p>
          <a:p>
            <a:pPr marL="457200" indent="-457200">
              <a:buFont typeface="Arial" panose="020B0604020202020204" pitchFamily="34" charset="0"/>
              <a:buChar char="•"/>
            </a:pPr>
            <a:r>
              <a:rPr lang="en-US" dirty="0"/>
              <a:t>Regeneration of ATP from ADP and Pi requires an input of free energy: </a:t>
            </a:r>
          </a:p>
          <a:p>
            <a:pPr algn="ctr"/>
            <a:r>
              <a:rPr lang="en-US" dirty="0"/>
              <a:t>ADP + P</a:t>
            </a:r>
            <a:r>
              <a:rPr lang="en-US" baseline="-25000" dirty="0"/>
              <a:t>i</a:t>
            </a:r>
            <a:r>
              <a:rPr lang="en-US" dirty="0"/>
              <a:t> + free energy → ATP + H</a:t>
            </a:r>
            <a:r>
              <a:rPr lang="en-US" baseline="-25000" dirty="0"/>
              <a:t>2</a:t>
            </a:r>
            <a:r>
              <a:rPr lang="en-US" dirty="0"/>
              <a:t>O</a:t>
            </a:r>
          </a:p>
        </p:txBody>
      </p:sp>
      <p:pic>
        <p:nvPicPr>
          <p:cNvPr id="4" name="Content Placeholder 6" descr="A photograph shows a woman doing yoga">
            <a:extLst>
              <a:ext uri="{FF2B5EF4-FFF2-40B4-BE49-F238E27FC236}">
                <a16:creationId xmlns:a16="http://schemas.microsoft.com/office/drawing/2014/main" id="{9809B3A1-F99A-B119-E84D-BF8D2ED8DF82}"/>
              </a:ext>
            </a:extLst>
          </p:cNvPr>
          <p:cNvPicPr>
            <a:picLocks noChangeAspect="1"/>
          </p:cNvPicPr>
          <p:nvPr/>
        </p:nvPicPr>
        <p:blipFill>
          <a:blip r:embed="rId2"/>
          <a:srcRect l="11111" t="5334" r="10185" b="3000"/>
          <a:stretch/>
        </p:blipFill>
        <p:spPr>
          <a:xfrm>
            <a:off x="5715082" y="1833268"/>
            <a:ext cx="3333155" cy="2156747"/>
          </a:xfrm>
          <a:prstGeom prst="rect">
            <a:avLst/>
          </a:prstGeom>
        </p:spPr>
      </p:pic>
      <p:sp>
        <p:nvSpPr>
          <p:cNvPr id="7" name="TextBox 6">
            <a:extLst>
              <a:ext uri="{FF2B5EF4-FFF2-40B4-BE49-F238E27FC236}">
                <a16:creationId xmlns:a16="http://schemas.microsoft.com/office/drawing/2014/main" id="{1F51B17A-D4CE-27B5-4B0C-815D468329DA}"/>
              </a:ext>
            </a:extLst>
          </p:cNvPr>
          <p:cNvSpPr txBox="1"/>
          <p:nvPr/>
        </p:nvSpPr>
        <p:spPr>
          <a:xfrm>
            <a:off x="5924121" y="4106223"/>
            <a:ext cx="2915079" cy="523220"/>
          </a:xfrm>
          <a:prstGeom prst="rect">
            <a:avLst/>
          </a:prstGeom>
          <a:noFill/>
        </p:spPr>
        <p:txBody>
          <a:bodyPr wrap="square" rtlCol="0">
            <a:spAutoFit/>
          </a:bodyPr>
          <a:lstStyle/>
          <a:p>
            <a:pPr algn="ctr"/>
            <a:r>
              <a:rPr lang="en-US" sz="1400" b="1" dirty="0"/>
              <a:t>6.4 Figure 2: </a:t>
            </a:r>
            <a:r>
              <a:rPr lang="en-US" sz="1400" dirty="0"/>
              <a:t>Like all cells, muscle cells demand ATP.</a:t>
            </a:r>
          </a:p>
        </p:txBody>
      </p:sp>
      <p:sp>
        <p:nvSpPr>
          <p:cNvPr id="9" name="TextBox 8">
            <a:extLst>
              <a:ext uri="{FF2B5EF4-FFF2-40B4-BE49-F238E27FC236}">
                <a16:creationId xmlns:a16="http://schemas.microsoft.com/office/drawing/2014/main" id="{29C087D0-85E3-286A-CF20-189101C3FDC5}"/>
              </a:ext>
            </a:extLst>
          </p:cNvPr>
          <p:cNvSpPr txBox="1"/>
          <p:nvPr/>
        </p:nvSpPr>
        <p:spPr>
          <a:xfrm>
            <a:off x="5057560" y="4728048"/>
            <a:ext cx="4572000" cy="246221"/>
          </a:xfrm>
          <a:prstGeom prst="rect">
            <a:avLst/>
          </a:prstGeom>
          <a:noFill/>
        </p:spPr>
        <p:txBody>
          <a:bodyPr wrap="square">
            <a:spAutoFit/>
          </a:bodyPr>
          <a:lstStyle/>
          <a:p>
            <a:pPr algn="ctr"/>
            <a:r>
              <a:rPr lang="fi-FI" sz="1000" dirty="0"/>
              <a:t>Ketut Subiyanto on Pexels. "Yoga."</a:t>
            </a:r>
            <a:endParaRPr lang="en-US" sz="1000" dirty="0"/>
          </a:p>
        </p:txBody>
      </p:sp>
    </p:spTree>
    <p:extLst>
      <p:ext uri="{BB962C8B-B14F-4D97-AF65-F5344CB8AC3E}">
        <p14:creationId xmlns:p14="http://schemas.microsoft.com/office/powerpoint/2010/main" val="1769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ATP Hydrolysis</a:t>
            </a:r>
            <a:r>
              <a:rPr lang="en-US" sz="1400" baseline="-25000" dirty="0"/>
              <a:t>1</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4495800" cy="4511040"/>
          </a:xfrm>
        </p:spPr>
        <p:txBody>
          <a:bodyPr>
            <a:normAutofit lnSpcReduction="10000"/>
          </a:bodyPr>
          <a:lstStyle/>
          <a:p>
            <a:pPr marL="457200" indent="-457200">
              <a:buFont typeface="Arial" panose="020B0604020202020204" pitchFamily="34" charset="0"/>
              <a:buChar char="•"/>
            </a:pPr>
            <a:r>
              <a:rPr lang="en-US" dirty="0"/>
              <a:t>The ΔG for 1 mole ATP hydrolysis under standard conditions is -7.3 kcal/mol (-30.5 kJ/mol).</a:t>
            </a:r>
          </a:p>
          <a:p>
            <a:pPr marL="1200150" lvl="1" indent="-457200">
              <a:buFont typeface="Arial" panose="020B0604020202020204" pitchFamily="34" charset="0"/>
              <a:buChar char="•"/>
            </a:pPr>
            <a:r>
              <a:rPr lang="en-US" dirty="0"/>
              <a:t>In living cells, it's -14 kcal/mol (-57 kJ/mol).</a:t>
            </a:r>
          </a:p>
          <a:p>
            <a:pPr marL="457200" indent="-457200">
              <a:buFont typeface="Arial" panose="020B0604020202020204" pitchFamily="34" charset="0"/>
              <a:buChar char="•"/>
            </a:pPr>
            <a:r>
              <a:rPr lang="en-US" dirty="0"/>
              <a:t>ATP is highly unstable and will spontaneously dissociate if not used quickly.</a:t>
            </a:r>
          </a:p>
        </p:txBody>
      </p:sp>
      <p:sp>
        <p:nvSpPr>
          <p:cNvPr id="5" name="TextBox 4">
            <a:extLst>
              <a:ext uri="{FF2B5EF4-FFF2-40B4-BE49-F238E27FC236}">
                <a16:creationId xmlns:a16="http://schemas.microsoft.com/office/drawing/2014/main" id="{CFEB63E6-E26A-B17D-8C5B-7E370606B22D}"/>
              </a:ext>
            </a:extLst>
          </p:cNvPr>
          <p:cNvSpPr txBox="1"/>
          <p:nvPr/>
        </p:nvSpPr>
        <p:spPr>
          <a:xfrm>
            <a:off x="4953000" y="3989866"/>
            <a:ext cx="3895940" cy="523220"/>
          </a:xfrm>
          <a:prstGeom prst="rect">
            <a:avLst/>
          </a:prstGeom>
          <a:noFill/>
        </p:spPr>
        <p:txBody>
          <a:bodyPr wrap="square" rtlCol="0">
            <a:spAutoFit/>
          </a:bodyPr>
          <a:lstStyle/>
          <a:p>
            <a:pPr algn="ctr"/>
            <a:r>
              <a:rPr lang="en-US" sz="1400" b="1" dirty="0"/>
              <a:t>6.4 Figure 3: </a:t>
            </a:r>
            <a:r>
              <a:rPr lang="en-US" sz="1400" dirty="0"/>
              <a:t>This firefly must spend ATP constantly to generate this bioluminescent effect.</a:t>
            </a:r>
          </a:p>
        </p:txBody>
      </p:sp>
      <p:pic>
        <p:nvPicPr>
          <p:cNvPr id="6" name="Content Placeholder 5" descr="A photograph shows a lit up firefly">
            <a:extLst>
              <a:ext uri="{FF2B5EF4-FFF2-40B4-BE49-F238E27FC236}">
                <a16:creationId xmlns:a16="http://schemas.microsoft.com/office/drawing/2014/main" id="{20CDEB28-A3D3-82CF-80BB-B34A8C7E05A1}"/>
              </a:ext>
            </a:extLst>
          </p:cNvPr>
          <p:cNvPicPr>
            <a:picLocks noChangeAspect="1"/>
          </p:cNvPicPr>
          <p:nvPr/>
        </p:nvPicPr>
        <p:blipFill>
          <a:blip r:embed="rId2"/>
          <a:srcRect l="10185" t="5334" r="10185"/>
          <a:stretch/>
        </p:blipFill>
        <p:spPr>
          <a:xfrm>
            <a:off x="4849608" y="1302769"/>
            <a:ext cx="4102723" cy="2709706"/>
          </a:xfrm>
          <a:prstGeom prst="rect">
            <a:avLst/>
          </a:prstGeom>
        </p:spPr>
      </p:pic>
    </p:spTree>
    <p:extLst>
      <p:ext uri="{BB962C8B-B14F-4D97-AF65-F5344CB8AC3E}">
        <p14:creationId xmlns:p14="http://schemas.microsoft.com/office/powerpoint/2010/main" val="88489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Describe ATP in terms of stability and energy yield. Explain the process of ATP usage and ATP regeneration.</a:t>
            </a:r>
          </a:p>
        </p:txBody>
      </p:sp>
    </p:spTree>
    <p:extLst>
      <p:ext uri="{BB962C8B-B14F-4D97-AF65-F5344CB8AC3E}">
        <p14:creationId xmlns:p14="http://schemas.microsoft.com/office/powerpoint/2010/main" val="193357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ATP Hydrolysis</a:t>
            </a:r>
            <a:r>
              <a:rPr lang="en-US" sz="1400" baseline="-25000" dirty="0"/>
              <a:t>2</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8229600" cy="2148840"/>
          </a:xfrm>
        </p:spPr>
        <p:txBody>
          <a:bodyPr>
            <a:normAutofit fontScale="92500" lnSpcReduction="10000"/>
          </a:bodyPr>
          <a:lstStyle/>
          <a:p>
            <a:pPr marL="457200" indent="-457200">
              <a:buFont typeface="Arial" panose="020B0604020202020204" pitchFamily="34" charset="0"/>
              <a:buChar char="•"/>
            </a:pPr>
            <a:r>
              <a:rPr lang="en-US" dirty="0"/>
              <a:t>Energy coupling: cells couple the exergonic reaction of ATP hydrolysis to endergonic reactions to provide them with the necessary energy.</a:t>
            </a:r>
          </a:p>
          <a:p>
            <a:pPr marL="1200150" lvl="1" indent="-457200">
              <a:buFont typeface="Arial" panose="020B0604020202020204" pitchFamily="34" charset="0"/>
              <a:buChar char="•"/>
            </a:pPr>
            <a:r>
              <a:rPr lang="en-US" dirty="0"/>
              <a:t>Examples: Sodium-potassium pump and reactions within glycolysis</a:t>
            </a:r>
          </a:p>
        </p:txBody>
      </p:sp>
      <p:pic>
        <p:nvPicPr>
          <p:cNvPr id="6" name="Content Placeholder 5" descr="This illustration shows the sodium-potassium pump embedded in the cell membrane. A T P hydrolysis catalyzes a conformational change in the pump that allows sodium ions to move from the cytoplasmic side to the extracellular side of the membrane, and potassium ions to move from the extracellular side to the cytoplasmic side of the membrane as well. A concentration gradient demonstrates the positive charges of the sodium and potassium.">
            <a:extLst>
              <a:ext uri="{FF2B5EF4-FFF2-40B4-BE49-F238E27FC236}">
                <a16:creationId xmlns:a16="http://schemas.microsoft.com/office/drawing/2014/main" id="{6A159882-9682-CCA3-0956-21E4D894E417}"/>
              </a:ext>
            </a:extLst>
          </p:cNvPr>
          <p:cNvPicPr>
            <a:picLocks noChangeAspect="1"/>
          </p:cNvPicPr>
          <p:nvPr/>
        </p:nvPicPr>
        <p:blipFill>
          <a:blip r:embed="rId2"/>
          <a:srcRect t="5333" b="11355"/>
          <a:stretch/>
        </p:blipFill>
        <p:spPr>
          <a:xfrm>
            <a:off x="2057400" y="3250107"/>
            <a:ext cx="5029200" cy="2327733"/>
          </a:xfrm>
          <a:prstGeom prst="rect">
            <a:avLst/>
          </a:prstGeom>
        </p:spPr>
      </p:pic>
      <p:sp>
        <p:nvSpPr>
          <p:cNvPr id="5" name="TextBox 4">
            <a:extLst>
              <a:ext uri="{FF2B5EF4-FFF2-40B4-BE49-F238E27FC236}">
                <a16:creationId xmlns:a16="http://schemas.microsoft.com/office/drawing/2014/main" id="{E308B614-D4DE-6B23-E533-CCF231E9DC86}"/>
              </a:ext>
            </a:extLst>
          </p:cNvPr>
          <p:cNvSpPr txBox="1"/>
          <p:nvPr/>
        </p:nvSpPr>
        <p:spPr>
          <a:xfrm>
            <a:off x="838200" y="5537210"/>
            <a:ext cx="7620000" cy="523220"/>
          </a:xfrm>
          <a:prstGeom prst="rect">
            <a:avLst/>
          </a:prstGeom>
          <a:noFill/>
        </p:spPr>
        <p:txBody>
          <a:bodyPr wrap="square" rtlCol="0">
            <a:spAutoFit/>
          </a:bodyPr>
          <a:lstStyle/>
          <a:p>
            <a:pPr algn="ctr"/>
            <a:r>
              <a:rPr lang="en-US" sz="1400" b="1" dirty="0"/>
              <a:t>6.4 Figure 4: </a:t>
            </a:r>
            <a:r>
              <a:rPr lang="en-US" sz="1400" dirty="0"/>
              <a:t>The sodium-potassium pump is an example of energy coupling. The energy derived from exergonic ATP hydrolysis pumps sodium and potassium ions across the cell membrane. </a:t>
            </a:r>
          </a:p>
        </p:txBody>
      </p:sp>
      <p:sp>
        <p:nvSpPr>
          <p:cNvPr id="9" name="TextBox 8">
            <a:extLst>
              <a:ext uri="{FF2B5EF4-FFF2-40B4-BE49-F238E27FC236}">
                <a16:creationId xmlns:a16="http://schemas.microsoft.com/office/drawing/2014/main" id="{B5D1BFBB-DD71-25E2-39F3-79CFE303F6A4}"/>
              </a:ext>
            </a:extLst>
          </p:cNvPr>
          <p:cNvSpPr txBox="1"/>
          <p:nvPr/>
        </p:nvSpPr>
        <p:spPr>
          <a:xfrm>
            <a:off x="2362200" y="6019800"/>
            <a:ext cx="4572000" cy="215444"/>
          </a:xfrm>
          <a:prstGeom prst="rect">
            <a:avLst/>
          </a:prstGeom>
          <a:noFill/>
        </p:spPr>
        <p:txBody>
          <a:bodyPr wrap="square">
            <a:spAutoFit/>
          </a:bodyPr>
          <a:lstStyle/>
          <a:p>
            <a:pPr algn="ctr"/>
            <a:r>
              <a:rPr lang="en-US" sz="800" dirty="0"/>
              <a:t>Mariana Ruiz Villarreal on Wikimedia Commons. "Sodium-potassium pump."</a:t>
            </a:r>
          </a:p>
        </p:txBody>
      </p:sp>
    </p:spTree>
    <p:extLst>
      <p:ext uri="{BB962C8B-B14F-4D97-AF65-F5344CB8AC3E}">
        <p14:creationId xmlns:p14="http://schemas.microsoft.com/office/powerpoint/2010/main" val="395250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301240"/>
          </a:xfrm>
        </p:spPr>
        <p:txBody>
          <a:bodyPr/>
          <a:lstStyle/>
          <a:p>
            <a:r>
              <a:rPr lang="en-US" dirty="0"/>
              <a:t>One ATP molecule's hydrolysis releases 7.3 kcal/mol of energy (</a:t>
            </a:r>
            <a:r>
              <a:rPr lang="el-GR" dirty="0"/>
              <a:t>Δ</a:t>
            </a:r>
            <a:r>
              <a:rPr lang="en-US" dirty="0"/>
              <a:t>G = −7.3 kcal/mol of energy). If it takes 2.1 kcal/mol of energy to move one Na+ across the membrane (</a:t>
            </a:r>
            <a:r>
              <a:rPr lang="el-GR" dirty="0"/>
              <a:t>Δ</a:t>
            </a:r>
            <a:r>
              <a:rPr lang="en-US" dirty="0"/>
              <a:t>G = +2.1 kcal/mol of energy), how many sodium ions could one ATP molecule's hydrolysis move?</a:t>
            </a:r>
          </a:p>
        </p:txBody>
      </p:sp>
    </p:spTree>
    <p:extLst>
      <p:ext uri="{BB962C8B-B14F-4D97-AF65-F5344CB8AC3E}">
        <p14:creationId xmlns:p14="http://schemas.microsoft.com/office/powerpoint/2010/main" val="19448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ATP Hydrolysis</a:t>
            </a:r>
            <a:r>
              <a:rPr lang="en-US" sz="1400" baseline="-25000" dirty="0"/>
              <a:t>3</a:t>
            </a:r>
            <a:endParaRPr lang="en-US" dirty="0"/>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434840"/>
          </a:xfrm>
        </p:spPr>
        <p:txBody>
          <a:bodyPr>
            <a:normAutofit/>
          </a:bodyPr>
          <a:lstStyle/>
          <a:p>
            <a:pPr marL="457200" indent="-457200">
              <a:buFont typeface="Arial" panose="020B0604020202020204" pitchFamily="34" charset="0"/>
              <a:buChar char="•"/>
            </a:pPr>
            <a:r>
              <a:rPr lang="en-US" i="1" dirty="0"/>
              <a:t>Phosphorylation:</a:t>
            </a:r>
            <a:r>
              <a:rPr lang="en-US" dirty="0"/>
              <a:t> when ATP hydrolysis results in the transfer of the gamma phosphate to another molecule or protein often causing conformational (shape) changes</a:t>
            </a:r>
          </a:p>
          <a:p>
            <a:pPr marL="1200150" lvl="1" indent="-457200">
              <a:buFont typeface="Arial" panose="020B0604020202020204" pitchFamily="34" charset="0"/>
              <a:buChar char="•"/>
            </a:pPr>
            <a:r>
              <a:rPr lang="en-US" dirty="0"/>
              <a:t>The phosphorylation of the sodium-potassium pump gives it the necessary energy to pump ions.</a:t>
            </a:r>
          </a:p>
          <a:p>
            <a:pPr marL="1200150" lvl="1" indent="-457200">
              <a:buFont typeface="Arial" panose="020B0604020202020204" pitchFamily="34" charset="0"/>
              <a:buChar char="•"/>
            </a:pPr>
            <a:r>
              <a:rPr lang="en-US" dirty="0"/>
              <a:t>Glucose is phosphorylated in the first step of glycolysis to create fructose.</a:t>
            </a:r>
          </a:p>
        </p:txBody>
      </p:sp>
    </p:spTree>
    <p:extLst>
      <p:ext uri="{BB962C8B-B14F-4D97-AF65-F5344CB8AC3E}">
        <p14:creationId xmlns:p14="http://schemas.microsoft.com/office/powerpoint/2010/main" val="290095517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775</Words>
  <Application>Microsoft Office PowerPoint</Application>
  <PresentationFormat>On-screen Show (4:3)</PresentationFormat>
  <Paragraphs>57</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Century Gothic</vt:lpstr>
      <vt:lpstr>Office Theme</vt:lpstr>
      <vt:lpstr>Lesson 6.4</vt:lpstr>
      <vt:lpstr>Objectives</vt:lpstr>
      <vt:lpstr>Adenosine Triphosphate1</vt:lpstr>
      <vt:lpstr>Adenosine Triphosphate2</vt:lpstr>
      <vt:lpstr>ATP Hydrolysis1</vt:lpstr>
      <vt:lpstr>Think It Through1</vt:lpstr>
      <vt:lpstr>ATP Hydrolysis2</vt:lpstr>
      <vt:lpstr>Think It Through2</vt:lpstr>
      <vt:lpstr>ATP Hydrolysis3</vt:lpstr>
      <vt:lpstr>Group Activity</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177</cp:revision>
  <dcterms:created xsi:type="dcterms:W3CDTF">2013-04-26T14:43:13Z</dcterms:created>
  <dcterms:modified xsi:type="dcterms:W3CDTF">2024-10-16T20:03:06Z</dcterms:modified>
</cp:coreProperties>
</file>