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3"/>
  </p:notesMasterIdLst>
  <p:handoutMasterIdLst>
    <p:handoutMasterId r:id="rId24"/>
  </p:handoutMasterIdLst>
  <p:sldIdLst>
    <p:sldId id="272" r:id="rId2"/>
    <p:sldId id="264" r:id="rId3"/>
    <p:sldId id="273" r:id="rId4"/>
    <p:sldId id="274" r:id="rId5"/>
    <p:sldId id="277" r:id="rId6"/>
    <p:sldId id="271" r:id="rId7"/>
    <p:sldId id="278" r:id="rId8"/>
    <p:sldId id="279" r:id="rId9"/>
    <p:sldId id="280" r:id="rId10"/>
    <p:sldId id="281" r:id="rId11"/>
    <p:sldId id="267" r:id="rId12"/>
    <p:sldId id="282" r:id="rId13"/>
    <p:sldId id="276" r:id="rId14"/>
    <p:sldId id="283" r:id="rId15"/>
    <p:sldId id="284" r:id="rId16"/>
    <p:sldId id="270" r:id="rId17"/>
    <p:sldId id="285" r:id="rId18"/>
    <p:sldId id="286" r:id="rId19"/>
    <p:sldId id="287" r:id="rId20"/>
    <p:sldId id="288" r:id="rId21"/>
    <p:sldId id="289" r:id="rId22"/>
  </p:sldIdLst>
  <p:sldSz cx="9144000" cy="6858000" type="screen4x3"/>
  <p:notesSz cx="6858000" cy="9144000"/>
  <p:embeddedFontLst>
    <p:embeddedFont>
      <p:font typeface="Century Gothic" panose="020B0502020202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0" autoAdjust="0"/>
    <p:restoredTop sz="86410" autoAdjust="0"/>
  </p:normalViewPr>
  <p:slideViewPr>
    <p:cSldViewPr>
      <p:cViewPr varScale="1">
        <p:scale>
          <a:sx n="95" d="100"/>
          <a:sy n="95" d="100"/>
        </p:scale>
        <p:origin x="1632" y="96"/>
      </p:cViewPr>
      <p:guideLst>
        <p:guide orient="horz" pos="2160"/>
        <p:guide pos="2880"/>
      </p:guideLst>
    </p:cSldViewPr>
  </p:slideViewPr>
  <p:outlineViewPr>
    <p:cViewPr>
      <p:scale>
        <a:sx n="33" d="100"/>
        <a:sy n="33" d="100"/>
      </p:scale>
      <p:origin x="0" y="-451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10/16/2024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10/16/2024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Competitive inhibition and (b) noncompetitive inhibition affect (c) the reaction's rate differently. Competitive inhibitors affect the initial rate but do not affect the maximal rate of reaction, while noncompetitive inhibitors lower the maximal rate of reaction.</a:t>
            </a:r>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3692628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210456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15</a:t>
            </a:fld>
            <a:endParaRPr lang="en-US" dirty="0"/>
          </a:p>
        </p:txBody>
      </p:sp>
    </p:spTree>
    <p:extLst>
      <p:ext uri="{BB962C8B-B14F-4D97-AF65-F5344CB8AC3E}">
        <p14:creationId xmlns:p14="http://schemas.microsoft.com/office/powerpoint/2010/main" val="407009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1119693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52714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6.5</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Metabolic Pathways and Enzymes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0ED5F-245F-FE0A-F5CE-59DDAC502B20}"/>
              </a:ext>
            </a:extLst>
          </p:cNvPr>
          <p:cNvSpPr>
            <a:spLocks noGrp="1"/>
          </p:cNvSpPr>
          <p:nvPr>
            <p:ph type="title"/>
          </p:nvPr>
        </p:nvSpPr>
        <p:spPr/>
        <p:txBody>
          <a:bodyPr/>
          <a:lstStyle/>
          <a:p>
            <a:r>
              <a:rPr lang="en-US" dirty="0"/>
              <a:t>Molecular Regulation of Enzymes</a:t>
            </a:r>
            <a:r>
              <a:rPr lang="en-US" sz="1400" baseline="-25000" dirty="0"/>
              <a:t>1</a:t>
            </a:r>
          </a:p>
        </p:txBody>
      </p:sp>
      <p:sp>
        <p:nvSpPr>
          <p:cNvPr id="3" name="Content Placeholder 2">
            <a:extLst>
              <a:ext uri="{FF2B5EF4-FFF2-40B4-BE49-F238E27FC236}">
                <a16:creationId xmlns:a16="http://schemas.microsoft.com/office/drawing/2014/main" id="{6FD66211-CB1B-14C3-8AA6-90EF117EEC2C}"/>
              </a:ext>
            </a:extLst>
          </p:cNvPr>
          <p:cNvSpPr>
            <a:spLocks noGrp="1"/>
          </p:cNvSpPr>
          <p:nvPr>
            <p:ph idx="1"/>
          </p:nvPr>
        </p:nvSpPr>
        <p:spPr>
          <a:xfrm>
            <a:off x="457200" y="1280160"/>
            <a:ext cx="8229600" cy="4511040"/>
          </a:xfrm>
        </p:spPr>
        <p:txBody>
          <a:bodyPr>
            <a:normAutofit/>
          </a:bodyPr>
          <a:lstStyle/>
          <a:p>
            <a:r>
              <a:rPr lang="en-US" dirty="0"/>
              <a:t>Enzymes can be regulated in ways that either promote or reduce their activity. </a:t>
            </a:r>
          </a:p>
          <a:p>
            <a:pPr marL="457200" indent="-457200">
              <a:buFont typeface="Arial" panose="020B0604020202020204" pitchFamily="34" charset="0"/>
              <a:buChar char="•"/>
            </a:pPr>
            <a:r>
              <a:rPr lang="en-US" b="1" dirty="0"/>
              <a:t>Competitive inhibition</a:t>
            </a:r>
            <a:r>
              <a:rPr lang="en-US" dirty="0"/>
              <a:t>: inhibitor molecules bind to the active site, blocking the substrate from binding and inhibiting the enzyme.</a:t>
            </a:r>
          </a:p>
          <a:p>
            <a:pPr marL="457200" indent="-457200">
              <a:buFont typeface="Arial" panose="020B0604020202020204" pitchFamily="34" charset="0"/>
              <a:buChar char="•"/>
            </a:pPr>
            <a:r>
              <a:rPr lang="en-US" b="1" dirty="0"/>
              <a:t>Noncompetitive inhibition: </a:t>
            </a:r>
            <a:r>
              <a:rPr lang="en-US" dirty="0"/>
              <a:t>inhibitor molecules bind to an allosteric site, inducing a conformational change that prevents substrate binding.</a:t>
            </a:r>
          </a:p>
          <a:p>
            <a:pPr marL="1200150" lvl="1" indent="-457200">
              <a:buFont typeface="Arial" panose="020B0604020202020204" pitchFamily="34" charset="0"/>
              <a:buChar char="•"/>
            </a:pPr>
            <a:r>
              <a:rPr lang="en-US" dirty="0"/>
              <a:t>This is a form of </a:t>
            </a:r>
            <a:r>
              <a:rPr lang="en-US" b="1" dirty="0"/>
              <a:t>allosteric regulation</a:t>
            </a:r>
            <a:r>
              <a:rPr lang="en-US" dirty="0"/>
              <a:t>.</a:t>
            </a:r>
          </a:p>
        </p:txBody>
      </p:sp>
    </p:spTree>
    <p:extLst>
      <p:ext uri="{BB962C8B-B14F-4D97-AF65-F5344CB8AC3E}">
        <p14:creationId xmlns:p14="http://schemas.microsoft.com/office/powerpoint/2010/main" val="141476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6.5 Figure 5</a:t>
            </a:r>
            <a:endParaRPr lang="en-US" sz="3200" dirty="0">
              <a:solidFill>
                <a:schemeClr val="accent1"/>
              </a:solidFill>
            </a:endParaRPr>
          </a:p>
        </p:txBody>
      </p:sp>
      <p:pic>
        <p:nvPicPr>
          <p:cNvPr id="3" name="Content Placeholder 6" descr="Three figures are shown. Figure (a) shows how when a competitive inhibitor binds to the active site of an enzyme, substrates cannot bind to the active site; therefore, no product can be synthesized. Figure (b) shows an inhibitor binding to the enzyme at a site away from the active site, changing the shape of the enzyme so that it cannot bind to the substrate. With this change, a product cannot be synthesized. Figure (c) shows a plot of rate of reaction versus substrate concentration for an enzyme in the absence of inhibitor and for enzymes in the presence of competitive and noncompetitive inhibitors. Both competitive and noncompetitive inhibitors slow the rate of reaction, but competitive inhibitors can be overcome by high concentrations of substrate, whereas noncompetitive inhibitors cannot.Three figures are shown. Figure (a) shows how when a competitive inhibitor binds to the active site of an enzyme, substrates cannot bind to the active site; therefore, no product can be synthesized. Figure (b) shows an inhibitor binding to the enzyme at a site away from the active site, changing the shape of the enzyme so that it cannot bind to the substrate. With this change, a product cannot be synthesized. Figure (c) shows a plot of rate of reaction versus substrate concentration for an enzyme in the absence of inhibitor and for enzymes in the presence of competitive and noncompetitive inhibitors. Both competitive and noncompetitive inhibitors slow the rate of reaction, but competitive inhibitors can be overcome by high concentrations of substrate, whereas noncompetitive inhibitors cannot.">
            <a:extLst>
              <a:ext uri="{FF2B5EF4-FFF2-40B4-BE49-F238E27FC236}">
                <a16:creationId xmlns:a16="http://schemas.microsoft.com/office/drawing/2014/main" id="{EED6964B-C5A1-7424-F2B8-FD2F9BF269C4}"/>
              </a:ext>
            </a:extLst>
          </p:cNvPr>
          <p:cNvPicPr>
            <a:picLocks noChangeAspect="1"/>
          </p:cNvPicPr>
          <p:nvPr/>
        </p:nvPicPr>
        <p:blipFill>
          <a:blip r:embed="rId3"/>
          <a:srcRect l="10185" t="3666" r="11111" b="4667"/>
          <a:stretch/>
        </p:blipFill>
        <p:spPr>
          <a:xfrm>
            <a:off x="838200" y="1097280"/>
            <a:ext cx="7467600" cy="483197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B68D-C372-1EC9-E047-8C23730431BB}"/>
              </a:ext>
            </a:extLst>
          </p:cNvPr>
          <p:cNvSpPr>
            <a:spLocks noGrp="1"/>
          </p:cNvSpPr>
          <p:nvPr>
            <p:ph type="title"/>
          </p:nvPr>
        </p:nvSpPr>
        <p:spPr/>
        <p:txBody>
          <a:bodyPr/>
          <a:lstStyle/>
          <a:p>
            <a:r>
              <a:rPr lang="en-US" dirty="0"/>
              <a:t>Allosteric Regulation</a:t>
            </a:r>
          </a:p>
        </p:txBody>
      </p:sp>
      <p:sp>
        <p:nvSpPr>
          <p:cNvPr id="3" name="Content Placeholder 2">
            <a:extLst>
              <a:ext uri="{FF2B5EF4-FFF2-40B4-BE49-F238E27FC236}">
                <a16:creationId xmlns:a16="http://schemas.microsoft.com/office/drawing/2014/main" id="{56401656-1F28-1609-4CB9-3CB6B74AB0EF}"/>
              </a:ext>
            </a:extLst>
          </p:cNvPr>
          <p:cNvSpPr>
            <a:spLocks noGrp="1"/>
          </p:cNvSpPr>
          <p:nvPr>
            <p:ph idx="1"/>
          </p:nvPr>
        </p:nvSpPr>
        <p:spPr>
          <a:xfrm>
            <a:off x="457200" y="1280160"/>
            <a:ext cx="4038600" cy="4572000"/>
          </a:xfrm>
        </p:spPr>
        <p:txBody>
          <a:bodyPr>
            <a:normAutofit/>
          </a:bodyPr>
          <a:lstStyle/>
          <a:p>
            <a:r>
              <a:rPr lang="en-US" b="1" dirty="0"/>
              <a:t>Allosteric regulation: </a:t>
            </a:r>
            <a:r>
              <a:rPr lang="en-US" dirty="0"/>
              <a:t>binding event at a site different from the active site inducing a conformational change that changes the enzyme's affinity for its substrate</a:t>
            </a:r>
          </a:p>
          <a:p>
            <a:pPr lvl="1"/>
            <a:r>
              <a:rPr lang="en-US" dirty="0"/>
              <a:t>Can activate or inhibit an enzyme</a:t>
            </a:r>
          </a:p>
        </p:txBody>
      </p:sp>
      <p:sp>
        <p:nvSpPr>
          <p:cNvPr id="5" name="TextBox 4">
            <a:extLst>
              <a:ext uri="{FF2B5EF4-FFF2-40B4-BE49-F238E27FC236}">
                <a16:creationId xmlns:a16="http://schemas.microsoft.com/office/drawing/2014/main" id="{0088D46B-B8E9-311E-836A-4EEDCDE46684}"/>
              </a:ext>
            </a:extLst>
          </p:cNvPr>
          <p:cNvSpPr txBox="1"/>
          <p:nvPr/>
        </p:nvSpPr>
        <p:spPr>
          <a:xfrm>
            <a:off x="4608026" y="1383329"/>
            <a:ext cx="4381500" cy="307777"/>
          </a:xfrm>
          <a:prstGeom prst="rect">
            <a:avLst/>
          </a:prstGeom>
          <a:noFill/>
        </p:spPr>
        <p:txBody>
          <a:bodyPr wrap="square" rtlCol="0">
            <a:spAutoFit/>
          </a:bodyPr>
          <a:lstStyle/>
          <a:p>
            <a:pPr algn="ctr"/>
            <a:r>
              <a:rPr lang="en-US" sz="1400" b="1" dirty="0"/>
              <a:t>6.5 Figure 6</a:t>
            </a:r>
          </a:p>
        </p:txBody>
      </p:sp>
      <p:pic>
        <p:nvPicPr>
          <p:cNvPr id="6" name="Content Placeholder 6" descr="The left part of this diagram shows allosteric inhibition. The allosteric inhibitor binds to the enzyme at a site other than the active site. The shape of the active site is altered so that the enzyme can no longer bind to its substrate. The right part of this diagram shows allosteric activation. The allosteric activator binds to the enzyme at a site other than the active site. The shape of the active site is changed, allowing substrate to bind at a higher affinity.">
            <a:extLst>
              <a:ext uri="{FF2B5EF4-FFF2-40B4-BE49-F238E27FC236}">
                <a16:creationId xmlns:a16="http://schemas.microsoft.com/office/drawing/2014/main" id="{7EF9AF04-DEB9-E9D6-EB17-5E5744BF3A7B}"/>
              </a:ext>
            </a:extLst>
          </p:cNvPr>
          <p:cNvPicPr>
            <a:picLocks noChangeAspect="1"/>
          </p:cNvPicPr>
          <p:nvPr/>
        </p:nvPicPr>
        <p:blipFill>
          <a:blip r:embed="rId2"/>
          <a:srcRect l="6481" t="3667" r="6481" b="3000"/>
          <a:stretch/>
        </p:blipFill>
        <p:spPr>
          <a:xfrm>
            <a:off x="4560401" y="1720098"/>
            <a:ext cx="4476750" cy="2667000"/>
          </a:xfrm>
          <a:prstGeom prst="rect">
            <a:avLst/>
          </a:prstGeom>
        </p:spPr>
      </p:pic>
      <p:sp>
        <p:nvSpPr>
          <p:cNvPr id="7" name="TextBox 6">
            <a:extLst>
              <a:ext uri="{FF2B5EF4-FFF2-40B4-BE49-F238E27FC236}">
                <a16:creationId xmlns:a16="http://schemas.microsoft.com/office/drawing/2014/main" id="{C65FF428-D83A-3CDB-F7BF-7B3858D8988E}"/>
              </a:ext>
            </a:extLst>
          </p:cNvPr>
          <p:cNvSpPr txBox="1"/>
          <p:nvPr/>
        </p:nvSpPr>
        <p:spPr>
          <a:xfrm>
            <a:off x="4383469" y="4569978"/>
            <a:ext cx="4572000" cy="246221"/>
          </a:xfrm>
          <a:prstGeom prst="rect">
            <a:avLst/>
          </a:prstGeom>
          <a:noFill/>
        </p:spPr>
        <p:txBody>
          <a:bodyPr wrap="square">
            <a:spAutoFit/>
          </a:bodyPr>
          <a:lstStyle/>
          <a:p>
            <a:pPr algn="ctr"/>
            <a:r>
              <a:rPr lang="en-US" sz="1000" dirty="0"/>
              <a:t>CNX OpenStax on Wikimedia Commons. "Allosteric inhibitors." Modified. </a:t>
            </a:r>
          </a:p>
        </p:txBody>
      </p:sp>
    </p:spTree>
    <p:extLst>
      <p:ext uri="{BB962C8B-B14F-4D97-AF65-F5344CB8AC3E}">
        <p14:creationId xmlns:p14="http://schemas.microsoft.com/office/powerpoint/2010/main" val="3517426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a:xfrm>
            <a:off x="457200" y="1280160"/>
            <a:ext cx="8229600" cy="4572000"/>
          </a:xfrm>
        </p:spPr>
        <p:txBody>
          <a:bodyPr>
            <a:normAutofit/>
          </a:bodyPr>
          <a:lstStyle/>
          <a:p>
            <a:r>
              <a:rPr lang="en-US" sz="2000" dirty="0"/>
              <a:t>Drug Discovery: Looking for Inhibitors of Key Enzymes in Specific Pathways</a:t>
            </a:r>
          </a:p>
          <a:p>
            <a:pPr marL="457200" indent="-457200">
              <a:buFont typeface="Arial" panose="020B0604020202020204" pitchFamily="34" charset="0"/>
              <a:buChar char="•"/>
            </a:pPr>
            <a:r>
              <a:rPr lang="en-US" sz="2000" dirty="0"/>
              <a:t>Enzymes are crucial components of metabolic pathways and understanding them is key to developing many pharmaceutical drugs.</a:t>
            </a:r>
          </a:p>
          <a:p>
            <a:pPr marL="457200" indent="-457200">
              <a:buFont typeface="Arial" panose="020B0604020202020204" pitchFamily="34" charset="0"/>
              <a:buChar char="•"/>
            </a:pPr>
            <a:r>
              <a:rPr lang="en-US" sz="2000" dirty="0"/>
              <a:t>Drug development involves identifying enzyme targets, understanding their roles in pathways and disease states, designing molecules to inhibit or activate the target enzyme, and undergoing extensive testing before market use.</a:t>
            </a:r>
          </a:p>
          <a:p>
            <a:pPr marL="457200" indent="-457200">
              <a:buFont typeface="Arial" panose="020B0604020202020204" pitchFamily="34" charset="0"/>
              <a:buChar char="•"/>
            </a:pPr>
            <a:r>
              <a:rPr lang="en-US" sz="2000" dirty="0"/>
              <a:t>Examples: statins inhibiting HMG-CoA reductase to reduce cholesterol, and acetaminophen (Tylenol) inhibiting cyclooxygenase for fever and pain relief</a:t>
            </a:r>
          </a:p>
        </p:txBody>
      </p:sp>
      <p:sp>
        <p:nvSpPr>
          <p:cNvPr id="5" name="TextBox 4">
            <a:extLst>
              <a:ext uri="{FF2B5EF4-FFF2-40B4-BE49-F238E27FC236}">
                <a16:creationId xmlns:a16="http://schemas.microsoft.com/office/drawing/2014/main" id="{176603E6-CD23-3295-9B5C-AA648C3EDC51}"/>
              </a:ext>
            </a:extLst>
          </p:cNvPr>
          <p:cNvSpPr txBox="1"/>
          <p:nvPr/>
        </p:nvSpPr>
        <p:spPr>
          <a:xfrm>
            <a:off x="685800" y="4267200"/>
            <a:ext cx="4381500" cy="307777"/>
          </a:xfrm>
          <a:prstGeom prst="rect">
            <a:avLst/>
          </a:prstGeom>
          <a:noFill/>
        </p:spPr>
        <p:txBody>
          <a:bodyPr wrap="square" rtlCol="0">
            <a:spAutoFit/>
          </a:bodyPr>
          <a:lstStyle/>
          <a:p>
            <a:pPr algn="ctr"/>
            <a:r>
              <a:rPr lang="en-US" sz="1400" b="1" dirty="0">
                <a:solidFill>
                  <a:schemeClr val="bg1"/>
                </a:solidFill>
              </a:rPr>
              <a:t>6.5 Figure 7</a:t>
            </a:r>
          </a:p>
        </p:txBody>
      </p:sp>
      <p:sp>
        <p:nvSpPr>
          <p:cNvPr id="7" name="TextBox 6">
            <a:extLst>
              <a:ext uri="{FF2B5EF4-FFF2-40B4-BE49-F238E27FC236}">
                <a16:creationId xmlns:a16="http://schemas.microsoft.com/office/drawing/2014/main" id="{D3588EA8-C507-A00D-7CB2-2F2E823489E3}"/>
              </a:ext>
            </a:extLst>
          </p:cNvPr>
          <p:cNvSpPr txBox="1"/>
          <p:nvPr/>
        </p:nvSpPr>
        <p:spPr>
          <a:xfrm>
            <a:off x="228600" y="5619988"/>
            <a:ext cx="4572000" cy="246221"/>
          </a:xfrm>
          <a:prstGeom prst="rect">
            <a:avLst/>
          </a:prstGeom>
          <a:noFill/>
        </p:spPr>
        <p:txBody>
          <a:bodyPr wrap="square">
            <a:spAutoFit/>
          </a:bodyPr>
          <a:lstStyle/>
          <a:p>
            <a:pPr algn="ctr"/>
            <a:r>
              <a:rPr lang="en-US" sz="1000" dirty="0">
                <a:solidFill>
                  <a:schemeClr val="bg1"/>
                </a:solidFill>
              </a:rPr>
              <a:t>Steve Buissinne on Pixabay. "Pills."</a:t>
            </a:r>
          </a:p>
        </p:txBody>
      </p:sp>
      <p:pic>
        <p:nvPicPr>
          <p:cNvPr id="6" name="Content Placeholder 5" descr="A photograph of a pile of pills of different sizes and shapes">
            <a:extLst>
              <a:ext uri="{FF2B5EF4-FFF2-40B4-BE49-F238E27FC236}">
                <a16:creationId xmlns:a16="http://schemas.microsoft.com/office/drawing/2014/main" id="{6A249A43-A636-3838-911C-ECEAC1F43575}"/>
              </a:ext>
            </a:extLst>
          </p:cNvPr>
          <p:cNvPicPr>
            <a:picLocks noChangeAspect="1"/>
          </p:cNvPicPr>
          <p:nvPr/>
        </p:nvPicPr>
        <p:blipFill>
          <a:blip r:embed="rId3"/>
          <a:srcRect l="10185" t="5334" r="10185" b="4034"/>
          <a:stretch/>
        </p:blipFill>
        <p:spPr>
          <a:xfrm>
            <a:off x="3566084" y="4267200"/>
            <a:ext cx="2469031" cy="1561216"/>
          </a:xfrm>
          <a:prstGeom prst="rect">
            <a:avLst/>
          </a:prstGeom>
          <a:solidFill>
            <a:schemeClr val="accent1"/>
          </a:solidFill>
        </p:spPr>
      </p:pic>
    </p:spTree>
    <p:extLst>
      <p:ext uri="{BB962C8B-B14F-4D97-AF65-F5344CB8AC3E}">
        <p14:creationId xmlns:p14="http://schemas.microsoft.com/office/powerpoint/2010/main" val="1146028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0C49-7FA3-084E-AF37-5A0EE65C6658}"/>
              </a:ext>
            </a:extLst>
          </p:cNvPr>
          <p:cNvSpPr>
            <a:spLocks noGrp="1"/>
          </p:cNvSpPr>
          <p:nvPr>
            <p:ph type="title"/>
          </p:nvPr>
        </p:nvSpPr>
        <p:spPr/>
        <p:txBody>
          <a:bodyPr/>
          <a:lstStyle/>
          <a:p>
            <a:r>
              <a:rPr lang="en-US" dirty="0"/>
              <a:t>Molecular Regulation of Enzymes</a:t>
            </a:r>
            <a:r>
              <a:rPr lang="en-US" sz="1400" baseline="-25000" dirty="0"/>
              <a:t>2</a:t>
            </a:r>
          </a:p>
        </p:txBody>
      </p:sp>
      <p:sp>
        <p:nvSpPr>
          <p:cNvPr id="3" name="Content Placeholder 2">
            <a:extLst>
              <a:ext uri="{FF2B5EF4-FFF2-40B4-BE49-F238E27FC236}">
                <a16:creationId xmlns:a16="http://schemas.microsoft.com/office/drawing/2014/main" id="{B5234CF9-1BEA-3E76-3D64-2BB743D75A94}"/>
              </a:ext>
            </a:extLst>
          </p:cNvPr>
          <p:cNvSpPr>
            <a:spLocks noGrp="1"/>
          </p:cNvSpPr>
          <p:nvPr>
            <p:ph idx="1"/>
          </p:nvPr>
        </p:nvSpPr>
        <p:spPr>
          <a:xfrm>
            <a:off x="457200" y="1280160"/>
            <a:ext cx="8229600" cy="4511040"/>
          </a:xfrm>
        </p:spPr>
        <p:txBody>
          <a:bodyPr/>
          <a:lstStyle/>
          <a:p>
            <a:r>
              <a:rPr lang="en-US" dirty="0"/>
              <a:t>Many enzymes don't work optimally unless bound to other specific non-protein helper molecules.</a:t>
            </a:r>
          </a:p>
          <a:p>
            <a:pPr marL="457200" indent="-457200">
              <a:buFont typeface="Arial" panose="020B0604020202020204" pitchFamily="34" charset="0"/>
              <a:buChar char="•"/>
            </a:pPr>
            <a:r>
              <a:rPr lang="en-US" b="1" dirty="0"/>
              <a:t>Cofactors</a:t>
            </a:r>
            <a:r>
              <a:rPr lang="en-US" dirty="0"/>
              <a:t> (inorganic ions) and </a:t>
            </a:r>
            <a:r>
              <a:rPr lang="en-US" b="1" dirty="0"/>
              <a:t>coenzymes</a:t>
            </a:r>
            <a:r>
              <a:rPr lang="en-US" dirty="0"/>
              <a:t> (organic molecules) are required helper molecules for optimal enzyme function.</a:t>
            </a:r>
          </a:p>
          <a:p>
            <a:pPr marL="1200150" lvl="1" indent="-457200">
              <a:buFont typeface="Arial" panose="020B0604020202020204" pitchFamily="34" charset="0"/>
              <a:buChar char="•"/>
            </a:pPr>
            <a:r>
              <a:rPr lang="en-US" dirty="0"/>
              <a:t>Cofactors examples: Fe</a:t>
            </a:r>
            <a:r>
              <a:rPr lang="en-US" baseline="30000" dirty="0"/>
              <a:t>2+</a:t>
            </a:r>
            <a:r>
              <a:rPr lang="en-US" dirty="0"/>
              <a:t>, Mg</a:t>
            </a:r>
            <a:r>
              <a:rPr lang="en-US" baseline="30000" dirty="0"/>
              <a:t>2+</a:t>
            </a:r>
            <a:r>
              <a:rPr lang="en-US" dirty="0"/>
              <a:t>, and Zn</a:t>
            </a:r>
            <a:r>
              <a:rPr lang="en-US" baseline="30000" dirty="0"/>
              <a:t>2+ </a:t>
            </a:r>
            <a:r>
              <a:rPr lang="en-US" dirty="0"/>
              <a:t>(DNA polymerase)</a:t>
            </a:r>
          </a:p>
          <a:p>
            <a:pPr marL="1200150" lvl="1" indent="-457200">
              <a:buFont typeface="Arial" panose="020B0604020202020204" pitchFamily="34" charset="0"/>
              <a:buChar char="•"/>
            </a:pPr>
            <a:r>
              <a:rPr lang="en-US" dirty="0"/>
              <a:t>Dietary vitamins can be coenzymes or coenzyme precursors.</a:t>
            </a:r>
          </a:p>
        </p:txBody>
      </p:sp>
    </p:spTree>
    <p:extLst>
      <p:ext uri="{BB962C8B-B14F-4D97-AF65-F5344CB8AC3E}">
        <p14:creationId xmlns:p14="http://schemas.microsoft.com/office/powerpoint/2010/main" val="3123756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5F8D7-7F8C-E115-9CA6-AC10DC59D49A}"/>
              </a:ext>
            </a:extLst>
          </p:cNvPr>
          <p:cNvSpPr>
            <a:spLocks noGrp="1"/>
          </p:cNvSpPr>
          <p:nvPr>
            <p:ph type="title"/>
          </p:nvPr>
        </p:nvSpPr>
        <p:spPr/>
        <p:txBody>
          <a:bodyPr/>
          <a:lstStyle/>
          <a:p>
            <a:r>
              <a:rPr lang="en-US" dirty="0"/>
              <a:t>Molecular Regulation of Enzymes</a:t>
            </a:r>
            <a:r>
              <a:rPr lang="en-US" sz="1400" baseline="-25000" dirty="0"/>
              <a:t>3</a:t>
            </a:r>
            <a:endParaRPr lang="en-US" dirty="0"/>
          </a:p>
        </p:txBody>
      </p:sp>
      <p:sp>
        <p:nvSpPr>
          <p:cNvPr id="7" name="Content Placeholder 2">
            <a:extLst>
              <a:ext uri="{FF2B5EF4-FFF2-40B4-BE49-F238E27FC236}">
                <a16:creationId xmlns:a16="http://schemas.microsoft.com/office/drawing/2014/main" id="{3C4BB364-0842-11A0-8FE9-8E640A02B4B6}"/>
              </a:ext>
            </a:extLst>
          </p:cNvPr>
          <p:cNvSpPr txBox="1">
            <a:spLocks/>
          </p:cNvSpPr>
          <p:nvPr/>
        </p:nvSpPr>
        <p:spPr>
          <a:xfrm>
            <a:off x="457200" y="1280160"/>
            <a:ext cx="8229600" cy="451104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In glycolysis the enzyme </a:t>
            </a:r>
            <a:r>
              <a:rPr lang="en-US" i="1" dirty="0"/>
              <a:t>pyruvate dehydrogenase </a:t>
            </a:r>
            <a:r>
              <a:rPr lang="en-US" dirty="0"/>
              <a:t>requires a magnesium ion and five different organic coenzymes to catalyze its specific chemical reaction. </a:t>
            </a:r>
          </a:p>
        </p:txBody>
      </p:sp>
      <p:sp>
        <p:nvSpPr>
          <p:cNvPr id="8" name="TextBox 7">
            <a:extLst>
              <a:ext uri="{FF2B5EF4-FFF2-40B4-BE49-F238E27FC236}">
                <a16:creationId xmlns:a16="http://schemas.microsoft.com/office/drawing/2014/main" id="{0F5B163B-DC75-D7AC-7507-856D2FCEC223}"/>
              </a:ext>
            </a:extLst>
          </p:cNvPr>
          <p:cNvSpPr txBox="1"/>
          <p:nvPr/>
        </p:nvSpPr>
        <p:spPr>
          <a:xfrm>
            <a:off x="2415084" y="2583671"/>
            <a:ext cx="4381500" cy="307777"/>
          </a:xfrm>
          <a:prstGeom prst="rect">
            <a:avLst/>
          </a:prstGeom>
          <a:noFill/>
        </p:spPr>
        <p:txBody>
          <a:bodyPr wrap="square" rtlCol="0">
            <a:spAutoFit/>
          </a:bodyPr>
          <a:lstStyle/>
          <a:p>
            <a:pPr algn="ctr"/>
            <a:r>
              <a:rPr lang="en-US" sz="1400" b="1" dirty="0"/>
              <a:t>6.5 Figure 8</a:t>
            </a:r>
          </a:p>
        </p:txBody>
      </p:sp>
      <p:pic>
        <p:nvPicPr>
          <p:cNvPr id="3" name="Content Placeholder 6" descr="Shown are the molecular structures for Vitamin A (retinol), folic acid (folate), Vitamin B1 (thiamin), Vitamin C (ascorbic acid), Vitamin B2 (riboflavin), Vitamin D2 (calciferol), Vitamin B6 (pyridoxine), and Vitamin E (alpha tocopherol).">
            <a:extLst>
              <a:ext uri="{FF2B5EF4-FFF2-40B4-BE49-F238E27FC236}">
                <a16:creationId xmlns:a16="http://schemas.microsoft.com/office/drawing/2014/main" id="{759BE44C-B775-5FAD-B9EA-FF5287F50CDF}"/>
              </a:ext>
            </a:extLst>
          </p:cNvPr>
          <p:cNvPicPr>
            <a:picLocks noChangeAspect="1"/>
          </p:cNvPicPr>
          <p:nvPr/>
        </p:nvPicPr>
        <p:blipFill>
          <a:blip r:embed="rId3"/>
          <a:srcRect t="5333" b="28000"/>
          <a:stretch/>
        </p:blipFill>
        <p:spPr>
          <a:xfrm>
            <a:off x="491034" y="2948689"/>
            <a:ext cx="8229600" cy="3048000"/>
          </a:xfrm>
          <a:prstGeom prst="rect">
            <a:avLst/>
          </a:prstGeom>
        </p:spPr>
      </p:pic>
      <p:sp>
        <p:nvSpPr>
          <p:cNvPr id="6" name="TextBox 5">
            <a:extLst>
              <a:ext uri="{FF2B5EF4-FFF2-40B4-BE49-F238E27FC236}">
                <a16:creationId xmlns:a16="http://schemas.microsoft.com/office/drawing/2014/main" id="{4301B24D-F385-B7E8-7AC3-ECDCFE96A4D5}"/>
              </a:ext>
            </a:extLst>
          </p:cNvPr>
          <p:cNvSpPr txBox="1"/>
          <p:nvPr/>
        </p:nvSpPr>
        <p:spPr>
          <a:xfrm>
            <a:off x="2286000" y="6035040"/>
            <a:ext cx="4572000" cy="246221"/>
          </a:xfrm>
          <a:prstGeom prst="rect">
            <a:avLst/>
          </a:prstGeom>
          <a:noFill/>
        </p:spPr>
        <p:txBody>
          <a:bodyPr wrap="square">
            <a:spAutoFit/>
          </a:bodyPr>
          <a:lstStyle/>
          <a:p>
            <a:pPr algn="ctr"/>
            <a:r>
              <a:rPr lang="en-US" sz="1000" dirty="0"/>
              <a:t>OpenStax. "Dietary vitamins." Modified. </a:t>
            </a:r>
          </a:p>
        </p:txBody>
      </p:sp>
    </p:spTree>
    <p:extLst>
      <p:ext uri="{BB962C8B-B14F-4D97-AF65-F5344CB8AC3E}">
        <p14:creationId xmlns:p14="http://schemas.microsoft.com/office/powerpoint/2010/main" val="1377606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3139441"/>
          </a:xfrm>
        </p:spPr>
        <p:txBody>
          <a:bodyPr/>
          <a:lstStyle/>
          <a:p>
            <a:r>
              <a:rPr lang="en-US" dirty="0"/>
              <a:t>Think about both the medications and the dietary supplements that you take or have taken. For the medications, what metabolic pathway is affected by each? For the dietary supplements, are they coenzymes? Cofactors? What enzymes or metabolic pathways do they each affect? Use the internet to research each medication and dietary supplement.</a:t>
            </a:r>
          </a:p>
        </p:txBody>
      </p:sp>
    </p:spTree>
    <p:extLst>
      <p:ext uri="{BB962C8B-B14F-4D97-AF65-F5344CB8AC3E}">
        <p14:creationId xmlns:p14="http://schemas.microsoft.com/office/powerpoint/2010/main" val="3029162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F8722-C2B7-D564-5C2C-034FF121E717}"/>
              </a:ext>
            </a:extLst>
          </p:cNvPr>
          <p:cNvSpPr>
            <a:spLocks noGrp="1"/>
          </p:cNvSpPr>
          <p:nvPr>
            <p:ph type="title"/>
          </p:nvPr>
        </p:nvSpPr>
        <p:spPr/>
        <p:txBody>
          <a:bodyPr/>
          <a:lstStyle/>
          <a:p>
            <a:r>
              <a:rPr lang="en-US" dirty="0"/>
              <a:t>Enzyme Compartmentalization</a:t>
            </a:r>
          </a:p>
        </p:txBody>
      </p:sp>
      <p:sp>
        <p:nvSpPr>
          <p:cNvPr id="3" name="Content Placeholder 2">
            <a:extLst>
              <a:ext uri="{FF2B5EF4-FFF2-40B4-BE49-F238E27FC236}">
                <a16:creationId xmlns:a16="http://schemas.microsoft.com/office/drawing/2014/main" id="{9E205C09-1ED3-64F4-EE86-34A4AFF2862C}"/>
              </a:ext>
            </a:extLst>
          </p:cNvPr>
          <p:cNvSpPr>
            <a:spLocks noGrp="1"/>
          </p:cNvSpPr>
          <p:nvPr>
            <p:ph idx="1"/>
          </p:nvPr>
        </p:nvSpPr>
        <p:spPr/>
        <p:txBody>
          <a:bodyPr/>
          <a:lstStyle/>
          <a:p>
            <a:pPr marL="457200" indent="-457200">
              <a:buFont typeface="Arial" panose="020B0604020202020204" pitchFamily="34" charset="0"/>
              <a:buChar char="•"/>
            </a:pPr>
            <a:r>
              <a:rPr lang="en-US" dirty="0"/>
              <a:t>In eukaryotic cells, enzymes are often compartmentalized into different organelles for regulation and efficiency of specific processes.</a:t>
            </a:r>
          </a:p>
          <a:p>
            <a:pPr marL="1200150" lvl="1" indent="-457200">
              <a:buFont typeface="Arial" panose="020B0604020202020204" pitchFamily="34" charset="0"/>
              <a:buChar char="•"/>
            </a:pPr>
            <a:r>
              <a:rPr lang="en-US" dirty="0"/>
              <a:t>Later stages of cellular respiration are housed in the mitochondria.</a:t>
            </a:r>
          </a:p>
          <a:p>
            <a:endParaRPr lang="en-US" dirty="0"/>
          </a:p>
        </p:txBody>
      </p:sp>
    </p:spTree>
    <p:extLst>
      <p:ext uri="{BB962C8B-B14F-4D97-AF65-F5344CB8AC3E}">
        <p14:creationId xmlns:p14="http://schemas.microsoft.com/office/powerpoint/2010/main" val="2142860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08BB-5DF9-EB36-71BC-3B7054BD6FDB}"/>
              </a:ext>
            </a:extLst>
          </p:cNvPr>
          <p:cNvSpPr>
            <a:spLocks noGrp="1"/>
          </p:cNvSpPr>
          <p:nvPr>
            <p:ph type="title"/>
          </p:nvPr>
        </p:nvSpPr>
        <p:spPr/>
        <p:txBody>
          <a:bodyPr/>
          <a:lstStyle/>
          <a:p>
            <a:r>
              <a:rPr lang="en-US" dirty="0"/>
              <a:t>Feedback Inhibition in Metabolic Pathways</a:t>
            </a:r>
          </a:p>
        </p:txBody>
      </p:sp>
      <p:sp>
        <p:nvSpPr>
          <p:cNvPr id="3" name="Content Placeholder 2">
            <a:extLst>
              <a:ext uri="{FF2B5EF4-FFF2-40B4-BE49-F238E27FC236}">
                <a16:creationId xmlns:a16="http://schemas.microsoft.com/office/drawing/2014/main" id="{5D5DC53B-91A1-B1EC-01C9-985CA190CA3F}"/>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b="1" dirty="0"/>
              <a:t>Feedback inhibition: </a:t>
            </a:r>
            <a:r>
              <a:rPr lang="en-US" dirty="0"/>
              <a:t>a product's effect of a reaction sequence to decrease its further production by inhibiting the first enzyme's activity in the pathway that produces it</a:t>
            </a:r>
          </a:p>
          <a:p>
            <a:pPr marL="457200" indent="-457200">
              <a:buFont typeface="Arial" panose="020B0604020202020204" pitchFamily="34" charset="0"/>
              <a:buChar char="•"/>
            </a:pPr>
            <a:r>
              <a:rPr lang="en-US" dirty="0"/>
              <a:t>ATP inhibits some catabolic enzymes that produce it, while ADP activates them when ATP levels are low.</a:t>
            </a:r>
          </a:p>
        </p:txBody>
      </p:sp>
    </p:spTree>
    <p:extLst>
      <p:ext uri="{BB962C8B-B14F-4D97-AF65-F5344CB8AC3E}">
        <p14:creationId xmlns:p14="http://schemas.microsoft.com/office/powerpoint/2010/main" val="891244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F2B3D-E91D-A09A-8CD8-82CF70B05017}"/>
              </a:ext>
            </a:extLst>
          </p:cNvPr>
          <p:cNvSpPr>
            <a:spLocks noGrp="1"/>
          </p:cNvSpPr>
          <p:nvPr>
            <p:ph type="title"/>
          </p:nvPr>
        </p:nvSpPr>
        <p:spPr/>
        <p:txBody>
          <a:bodyPr/>
          <a:lstStyle/>
          <a:p>
            <a:r>
              <a:rPr lang="en-US" dirty="0"/>
              <a:t>6.5 Figure 9</a:t>
            </a:r>
          </a:p>
        </p:txBody>
      </p:sp>
      <p:pic>
        <p:nvPicPr>
          <p:cNvPr id="3" name="Content Placeholder 4" descr="This diagram shows a metabolic pathway in which three enzymes convert a substrate, in three steps, into a final product. The image shows an inhibitor binding to a allosteric site, which inhibits the substrate from binding to the active site.  When no longer bound, the substrate binds to the active site. Then it proceeds through the metabolic pathway to form the end product, which acts as the inhibitor.">
            <a:extLst>
              <a:ext uri="{FF2B5EF4-FFF2-40B4-BE49-F238E27FC236}">
                <a16:creationId xmlns:a16="http://schemas.microsoft.com/office/drawing/2014/main" id="{93A5D91E-FA07-B001-34B7-FE8B22781A51}"/>
              </a:ext>
            </a:extLst>
          </p:cNvPr>
          <p:cNvPicPr>
            <a:picLocks noChangeAspect="1"/>
          </p:cNvPicPr>
          <p:nvPr/>
        </p:nvPicPr>
        <p:blipFill>
          <a:blip r:embed="rId2"/>
          <a:srcRect l="8333" t="5334" r="9259"/>
          <a:stretch/>
        </p:blipFill>
        <p:spPr>
          <a:xfrm>
            <a:off x="800100" y="1021765"/>
            <a:ext cx="7543800" cy="4814470"/>
          </a:xfrm>
          <a:prstGeom prst="rect">
            <a:avLst/>
          </a:prstGeom>
        </p:spPr>
      </p:pic>
    </p:spTree>
    <p:extLst>
      <p:ext uri="{BB962C8B-B14F-4D97-AF65-F5344CB8AC3E}">
        <p14:creationId xmlns:p14="http://schemas.microsoft.com/office/powerpoint/2010/main" val="2991477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2936188"/>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the role of enzymes in metabolic pathways.</a:t>
            </a:r>
          </a:p>
          <a:p>
            <a:pPr marL="457200" indent="-457200">
              <a:buFont typeface="Arial" panose="020B0604020202020204" pitchFamily="34" charset="0"/>
              <a:buChar char="•"/>
              <a:tabLst>
                <a:tab pos="457200" algn="l"/>
              </a:tabLst>
            </a:pPr>
            <a:r>
              <a:rPr lang="en-US" b="1" i="0" dirty="0"/>
              <a:t>Discuss</a:t>
            </a:r>
            <a:r>
              <a:rPr lang="en-US" i="0" dirty="0"/>
              <a:t> enzyme regulation by various factors.</a:t>
            </a:r>
          </a:p>
          <a:p>
            <a:pPr marL="457200" indent="-457200">
              <a:buFont typeface="Arial" panose="020B0604020202020204" pitchFamily="34" charset="0"/>
              <a:buChar char="•"/>
              <a:tabLst>
                <a:tab pos="457200" algn="l"/>
              </a:tabLst>
            </a:pPr>
            <a:r>
              <a:rPr lang="en-US" b="1" i="0" dirty="0"/>
              <a:t>Explain</a:t>
            </a:r>
            <a:r>
              <a:rPr lang="en-US" i="0" dirty="0"/>
              <a:t> how enzymes function as molecular catalysts</a:t>
            </a:r>
            <a:r>
              <a:rPr lang="en-US" dirty="0"/>
              <a:t>.</a:t>
            </a:r>
          </a:p>
          <a:p>
            <a:pPr marL="457200" indent="-457200">
              <a:buFont typeface="Arial" panose="020B0604020202020204" pitchFamily="34" charset="0"/>
              <a:buChar char="•"/>
              <a:tabLst>
                <a:tab pos="457200" algn="l"/>
              </a:tabLst>
            </a:pPr>
            <a:r>
              <a:rPr lang="en-US" b="1" i="0" dirty="0"/>
              <a:t>Identify</a:t>
            </a:r>
            <a:r>
              <a:rPr lang="en-US" i="0" dirty="0"/>
              <a:t> enzymes and coenzymes.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54FE2-E8CA-7010-11BB-0C35CA80C03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F70140F-AD82-C80F-CDB8-61E8DC74D933}"/>
              </a:ext>
            </a:extLst>
          </p:cNvPr>
          <p:cNvSpPr>
            <a:spLocks noGrp="1"/>
          </p:cNvSpPr>
          <p:nvPr>
            <p:ph idx="1"/>
          </p:nvPr>
        </p:nvSpPr>
        <p:spPr>
          <a:xfrm>
            <a:off x="457200" y="1280160"/>
            <a:ext cx="8229600" cy="4511040"/>
          </a:xfrm>
        </p:spPr>
        <p:txBody>
          <a:bodyPr>
            <a:normAutofit fontScale="92500"/>
          </a:bodyPr>
          <a:lstStyle/>
          <a:p>
            <a:pPr marL="457200" indent="-457200">
              <a:buFont typeface="Arial" panose="020B0604020202020204" pitchFamily="34" charset="0"/>
              <a:buChar char="•"/>
            </a:pPr>
            <a:r>
              <a:rPr lang="en-US" dirty="0"/>
              <a:t>Enzymes are protein catalysts that lower activation energy of reactions by providing an optimal active site environment to bind substrates and stabilize transition states through induced fit binding.</a:t>
            </a:r>
          </a:p>
          <a:p>
            <a:pPr marL="457200" indent="-457200">
              <a:buFont typeface="Arial" panose="020B0604020202020204" pitchFamily="34" charset="0"/>
              <a:buChar char="•"/>
            </a:pPr>
            <a:r>
              <a:rPr lang="en-US" dirty="0"/>
              <a:t>Enzymes catalyze by substrate orientation, bond strain, favorable environments, or direct covalent participation.</a:t>
            </a:r>
          </a:p>
          <a:p>
            <a:pPr marL="457200" indent="-457200">
              <a:buFont typeface="Arial" panose="020B0604020202020204" pitchFamily="34" charset="0"/>
              <a:buChar char="•"/>
            </a:pPr>
            <a:r>
              <a:rPr lang="en-US" dirty="0"/>
              <a:t>Regulation occurs via conditions, localization, inhibitors (competitive, allosteric), and activators (allosteric).</a:t>
            </a:r>
          </a:p>
          <a:p>
            <a:pPr marL="457200" indent="-457200">
              <a:buFont typeface="Arial" panose="020B0604020202020204" pitchFamily="34" charset="0"/>
              <a:buChar char="•"/>
            </a:pPr>
            <a:r>
              <a:rPr lang="en-US" dirty="0"/>
              <a:t>Feedback inhibition involves pathway products allosterically inhibiting their production enzymes.</a:t>
            </a:r>
          </a:p>
        </p:txBody>
      </p:sp>
    </p:spTree>
    <p:extLst>
      <p:ext uri="{BB962C8B-B14F-4D97-AF65-F5344CB8AC3E}">
        <p14:creationId xmlns:p14="http://schemas.microsoft.com/office/powerpoint/2010/main" val="3881764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59D1-CC1E-D743-F8C5-64F3916DB8C6}"/>
              </a:ext>
            </a:extLst>
          </p:cNvPr>
          <p:cNvSpPr>
            <a:spLocks noGrp="1"/>
          </p:cNvSpPr>
          <p:nvPr>
            <p:ph type="title"/>
          </p:nvPr>
        </p:nvSpPr>
        <p:spPr/>
        <p:txBody>
          <a:bodyPr/>
          <a:lstStyle/>
          <a:p>
            <a:r>
              <a:rPr lang="en-US" dirty="0"/>
              <a:t>Metabolic Pathways and Enzymes</a:t>
            </a:r>
          </a:p>
        </p:txBody>
      </p:sp>
      <p:sp>
        <p:nvSpPr>
          <p:cNvPr id="3" name="Content Placeholder 2">
            <a:extLst>
              <a:ext uri="{FF2B5EF4-FFF2-40B4-BE49-F238E27FC236}">
                <a16:creationId xmlns:a16="http://schemas.microsoft.com/office/drawing/2014/main" id="{80B3AB4A-6A73-FBC6-3526-1F0E57E5A3BA}"/>
              </a:ext>
            </a:extLst>
          </p:cNvPr>
          <p:cNvSpPr>
            <a:spLocks noGrp="1"/>
          </p:cNvSpPr>
          <p:nvPr>
            <p:ph idx="1"/>
          </p:nvPr>
        </p:nvSpPr>
        <p:spPr>
          <a:xfrm>
            <a:off x="457200" y="1280160"/>
            <a:ext cx="8382000" cy="1920240"/>
          </a:xfrm>
        </p:spPr>
        <p:txBody>
          <a:bodyPr>
            <a:normAutofit lnSpcReduction="10000"/>
          </a:bodyPr>
          <a:lstStyle/>
          <a:p>
            <a:pPr marL="457200" indent="-457200">
              <a:buFont typeface="Arial" panose="020B0604020202020204" pitchFamily="34" charset="0"/>
              <a:buChar char="•"/>
            </a:pPr>
            <a:r>
              <a:rPr lang="en-US" sz="2400" b="1" dirty="0"/>
              <a:t>Enzymes:</a:t>
            </a:r>
            <a:r>
              <a:rPr lang="en-US" sz="2400" dirty="0"/>
              <a:t> proteins that catalyze biochemical reactions by lowering the activation energy required for the reaction</a:t>
            </a:r>
          </a:p>
          <a:p>
            <a:pPr marL="457200" indent="-457200">
              <a:buFont typeface="Arial" panose="020B0604020202020204" pitchFamily="34" charset="0"/>
              <a:buChar char="•"/>
            </a:pPr>
            <a:r>
              <a:rPr lang="en-US" sz="2400" dirty="0"/>
              <a:t>Enzymes do not change the ΔG (free energy) of a reaction, only the activation energy required to reach the transition state.</a:t>
            </a:r>
          </a:p>
        </p:txBody>
      </p:sp>
      <p:sp>
        <p:nvSpPr>
          <p:cNvPr id="6" name="TextBox 5">
            <a:extLst>
              <a:ext uri="{FF2B5EF4-FFF2-40B4-BE49-F238E27FC236}">
                <a16:creationId xmlns:a16="http://schemas.microsoft.com/office/drawing/2014/main" id="{68332694-D0C0-A410-A26B-2F46FDF52F93}"/>
              </a:ext>
            </a:extLst>
          </p:cNvPr>
          <p:cNvSpPr txBox="1"/>
          <p:nvPr/>
        </p:nvSpPr>
        <p:spPr>
          <a:xfrm>
            <a:off x="881472" y="3200400"/>
            <a:ext cx="1219200" cy="307777"/>
          </a:xfrm>
          <a:prstGeom prst="rect">
            <a:avLst/>
          </a:prstGeom>
          <a:noFill/>
        </p:spPr>
        <p:txBody>
          <a:bodyPr wrap="square" rtlCol="0">
            <a:spAutoFit/>
          </a:bodyPr>
          <a:lstStyle/>
          <a:p>
            <a:r>
              <a:rPr lang="en-US" sz="1400" b="1" dirty="0"/>
              <a:t>6.5 Figure 1</a:t>
            </a:r>
          </a:p>
        </p:txBody>
      </p:sp>
      <p:pic>
        <p:nvPicPr>
          <p:cNvPr id="4" name="Content Placeholder 5" descr="This plot shows that a catalyst decreases the activation energy for a reaction but does not change the Gibbs free energy. The graph to the right demonstrates a spike in energy supplied from reactant to product with no catalyst. That spike represents the activation energy. To the left, the activation energy is much smaller compared to the energy released due to the presence of an enzyme catalyzing the reactant into the product.">
            <a:extLst>
              <a:ext uri="{FF2B5EF4-FFF2-40B4-BE49-F238E27FC236}">
                <a16:creationId xmlns:a16="http://schemas.microsoft.com/office/drawing/2014/main" id="{2E9FA2F6-9653-1669-80FE-14E86C979EB4}"/>
              </a:ext>
            </a:extLst>
          </p:cNvPr>
          <p:cNvPicPr>
            <a:picLocks noChangeAspect="1"/>
          </p:cNvPicPr>
          <p:nvPr/>
        </p:nvPicPr>
        <p:blipFill>
          <a:blip r:embed="rId2"/>
          <a:srcRect l="10186" t="8667" r="8333" b="5999"/>
          <a:stretch/>
        </p:blipFill>
        <p:spPr>
          <a:xfrm>
            <a:off x="1964736" y="2743200"/>
            <a:ext cx="5502864" cy="3201666"/>
          </a:xfrm>
          <a:prstGeom prst="rect">
            <a:avLst/>
          </a:prstGeom>
        </p:spPr>
      </p:pic>
    </p:spTree>
    <p:extLst>
      <p:ext uri="{BB962C8B-B14F-4D97-AF65-F5344CB8AC3E}">
        <p14:creationId xmlns:p14="http://schemas.microsoft.com/office/powerpoint/2010/main" val="17698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Enzyme Active Site and Substrate Specificity</a:t>
            </a:r>
            <a:r>
              <a:rPr lang="en-US" sz="1400" baseline="-25000" dirty="0"/>
              <a:t>1</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280160"/>
            <a:ext cx="8229600" cy="4511040"/>
          </a:xfrm>
        </p:spPr>
        <p:txBody>
          <a:bodyPr>
            <a:normAutofit fontScale="92500" lnSpcReduction="10000"/>
          </a:bodyPr>
          <a:lstStyle/>
          <a:p>
            <a:pPr marL="457200" indent="-457200">
              <a:buFont typeface="Arial" panose="020B0604020202020204" pitchFamily="34" charset="0"/>
              <a:buChar char="•"/>
            </a:pPr>
            <a:r>
              <a:rPr lang="en-US" dirty="0"/>
              <a:t>Enzymes are specific to the substrates they bind and the reactions they catalyze due to their unique active site environment.</a:t>
            </a:r>
          </a:p>
          <a:p>
            <a:pPr marL="1200150" lvl="1" indent="-457200">
              <a:buFont typeface="Arial" panose="020B0604020202020204" pitchFamily="34" charset="0"/>
              <a:buChar char="•"/>
            </a:pPr>
            <a:r>
              <a:rPr lang="en-US" b="1" dirty="0"/>
              <a:t>Substrate:</a:t>
            </a:r>
            <a:r>
              <a:rPr lang="en-US" dirty="0"/>
              <a:t> the chemical reactants that bind to an enzyme's active site, which is where the catalytic action occurs</a:t>
            </a:r>
          </a:p>
          <a:p>
            <a:pPr marL="1200150" lvl="1" indent="-457200">
              <a:buFont typeface="Arial" panose="020B0604020202020204" pitchFamily="34" charset="0"/>
              <a:buChar char="•"/>
            </a:pPr>
            <a:r>
              <a:rPr lang="en-US" b="1" dirty="0"/>
              <a:t>Active site: </a:t>
            </a:r>
            <a:r>
              <a:rPr lang="en-US" dirty="0"/>
              <a:t>the location within the enzyme where the substrate binds</a:t>
            </a:r>
          </a:p>
          <a:p>
            <a:pPr marL="457200" indent="-457200">
              <a:buFont typeface="Arial" panose="020B0604020202020204" pitchFamily="34" charset="0"/>
              <a:buChar char="•"/>
            </a:pPr>
            <a:r>
              <a:rPr lang="en-US" dirty="0"/>
              <a:t>The specific arrangement of amino acid residues in an enzyme's active site creates a chemical environment suited for binding specific substrates.</a:t>
            </a:r>
          </a:p>
        </p:txBody>
      </p:sp>
    </p:spTree>
    <p:extLst>
      <p:ext uri="{BB962C8B-B14F-4D97-AF65-F5344CB8AC3E}">
        <p14:creationId xmlns:p14="http://schemas.microsoft.com/office/powerpoint/2010/main" val="2900955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Enzyme Active Site and Substrate Specificity</a:t>
            </a:r>
            <a:r>
              <a:rPr lang="en-US" sz="1400" baseline="-25000" dirty="0"/>
              <a:t>2</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1" y="1280160"/>
            <a:ext cx="8229599" cy="4511040"/>
          </a:xfrm>
        </p:spPr>
        <p:txBody>
          <a:bodyPr>
            <a:normAutofit/>
          </a:bodyPr>
          <a:lstStyle/>
          <a:p>
            <a:r>
              <a:rPr lang="en-US" dirty="0"/>
              <a:t>Environmental factors like temperature and pH can affect the binding of substrates to the active site and enzyme function and may even cause enzymes to denature (change protein structure).</a:t>
            </a:r>
          </a:p>
        </p:txBody>
      </p:sp>
      <p:sp>
        <p:nvSpPr>
          <p:cNvPr id="6" name="TextBox 5">
            <a:extLst>
              <a:ext uri="{FF2B5EF4-FFF2-40B4-BE49-F238E27FC236}">
                <a16:creationId xmlns:a16="http://schemas.microsoft.com/office/drawing/2014/main" id="{C6F21297-0194-57B7-0A49-24372E56F4F1}"/>
              </a:ext>
            </a:extLst>
          </p:cNvPr>
          <p:cNvSpPr txBox="1"/>
          <p:nvPr/>
        </p:nvSpPr>
        <p:spPr>
          <a:xfrm>
            <a:off x="6781800" y="2622463"/>
            <a:ext cx="1219200" cy="307777"/>
          </a:xfrm>
          <a:prstGeom prst="rect">
            <a:avLst/>
          </a:prstGeom>
          <a:noFill/>
        </p:spPr>
        <p:txBody>
          <a:bodyPr wrap="square" rtlCol="0">
            <a:spAutoFit/>
          </a:bodyPr>
          <a:lstStyle/>
          <a:p>
            <a:r>
              <a:rPr lang="en-US" sz="1400" b="1" dirty="0"/>
              <a:t>6.5 Figure 2</a:t>
            </a:r>
          </a:p>
        </p:txBody>
      </p:sp>
      <p:sp>
        <p:nvSpPr>
          <p:cNvPr id="7" name="TextBox 6">
            <a:extLst>
              <a:ext uri="{FF2B5EF4-FFF2-40B4-BE49-F238E27FC236}">
                <a16:creationId xmlns:a16="http://schemas.microsoft.com/office/drawing/2014/main" id="{2EDFCCE4-58A6-7CB7-1B41-EE9C23B16072}"/>
              </a:ext>
            </a:extLst>
          </p:cNvPr>
          <p:cNvSpPr txBox="1"/>
          <p:nvPr/>
        </p:nvSpPr>
        <p:spPr>
          <a:xfrm>
            <a:off x="2133600" y="3852744"/>
            <a:ext cx="1219200" cy="307777"/>
          </a:xfrm>
          <a:prstGeom prst="rect">
            <a:avLst/>
          </a:prstGeom>
          <a:noFill/>
        </p:spPr>
        <p:txBody>
          <a:bodyPr wrap="square" rtlCol="0">
            <a:spAutoFit/>
          </a:bodyPr>
          <a:lstStyle/>
          <a:p>
            <a:r>
              <a:rPr lang="en-US" sz="1400" b="1" dirty="0"/>
              <a:t>6.5 Figure 3</a:t>
            </a:r>
          </a:p>
        </p:txBody>
      </p:sp>
      <p:pic>
        <p:nvPicPr>
          <p:cNvPr id="8" name="Content Placeholder 5" descr="Two enzymes are shown, the one to the right is folded in on itself and has a three-dimensional structure. To the left, a denatured enzyme has unfolded and lost its structure completely.">
            <a:extLst>
              <a:ext uri="{FF2B5EF4-FFF2-40B4-BE49-F238E27FC236}">
                <a16:creationId xmlns:a16="http://schemas.microsoft.com/office/drawing/2014/main" id="{49EF38C5-7331-BAFD-6454-D271D7C406A8}"/>
              </a:ext>
            </a:extLst>
          </p:cNvPr>
          <p:cNvPicPr>
            <a:picLocks noChangeAspect="1"/>
          </p:cNvPicPr>
          <p:nvPr/>
        </p:nvPicPr>
        <p:blipFill>
          <a:blip r:embed="rId2"/>
          <a:srcRect t="4333" b="4667"/>
          <a:stretch/>
        </p:blipFill>
        <p:spPr>
          <a:xfrm>
            <a:off x="5249861" y="3105011"/>
            <a:ext cx="3894139" cy="1968704"/>
          </a:xfrm>
          <a:prstGeom prst="rect">
            <a:avLst/>
          </a:prstGeom>
        </p:spPr>
      </p:pic>
      <p:pic>
        <p:nvPicPr>
          <p:cNvPr id="9" name="Content Placeholder 6" descr="The graph to the right demonstrates the rate of reaction in an enzyme in accordance with temperature. The more heat, the more kinetic energy, allowing for a higher rate of reaction. However, an enzyme denatures if the temperature is increased past the peak optimum temperature. To the left, a graph demonstrated the rate of reaction in accordance with p H. Enzymes have an optimal p H that maximizes the rate of reaction, but if the environment is too acidic or too alkaline, it can interfere with enzyme structure.">
            <a:extLst>
              <a:ext uri="{FF2B5EF4-FFF2-40B4-BE49-F238E27FC236}">
                <a16:creationId xmlns:a16="http://schemas.microsoft.com/office/drawing/2014/main" id="{95B5E808-65AC-B5C2-12E3-0EC63ECE89B8}"/>
              </a:ext>
            </a:extLst>
          </p:cNvPr>
          <p:cNvPicPr>
            <a:picLocks noChangeAspect="1"/>
          </p:cNvPicPr>
          <p:nvPr/>
        </p:nvPicPr>
        <p:blipFill>
          <a:blip r:embed="rId3"/>
          <a:srcRect t="3667" b="37999"/>
          <a:stretch/>
        </p:blipFill>
        <p:spPr>
          <a:xfrm>
            <a:off x="152399" y="4343401"/>
            <a:ext cx="5016311" cy="1625656"/>
          </a:xfrm>
          <a:prstGeom prst="rect">
            <a:avLst/>
          </a:prstGeom>
        </p:spPr>
      </p:pic>
    </p:spTree>
    <p:extLst>
      <p:ext uri="{BB962C8B-B14F-4D97-AF65-F5344CB8AC3E}">
        <p14:creationId xmlns:p14="http://schemas.microsoft.com/office/powerpoint/2010/main" val="315399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844040"/>
          </a:xfrm>
        </p:spPr>
        <p:txBody>
          <a:bodyPr/>
          <a:lstStyle/>
          <a:p>
            <a:r>
              <a:rPr lang="en-US" dirty="0"/>
              <a:t>A gene-encoded enzyme is mutated such that an acidic amino acid found within the active site is changed to a hydrophobic amino acid. What effect might this change have on the enzyme's activity?</a:t>
            </a:r>
          </a:p>
        </p:txBody>
      </p:sp>
    </p:spTree>
    <p:extLst>
      <p:ext uri="{BB962C8B-B14F-4D97-AF65-F5344CB8AC3E}">
        <p14:creationId xmlns:p14="http://schemas.microsoft.com/office/powerpoint/2010/main" val="193357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2E12-E4A6-EB22-5CBA-09BF4EE9CE42}"/>
              </a:ext>
            </a:extLst>
          </p:cNvPr>
          <p:cNvSpPr>
            <a:spLocks noGrp="1"/>
          </p:cNvSpPr>
          <p:nvPr>
            <p:ph type="title"/>
          </p:nvPr>
        </p:nvSpPr>
        <p:spPr/>
        <p:txBody>
          <a:bodyPr/>
          <a:lstStyle/>
          <a:p>
            <a:r>
              <a:rPr lang="en-US" dirty="0"/>
              <a:t>Induced Fit and Enzyme Function</a:t>
            </a:r>
            <a:r>
              <a:rPr lang="en-US" sz="1400" baseline="-25000" dirty="0"/>
              <a:t>1</a:t>
            </a:r>
          </a:p>
        </p:txBody>
      </p:sp>
      <p:sp>
        <p:nvSpPr>
          <p:cNvPr id="3" name="Content Placeholder 2">
            <a:extLst>
              <a:ext uri="{FF2B5EF4-FFF2-40B4-BE49-F238E27FC236}">
                <a16:creationId xmlns:a16="http://schemas.microsoft.com/office/drawing/2014/main" id="{F7ED8633-75EE-6926-DFB6-7711FDDDA1B8}"/>
              </a:ext>
            </a:extLst>
          </p:cNvPr>
          <p:cNvSpPr>
            <a:spLocks noGrp="1"/>
          </p:cNvSpPr>
          <p:nvPr>
            <p:ph idx="1"/>
          </p:nvPr>
        </p:nvSpPr>
        <p:spPr>
          <a:xfrm>
            <a:off x="457200" y="1280160"/>
            <a:ext cx="8229600" cy="1386840"/>
          </a:xfrm>
        </p:spPr>
        <p:txBody>
          <a:bodyPr>
            <a:normAutofit/>
          </a:bodyPr>
          <a:lstStyle/>
          <a:p>
            <a:r>
              <a:rPr lang="en-US" dirty="0"/>
              <a:t>The </a:t>
            </a:r>
            <a:r>
              <a:rPr lang="en-US" b="1" dirty="0"/>
              <a:t>induced fit </a:t>
            </a:r>
            <a:r>
              <a:rPr lang="en-US" dirty="0"/>
              <a:t>model describes a dynamic interaction where enzyme and substrate binding causes a mild shift in the enzyme’s structure for optimal binding.</a:t>
            </a:r>
          </a:p>
        </p:txBody>
      </p:sp>
      <p:pic>
        <p:nvPicPr>
          <p:cNvPr id="6" name="Content Placeholder 6" descr="In this diagram, a substrate binds the active site of an enzyme, and in the process, both the shape of the enzyme and the shape of the substrate change. The substrate is converted to products that then leave the active site of the enzyme.">
            <a:extLst>
              <a:ext uri="{FF2B5EF4-FFF2-40B4-BE49-F238E27FC236}">
                <a16:creationId xmlns:a16="http://schemas.microsoft.com/office/drawing/2014/main" id="{60F45C4B-D478-649E-473C-B9230F4EB045}"/>
              </a:ext>
            </a:extLst>
          </p:cNvPr>
          <p:cNvPicPr>
            <a:picLocks noChangeAspect="1"/>
          </p:cNvPicPr>
          <p:nvPr/>
        </p:nvPicPr>
        <p:blipFill>
          <a:blip r:embed="rId2"/>
          <a:srcRect t="3666" b="6000"/>
          <a:stretch/>
        </p:blipFill>
        <p:spPr>
          <a:xfrm>
            <a:off x="1501607" y="2630258"/>
            <a:ext cx="6140786" cy="3081765"/>
          </a:xfrm>
          <a:prstGeom prst="rect">
            <a:avLst/>
          </a:prstGeom>
        </p:spPr>
      </p:pic>
      <p:sp>
        <p:nvSpPr>
          <p:cNvPr id="5" name="TextBox 4">
            <a:extLst>
              <a:ext uri="{FF2B5EF4-FFF2-40B4-BE49-F238E27FC236}">
                <a16:creationId xmlns:a16="http://schemas.microsoft.com/office/drawing/2014/main" id="{D98CD753-49F8-055B-AB2F-0F203A51D5B2}"/>
              </a:ext>
            </a:extLst>
          </p:cNvPr>
          <p:cNvSpPr txBox="1"/>
          <p:nvPr/>
        </p:nvSpPr>
        <p:spPr>
          <a:xfrm>
            <a:off x="2381250" y="5712023"/>
            <a:ext cx="4381500" cy="307777"/>
          </a:xfrm>
          <a:prstGeom prst="rect">
            <a:avLst/>
          </a:prstGeom>
          <a:noFill/>
        </p:spPr>
        <p:txBody>
          <a:bodyPr wrap="square" rtlCol="0">
            <a:spAutoFit/>
          </a:bodyPr>
          <a:lstStyle/>
          <a:p>
            <a:pPr algn="ctr"/>
            <a:r>
              <a:rPr lang="en-US" sz="1400" b="1" dirty="0"/>
              <a:t>6.5 Figure 4: </a:t>
            </a:r>
            <a:r>
              <a:rPr lang="en-US" sz="1400" dirty="0"/>
              <a:t>The induced fit model</a:t>
            </a:r>
            <a:endParaRPr lang="en-US" sz="1400" b="1" dirty="0"/>
          </a:p>
        </p:txBody>
      </p:sp>
      <p:sp>
        <p:nvSpPr>
          <p:cNvPr id="7" name="TextBox 6">
            <a:extLst>
              <a:ext uri="{FF2B5EF4-FFF2-40B4-BE49-F238E27FC236}">
                <a16:creationId xmlns:a16="http://schemas.microsoft.com/office/drawing/2014/main" id="{0E69DDAD-D816-25F1-0D81-3E42C6656852}"/>
              </a:ext>
            </a:extLst>
          </p:cNvPr>
          <p:cNvSpPr txBox="1"/>
          <p:nvPr/>
        </p:nvSpPr>
        <p:spPr>
          <a:xfrm>
            <a:off x="2286000" y="6019800"/>
            <a:ext cx="4572000" cy="246221"/>
          </a:xfrm>
          <a:prstGeom prst="rect">
            <a:avLst/>
          </a:prstGeom>
          <a:noFill/>
        </p:spPr>
        <p:txBody>
          <a:bodyPr wrap="square">
            <a:spAutoFit/>
          </a:bodyPr>
          <a:lstStyle/>
          <a:p>
            <a:pPr algn="ctr"/>
            <a:r>
              <a:rPr lang="en-US" sz="1000" dirty="0"/>
              <a:t>TimVickers on Wikimedia Commons. "Induced-fit model."</a:t>
            </a:r>
          </a:p>
        </p:txBody>
      </p:sp>
    </p:spTree>
    <p:extLst>
      <p:ext uri="{BB962C8B-B14F-4D97-AF65-F5344CB8AC3E}">
        <p14:creationId xmlns:p14="http://schemas.microsoft.com/office/powerpoint/2010/main" val="708721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2E12-E4A6-EB22-5CBA-09BF4EE9CE42}"/>
              </a:ext>
            </a:extLst>
          </p:cNvPr>
          <p:cNvSpPr>
            <a:spLocks noGrp="1"/>
          </p:cNvSpPr>
          <p:nvPr>
            <p:ph type="title"/>
          </p:nvPr>
        </p:nvSpPr>
        <p:spPr/>
        <p:txBody>
          <a:bodyPr/>
          <a:lstStyle/>
          <a:p>
            <a:r>
              <a:rPr lang="en-US" dirty="0"/>
              <a:t>Induced Fit and Enzyme Function</a:t>
            </a:r>
            <a:r>
              <a:rPr lang="en-US" sz="1400" baseline="-25000" dirty="0"/>
              <a:t>2</a:t>
            </a:r>
          </a:p>
        </p:txBody>
      </p:sp>
      <p:sp>
        <p:nvSpPr>
          <p:cNvPr id="3" name="Content Placeholder 2">
            <a:extLst>
              <a:ext uri="{FF2B5EF4-FFF2-40B4-BE49-F238E27FC236}">
                <a16:creationId xmlns:a16="http://schemas.microsoft.com/office/drawing/2014/main" id="{F7ED8633-75EE-6926-DFB6-7711FDDDA1B8}"/>
              </a:ext>
            </a:extLst>
          </p:cNvPr>
          <p:cNvSpPr>
            <a:spLocks noGrp="1"/>
          </p:cNvSpPr>
          <p:nvPr>
            <p:ph idx="1"/>
          </p:nvPr>
        </p:nvSpPr>
        <p:spPr>
          <a:xfrm>
            <a:off x="457200" y="1280160"/>
            <a:ext cx="8229600" cy="4511040"/>
          </a:xfrm>
        </p:spPr>
        <p:txBody>
          <a:bodyPr>
            <a:normAutofit/>
          </a:bodyPr>
          <a:lstStyle/>
          <a:p>
            <a:pPr marL="457200" indent="-457200">
              <a:buFont typeface="Arial" panose="020B0604020202020204" pitchFamily="34" charset="0"/>
              <a:buChar char="•"/>
            </a:pPr>
            <a:r>
              <a:rPr lang="en-US" dirty="0"/>
              <a:t>Enzymes promote reactions by:</a:t>
            </a:r>
          </a:p>
          <a:p>
            <a:pPr marL="1200150" lvl="1" indent="-457200">
              <a:buFont typeface="Arial" panose="020B0604020202020204" pitchFamily="34" charset="0"/>
              <a:buChar char="•"/>
            </a:pPr>
            <a:r>
              <a:rPr lang="en-US" dirty="0"/>
              <a:t>Bringing substrates together</a:t>
            </a:r>
          </a:p>
          <a:p>
            <a:pPr marL="1200150" lvl="1" indent="-457200">
              <a:buFont typeface="Arial" panose="020B0604020202020204" pitchFamily="34" charset="0"/>
              <a:buChar char="•"/>
            </a:pPr>
            <a:r>
              <a:rPr lang="en-US" dirty="0"/>
              <a:t>Creating an optimal environment </a:t>
            </a:r>
          </a:p>
          <a:p>
            <a:pPr marL="1200150" lvl="1" indent="-457200">
              <a:buFont typeface="Arial" panose="020B0604020202020204" pitchFamily="34" charset="0"/>
              <a:buChar char="•"/>
            </a:pPr>
            <a:r>
              <a:rPr lang="en-US" dirty="0"/>
              <a:t>Lowering the activation energy required</a:t>
            </a:r>
          </a:p>
          <a:p>
            <a:pPr marL="457200" indent="-457200">
              <a:buFont typeface="Arial" panose="020B0604020202020204" pitchFamily="34" charset="0"/>
              <a:buChar char="•"/>
            </a:pPr>
            <a:r>
              <a:rPr lang="en-US" dirty="0"/>
              <a:t>Enzymes are not consumed or altered by the reactions.</a:t>
            </a:r>
          </a:p>
        </p:txBody>
      </p:sp>
    </p:spTree>
    <p:extLst>
      <p:ext uri="{BB962C8B-B14F-4D97-AF65-F5344CB8AC3E}">
        <p14:creationId xmlns:p14="http://schemas.microsoft.com/office/powerpoint/2010/main" val="128863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B26B1-BBAB-5AAF-DC34-8DE0DA0AE885}"/>
              </a:ext>
            </a:extLst>
          </p:cNvPr>
          <p:cNvSpPr>
            <a:spLocks noGrp="1"/>
          </p:cNvSpPr>
          <p:nvPr>
            <p:ph type="title"/>
          </p:nvPr>
        </p:nvSpPr>
        <p:spPr/>
        <p:txBody>
          <a:bodyPr/>
          <a:lstStyle/>
          <a:p>
            <a:r>
              <a:rPr lang="en-US" dirty="0"/>
              <a:t>Metabolism Control through Enzyme Regulation</a:t>
            </a:r>
          </a:p>
        </p:txBody>
      </p:sp>
      <p:sp>
        <p:nvSpPr>
          <p:cNvPr id="3" name="Content Placeholder 2">
            <a:extLst>
              <a:ext uri="{FF2B5EF4-FFF2-40B4-BE49-F238E27FC236}">
                <a16:creationId xmlns:a16="http://schemas.microsoft.com/office/drawing/2014/main" id="{6E97C29E-F191-1CCF-9F3D-C9271B3E5746}"/>
              </a:ext>
            </a:extLst>
          </p:cNvPr>
          <p:cNvSpPr>
            <a:spLocks noGrp="1"/>
          </p:cNvSpPr>
          <p:nvPr>
            <p:ph idx="1"/>
          </p:nvPr>
        </p:nvSpPr>
        <p:spPr>
          <a:xfrm>
            <a:off x="457200" y="1280160"/>
            <a:ext cx="8229600" cy="4511040"/>
          </a:xfrm>
        </p:spPr>
        <p:txBody>
          <a:bodyPr>
            <a:normAutofit/>
          </a:bodyPr>
          <a:lstStyle/>
          <a:p>
            <a:pPr marL="457200" indent="-457200">
              <a:buFont typeface="Arial" panose="020B0604020202020204" pitchFamily="34" charset="0"/>
              <a:buChar char="•"/>
            </a:pPr>
            <a:r>
              <a:rPr lang="en-US" dirty="0"/>
              <a:t>Enzyme number and activity vary based on cellular conditions and needs.</a:t>
            </a:r>
          </a:p>
          <a:p>
            <a:pPr marL="1200150" lvl="1" indent="-457200">
              <a:buFont typeface="Arial" panose="020B0604020202020204" pitchFamily="34" charset="0"/>
              <a:buChar char="•"/>
            </a:pPr>
            <a:r>
              <a:rPr lang="en-US" dirty="0"/>
              <a:t>Enzyme requirements for stomach cells are different from fat storage cells, skin cells, blood cells, and nerve cells.</a:t>
            </a:r>
          </a:p>
          <a:p>
            <a:pPr marL="457200" indent="-457200">
              <a:buFont typeface="Arial" panose="020B0604020202020204" pitchFamily="34" charset="0"/>
              <a:buChar char="•"/>
            </a:pPr>
            <a:r>
              <a:rPr lang="en-US" dirty="0"/>
              <a:t>Environmental factors like pH and temperature partly control enzyme activity, but cells also regulate enzymes through various mechanisms.</a:t>
            </a:r>
          </a:p>
        </p:txBody>
      </p:sp>
    </p:spTree>
    <p:extLst>
      <p:ext uri="{BB962C8B-B14F-4D97-AF65-F5344CB8AC3E}">
        <p14:creationId xmlns:p14="http://schemas.microsoft.com/office/powerpoint/2010/main" val="3675248401"/>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1922</TotalTime>
  <Words>1031</Words>
  <Application>Microsoft Office PowerPoint</Application>
  <PresentationFormat>On-screen Show (4:3)</PresentationFormat>
  <Paragraphs>87</Paragraphs>
  <Slides>21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Arial</vt:lpstr>
      <vt:lpstr>Calibri</vt:lpstr>
      <vt:lpstr>Century Gothic</vt:lpstr>
      <vt:lpstr>Office Theme</vt:lpstr>
      <vt:lpstr>Lesson 6.5</vt:lpstr>
      <vt:lpstr>Objectives</vt:lpstr>
      <vt:lpstr>Metabolic Pathways and Enzymes</vt:lpstr>
      <vt:lpstr>Enzyme Active Site and Substrate Specificity1</vt:lpstr>
      <vt:lpstr>Enzyme Active Site and Substrate Specificity2</vt:lpstr>
      <vt:lpstr>Think It Through</vt:lpstr>
      <vt:lpstr>Induced Fit and Enzyme Function1</vt:lpstr>
      <vt:lpstr>Induced Fit and Enzyme Function2</vt:lpstr>
      <vt:lpstr>Metabolism Control through Enzyme Regulation</vt:lpstr>
      <vt:lpstr>Molecular Regulation of Enzymes1</vt:lpstr>
      <vt:lpstr>6.5 Figure 5</vt:lpstr>
      <vt:lpstr>Allosteric Regulation</vt:lpstr>
      <vt:lpstr>Science and You</vt:lpstr>
      <vt:lpstr>Molecular Regulation of Enzymes2</vt:lpstr>
      <vt:lpstr>Molecular Regulation of Enzymes3</vt:lpstr>
      <vt:lpstr>Reflection Question</vt:lpstr>
      <vt:lpstr>Enzyme Compartmentalization</vt:lpstr>
      <vt:lpstr>Feedback Inhibition in Metabolic Pathways</vt:lpstr>
      <vt:lpstr>6.5 Figure 9</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Annaleise Radchenko</cp:lastModifiedBy>
  <cp:revision>179</cp:revision>
  <dcterms:created xsi:type="dcterms:W3CDTF">2013-04-26T14:43:13Z</dcterms:created>
  <dcterms:modified xsi:type="dcterms:W3CDTF">2024-10-16T20:13:38Z</dcterms:modified>
</cp:coreProperties>
</file>