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2"/>
  </p:notesMasterIdLst>
  <p:handoutMasterIdLst>
    <p:handoutMasterId r:id="rId23"/>
  </p:handoutMasterIdLst>
  <p:sldIdLst>
    <p:sldId id="272" r:id="rId2"/>
    <p:sldId id="264" r:id="rId3"/>
    <p:sldId id="277" r:id="rId4"/>
    <p:sldId id="278" r:id="rId5"/>
    <p:sldId id="289" r:id="rId6"/>
    <p:sldId id="279" r:id="rId7"/>
    <p:sldId id="271" r:id="rId8"/>
    <p:sldId id="280" r:id="rId9"/>
    <p:sldId id="267" r:id="rId10"/>
    <p:sldId id="281" r:id="rId11"/>
    <p:sldId id="282" r:id="rId12"/>
    <p:sldId id="287" r:id="rId13"/>
    <p:sldId id="283" r:id="rId14"/>
    <p:sldId id="288" r:id="rId15"/>
    <p:sldId id="284" r:id="rId16"/>
    <p:sldId id="285" r:id="rId17"/>
    <p:sldId id="286" r:id="rId18"/>
    <p:sldId id="276" r:id="rId19"/>
    <p:sldId id="274" r:id="rId20"/>
    <p:sldId id="290" r:id="rId21"/>
  </p:sldIdLst>
  <p:sldSz cx="9144000" cy="6858000" type="screen4x3"/>
  <p:notesSz cx="6858000" cy="9144000"/>
  <p:embeddedFontLst>
    <p:embeddedFont>
      <p:font typeface="Century Gothic" panose="020B0502020202020204" pitchFamily="34"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8C4B1AB-DEAC-C301-E150-F72A6C26D63A}" name="Annaleise Radchenko" initials="AR" userId="S::aradchenko@hawkeslearning.com::6249d1a9-d5dd-4793-b8df-98b5e6874ab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2D7D9F"/>
    <a:srgbClr val="0000FF"/>
    <a:srgbClr val="366092"/>
    <a:srgbClr val="000099"/>
    <a:srgbClr val="000000"/>
    <a:srgbClr val="1F497C"/>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89" autoAdjust="0"/>
    <p:restoredTop sz="86410" autoAdjust="0"/>
  </p:normalViewPr>
  <p:slideViewPr>
    <p:cSldViewPr>
      <p:cViewPr varScale="1">
        <p:scale>
          <a:sx n="95" d="100"/>
          <a:sy n="95" d="100"/>
        </p:scale>
        <p:origin x="1572" y="96"/>
      </p:cViewPr>
      <p:guideLst>
        <p:guide orient="horz" pos="2160"/>
        <p:guide pos="2880"/>
      </p:guideLst>
    </p:cSldViewPr>
  </p:slideViewPr>
  <p:outlineViewPr>
    <p:cViewPr>
      <p:scale>
        <a:sx n="33" d="100"/>
        <a:sy n="33" d="100"/>
      </p:scale>
      <p:origin x="0" y="-6354"/>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84" d="100"/>
          <a:sy n="84" d="100"/>
        </p:scale>
        <p:origin x="391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10/1/2024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3020966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9F262B-740E-4480-8DD6-7DF3785A307D}" type="datetimeFigureOut">
              <a:rPr lang="en-US" smtClean="0"/>
              <a:pPr/>
              <a:t>10/1/2024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15ED13-301A-4C0A-8C7F-A4982DED9D67}" type="slidenum">
              <a:rPr lang="en-US" smtClean="0"/>
              <a:pPr/>
              <a:t>‹#›</a:t>
            </a:fld>
            <a:endParaRPr lang="en-US" dirty="0"/>
          </a:p>
        </p:txBody>
      </p:sp>
    </p:spTree>
    <p:extLst>
      <p:ext uri="{BB962C8B-B14F-4D97-AF65-F5344CB8AC3E}">
        <p14:creationId xmlns:p14="http://schemas.microsoft.com/office/powerpoint/2010/main" val="2568856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2: These are the stages of oxidation/reduction of a single carbon. Electrons are lost from carbon as methane (CH4) is oxidized to carbon dioxide (CO2). The loss of electrons is also accompanied by the loss of energy. Electrons are gained during the reduction of carbon dioxide to methane. The gain of an electron is accompanied by a gain in potential energy and often by the addition of a proton (H+).</a:t>
            </a:r>
          </a:p>
        </p:txBody>
      </p:sp>
      <p:sp>
        <p:nvSpPr>
          <p:cNvPr id="4" name="Slide Number Placeholder 3"/>
          <p:cNvSpPr>
            <a:spLocks noGrp="1"/>
          </p:cNvSpPr>
          <p:nvPr>
            <p:ph type="sldNum" sz="quarter" idx="5"/>
          </p:nvPr>
        </p:nvSpPr>
        <p:spPr/>
        <p:txBody>
          <a:bodyPr/>
          <a:lstStyle/>
          <a:p>
            <a:fld id="{7115ED13-301A-4C0A-8C7F-A4982DED9D67}" type="slidenum">
              <a:rPr lang="en-US" smtClean="0"/>
              <a:pPr/>
              <a:t>5</a:t>
            </a:fld>
            <a:endParaRPr lang="en-US" dirty="0"/>
          </a:p>
        </p:txBody>
      </p:sp>
    </p:spTree>
    <p:extLst>
      <p:ext uri="{BB962C8B-B14F-4D97-AF65-F5344CB8AC3E}">
        <p14:creationId xmlns:p14="http://schemas.microsoft.com/office/powerpoint/2010/main" val="2851526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Aptos" panose="020B0004020202020204" pitchFamily="34" charset="0"/>
              </a:rPr>
              <a:t>Originally an On Your Own. This is included here to use as a talking point or for a think-pair-share activity.</a:t>
            </a:r>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7</a:t>
            </a:fld>
            <a:endParaRPr lang="en-US" dirty="0"/>
          </a:p>
        </p:txBody>
      </p:sp>
    </p:spTree>
    <p:extLst>
      <p:ext uri="{BB962C8B-B14F-4D97-AF65-F5344CB8AC3E}">
        <p14:creationId xmlns:p14="http://schemas.microsoft.com/office/powerpoint/2010/main" val="3476235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3: The oxidized form of the electron carrier (NAD+) is converted to the reduced form (NADH). The nitrogenous base in NADH has one more hydrogen ion and two more electrons than in NAD+.</a:t>
            </a:r>
          </a:p>
        </p:txBody>
      </p:sp>
      <p:sp>
        <p:nvSpPr>
          <p:cNvPr id="4" name="Slide Number Placeholder 3"/>
          <p:cNvSpPr>
            <a:spLocks noGrp="1"/>
          </p:cNvSpPr>
          <p:nvPr>
            <p:ph type="sldNum" sz="quarter" idx="5"/>
          </p:nvPr>
        </p:nvSpPr>
        <p:spPr/>
        <p:txBody>
          <a:bodyPr/>
          <a:lstStyle/>
          <a:p>
            <a:fld id="{7115ED13-301A-4C0A-8C7F-A4982DED9D67}" type="slidenum">
              <a:rPr lang="en-US" smtClean="0"/>
              <a:pPr/>
              <a:t>9</a:t>
            </a:fld>
            <a:endParaRPr lang="en-US" dirty="0"/>
          </a:p>
        </p:txBody>
      </p:sp>
    </p:spTree>
    <p:extLst>
      <p:ext uri="{BB962C8B-B14F-4D97-AF65-F5344CB8AC3E}">
        <p14:creationId xmlns:p14="http://schemas.microsoft.com/office/powerpoint/2010/main" val="3861545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4: ATP (adenosine triphosphate) has three phosphate groups that can be removed by hydrolysis (the addition of H2O) to form ADP (adenosine diphosphate) or AMP (adenosine monophosphate). The negative charges on the phosphate group naturally repel each other, requiring energy to bond them together and releasing energy when these bonds are broken.</a:t>
            </a:r>
          </a:p>
        </p:txBody>
      </p:sp>
      <p:sp>
        <p:nvSpPr>
          <p:cNvPr id="4" name="Slide Number Placeholder 3"/>
          <p:cNvSpPr>
            <a:spLocks noGrp="1"/>
          </p:cNvSpPr>
          <p:nvPr>
            <p:ph type="sldNum" sz="quarter" idx="5"/>
          </p:nvPr>
        </p:nvSpPr>
        <p:spPr/>
        <p:txBody>
          <a:bodyPr/>
          <a:lstStyle/>
          <a:p>
            <a:fld id="{7115ED13-301A-4C0A-8C7F-A4982DED9D67}" type="slidenum">
              <a:rPr lang="en-US" smtClean="0"/>
              <a:pPr/>
              <a:t>12</a:t>
            </a:fld>
            <a:endParaRPr lang="en-US" dirty="0"/>
          </a:p>
        </p:txBody>
      </p:sp>
    </p:spTree>
    <p:extLst>
      <p:ext uri="{BB962C8B-B14F-4D97-AF65-F5344CB8AC3E}">
        <p14:creationId xmlns:p14="http://schemas.microsoft.com/office/powerpoint/2010/main" val="2055871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6: To meet the energy needs of living organisms, ATP is constantly dephosphorylated into ADP and then phosphorylated into ATP. This is known as the ATP-ADP cycle.</a:t>
            </a:r>
          </a:p>
        </p:txBody>
      </p:sp>
      <p:sp>
        <p:nvSpPr>
          <p:cNvPr id="4" name="Slide Number Placeholder 3"/>
          <p:cNvSpPr>
            <a:spLocks noGrp="1"/>
          </p:cNvSpPr>
          <p:nvPr>
            <p:ph type="sldNum" sz="quarter" idx="5"/>
          </p:nvPr>
        </p:nvSpPr>
        <p:spPr/>
        <p:txBody>
          <a:bodyPr/>
          <a:lstStyle/>
          <a:p>
            <a:fld id="{7115ED13-301A-4C0A-8C7F-A4982DED9D67}" type="slidenum">
              <a:rPr lang="en-US" smtClean="0"/>
              <a:pPr/>
              <a:t>14</a:t>
            </a:fld>
            <a:endParaRPr lang="en-US" dirty="0"/>
          </a:p>
        </p:txBody>
      </p:sp>
    </p:spTree>
    <p:extLst>
      <p:ext uri="{BB962C8B-B14F-4D97-AF65-F5344CB8AC3E}">
        <p14:creationId xmlns:p14="http://schemas.microsoft.com/office/powerpoint/2010/main" val="17258596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7: In a substrate-level phosphorylation reaction, a phosphate group is removed from an intermediate reactant and is attached to ADP, forming a molecule of ATP.</a:t>
            </a:r>
          </a:p>
        </p:txBody>
      </p:sp>
      <p:sp>
        <p:nvSpPr>
          <p:cNvPr id="4" name="Slide Number Placeholder 3"/>
          <p:cNvSpPr>
            <a:spLocks noGrp="1"/>
          </p:cNvSpPr>
          <p:nvPr>
            <p:ph type="sldNum" sz="quarter" idx="5"/>
          </p:nvPr>
        </p:nvSpPr>
        <p:spPr/>
        <p:txBody>
          <a:bodyPr/>
          <a:lstStyle/>
          <a:p>
            <a:fld id="{7115ED13-301A-4C0A-8C7F-A4982DED9D67}" type="slidenum">
              <a:rPr lang="en-US" smtClean="0"/>
              <a:pPr/>
              <a:t>16</a:t>
            </a:fld>
            <a:endParaRPr lang="en-US" dirty="0"/>
          </a:p>
        </p:txBody>
      </p:sp>
    </p:spTree>
    <p:extLst>
      <p:ext uri="{BB962C8B-B14F-4D97-AF65-F5344CB8AC3E}">
        <p14:creationId xmlns:p14="http://schemas.microsoft.com/office/powerpoint/2010/main" val="16890950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This is included as a relevant application for this topic.</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18</a:t>
            </a:fld>
            <a:endParaRPr lang="en-US" dirty="0"/>
          </a:p>
        </p:txBody>
      </p:sp>
    </p:spTree>
    <p:extLst>
      <p:ext uri="{BB962C8B-B14F-4D97-AF65-F5344CB8AC3E}">
        <p14:creationId xmlns:p14="http://schemas.microsoft.com/office/powerpoint/2010/main" val="21045648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pic>
        <p:nvPicPr>
          <p:cNvPr id="3" name="Picture 2">
            <a:extLst>
              <a:ext uri="{FF2B5EF4-FFF2-40B4-BE49-F238E27FC236}">
                <a16:creationId xmlns:a16="http://schemas.microsoft.com/office/drawing/2014/main" id="{608EB715-DC18-4A09-A71D-E9CABC0599EB}"/>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05200" y="-320615"/>
            <a:ext cx="5893594" cy="6858000"/>
          </a:xfrm>
          <a:prstGeom prst="rect">
            <a:avLst/>
          </a:prstGeom>
        </p:spPr>
      </p:pic>
      <p:sp>
        <p:nvSpPr>
          <p:cNvPr id="4" name="TextBox 3">
            <a:extLst>
              <a:ext uri="{FF2B5EF4-FFF2-40B4-BE49-F238E27FC236}">
                <a16:creationId xmlns:a16="http://schemas.microsoft.com/office/drawing/2014/main" id="{5E55021B-8C83-0E64-7853-247E9DC8E5CC}"/>
              </a:ext>
            </a:extLst>
          </p:cNvPr>
          <p:cNvSpPr txBox="1"/>
          <p:nvPr userDrawn="1"/>
        </p:nvSpPr>
        <p:spPr>
          <a:xfrm>
            <a:off x="3276600" y="6096038"/>
            <a:ext cx="8381999" cy="464743"/>
          </a:xfrm>
          <a:prstGeom prst="rect">
            <a:avLst/>
          </a:prstGeom>
          <a:noFill/>
        </p:spPr>
        <p:txBody>
          <a:bodyPr wrap="square">
            <a:spAutoFit/>
          </a:bodyPr>
          <a:lstStyle/>
          <a:p>
            <a:pPr defTabSz="457200">
              <a:spcBef>
                <a:spcPct val="20000"/>
              </a:spcBef>
              <a:defRPr/>
            </a:pPr>
            <a:r>
              <a:rPr lang="en-US" sz="1050" dirty="0"/>
              <a:t>© 2023 Hawkes Learning. All rights reserved. Authorized only for instructor use in the classroom.</a:t>
            </a:r>
          </a:p>
          <a:p>
            <a:pPr defTabSz="457200">
              <a:spcBef>
                <a:spcPct val="20000"/>
              </a:spcBef>
              <a:defRPr/>
            </a:pPr>
            <a:r>
              <a:rPr lang="en-US" sz="1050" dirty="0"/>
              <a:t>No reproduction or further distribution permitted without the prior written consent of Hawkes Learning.</a:t>
            </a:r>
          </a:p>
        </p:txBody>
      </p:sp>
      <p:sp>
        <p:nvSpPr>
          <p:cNvPr id="9" name="Content Placeholder 8">
            <a:extLst>
              <a:ext uri="{FF2B5EF4-FFF2-40B4-BE49-F238E27FC236}">
                <a16:creationId xmlns:a16="http://schemas.microsoft.com/office/drawing/2014/main" id="{93791900-F9C7-EB19-6E5D-FAAB3EFAF3EE}"/>
              </a:ext>
            </a:extLst>
          </p:cNvPr>
          <p:cNvSpPr>
            <a:spLocks noGrp="1"/>
          </p:cNvSpPr>
          <p:nvPr>
            <p:ph sz="quarter" idx="10" hasCustomPrompt="1"/>
          </p:nvPr>
        </p:nvSpPr>
        <p:spPr>
          <a:xfrm>
            <a:off x="381000" y="2800183"/>
            <a:ext cx="3581400" cy="990600"/>
          </a:xfrm>
          <a:prstGeom prst="rect">
            <a:avLst/>
          </a:prstGeom>
        </p:spPr>
        <p:txBody>
          <a:bodyPr/>
          <a:lstStyle>
            <a:lvl1pPr marL="0" indent="0">
              <a:buNone/>
              <a:defRPr b="1"/>
            </a:lvl1pPr>
          </a:lstStyle>
          <a:p>
            <a:pPr lvl="0"/>
            <a:r>
              <a:rPr lang="en-US" dirty="0"/>
              <a:t>Lesson Title</a:t>
            </a:r>
          </a:p>
        </p:txBody>
      </p:sp>
      <p:sp>
        <p:nvSpPr>
          <p:cNvPr id="13" name="Text Placeholder 12">
            <a:extLst>
              <a:ext uri="{FF2B5EF4-FFF2-40B4-BE49-F238E27FC236}">
                <a16:creationId xmlns:a16="http://schemas.microsoft.com/office/drawing/2014/main" id="{D0492872-1E9F-75D1-A86E-4EAE19934D9B}"/>
              </a:ext>
            </a:extLst>
          </p:cNvPr>
          <p:cNvSpPr>
            <a:spLocks noGrp="1"/>
          </p:cNvSpPr>
          <p:nvPr>
            <p:ph type="body" sz="quarter" idx="11" hasCustomPrompt="1"/>
          </p:nvPr>
        </p:nvSpPr>
        <p:spPr>
          <a:xfrm>
            <a:off x="379562" y="1729204"/>
            <a:ext cx="3581400" cy="914400"/>
          </a:xfrm>
          <a:prstGeom prst="rect">
            <a:avLst/>
          </a:prstGeom>
        </p:spPr>
        <p:txBody>
          <a:bodyPr/>
          <a:lstStyle>
            <a:lvl1pPr marL="0" indent="0">
              <a:buNone/>
              <a:defRPr sz="4400" b="1">
                <a:latin typeface="Arial" panose="020B0604020202020204" pitchFamily="34" charset="0"/>
                <a:cs typeface="Arial" panose="020B0604020202020204" pitchFamily="34" charset="0"/>
              </a:defRPr>
            </a:lvl1pPr>
          </a:lstStyle>
          <a:p>
            <a:pPr lvl="0"/>
            <a:r>
              <a:rPr lang="en-US" dirty="0"/>
              <a:t>Lesson X.X</a:t>
            </a:r>
          </a:p>
        </p:txBody>
      </p:sp>
    </p:spTree>
    <p:extLst>
      <p:ext uri="{BB962C8B-B14F-4D97-AF65-F5344CB8AC3E}">
        <p14:creationId xmlns:p14="http://schemas.microsoft.com/office/powerpoint/2010/main" val="310307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Think it Through</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rgbClr val="1F497D"/>
          </a:solidFill>
        </p:spPr>
        <p:txBody>
          <a:bodyPr>
            <a:normAutofit/>
          </a:bodyPr>
          <a:lstStyle>
            <a:lvl1pPr marL="0" indent="0">
              <a:buFontTx/>
              <a:buNone/>
              <a:defRPr sz="2800" b="0" i="0" baseline="0">
                <a:solidFill>
                  <a:schemeClr val="bg1"/>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881831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2D7D9F"/>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966751E-D7BB-F58F-6EF7-988C1DD7F7EC}"/>
              </a:ext>
              <a:ext uri="{C183D7F6-B498-43B3-948B-1728B52AA6E4}">
                <adec:decorative xmlns:adec="http://schemas.microsoft.com/office/drawing/2017/decorative" val="1"/>
              </a:ext>
            </a:extLst>
          </p:cNvPr>
          <p:cNvGrpSpPr/>
          <p:nvPr userDrawn="1"/>
        </p:nvGrpSpPr>
        <p:grpSpPr>
          <a:xfrm>
            <a:off x="21566" y="1981200"/>
            <a:ext cx="9144000" cy="2250283"/>
            <a:chOff x="1524000" y="1410227"/>
            <a:chExt cx="9144000" cy="2250283"/>
          </a:xfrm>
        </p:grpSpPr>
        <p:cxnSp>
          <p:nvCxnSpPr>
            <p:cNvPr id="4" name="Straight Connector 3">
              <a:extLst>
                <a:ext uri="{FF2B5EF4-FFF2-40B4-BE49-F238E27FC236}">
                  <a16:creationId xmlns:a16="http://schemas.microsoft.com/office/drawing/2014/main" id="{E5745617-7817-BAD4-50DB-96682A18AA8C}"/>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64544EB-EC3E-1655-8249-41F759480F18}"/>
                </a:ext>
              </a:extLst>
            </p:cNvPr>
            <p:cNvSpPr txBox="1"/>
            <p:nvPr/>
          </p:nvSpPr>
          <p:spPr>
            <a:xfrm>
              <a:off x="1524000" y="1410227"/>
              <a:ext cx="9144000" cy="1200329"/>
            </a:xfrm>
            <a:prstGeom prst="rect">
              <a:avLst/>
            </a:prstGeom>
            <a:noFill/>
          </p:spPr>
          <p:txBody>
            <a:bodyPr wrap="square" rtlCol="0">
              <a:spAutoFit/>
            </a:bodyPr>
            <a:lstStyle/>
            <a:p>
              <a:pPr algn="ctr"/>
              <a:r>
                <a:rPr lang="en-US" sz="7200" b="1" dirty="0">
                  <a:solidFill>
                    <a:schemeClr val="bg1"/>
                  </a:solidFill>
                  <a:latin typeface="Century Gothic" panose="020B0502020202020204" pitchFamily="34" charset="0"/>
                </a:rPr>
                <a:t>HAWKES</a:t>
              </a:r>
              <a:r>
                <a:rPr lang="en-US" sz="7200" dirty="0">
                  <a:solidFill>
                    <a:schemeClr val="bg1"/>
                  </a:solidFill>
                  <a:latin typeface="Century Gothic" panose="020B0502020202020204" pitchFamily="34" charset="0"/>
                </a:rPr>
                <a:t> LEARNING</a:t>
              </a:r>
            </a:p>
          </p:txBody>
        </p:sp>
        <p:pic>
          <p:nvPicPr>
            <p:cNvPr id="6" name="Picture 5">
              <a:extLst>
                <a:ext uri="{FF2B5EF4-FFF2-40B4-BE49-F238E27FC236}">
                  <a16:creationId xmlns:a16="http://schemas.microsoft.com/office/drawing/2014/main" id="{09AE6A06-DC07-3D52-BB89-86F2EF077C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FF2B5EF4-FFF2-40B4-BE49-F238E27FC236}">
                  <a16:creationId xmlns:a16="http://schemas.microsoft.com/office/drawing/2014/main" id="{C2522F05-C169-5A8E-BEE7-C2AF4A8B2F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FF2B5EF4-FFF2-40B4-BE49-F238E27FC236}">
                  <a16:creationId xmlns:a16="http://schemas.microsoft.com/office/drawing/2014/main" id="{F787E3FD-08C2-8D03-8749-14D0892684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grpSp>
      <p:pic>
        <p:nvPicPr>
          <p:cNvPr id="9" name="Picture 8">
            <a:extLst>
              <a:ext uri="{FF2B5EF4-FFF2-40B4-BE49-F238E27FC236}">
                <a16:creationId xmlns:a16="http://schemas.microsoft.com/office/drawing/2014/main" id="{06388AC8-6D6B-52AD-1753-6A2F27A1765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65631" y="3621883"/>
            <a:ext cx="609600" cy="609600"/>
          </a:xfrm>
          <a:prstGeom prst="rect">
            <a:avLst/>
          </a:prstGeom>
        </p:spPr>
      </p:pic>
    </p:spTree>
    <p:extLst>
      <p:ext uri="{BB962C8B-B14F-4D97-AF65-F5344CB8AC3E}">
        <p14:creationId xmlns:p14="http://schemas.microsoft.com/office/powerpoint/2010/main" val="3711759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3853421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Objectives</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Arial" panose="020B0604020202020204" pitchFamily="34" charset="0"/>
              <a:buChar char="•"/>
              <a:defRPr sz="2800" b="0" i="0" baseline="0">
                <a:solidFill>
                  <a:srgbClr val="366092"/>
                </a:solidFill>
              </a:defRPr>
            </a:lvl1pPr>
            <a:lvl2pPr marL="914400" indent="-457200">
              <a:buFont typeface="Arial" panose="020B0604020202020204" pitchFamily="34" charset="0"/>
              <a:buChar char="•"/>
              <a:defRPr/>
            </a:lvl2pPr>
          </a:lstStyle>
          <a:p>
            <a:pPr lvl="0"/>
            <a:r>
              <a:rPr lang="en-US" dirty="0"/>
              <a:t>Click to edit Master text style</a:t>
            </a:r>
          </a:p>
          <a:p>
            <a:pPr lvl="1"/>
            <a:r>
              <a:rPr lang="en-US" dirty="0"/>
              <a:t>Example</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862073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2606038"/>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graphicFrame>
        <p:nvGraphicFramePr>
          <p:cNvPr id="2" name="Table 1" descr="Table of the approximate percentages of oxygen, carbon, hydrogen, and nitrogen in living organisms, humans, compared to the nonliving world, the atmosphere and Earth's crust.">
            <a:extLst>
              <a:ext uri="{FF2B5EF4-FFF2-40B4-BE49-F238E27FC236}">
                <a16:creationId xmlns:a16="http://schemas.microsoft.com/office/drawing/2014/main" id="{7752BC44-D9D7-973A-D839-65E26F7F18B2}"/>
              </a:ext>
            </a:extLst>
          </p:cNvPr>
          <p:cNvGraphicFramePr>
            <a:graphicFrameLocks noGrp="1"/>
          </p:cNvGraphicFramePr>
          <p:nvPr userDrawn="1">
            <p:extLst>
              <p:ext uri="{D42A27DB-BD31-4B8C-83A1-F6EECF244321}">
                <p14:modId xmlns:p14="http://schemas.microsoft.com/office/powerpoint/2010/main" val="186948695"/>
              </p:ext>
            </p:extLst>
          </p:nvPr>
        </p:nvGraphicFramePr>
        <p:xfrm>
          <a:off x="1485900" y="4013200"/>
          <a:ext cx="6096000" cy="185420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1522627793"/>
                    </a:ext>
                  </a:extLst>
                </a:gridCol>
                <a:gridCol w="1524000">
                  <a:extLst>
                    <a:ext uri="{9D8B030D-6E8A-4147-A177-3AD203B41FA5}">
                      <a16:colId xmlns:a16="http://schemas.microsoft.com/office/drawing/2014/main" val="4293862904"/>
                    </a:ext>
                  </a:extLst>
                </a:gridCol>
                <a:gridCol w="1524000">
                  <a:extLst>
                    <a:ext uri="{9D8B030D-6E8A-4147-A177-3AD203B41FA5}">
                      <a16:colId xmlns:a16="http://schemas.microsoft.com/office/drawing/2014/main" val="1570581887"/>
                    </a:ext>
                  </a:extLst>
                </a:gridCol>
                <a:gridCol w="1524000">
                  <a:extLst>
                    <a:ext uri="{9D8B030D-6E8A-4147-A177-3AD203B41FA5}">
                      <a16:colId xmlns:a16="http://schemas.microsoft.com/office/drawing/2014/main" val="435066104"/>
                    </a:ext>
                  </a:extLst>
                </a:gridCol>
              </a:tblGrid>
              <a:tr h="370840">
                <a:tc>
                  <a:txBody>
                    <a:bodyPr/>
                    <a:lstStyle/>
                    <a:p>
                      <a:pPr algn="l"/>
                      <a:endParaRPr lang="en-IN" b="0" dirty="0">
                        <a:solidFill>
                          <a:schemeClr val="bg1"/>
                        </a:solidFill>
                        <a:effectLst/>
                        <a:latin typeface="+mn-lt"/>
                      </a:endParaRPr>
                    </a:p>
                  </a:txBody>
                  <a:tcPr anchor="ctr"/>
                </a:tc>
                <a:tc>
                  <a:txBody>
                    <a:bodyPr/>
                    <a:lstStyle/>
                    <a:p>
                      <a:pPr algn="l"/>
                      <a:endParaRPr lang="en-IN" b="0" dirty="0">
                        <a:solidFill>
                          <a:schemeClr val="bg1"/>
                        </a:solidFill>
                        <a:effectLst/>
                        <a:latin typeface="+mn-lt"/>
                      </a:endParaRPr>
                    </a:p>
                  </a:txBody>
                  <a:tcPr anchor="ctr"/>
                </a:tc>
                <a:tc>
                  <a:txBody>
                    <a:bodyPr/>
                    <a:lstStyle/>
                    <a:p>
                      <a:pPr algn="l"/>
                      <a:endParaRPr lang="en-IN" b="0" dirty="0">
                        <a:solidFill>
                          <a:schemeClr val="bg1"/>
                        </a:solidFill>
                        <a:effectLst/>
                        <a:latin typeface="+mn-lt"/>
                      </a:endParaRPr>
                    </a:p>
                  </a:txBody>
                  <a:tcPr anchor="ctr"/>
                </a:tc>
                <a:tc>
                  <a:txBody>
                    <a:bodyPr/>
                    <a:lstStyle/>
                    <a:p>
                      <a:pPr algn="l"/>
                      <a:endParaRPr lang="en-IN" b="0" dirty="0">
                        <a:solidFill>
                          <a:schemeClr val="bg1"/>
                        </a:solidFill>
                        <a:effectLst/>
                        <a:latin typeface="+mn-lt"/>
                      </a:endParaRPr>
                    </a:p>
                  </a:txBody>
                  <a:tcPr anchor="ctr"/>
                </a:tc>
                <a:extLst>
                  <a:ext uri="{0D108BD9-81ED-4DB2-BD59-A6C34878D82A}">
                    <a16:rowId xmlns:a16="http://schemas.microsoft.com/office/drawing/2014/main" val="1420373151"/>
                  </a:ext>
                </a:extLst>
              </a:tr>
              <a:tr h="370840">
                <a:tc>
                  <a:txBody>
                    <a:bodyPr/>
                    <a:lstStyle/>
                    <a:p>
                      <a:endParaRPr lang="en-IN" b="0" dirty="0">
                        <a:solidFill>
                          <a:srgbClr val="366092"/>
                        </a:solidFill>
                        <a:effectLst/>
                        <a:latin typeface="+mn-lt"/>
                      </a:endParaRPr>
                    </a:p>
                  </a:txBody>
                  <a:tcPr anchor="ctr"/>
                </a:tc>
                <a:tc>
                  <a:txBody>
                    <a:bodyPr/>
                    <a:lstStyle/>
                    <a:p>
                      <a:endParaRPr lang="en-IN" b="0" dirty="0">
                        <a:solidFill>
                          <a:srgbClr val="366092"/>
                        </a:solidFill>
                        <a:effectLst/>
                        <a:latin typeface="+mn-lt"/>
                      </a:endParaRPr>
                    </a:p>
                  </a:txBody>
                  <a:tcPr anchor="ctr"/>
                </a:tc>
                <a:tc>
                  <a:txBody>
                    <a:bodyPr/>
                    <a:lstStyle/>
                    <a:p>
                      <a:endParaRPr lang="en-IN" b="0" dirty="0">
                        <a:solidFill>
                          <a:srgbClr val="366092"/>
                        </a:solidFill>
                        <a:effectLst/>
                        <a:latin typeface="+mn-lt"/>
                      </a:endParaRPr>
                    </a:p>
                  </a:txBody>
                  <a:tcPr anchor="ctr"/>
                </a:tc>
                <a:tc>
                  <a:txBody>
                    <a:bodyPr/>
                    <a:lstStyle/>
                    <a:p>
                      <a:endParaRPr lang="en-IN" b="0" dirty="0">
                        <a:solidFill>
                          <a:srgbClr val="366092"/>
                        </a:solidFill>
                        <a:effectLst/>
                        <a:latin typeface="+mn-lt"/>
                      </a:endParaRPr>
                    </a:p>
                  </a:txBody>
                  <a:tcPr anchor="ctr"/>
                </a:tc>
                <a:extLst>
                  <a:ext uri="{0D108BD9-81ED-4DB2-BD59-A6C34878D82A}">
                    <a16:rowId xmlns:a16="http://schemas.microsoft.com/office/drawing/2014/main" val="3412931234"/>
                  </a:ext>
                </a:extLst>
              </a:tr>
              <a:tr h="370840">
                <a:tc>
                  <a:txBody>
                    <a:bodyPr/>
                    <a:lstStyle/>
                    <a:p>
                      <a:endParaRPr lang="en-IN" b="0" dirty="0">
                        <a:solidFill>
                          <a:srgbClr val="366092"/>
                        </a:solidFill>
                        <a:effectLst/>
                        <a:latin typeface="+mn-lt"/>
                      </a:endParaRPr>
                    </a:p>
                  </a:txBody>
                  <a:tcPr anchor="ctr"/>
                </a:tc>
                <a:tc>
                  <a:txBody>
                    <a:bodyPr/>
                    <a:lstStyle/>
                    <a:p>
                      <a:endParaRPr lang="en-IN" b="0" dirty="0">
                        <a:solidFill>
                          <a:srgbClr val="366092"/>
                        </a:solidFill>
                        <a:effectLst/>
                        <a:latin typeface="+mn-lt"/>
                      </a:endParaRPr>
                    </a:p>
                  </a:txBody>
                  <a:tcPr anchor="ctr"/>
                </a:tc>
                <a:tc>
                  <a:txBody>
                    <a:bodyPr/>
                    <a:lstStyle/>
                    <a:p>
                      <a:endParaRPr lang="en-IN" b="0" dirty="0">
                        <a:solidFill>
                          <a:srgbClr val="366092"/>
                        </a:solidFill>
                        <a:effectLst/>
                        <a:latin typeface="+mn-lt"/>
                      </a:endParaRPr>
                    </a:p>
                  </a:txBody>
                  <a:tcPr anchor="ctr"/>
                </a:tc>
                <a:tc>
                  <a:txBody>
                    <a:bodyPr/>
                    <a:lstStyle/>
                    <a:p>
                      <a:endParaRPr lang="en-IN" b="0" dirty="0">
                        <a:solidFill>
                          <a:srgbClr val="366092"/>
                        </a:solidFill>
                        <a:effectLst/>
                        <a:latin typeface="+mn-lt"/>
                      </a:endParaRPr>
                    </a:p>
                  </a:txBody>
                  <a:tcPr anchor="ctr"/>
                </a:tc>
                <a:extLst>
                  <a:ext uri="{0D108BD9-81ED-4DB2-BD59-A6C34878D82A}">
                    <a16:rowId xmlns:a16="http://schemas.microsoft.com/office/drawing/2014/main" val="1548708678"/>
                  </a:ext>
                </a:extLst>
              </a:tr>
              <a:tr h="370840">
                <a:tc>
                  <a:txBody>
                    <a:bodyPr/>
                    <a:lstStyle/>
                    <a:p>
                      <a:endParaRPr lang="en-IN" b="0" dirty="0">
                        <a:solidFill>
                          <a:srgbClr val="366092"/>
                        </a:solidFill>
                        <a:effectLst/>
                        <a:latin typeface="+mn-lt"/>
                      </a:endParaRPr>
                    </a:p>
                  </a:txBody>
                  <a:tcPr anchor="ctr"/>
                </a:tc>
                <a:tc>
                  <a:txBody>
                    <a:bodyPr/>
                    <a:lstStyle/>
                    <a:p>
                      <a:endParaRPr lang="en-IN" b="0" dirty="0">
                        <a:solidFill>
                          <a:srgbClr val="366092"/>
                        </a:solidFill>
                        <a:effectLst/>
                        <a:latin typeface="+mn-lt"/>
                      </a:endParaRPr>
                    </a:p>
                  </a:txBody>
                  <a:tcPr anchor="ctr"/>
                </a:tc>
                <a:tc>
                  <a:txBody>
                    <a:bodyPr/>
                    <a:lstStyle/>
                    <a:p>
                      <a:endParaRPr lang="en-IN" b="0" dirty="0">
                        <a:solidFill>
                          <a:srgbClr val="366092"/>
                        </a:solidFill>
                        <a:effectLst/>
                        <a:latin typeface="+mn-lt"/>
                      </a:endParaRPr>
                    </a:p>
                  </a:txBody>
                  <a:tcPr anchor="ctr"/>
                </a:tc>
                <a:tc>
                  <a:txBody>
                    <a:bodyPr/>
                    <a:lstStyle/>
                    <a:p>
                      <a:endParaRPr lang="en-IN" b="0" dirty="0">
                        <a:solidFill>
                          <a:srgbClr val="366092"/>
                        </a:solidFill>
                        <a:effectLst/>
                        <a:latin typeface="+mn-lt"/>
                      </a:endParaRPr>
                    </a:p>
                  </a:txBody>
                  <a:tcPr anchor="ctr"/>
                </a:tc>
                <a:extLst>
                  <a:ext uri="{0D108BD9-81ED-4DB2-BD59-A6C34878D82A}">
                    <a16:rowId xmlns:a16="http://schemas.microsoft.com/office/drawing/2014/main" val="2157668464"/>
                  </a:ext>
                </a:extLst>
              </a:tr>
              <a:tr h="370840">
                <a:tc>
                  <a:txBody>
                    <a:bodyPr/>
                    <a:lstStyle/>
                    <a:p>
                      <a:endParaRPr lang="en-IN" b="0" dirty="0">
                        <a:solidFill>
                          <a:srgbClr val="366092"/>
                        </a:solidFill>
                        <a:effectLst/>
                        <a:latin typeface="+mn-lt"/>
                      </a:endParaRPr>
                    </a:p>
                  </a:txBody>
                  <a:tcPr anchor="ctr"/>
                </a:tc>
                <a:tc>
                  <a:txBody>
                    <a:bodyPr/>
                    <a:lstStyle/>
                    <a:p>
                      <a:endParaRPr lang="en-IN" b="0" dirty="0">
                        <a:solidFill>
                          <a:srgbClr val="366092"/>
                        </a:solidFill>
                        <a:effectLst/>
                        <a:latin typeface="+mn-lt"/>
                      </a:endParaRPr>
                    </a:p>
                  </a:txBody>
                  <a:tcPr anchor="ctr"/>
                </a:tc>
                <a:tc>
                  <a:txBody>
                    <a:bodyPr/>
                    <a:lstStyle/>
                    <a:p>
                      <a:endParaRPr lang="en-IN" b="0" dirty="0">
                        <a:solidFill>
                          <a:srgbClr val="366092"/>
                        </a:solidFill>
                        <a:effectLst/>
                        <a:latin typeface="+mn-lt"/>
                      </a:endParaRPr>
                    </a:p>
                  </a:txBody>
                  <a:tcPr anchor="ctr"/>
                </a:tc>
                <a:tc>
                  <a:txBody>
                    <a:bodyPr/>
                    <a:lstStyle/>
                    <a:p>
                      <a:endParaRPr lang="en-IN" b="0" dirty="0">
                        <a:solidFill>
                          <a:srgbClr val="366092"/>
                        </a:solidFill>
                        <a:effectLst/>
                        <a:latin typeface="+mn-lt"/>
                      </a:endParaRPr>
                    </a:p>
                  </a:txBody>
                  <a:tcPr anchor="ctr"/>
                </a:tc>
                <a:extLst>
                  <a:ext uri="{0D108BD9-81ED-4DB2-BD59-A6C34878D82A}">
                    <a16:rowId xmlns:a16="http://schemas.microsoft.com/office/drawing/2014/main" val="236598913"/>
                  </a:ext>
                </a:extLst>
              </a:tr>
            </a:tbl>
          </a:graphicData>
        </a:graphic>
      </p:graphicFrame>
    </p:spTree>
    <p:extLst>
      <p:ext uri="{BB962C8B-B14F-4D97-AF65-F5344CB8AC3E}">
        <p14:creationId xmlns:p14="http://schemas.microsoft.com/office/powerpoint/2010/main" val="280790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3886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2" name="Content Placeholder 2">
            <a:extLst>
              <a:ext uri="{FF2B5EF4-FFF2-40B4-BE49-F238E27FC236}">
                <a16:creationId xmlns:a16="http://schemas.microsoft.com/office/drawing/2014/main" id="{A199D9D7-D46E-5BC7-C02C-BCF6B528DBB8}"/>
              </a:ext>
            </a:extLst>
          </p:cNvPr>
          <p:cNvSpPr>
            <a:spLocks noGrp="1"/>
          </p:cNvSpPr>
          <p:nvPr>
            <p:ph idx="10"/>
          </p:nvPr>
        </p:nvSpPr>
        <p:spPr>
          <a:xfrm>
            <a:off x="4419600" y="1280160"/>
            <a:ext cx="4267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3331883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gure Numb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Lesson X.X Figure Number</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4088564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Group Activity</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chemeClr val="accent1"/>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995995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Science &amp; You</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chemeClr val="accent1"/>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901683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Reflection Question</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59"/>
            <a:ext cx="8229600" cy="4572001"/>
          </a:xfrm>
          <a:prstGeom prst="rect">
            <a:avLst/>
          </a:prstGeom>
          <a:solidFill>
            <a:srgbClr val="1F497D"/>
          </a:solidFill>
        </p:spPr>
        <p:txBody>
          <a:bodyPr>
            <a:normAutofit/>
          </a:bodyPr>
          <a:lstStyle>
            <a:lvl1pPr marL="0" indent="0">
              <a:buFont typeface="Arial" panose="020B0604020202020204" pitchFamily="34" charset="0"/>
              <a:buNone/>
              <a:defRPr sz="2800" b="0" i="0" baseline="0">
                <a:solidFill>
                  <a:schemeClr val="bg1"/>
                </a:solidFill>
              </a:defRPr>
            </a:lvl1pPr>
          </a:lstStyle>
          <a:p>
            <a:pPr lvl="0"/>
            <a:endParaRPr lang="en-US" dirty="0"/>
          </a:p>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407743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9" r:id="rId4"/>
    <p:sldLayoutId id="2147483655" r:id="rId5"/>
    <p:sldLayoutId id="2147483652" r:id="rId6"/>
    <p:sldLayoutId id="2147483653" r:id="rId7"/>
    <p:sldLayoutId id="2147483658" r:id="rId8"/>
    <p:sldLayoutId id="2147483656" r:id="rId9"/>
    <p:sldLayoutId id="2147483657" r:id="rId10"/>
    <p:sldLayoutId id="2147483654"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esson Number">
            <a:extLst>
              <a:ext uri="{FF2B5EF4-FFF2-40B4-BE49-F238E27FC236}">
                <a16:creationId xmlns:a16="http://schemas.microsoft.com/office/drawing/2014/main" id="{4E7A1944-20A9-5EFC-CF5D-428D07B9FF1F}"/>
              </a:ext>
            </a:extLst>
          </p:cNvPr>
          <p:cNvSpPr>
            <a:spLocks noGrp="1"/>
          </p:cNvSpPr>
          <p:nvPr>
            <p:ph type="title" idx="4294967295"/>
          </p:nvPr>
        </p:nvSpPr>
        <p:spPr>
          <a:xfrm>
            <a:off x="379562" y="1729204"/>
            <a:ext cx="35814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buNone/>
              <a:defRPr sz="4400" b="1">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4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Lesson 7.1</a:t>
            </a:r>
          </a:p>
        </p:txBody>
      </p:sp>
      <p:sp>
        <p:nvSpPr>
          <p:cNvPr id="3" name="Lesson Title">
            <a:extLst>
              <a:ext uri="{FF2B5EF4-FFF2-40B4-BE49-F238E27FC236}">
                <a16:creationId xmlns:a16="http://schemas.microsoft.com/office/drawing/2014/main" id="{FF68ED90-5F09-E335-E8D2-4F2687C0EB59}"/>
              </a:ext>
            </a:extLst>
          </p:cNvPr>
          <p:cNvSpPr>
            <a:spLocks noGrp="1"/>
          </p:cNvSpPr>
          <p:nvPr>
            <p:ph sz="quarter" idx="10" hasCustomPrompt="1"/>
          </p:nvPr>
        </p:nvSpPr>
        <p:spPr>
          <a:xfrm>
            <a:off x="379562" y="2627694"/>
            <a:ext cx="3581400" cy="990600"/>
          </a:xfrm>
          <a:prstGeom prst="rect">
            <a:avLst/>
          </a:prstGeom>
        </p:spPr>
        <p:txBody>
          <a:bodyPr/>
          <a:lstStyle>
            <a:lvl1pPr marL="0" indent="0">
              <a:buNone/>
              <a:defRPr b="1"/>
            </a:lvl1pPr>
          </a:lstStyle>
          <a:p>
            <a:pPr lvl="0"/>
            <a:r>
              <a:rPr lang="en-US" dirty="0"/>
              <a:t>Energy in Living Systems</a:t>
            </a:r>
          </a:p>
        </p:txBody>
      </p:sp>
    </p:spTree>
    <p:extLst>
      <p:ext uri="{BB962C8B-B14F-4D97-AF65-F5344CB8AC3E}">
        <p14:creationId xmlns:p14="http://schemas.microsoft.com/office/powerpoint/2010/main" val="3886239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9"/>
          <p:cNvSpPr>
            <a:spLocks noGrp="1"/>
          </p:cNvSpPr>
          <p:nvPr>
            <p:ph type="title"/>
          </p:nvPr>
        </p:nvSpPr>
        <p:spPr>
          <a:prstGeom prst="rect">
            <a:avLst/>
          </a:prstGeom>
        </p:spPr>
        <p:txBody>
          <a:bodyPr/>
          <a:lstStyle/>
          <a:p>
            <a:r>
              <a:rPr lang="en-US" sz="3200" dirty="0">
                <a:solidFill>
                  <a:schemeClr val="accent1"/>
                </a:solidFill>
              </a:rPr>
              <a:t>ATP in Living Systems</a:t>
            </a:r>
          </a:p>
        </p:txBody>
      </p:sp>
      <p:sp>
        <p:nvSpPr>
          <p:cNvPr id="11267" name="Content 9"/>
          <p:cNvSpPr>
            <a:spLocks noGrp="1"/>
          </p:cNvSpPr>
          <p:nvPr>
            <p:ph idx="1"/>
          </p:nvPr>
        </p:nvSpPr>
        <p:spPr>
          <a:prstGeom prst="rect">
            <a:avLst/>
          </a:prstGeom>
        </p:spPr>
        <p:txBody>
          <a:bodyPr>
            <a:normAutofit fontScale="92500" lnSpcReduction="10000"/>
          </a:bodyPr>
          <a:lstStyle/>
          <a:p>
            <a:pPr>
              <a:tabLst>
                <a:tab pos="461963" algn="l"/>
              </a:tabLst>
            </a:pPr>
            <a:r>
              <a:rPr lang="en-US" dirty="0"/>
              <a:t>ATP is "energy currency." </a:t>
            </a:r>
          </a:p>
          <a:p>
            <a:pPr lvl="1">
              <a:tabLst>
                <a:tab pos="461963" algn="l"/>
              </a:tabLst>
            </a:pPr>
            <a:r>
              <a:rPr lang="en-US" dirty="0"/>
              <a:t>Stores/transfers energy</a:t>
            </a:r>
          </a:p>
          <a:p>
            <a:pPr>
              <a:tabLst>
                <a:tab pos="461963" algn="l"/>
              </a:tabLst>
            </a:pPr>
            <a:r>
              <a:rPr lang="en-US" i="0" dirty="0">
                <a:solidFill>
                  <a:schemeClr val="tx1"/>
                </a:solidFill>
              </a:rPr>
              <a:t>	Removing the last phosphate group from ATP releases energy.</a:t>
            </a:r>
          </a:p>
          <a:p>
            <a:pPr>
              <a:tabLst>
                <a:tab pos="461963" algn="l"/>
              </a:tabLst>
            </a:pPr>
            <a:r>
              <a:rPr lang="en-US" dirty="0">
                <a:solidFill>
                  <a:schemeClr val="tx1"/>
                </a:solidFill>
              </a:rPr>
              <a:t>Phosphate binding to another molecule activates energy.</a:t>
            </a:r>
          </a:p>
          <a:p>
            <a:pPr>
              <a:tabLst>
                <a:tab pos="461963" algn="l"/>
              </a:tabLst>
            </a:pPr>
            <a:r>
              <a:rPr lang="en-US" dirty="0">
                <a:solidFill>
                  <a:schemeClr val="tx1"/>
                </a:solidFill>
              </a:rPr>
              <a:t>Example: Sodium-potassium (Na-K) pump</a:t>
            </a:r>
          </a:p>
          <a:p>
            <a:pPr lvl="1">
              <a:tabLst>
                <a:tab pos="461963" algn="l"/>
              </a:tabLst>
            </a:pPr>
            <a:r>
              <a:rPr lang="en-US" dirty="0"/>
              <a:t>ATP alters the structure of the integral protein that works as a pump, changing its affinity for Na and K. This is how the cell performs work—pumping ions against their electrochemical gradients.</a:t>
            </a:r>
            <a:endParaRPr lang="en-US" dirty="0">
              <a:solidFill>
                <a:srgbClr val="0000FF"/>
              </a:solidFill>
            </a:endParaRPr>
          </a:p>
        </p:txBody>
      </p:sp>
    </p:spTree>
    <p:extLst>
      <p:ext uri="{BB962C8B-B14F-4D97-AF65-F5344CB8AC3E}">
        <p14:creationId xmlns:p14="http://schemas.microsoft.com/office/powerpoint/2010/main" val="24471543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0"/>
          <p:cNvSpPr>
            <a:spLocks noGrp="1"/>
          </p:cNvSpPr>
          <p:nvPr>
            <p:ph type="title"/>
          </p:nvPr>
        </p:nvSpPr>
        <p:spPr>
          <a:prstGeom prst="rect">
            <a:avLst/>
          </a:prstGeom>
        </p:spPr>
        <p:txBody>
          <a:bodyPr/>
          <a:lstStyle/>
          <a:p>
            <a:r>
              <a:rPr lang="en-US" sz="3200" dirty="0">
                <a:solidFill>
                  <a:schemeClr val="accent1"/>
                </a:solidFill>
              </a:rPr>
              <a:t>ATP Structure and Function</a:t>
            </a:r>
          </a:p>
        </p:txBody>
      </p:sp>
      <p:sp>
        <p:nvSpPr>
          <p:cNvPr id="11267" name="Content 10"/>
          <p:cNvSpPr>
            <a:spLocks noGrp="1"/>
          </p:cNvSpPr>
          <p:nvPr>
            <p:ph idx="1"/>
          </p:nvPr>
        </p:nvSpPr>
        <p:spPr>
          <a:xfrm>
            <a:off x="457200" y="1280160"/>
            <a:ext cx="8229600" cy="4572000"/>
          </a:xfrm>
          <a:prstGeom prst="rect">
            <a:avLst/>
          </a:prstGeom>
        </p:spPr>
        <p:txBody>
          <a:bodyPr>
            <a:normAutofit/>
          </a:bodyPr>
          <a:lstStyle/>
          <a:p>
            <a:pPr>
              <a:tabLst>
                <a:tab pos="461963" algn="l"/>
              </a:tabLst>
            </a:pPr>
            <a:r>
              <a:rPr lang="en-US" dirty="0"/>
              <a:t>AMP is part of ATP.</a:t>
            </a:r>
          </a:p>
          <a:p>
            <a:pPr lvl="1">
              <a:tabLst>
                <a:tab pos="461963" algn="l"/>
              </a:tabLst>
            </a:pPr>
            <a:r>
              <a:rPr lang="en-US" dirty="0"/>
              <a:t>Adding a phosphate group to AMP produces ADP.</a:t>
            </a:r>
          </a:p>
          <a:p>
            <a:pPr lvl="1">
              <a:tabLst>
                <a:tab pos="461963" algn="l"/>
              </a:tabLst>
            </a:pPr>
            <a:r>
              <a:rPr lang="en-US" dirty="0"/>
              <a:t>Adding a phosphate group to ADP produces ATP.</a:t>
            </a:r>
          </a:p>
          <a:p>
            <a:pPr>
              <a:tabLst>
                <a:tab pos="461963" algn="l"/>
              </a:tabLst>
            </a:pPr>
            <a:r>
              <a:rPr lang="en-US" dirty="0"/>
              <a:t>Adding a phosphate group requires energy.</a:t>
            </a:r>
          </a:p>
          <a:p>
            <a:pPr>
              <a:tabLst>
                <a:tab pos="461963" algn="l"/>
              </a:tabLst>
            </a:pPr>
            <a:r>
              <a:rPr lang="en-US" b="1" dirty="0"/>
              <a:t>Dephosphorylation</a:t>
            </a:r>
            <a:r>
              <a:rPr lang="en-US" dirty="0"/>
              <a:t>: releasing a phosphate group from ATP to release energy </a:t>
            </a:r>
            <a:r>
              <a:rPr lang="en-US" i="0" dirty="0">
                <a:solidFill>
                  <a:schemeClr val="tx1"/>
                </a:solidFill>
              </a:rPr>
              <a:t>	</a:t>
            </a:r>
          </a:p>
          <a:p>
            <a:pPr>
              <a:tabLst>
                <a:tab pos="461963" algn="l"/>
              </a:tabLst>
            </a:pPr>
            <a:r>
              <a:rPr lang="en-US" dirty="0">
                <a:solidFill>
                  <a:schemeClr val="tx1"/>
                </a:solidFill>
              </a:rPr>
              <a:t>Phosphate groups are removed through hydrolysis (adding H</a:t>
            </a:r>
            <a:r>
              <a:rPr lang="en-US" baseline="-25000" dirty="0">
                <a:solidFill>
                  <a:schemeClr val="tx1"/>
                </a:solidFill>
              </a:rPr>
              <a:t>2</a:t>
            </a:r>
            <a:r>
              <a:rPr lang="en-US" dirty="0">
                <a:solidFill>
                  <a:schemeClr val="tx1"/>
                </a:solidFill>
              </a:rPr>
              <a:t>O).</a:t>
            </a:r>
            <a:endParaRPr lang="en-US" dirty="0">
              <a:solidFill>
                <a:srgbClr val="0000FF"/>
              </a:solidFill>
            </a:endParaRPr>
          </a:p>
        </p:txBody>
      </p:sp>
    </p:spTree>
    <p:extLst>
      <p:ext uri="{BB962C8B-B14F-4D97-AF65-F5344CB8AC3E}">
        <p14:creationId xmlns:p14="http://schemas.microsoft.com/office/powerpoint/2010/main" val="969027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1"/>
          <p:cNvSpPr>
            <a:spLocks noGrp="1"/>
          </p:cNvSpPr>
          <p:nvPr>
            <p:ph type="title"/>
          </p:nvPr>
        </p:nvSpPr>
        <p:spPr>
          <a:prstGeom prst="rect">
            <a:avLst/>
          </a:prstGeom>
        </p:spPr>
        <p:txBody>
          <a:bodyPr/>
          <a:lstStyle/>
          <a:p>
            <a:r>
              <a:rPr lang="en-US" sz="3200" dirty="0">
                <a:solidFill>
                  <a:schemeClr val="accent1"/>
                </a:solidFill>
              </a:rPr>
              <a:t>7.1 Figure 4</a:t>
            </a:r>
          </a:p>
        </p:txBody>
      </p:sp>
      <p:pic>
        <p:nvPicPr>
          <p:cNvPr id="2" name="Content Placeholder 5" descr="This illustration shows the molecular structure of A T P. This molecule is an adenine nucleotide with a string of three phosphate groups attached to it. The phosphate groups are attached to a ribose sugar and an adenine.">
            <a:extLst>
              <a:ext uri="{FF2B5EF4-FFF2-40B4-BE49-F238E27FC236}">
                <a16:creationId xmlns:a16="http://schemas.microsoft.com/office/drawing/2014/main" id="{9AA87250-5C7B-0836-F0A8-DBACD7E90360}"/>
              </a:ext>
            </a:extLst>
          </p:cNvPr>
          <p:cNvPicPr>
            <a:picLocks noGrp="1" noChangeAspect="1"/>
          </p:cNvPicPr>
          <p:nvPr>
            <p:ph idx="1"/>
          </p:nvPr>
        </p:nvPicPr>
        <p:blipFill>
          <a:blip r:embed="rId3"/>
          <a:srcRect t="3667" b="6334"/>
          <a:stretch/>
        </p:blipFill>
        <p:spPr>
          <a:xfrm>
            <a:off x="152400" y="1219200"/>
            <a:ext cx="8839200" cy="4419600"/>
          </a:xfrm>
        </p:spPr>
      </p:pic>
    </p:spTree>
    <p:extLst>
      <p:ext uri="{BB962C8B-B14F-4D97-AF65-F5344CB8AC3E}">
        <p14:creationId xmlns:p14="http://schemas.microsoft.com/office/powerpoint/2010/main" val="25211235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2"/>
          <p:cNvSpPr>
            <a:spLocks noGrp="1"/>
          </p:cNvSpPr>
          <p:nvPr>
            <p:ph type="title"/>
          </p:nvPr>
        </p:nvSpPr>
        <p:spPr>
          <a:prstGeom prst="rect">
            <a:avLst/>
          </a:prstGeom>
        </p:spPr>
        <p:txBody>
          <a:bodyPr/>
          <a:lstStyle/>
          <a:p>
            <a:r>
              <a:rPr lang="en-US" sz="3200" dirty="0">
                <a:solidFill>
                  <a:schemeClr val="accent1"/>
                </a:solidFill>
              </a:rPr>
              <a:t>Energy from ATP</a:t>
            </a:r>
          </a:p>
        </p:txBody>
      </p:sp>
      <p:sp>
        <p:nvSpPr>
          <p:cNvPr id="11267" name="Content 12"/>
          <p:cNvSpPr>
            <a:spLocks noGrp="1"/>
          </p:cNvSpPr>
          <p:nvPr>
            <p:ph idx="1"/>
          </p:nvPr>
        </p:nvSpPr>
        <p:spPr>
          <a:prstGeom prst="rect">
            <a:avLst/>
          </a:prstGeom>
        </p:spPr>
        <p:txBody>
          <a:bodyPr>
            <a:normAutofit/>
          </a:bodyPr>
          <a:lstStyle/>
          <a:p>
            <a:pPr>
              <a:tabLst>
                <a:tab pos="461963" algn="l"/>
              </a:tabLst>
            </a:pPr>
            <a:r>
              <a:rPr lang="en-US" sz="2000" dirty="0"/>
              <a:t>Hydrolysis breaks down complex macromolecules.</a:t>
            </a:r>
          </a:p>
          <a:p>
            <a:pPr>
              <a:tabLst>
                <a:tab pos="461963" algn="l"/>
              </a:tabLst>
            </a:pPr>
            <a:r>
              <a:rPr lang="en-US" sz="2000" dirty="0"/>
              <a:t>Hydrolysis of ATP produces ADP and P</a:t>
            </a:r>
            <a:r>
              <a:rPr lang="en-US" sz="2000" baseline="-25000" dirty="0"/>
              <a:t>i</a:t>
            </a:r>
            <a:r>
              <a:rPr lang="en-US" sz="2000" dirty="0"/>
              <a:t> (release of free energy).</a:t>
            </a:r>
          </a:p>
          <a:p>
            <a:pPr>
              <a:tabLst>
                <a:tab pos="461963" algn="l"/>
              </a:tabLst>
            </a:pPr>
            <a:r>
              <a:rPr lang="en-US" sz="2000" dirty="0"/>
              <a:t>ATP is regenerated by adding phosphate to ADP.</a:t>
            </a:r>
          </a:p>
          <a:p>
            <a:pPr>
              <a:tabLst>
                <a:tab pos="461963" algn="l"/>
              </a:tabLst>
            </a:pPr>
            <a:r>
              <a:rPr lang="en-US" sz="2000" dirty="0"/>
              <a:t>ATP links catabolism to anabolic pathways.</a:t>
            </a:r>
            <a:r>
              <a:rPr lang="en-US" sz="2000" i="0" dirty="0">
                <a:solidFill>
                  <a:schemeClr val="tx1"/>
                </a:solidFill>
              </a:rPr>
              <a:t>		</a:t>
            </a:r>
            <a:endParaRPr lang="en-US" sz="2000" dirty="0">
              <a:solidFill>
                <a:srgbClr val="0000FF"/>
              </a:solidFill>
            </a:endParaRPr>
          </a:p>
        </p:txBody>
      </p:sp>
      <p:pic>
        <p:nvPicPr>
          <p:cNvPr id="2" name="Content Placeholder 5" descr="The image depicts a simplified diagram of the hydrolysis of A T P (adenosine triphosphate). The A T P molecule has three phosphate groups, a ribose, and an adenine. H 2 O interacts with the A T P through hydrolysis, allowing A T P to generate energy by breaking one of the chemical bonds between the phosphate groups. An arrow points to one of the phosphate groups to show it is removed from the A T P molecule. This process generates energy and forms A D P (adenosine diphosphate) and an inorganic phosphate molecule P i.">
            <a:extLst>
              <a:ext uri="{FF2B5EF4-FFF2-40B4-BE49-F238E27FC236}">
                <a16:creationId xmlns:a16="http://schemas.microsoft.com/office/drawing/2014/main" id="{1AB545C4-AE17-B339-918B-AF338CF8AF0B}"/>
              </a:ext>
            </a:extLst>
          </p:cNvPr>
          <p:cNvPicPr>
            <a:picLocks noChangeAspect="1"/>
          </p:cNvPicPr>
          <p:nvPr/>
        </p:nvPicPr>
        <p:blipFill>
          <a:blip r:embed="rId2"/>
          <a:srcRect t="4668" b="44666"/>
          <a:stretch/>
        </p:blipFill>
        <p:spPr>
          <a:xfrm>
            <a:off x="189949" y="2833561"/>
            <a:ext cx="8764101" cy="2466909"/>
          </a:xfrm>
          <a:prstGeom prst="rect">
            <a:avLst/>
          </a:prstGeom>
        </p:spPr>
      </p:pic>
      <p:sp>
        <p:nvSpPr>
          <p:cNvPr id="4" name="Caption 5">
            <a:extLst>
              <a:ext uri="{FF2B5EF4-FFF2-40B4-BE49-F238E27FC236}">
                <a16:creationId xmlns:a16="http://schemas.microsoft.com/office/drawing/2014/main" id="{6D2F6DBD-E6F3-CF76-99B6-766F64EB8357}"/>
              </a:ext>
              <a:ext uri="{C183D7F6-B498-43B3-948B-1728B52AA6E4}">
                <adec:decorative xmlns:adec="http://schemas.microsoft.com/office/drawing/2017/decorative" val="0"/>
              </a:ext>
            </a:extLst>
          </p:cNvPr>
          <p:cNvSpPr txBox="1"/>
          <p:nvPr/>
        </p:nvSpPr>
        <p:spPr>
          <a:xfrm>
            <a:off x="189609" y="5205058"/>
            <a:ext cx="8764100" cy="307777"/>
          </a:xfrm>
          <a:prstGeom prst="rect">
            <a:avLst/>
          </a:prstGeom>
          <a:noFill/>
        </p:spPr>
        <p:txBody>
          <a:bodyPr wrap="square" rtlCol="0">
            <a:spAutoFit/>
          </a:bodyPr>
          <a:lstStyle/>
          <a:p>
            <a:pPr algn="ctr"/>
            <a:r>
              <a:rPr lang="en-US" sz="1400" b="1" dirty="0"/>
              <a:t>7.1 Figure 5: </a:t>
            </a:r>
            <a:r>
              <a:rPr lang="en-US" sz="1400" dirty="0"/>
              <a:t>The hydrolysis of ATP generates energy by breaking one of the chemical bonds within an ATP molecule.</a:t>
            </a:r>
          </a:p>
        </p:txBody>
      </p:sp>
      <p:sp>
        <p:nvSpPr>
          <p:cNvPr id="5" name="Photo Credit 5">
            <a:extLst>
              <a:ext uri="{FF2B5EF4-FFF2-40B4-BE49-F238E27FC236}">
                <a16:creationId xmlns:a16="http://schemas.microsoft.com/office/drawing/2014/main" id="{252D13D7-057A-213C-D447-6B1F5BF0E54B}"/>
              </a:ext>
            </a:extLst>
          </p:cNvPr>
          <p:cNvSpPr txBox="1"/>
          <p:nvPr/>
        </p:nvSpPr>
        <p:spPr>
          <a:xfrm>
            <a:off x="2285659" y="5725202"/>
            <a:ext cx="4572000" cy="215444"/>
          </a:xfrm>
          <a:prstGeom prst="rect">
            <a:avLst/>
          </a:prstGeom>
          <a:noFill/>
        </p:spPr>
        <p:txBody>
          <a:bodyPr wrap="square">
            <a:spAutoFit/>
          </a:bodyPr>
          <a:lstStyle/>
          <a:p>
            <a:pPr algn="ctr"/>
            <a:r>
              <a:rPr lang="en-US" sz="800" dirty="0"/>
              <a:t>SrKellyOP on Wikimedia Commons. "ATP hydrolysis."</a:t>
            </a:r>
          </a:p>
        </p:txBody>
      </p:sp>
    </p:spTree>
    <p:extLst>
      <p:ext uri="{BB962C8B-B14F-4D97-AF65-F5344CB8AC3E}">
        <p14:creationId xmlns:p14="http://schemas.microsoft.com/office/powerpoint/2010/main" val="708086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3"/>
          <p:cNvSpPr>
            <a:spLocks noGrp="1"/>
          </p:cNvSpPr>
          <p:nvPr>
            <p:ph type="title"/>
          </p:nvPr>
        </p:nvSpPr>
        <p:spPr>
          <a:prstGeom prst="rect">
            <a:avLst/>
          </a:prstGeom>
        </p:spPr>
        <p:txBody>
          <a:bodyPr/>
          <a:lstStyle/>
          <a:p>
            <a:r>
              <a:rPr lang="en-US" sz="3200" dirty="0">
                <a:solidFill>
                  <a:schemeClr val="accent1"/>
                </a:solidFill>
              </a:rPr>
              <a:t>7.1 Figure </a:t>
            </a:r>
            <a:r>
              <a:rPr lang="en-US" dirty="0">
                <a:solidFill>
                  <a:schemeClr val="accent1"/>
                </a:solidFill>
              </a:rPr>
              <a:t>6</a:t>
            </a:r>
            <a:endParaRPr lang="en-US" sz="3200" dirty="0">
              <a:solidFill>
                <a:schemeClr val="accent1"/>
              </a:solidFill>
            </a:endParaRPr>
          </a:p>
        </p:txBody>
      </p:sp>
      <p:pic>
        <p:nvPicPr>
          <p:cNvPr id="2" name="Picture 1" descr="The image shows a simplified diagram of the A T P dash A D P cycle, which is the constant process by which living organisms meet their energy needs. The diagram depicts two molecular structures, one representing A T P and the representing A D P, connected by two curved arrows to create a circle. The diagram shows how A T P is dephosphorylated in A D P, releasing energy that can be used by the cell for various biological processes. The released phosphate group is represented by a small circle labeled P. The diagram also illustrates how A D P is phosphorylated back into A D P by absorbing energy.">
            <a:extLst>
              <a:ext uri="{FF2B5EF4-FFF2-40B4-BE49-F238E27FC236}">
                <a16:creationId xmlns:a16="http://schemas.microsoft.com/office/drawing/2014/main" id="{DD547D7D-B8CA-F987-E986-78DF2FECD807}"/>
              </a:ext>
            </a:extLst>
          </p:cNvPr>
          <p:cNvPicPr>
            <a:picLocks noChangeAspect="1"/>
          </p:cNvPicPr>
          <p:nvPr/>
        </p:nvPicPr>
        <p:blipFill>
          <a:blip r:embed="rId3"/>
          <a:srcRect t="4999"/>
          <a:stretch/>
        </p:blipFill>
        <p:spPr>
          <a:xfrm>
            <a:off x="2331261" y="1098955"/>
            <a:ext cx="4481478" cy="4816090"/>
          </a:xfrm>
          <a:prstGeom prst="rect">
            <a:avLst/>
          </a:prstGeom>
        </p:spPr>
      </p:pic>
    </p:spTree>
    <p:extLst>
      <p:ext uri="{BB962C8B-B14F-4D97-AF65-F5344CB8AC3E}">
        <p14:creationId xmlns:p14="http://schemas.microsoft.com/office/powerpoint/2010/main" val="32167421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4"/>
          <p:cNvSpPr>
            <a:spLocks noGrp="1"/>
          </p:cNvSpPr>
          <p:nvPr>
            <p:ph type="title"/>
          </p:nvPr>
        </p:nvSpPr>
        <p:spPr>
          <a:prstGeom prst="rect">
            <a:avLst/>
          </a:prstGeom>
        </p:spPr>
        <p:txBody>
          <a:bodyPr/>
          <a:lstStyle/>
          <a:p>
            <a:r>
              <a:rPr lang="en-US" sz="3200" dirty="0">
                <a:solidFill>
                  <a:schemeClr val="accent1"/>
                </a:solidFill>
              </a:rPr>
              <a:t>Phosphorylation</a:t>
            </a:r>
          </a:p>
        </p:txBody>
      </p:sp>
      <p:sp>
        <p:nvSpPr>
          <p:cNvPr id="11267" name="Content 14"/>
          <p:cNvSpPr>
            <a:spLocks noGrp="1"/>
          </p:cNvSpPr>
          <p:nvPr>
            <p:ph idx="1"/>
          </p:nvPr>
        </p:nvSpPr>
        <p:spPr>
          <a:prstGeom prst="rect">
            <a:avLst/>
          </a:prstGeom>
        </p:spPr>
        <p:txBody>
          <a:bodyPr>
            <a:normAutofit fontScale="70000" lnSpcReduction="20000"/>
          </a:bodyPr>
          <a:lstStyle/>
          <a:p>
            <a:pPr>
              <a:tabLst>
                <a:tab pos="461963" algn="l"/>
              </a:tabLst>
            </a:pPr>
            <a:r>
              <a:rPr lang="en-US" sz="4500" dirty="0"/>
              <a:t>Enzymes form intermediate complexes to allow substrates and ATP to interact during reactions.</a:t>
            </a:r>
          </a:p>
          <a:p>
            <a:pPr>
              <a:tabLst>
                <a:tab pos="461963" algn="l"/>
              </a:tabLst>
            </a:pPr>
            <a:r>
              <a:rPr lang="en-US" sz="4500" b="1" dirty="0"/>
              <a:t>Phosphorylation</a:t>
            </a:r>
            <a:r>
              <a:rPr lang="en-US" sz="4500" dirty="0"/>
              <a:t>: </a:t>
            </a:r>
          </a:p>
          <a:p>
            <a:pPr lvl="1">
              <a:tabLst>
                <a:tab pos="461963" algn="l"/>
              </a:tabLst>
            </a:pPr>
            <a:r>
              <a:rPr lang="en-US" sz="4500" dirty="0"/>
              <a:t>Adding a phosphate (~P) by using intermediate complex to transfer ATP's third phosphate group to substrate</a:t>
            </a:r>
          </a:p>
          <a:p>
            <a:pPr lvl="1">
              <a:tabLst>
                <a:tab pos="461963" algn="l"/>
              </a:tabLst>
            </a:pPr>
            <a:r>
              <a:rPr lang="en-US" sz="4500" dirty="0"/>
              <a:t>Driving force for turning cellular processes on and off</a:t>
            </a:r>
          </a:p>
          <a:p>
            <a:pPr marL="0" indent="0" algn="ctr">
              <a:buNone/>
              <a:tabLst>
                <a:tab pos="461963" algn="l"/>
              </a:tabLst>
            </a:pPr>
            <a:r>
              <a:rPr lang="en-US" sz="4500" i="1" dirty="0"/>
              <a:t>A</a:t>
            </a:r>
            <a:r>
              <a:rPr lang="en-US" sz="4500" dirty="0"/>
              <a:t> + enzyme + ATP → [</a:t>
            </a:r>
            <a:r>
              <a:rPr lang="en-US" sz="4500" i="1" dirty="0"/>
              <a:t>A</a:t>
            </a:r>
            <a:r>
              <a:rPr lang="en-US" sz="4500" dirty="0"/>
              <a:t> – enzyme – ~P] → </a:t>
            </a:r>
            <a:r>
              <a:rPr lang="en-US" sz="4500" i="1" dirty="0"/>
              <a:t>B</a:t>
            </a:r>
            <a:r>
              <a:rPr lang="en-US" sz="4500" dirty="0"/>
              <a:t> + enzyme + ADP + P</a:t>
            </a:r>
            <a:r>
              <a:rPr lang="en-US" sz="4500" baseline="-25000" dirty="0"/>
              <a:t>i</a:t>
            </a:r>
            <a:endParaRPr lang="en-US" dirty="0"/>
          </a:p>
          <a:p>
            <a:pPr marL="0" indent="0">
              <a:buNone/>
              <a:tabLst>
                <a:tab pos="461963" algn="l"/>
              </a:tabLst>
            </a:pPr>
            <a:r>
              <a:rPr lang="en-US" dirty="0"/>
              <a:t> </a:t>
            </a:r>
            <a:r>
              <a:rPr lang="en-US" i="0" dirty="0">
                <a:solidFill>
                  <a:schemeClr val="tx1"/>
                </a:solidFill>
              </a:rPr>
              <a:t>		</a:t>
            </a:r>
            <a:endParaRPr lang="en-US" dirty="0">
              <a:solidFill>
                <a:srgbClr val="0000FF"/>
              </a:solidFill>
            </a:endParaRPr>
          </a:p>
        </p:txBody>
      </p:sp>
    </p:spTree>
    <p:extLst>
      <p:ext uri="{BB962C8B-B14F-4D97-AF65-F5344CB8AC3E}">
        <p14:creationId xmlns:p14="http://schemas.microsoft.com/office/powerpoint/2010/main" val="2471665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5"/>
          <p:cNvSpPr>
            <a:spLocks noGrp="1"/>
          </p:cNvSpPr>
          <p:nvPr>
            <p:ph type="title"/>
          </p:nvPr>
        </p:nvSpPr>
        <p:spPr>
          <a:prstGeom prst="rect">
            <a:avLst/>
          </a:prstGeom>
        </p:spPr>
        <p:txBody>
          <a:bodyPr/>
          <a:lstStyle/>
          <a:p>
            <a:r>
              <a:rPr lang="en-US" sz="3200" dirty="0">
                <a:solidFill>
                  <a:schemeClr val="accent1"/>
                </a:solidFill>
              </a:rPr>
              <a:t>Substrate-Level Phosphorylation</a:t>
            </a:r>
          </a:p>
        </p:txBody>
      </p:sp>
      <p:sp>
        <p:nvSpPr>
          <p:cNvPr id="11267" name="Content 15"/>
          <p:cNvSpPr>
            <a:spLocks noGrp="1"/>
          </p:cNvSpPr>
          <p:nvPr>
            <p:ph idx="1"/>
          </p:nvPr>
        </p:nvSpPr>
        <p:spPr>
          <a:prstGeom prst="rect">
            <a:avLst/>
          </a:prstGeom>
        </p:spPr>
        <p:txBody>
          <a:bodyPr>
            <a:normAutofit/>
          </a:bodyPr>
          <a:lstStyle/>
          <a:p>
            <a:pPr>
              <a:tabLst>
                <a:tab pos="461963" algn="l"/>
              </a:tabLst>
            </a:pPr>
            <a:r>
              <a:rPr lang="en-US" sz="2000" dirty="0"/>
              <a:t>Chemical reactions of ADP produce ATP through catabolic reactions.</a:t>
            </a:r>
          </a:p>
          <a:p>
            <a:pPr>
              <a:tabLst>
                <a:tab pos="461963" algn="l"/>
              </a:tabLst>
            </a:pPr>
            <a:r>
              <a:rPr lang="en-US" sz="2000" b="1" dirty="0"/>
              <a:t>Substrate-level phosphorylation</a:t>
            </a:r>
            <a:r>
              <a:rPr lang="en-US" sz="2000" dirty="0"/>
              <a:t>: phosphate group removed from intermediate reactant and attached to ADP, producing ATP</a:t>
            </a:r>
          </a:p>
          <a:p>
            <a:pPr marL="0" indent="0">
              <a:buNone/>
              <a:tabLst>
                <a:tab pos="461963" algn="l"/>
              </a:tabLst>
            </a:pPr>
            <a:r>
              <a:rPr lang="en-US" i="0" dirty="0">
                <a:solidFill>
                  <a:schemeClr val="tx1"/>
                </a:solidFill>
              </a:rPr>
              <a:t>		</a:t>
            </a:r>
            <a:endParaRPr lang="en-US" dirty="0">
              <a:solidFill>
                <a:srgbClr val="0000FF"/>
              </a:solidFill>
            </a:endParaRPr>
          </a:p>
        </p:txBody>
      </p:sp>
      <p:sp>
        <p:nvSpPr>
          <p:cNvPr id="4" name="Caption 7">
            <a:extLst>
              <a:ext uri="{FF2B5EF4-FFF2-40B4-BE49-F238E27FC236}">
                <a16:creationId xmlns:a16="http://schemas.microsoft.com/office/drawing/2014/main" id="{BCAA813C-D1FA-BC96-2B99-D7F4FF75EEF8}"/>
              </a:ext>
              <a:ext uri="{C183D7F6-B498-43B3-948B-1728B52AA6E4}">
                <adec:decorative xmlns:adec="http://schemas.microsoft.com/office/drawing/2017/decorative" val="0"/>
              </a:ext>
            </a:extLst>
          </p:cNvPr>
          <p:cNvSpPr txBox="1"/>
          <p:nvPr/>
        </p:nvSpPr>
        <p:spPr>
          <a:xfrm>
            <a:off x="4038599" y="2366778"/>
            <a:ext cx="1066800" cy="307777"/>
          </a:xfrm>
          <a:prstGeom prst="rect">
            <a:avLst/>
          </a:prstGeom>
          <a:noFill/>
        </p:spPr>
        <p:txBody>
          <a:bodyPr wrap="square" rtlCol="0">
            <a:spAutoFit/>
          </a:bodyPr>
          <a:lstStyle/>
          <a:p>
            <a:r>
              <a:rPr lang="en-US" sz="1400" b="1" dirty="0"/>
              <a:t>7.1 Figure 7</a:t>
            </a:r>
            <a:endParaRPr lang="en-US" sz="1400" dirty="0"/>
          </a:p>
        </p:txBody>
      </p:sp>
      <p:pic>
        <p:nvPicPr>
          <p:cNvPr id="2" name="Content Placeholder 6" descr="This illustration shows a substrate-level phosphorylation reaction in which the gamma phosphate of A T P is attached to a protein. The substrate, phosphate group, and A D P bind to an enzyme. And the result is the product and A T P.">
            <a:extLst>
              <a:ext uri="{FF2B5EF4-FFF2-40B4-BE49-F238E27FC236}">
                <a16:creationId xmlns:a16="http://schemas.microsoft.com/office/drawing/2014/main" id="{B881CAB6-C01A-BED1-BFCD-ED7D1BC2A724}"/>
              </a:ext>
            </a:extLst>
          </p:cNvPr>
          <p:cNvPicPr>
            <a:picLocks noChangeAspect="1"/>
          </p:cNvPicPr>
          <p:nvPr/>
        </p:nvPicPr>
        <p:blipFill>
          <a:blip r:embed="rId3"/>
          <a:srcRect t="5333" b="23000"/>
          <a:stretch/>
        </p:blipFill>
        <p:spPr>
          <a:xfrm>
            <a:off x="647699" y="2673635"/>
            <a:ext cx="7848600" cy="3124906"/>
          </a:xfrm>
          <a:prstGeom prst="rect">
            <a:avLst/>
          </a:prstGeom>
        </p:spPr>
      </p:pic>
      <p:sp>
        <p:nvSpPr>
          <p:cNvPr id="5" name="Photo Credits 7">
            <a:extLst>
              <a:ext uri="{FF2B5EF4-FFF2-40B4-BE49-F238E27FC236}">
                <a16:creationId xmlns:a16="http://schemas.microsoft.com/office/drawing/2014/main" id="{6F5E8928-D5A0-5F8D-E359-C3568876DA3D}"/>
              </a:ext>
            </a:extLst>
          </p:cNvPr>
          <p:cNvSpPr txBox="1"/>
          <p:nvPr/>
        </p:nvSpPr>
        <p:spPr>
          <a:xfrm>
            <a:off x="1128091" y="5798541"/>
            <a:ext cx="6887817" cy="215444"/>
          </a:xfrm>
          <a:prstGeom prst="rect">
            <a:avLst/>
          </a:prstGeom>
          <a:noFill/>
        </p:spPr>
        <p:txBody>
          <a:bodyPr wrap="square">
            <a:spAutoFit/>
          </a:bodyPr>
          <a:lstStyle/>
          <a:p>
            <a:pPr algn="ctr"/>
            <a:r>
              <a:rPr lang="en-US" sz="800" dirty="0"/>
              <a:t>Rao, A., Ryan, K. and Fletcher, S. Department of Biology, Texas A&amp;M University. "Phosphorylation reactions."</a:t>
            </a:r>
          </a:p>
        </p:txBody>
      </p:sp>
    </p:spTree>
    <p:extLst>
      <p:ext uri="{BB962C8B-B14F-4D97-AF65-F5344CB8AC3E}">
        <p14:creationId xmlns:p14="http://schemas.microsoft.com/office/powerpoint/2010/main" val="34964808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6">
            <a:extLst>
              <a:ext uri="{C183D7F6-B498-43B3-948B-1728B52AA6E4}">
                <adec:decorative xmlns:adec="http://schemas.microsoft.com/office/drawing/2017/decorative" val="0"/>
              </a:ext>
            </a:extLst>
          </p:cNvPr>
          <p:cNvSpPr>
            <a:spLocks noGrp="1"/>
          </p:cNvSpPr>
          <p:nvPr>
            <p:ph type="title"/>
          </p:nvPr>
        </p:nvSpPr>
        <p:spPr>
          <a:prstGeom prst="rect">
            <a:avLst/>
          </a:prstGeom>
        </p:spPr>
        <p:txBody>
          <a:bodyPr/>
          <a:lstStyle/>
          <a:p>
            <a:r>
              <a:rPr lang="en-US" sz="3200" dirty="0">
                <a:solidFill>
                  <a:schemeClr val="accent1"/>
                </a:solidFill>
              </a:rPr>
              <a:t>Oxidative Phosphorylation</a:t>
            </a:r>
          </a:p>
        </p:txBody>
      </p:sp>
      <p:sp>
        <p:nvSpPr>
          <p:cNvPr id="11267" name="Content 16">
            <a:extLst>
              <a:ext uri="{C183D7F6-B498-43B3-948B-1728B52AA6E4}">
                <adec:decorative xmlns:adec="http://schemas.microsoft.com/office/drawing/2017/decorative" val="0"/>
              </a:ext>
            </a:extLst>
          </p:cNvPr>
          <p:cNvSpPr>
            <a:spLocks noGrp="1"/>
          </p:cNvSpPr>
          <p:nvPr>
            <p:ph idx="1"/>
          </p:nvPr>
        </p:nvSpPr>
        <p:spPr>
          <a:xfrm>
            <a:off x="457200" y="1280160"/>
            <a:ext cx="8229600" cy="4572000"/>
          </a:xfrm>
          <a:prstGeom prst="rect">
            <a:avLst/>
          </a:prstGeom>
        </p:spPr>
        <p:txBody>
          <a:bodyPr>
            <a:normAutofit/>
          </a:bodyPr>
          <a:lstStyle/>
          <a:p>
            <a:r>
              <a:rPr lang="en-US" sz="2000" dirty="0"/>
              <a:t>Most of ATP is generated from chemiosmosis.</a:t>
            </a:r>
          </a:p>
          <a:p>
            <a:r>
              <a:rPr lang="en-US" sz="2000" b="1" dirty="0"/>
              <a:t>Chemiosmosis</a:t>
            </a:r>
            <a:r>
              <a:rPr lang="en-US" sz="2000" dirty="0"/>
              <a:t>: process of ATP production in cellular metabolism</a:t>
            </a:r>
          </a:p>
          <a:p>
            <a:r>
              <a:rPr lang="en-US" sz="2000" b="1" dirty="0"/>
              <a:t>Oxidative phosphorylation</a:t>
            </a:r>
            <a:r>
              <a:rPr lang="en-US" sz="2000" dirty="0"/>
              <a:t>: production of ATP using chemiosmosis</a:t>
            </a:r>
            <a:endParaRPr lang="en-US" sz="2000" dirty="0">
              <a:solidFill>
                <a:srgbClr val="0000FF"/>
              </a:solidFill>
            </a:endParaRPr>
          </a:p>
        </p:txBody>
      </p:sp>
      <p:pic>
        <p:nvPicPr>
          <p:cNvPr id="2" name="Content Placeholder 6" descr="(a) This illustration shows the structure of a mitochondrion, which has an outer membrane and an inner membrane. The inner membrane has many folds, called cristae. The space between the outer membrane and the inner membrane is called the intermembrane space, and the central space of the mitochondrion is called the matrix. A T P synthase enzymes and the electron transport chain are located in the inner membrane. (b) A scanning electron microscope image of mitochondria">
            <a:extLst>
              <a:ext uri="{FF2B5EF4-FFF2-40B4-BE49-F238E27FC236}">
                <a16:creationId xmlns:a16="http://schemas.microsoft.com/office/drawing/2014/main" id="{1625487E-C114-6B57-95FB-A572B4743A9E}"/>
              </a:ext>
            </a:extLst>
          </p:cNvPr>
          <p:cNvPicPr>
            <a:picLocks noChangeAspect="1"/>
          </p:cNvPicPr>
          <p:nvPr/>
        </p:nvPicPr>
        <p:blipFill>
          <a:blip r:embed="rId2"/>
          <a:srcRect t="4468" b="22198"/>
          <a:stretch/>
        </p:blipFill>
        <p:spPr>
          <a:xfrm>
            <a:off x="1257299" y="2464633"/>
            <a:ext cx="6934200" cy="2825044"/>
          </a:xfrm>
          <a:prstGeom prst="rect">
            <a:avLst/>
          </a:prstGeom>
        </p:spPr>
      </p:pic>
      <p:sp>
        <p:nvSpPr>
          <p:cNvPr id="6" name="Caption 8">
            <a:extLst>
              <a:ext uri="{FF2B5EF4-FFF2-40B4-BE49-F238E27FC236}">
                <a16:creationId xmlns:a16="http://schemas.microsoft.com/office/drawing/2014/main" id="{EE48087B-8707-043B-998B-74CCD62841FD}"/>
              </a:ext>
              <a:ext uri="{C183D7F6-B498-43B3-948B-1728B52AA6E4}">
                <adec:decorative xmlns:adec="http://schemas.microsoft.com/office/drawing/2017/decorative" val="0"/>
              </a:ext>
            </a:extLst>
          </p:cNvPr>
          <p:cNvSpPr txBox="1"/>
          <p:nvPr/>
        </p:nvSpPr>
        <p:spPr>
          <a:xfrm>
            <a:off x="203996" y="5289677"/>
            <a:ext cx="9040807" cy="738664"/>
          </a:xfrm>
          <a:prstGeom prst="rect">
            <a:avLst/>
          </a:prstGeom>
          <a:noFill/>
        </p:spPr>
        <p:txBody>
          <a:bodyPr wrap="square" rtlCol="0">
            <a:spAutoFit/>
          </a:bodyPr>
          <a:lstStyle/>
          <a:p>
            <a:pPr algn="ctr"/>
            <a:r>
              <a:rPr lang="en-US" sz="1400" b="1" dirty="0"/>
              <a:t>7.1 Figure 8: </a:t>
            </a:r>
            <a:r>
              <a:rPr lang="en-US" sz="1400" dirty="0"/>
              <a:t>Mitochondria are membrane-bound organelles that are the site of oxidative phosphorylation in eukaryotic cells. Mitochondria have two membranes, an outer membrane and inner membrane; the inner membrane is highly folded into many projections called cristae.</a:t>
            </a:r>
          </a:p>
        </p:txBody>
      </p:sp>
      <p:sp>
        <p:nvSpPr>
          <p:cNvPr id="7" name="Photo Credit 8">
            <a:extLst>
              <a:ext uri="{FF2B5EF4-FFF2-40B4-BE49-F238E27FC236}">
                <a16:creationId xmlns:a16="http://schemas.microsoft.com/office/drawing/2014/main" id="{8C58902C-C252-BDD3-BBA1-D6DC02FDDF2B}"/>
              </a:ext>
              <a:ext uri="{C183D7F6-B498-43B3-948B-1728B52AA6E4}">
                <adec:decorative xmlns:adec="http://schemas.microsoft.com/office/drawing/2017/decorative" val="0"/>
              </a:ext>
            </a:extLst>
          </p:cNvPr>
          <p:cNvSpPr txBox="1"/>
          <p:nvPr/>
        </p:nvSpPr>
        <p:spPr>
          <a:xfrm>
            <a:off x="2286000" y="6028341"/>
            <a:ext cx="4572000" cy="215444"/>
          </a:xfrm>
          <a:prstGeom prst="rect">
            <a:avLst/>
          </a:prstGeom>
          <a:noFill/>
        </p:spPr>
        <p:txBody>
          <a:bodyPr wrap="square">
            <a:spAutoFit/>
          </a:bodyPr>
          <a:lstStyle/>
          <a:p>
            <a:pPr algn="ctr"/>
            <a:r>
              <a:rPr lang="en-US" sz="800" dirty="0"/>
              <a:t>Mariana Ruiz Villarreal on Wikimedia Commons. "Mitochondria."</a:t>
            </a:r>
          </a:p>
        </p:txBody>
      </p:sp>
    </p:spTree>
    <p:extLst>
      <p:ext uri="{BB962C8B-B14F-4D97-AF65-F5344CB8AC3E}">
        <p14:creationId xmlns:p14="http://schemas.microsoft.com/office/powerpoint/2010/main" val="21724468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7">
            <a:extLst>
              <a:ext uri="{FF2B5EF4-FFF2-40B4-BE49-F238E27FC236}">
                <a16:creationId xmlns:a16="http://schemas.microsoft.com/office/drawing/2014/main" id="{671ED285-5CB0-174E-014C-EE0E32FC90D6}"/>
              </a:ext>
            </a:extLst>
          </p:cNvPr>
          <p:cNvSpPr>
            <a:spLocks noGrp="1"/>
          </p:cNvSpPr>
          <p:nvPr>
            <p:ph type="title"/>
          </p:nvPr>
        </p:nvSpPr>
        <p:spPr/>
        <p:txBody>
          <a:bodyPr/>
          <a:lstStyle/>
          <a:p>
            <a:r>
              <a:rPr lang="en-US" dirty="0"/>
              <a:t>Science and You</a:t>
            </a:r>
          </a:p>
        </p:txBody>
      </p:sp>
      <p:sp>
        <p:nvSpPr>
          <p:cNvPr id="3" name="Content 17">
            <a:extLst>
              <a:ext uri="{FF2B5EF4-FFF2-40B4-BE49-F238E27FC236}">
                <a16:creationId xmlns:a16="http://schemas.microsoft.com/office/drawing/2014/main" id="{0D54836E-1DE3-02CC-70C3-EB5C16CF3F62}"/>
              </a:ext>
            </a:extLst>
          </p:cNvPr>
          <p:cNvSpPr>
            <a:spLocks noGrp="1"/>
          </p:cNvSpPr>
          <p:nvPr>
            <p:ph idx="1"/>
          </p:nvPr>
        </p:nvSpPr>
        <p:spPr/>
        <p:txBody>
          <a:bodyPr>
            <a:normAutofit fontScale="92500" lnSpcReduction="20000"/>
          </a:bodyPr>
          <a:lstStyle/>
          <a:p>
            <a:r>
              <a:rPr lang="en-US" dirty="0"/>
              <a:t>Career: Mitochondrial Disease Physician</a:t>
            </a:r>
          </a:p>
          <a:p>
            <a:pPr marL="457200" indent="-457200">
              <a:buFont typeface="Arial" panose="020B0604020202020204" pitchFamily="34" charset="0"/>
              <a:buChar char="•"/>
            </a:pPr>
            <a:r>
              <a:rPr lang="en-US" dirty="0"/>
              <a:t>Mitochondrial diseases impair cellular respiration/ATP production.</a:t>
            </a:r>
          </a:p>
          <a:p>
            <a:pPr marL="1200150" lvl="1" indent="-457200">
              <a:buFont typeface="Arial" panose="020B0604020202020204" pitchFamily="34" charset="0"/>
              <a:buChar char="•"/>
            </a:pPr>
            <a:r>
              <a:rPr lang="en-US" dirty="0">
                <a:solidFill>
                  <a:schemeClr val="bg1"/>
                </a:solidFill>
              </a:rPr>
              <a:t>Caused by nuclear/mitochondrial DNA mutations</a:t>
            </a:r>
          </a:p>
          <a:p>
            <a:pPr marL="1200150" lvl="1" indent="-457200">
              <a:buFont typeface="Arial" panose="020B0604020202020204" pitchFamily="34" charset="0"/>
              <a:buChar char="•"/>
            </a:pPr>
            <a:r>
              <a:rPr lang="en-US" dirty="0">
                <a:solidFill>
                  <a:schemeClr val="bg1"/>
                </a:solidFill>
              </a:rPr>
              <a:t>Symptoms: muscle weakness, coordination issues, stroke-like episodes, sensory loss</a:t>
            </a:r>
          </a:p>
          <a:p>
            <a:pPr marL="1200150" lvl="1" indent="-457200">
              <a:buFont typeface="Arial" panose="020B0604020202020204" pitchFamily="34" charset="0"/>
              <a:buChar char="•"/>
            </a:pPr>
            <a:r>
              <a:rPr lang="en-US" dirty="0">
                <a:solidFill>
                  <a:schemeClr val="bg1"/>
                </a:solidFill>
              </a:rPr>
              <a:t>Most childhood diagnoses, some adult-onset</a:t>
            </a:r>
            <a:endParaRPr lang="en-US" dirty="0"/>
          </a:p>
          <a:p>
            <a:pPr marL="457200" indent="-457200">
              <a:buFont typeface="Arial" panose="020B0604020202020204" pitchFamily="34" charset="0"/>
              <a:buChar char="•"/>
            </a:pPr>
            <a:r>
              <a:rPr lang="en-US" dirty="0"/>
              <a:t>Specialized medical training is required.</a:t>
            </a:r>
          </a:p>
          <a:p>
            <a:pPr marL="1200150" lvl="1" indent="-457200">
              <a:buFont typeface="Arial" panose="020B0604020202020204" pitchFamily="34" charset="0"/>
              <a:buChar char="•"/>
            </a:pPr>
            <a:r>
              <a:rPr lang="en-US" dirty="0">
                <a:solidFill>
                  <a:schemeClr val="bg1"/>
                </a:solidFill>
              </a:rPr>
              <a:t>Path: college, med school, medical genetics</a:t>
            </a:r>
          </a:p>
          <a:p>
            <a:pPr marL="1200150" lvl="1" indent="-457200">
              <a:buFont typeface="Arial" panose="020B0604020202020204" pitchFamily="34" charset="0"/>
              <a:buChar char="•"/>
            </a:pPr>
            <a:r>
              <a:rPr lang="en-US" dirty="0">
                <a:solidFill>
                  <a:schemeClr val="bg1"/>
                </a:solidFill>
              </a:rPr>
              <a:t>Board certification in medical genetics</a:t>
            </a:r>
          </a:p>
          <a:p>
            <a:pPr marL="1200150" lvl="1" indent="-457200">
              <a:buFont typeface="Arial" panose="020B0604020202020204" pitchFamily="34" charset="0"/>
              <a:buChar char="•"/>
            </a:pPr>
            <a:r>
              <a:rPr lang="en-US" dirty="0">
                <a:solidFill>
                  <a:schemeClr val="bg1"/>
                </a:solidFill>
              </a:rPr>
              <a:t>Professional mitochondrial disease associations</a:t>
            </a:r>
          </a:p>
        </p:txBody>
      </p:sp>
    </p:spTree>
    <p:extLst>
      <p:ext uri="{BB962C8B-B14F-4D97-AF65-F5344CB8AC3E}">
        <p14:creationId xmlns:p14="http://schemas.microsoft.com/office/powerpoint/2010/main" val="11460285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8">
            <a:extLst>
              <a:ext uri="{FF2B5EF4-FFF2-40B4-BE49-F238E27FC236}">
                <a16:creationId xmlns:a16="http://schemas.microsoft.com/office/drawing/2014/main" id="{A1371AC7-75BC-420C-33AB-1FBF5BDC2A10}"/>
              </a:ext>
            </a:extLst>
          </p:cNvPr>
          <p:cNvSpPr>
            <a:spLocks noGrp="1"/>
          </p:cNvSpPr>
          <p:nvPr>
            <p:ph type="title"/>
          </p:nvPr>
        </p:nvSpPr>
        <p:spPr/>
        <p:txBody>
          <a:bodyPr/>
          <a:lstStyle/>
          <a:p>
            <a:r>
              <a:rPr lang="en-US" dirty="0"/>
              <a:t>Summary</a:t>
            </a:r>
          </a:p>
        </p:txBody>
      </p:sp>
      <p:sp>
        <p:nvSpPr>
          <p:cNvPr id="3" name="Content 18">
            <a:extLst>
              <a:ext uri="{FF2B5EF4-FFF2-40B4-BE49-F238E27FC236}">
                <a16:creationId xmlns:a16="http://schemas.microsoft.com/office/drawing/2014/main" id="{3047BA40-33E6-4BEC-A58B-47B696E48C00}"/>
              </a:ext>
            </a:extLst>
          </p:cNvPr>
          <p:cNvSpPr>
            <a:spLocks noGrp="1"/>
          </p:cNvSpPr>
          <p:nvPr>
            <p:ph idx="1"/>
          </p:nvPr>
        </p:nvSpPr>
        <p:spPr>
          <a:xfrm>
            <a:off x="457200" y="1280160"/>
            <a:ext cx="8229600" cy="4511040"/>
          </a:xfrm>
        </p:spPr>
        <p:txBody>
          <a:bodyPr>
            <a:normAutofit fontScale="92500" lnSpcReduction="20000"/>
          </a:bodyPr>
          <a:lstStyle/>
          <a:p>
            <a:pPr marL="457200" indent="-457200">
              <a:buFont typeface="Arial" panose="020B0604020202020204" pitchFamily="34" charset="0"/>
              <a:buChar char="•"/>
            </a:pPr>
            <a:r>
              <a:rPr lang="en-US" dirty="0"/>
              <a:t>ATP is the energy currency of cells.</a:t>
            </a:r>
          </a:p>
          <a:p>
            <a:pPr marL="1200150" lvl="1" indent="-457200">
              <a:buFont typeface="Arial" panose="020B0604020202020204" pitchFamily="34" charset="0"/>
              <a:buChar char="•"/>
            </a:pPr>
            <a:r>
              <a:rPr lang="en-US" dirty="0"/>
              <a:t>Stores energy, transports it for endergonic reactions</a:t>
            </a:r>
          </a:p>
          <a:p>
            <a:pPr marL="1200150" lvl="1" indent="-457200">
              <a:buFont typeface="Arial" panose="020B0604020202020204" pitchFamily="34" charset="0"/>
              <a:buChar char="•"/>
            </a:pPr>
            <a:r>
              <a:rPr lang="en-US" dirty="0"/>
              <a:t>Loses phosphates to become ADP/AMP when used </a:t>
            </a:r>
          </a:p>
          <a:p>
            <a:pPr marL="457200" indent="-457200">
              <a:buFont typeface="Arial" panose="020B0604020202020204" pitchFamily="34" charset="0"/>
              <a:buChar char="•"/>
            </a:pPr>
            <a:r>
              <a:rPr lang="en-US" dirty="0"/>
              <a:t>ADP is regenerated to ATP using glucose catabolism energy.</a:t>
            </a:r>
          </a:p>
          <a:p>
            <a:pPr marL="457200" indent="-457200">
              <a:buFont typeface="Arial" panose="020B0604020202020204" pitchFamily="34" charset="0"/>
              <a:buChar char="•"/>
            </a:pPr>
            <a:r>
              <a:rPr lang="en-US" dirty="0"/>
              <a:t>Phosphates are attached to substrates in phosphorylation.</a:t>
            </a:r>
          </a:p>
          <a:p>
            <a:pPr marL="457200" indent="-457200">
              <a:buFont typeface="Arial" panose="020B0604020202020204" pitchFamily="34" charset="0"/>
              <a:buChar char="•"/>
            </a:pPr>
            <a:r>
              <a:rPr lang="en-US" dirty="0"/>
              <a:t>Two ATP regeneration processes:</a:t>
            </a:r>
          </a:p>
          <a:p>
            <a:pPr marL="1200150" lvl="1" indent="-457200">
              <a:buFont typeface="Arial" panose="020B0604020202020204" pitchFamily="34" charset="0"/>
              <a:buChar char="•"/>
            </a:pPr>
            <a:r>
              <a:rPr lang="en-US" dirty="0"/>
              <a:t>Substrate-level phosphorylation</a:t>
            </a:r>
          </a:p>
          <a:p>
            <a:pPr marL="1200150" lvl="1" indent="-457200">
              <a:buFont typeface="Arial" panose="020B0604020202020204" pitchFamily="34" charset="0"/>
              <a:buChar char="•"/>
            </a:pPr>
            <a:r>
              <a:rPr lang="en-US" dirty="0"/>
              <a:t>Oxidative phosphorylation/chemiosmosis</a:t>
            </a:r>
          </a:p>
        </p:txBody>
      </p:sp>
    </p:spTree>
    <p:extLst>
      <p:ext uri="{BB962C8B-B14F-4D97-AF65-F5344CB8AC3E}">
        <p14:creationId xmlns:p14="http://schemas.microsoft.com/office/powerpoint/2010/main" val="2900955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prstGeom prst="rect">
            <a:avLst/>
          </a:prstGeom>
        </p:spPr>
        <p:txBody>
          <a:bodyPr>
            <a:normAutofit/>
          </a:bodyPr>
          <a:lstStyle/>
          <a:p>
            <a:r>
              <a:rPr lang="en-US" dirty="0"/>
              <a:t>Objectives</a:t>
            </a:r>
            <a:endParaRPr lang="en-US" sz="3200" dirty="0">
              <a:solidFill>
                <a:schemeClr val="accent1"/>
              </a:solidFill>
            </a:endParaRPr>
          </a:p>
        </p:txBody>
      </p:sp>
      <p:sp>
        <p:nvSpPr>
          <p:cNvPr id="10243" name="Content 1"/>
          <p:cNvSpPr>
            <a:spLocks noGrp="1"/>
          </p:cNvSpPr>
          <p:nvPr>
            <p:ph idx="1"/>
          </p:nvPr>
        </p:nvSpPr>
        <p:spPr>
          <a:xfrm>
            <a:off x="457200" y="1055441"/>
            <a:ext cx="8229600" cy="1902059"/>
          </a:xfrm>
          <a:prstGeom prst="rect">
            <a:avLst/>
          </a:prstGeom>
          <a:noFill/>
        </p:spPr>
        <p:txBody>
          <a:bodyPr>
            <a:spAutoFit/>
          </a:bodyPr>
          <a:lstStyle/>
          <a:p>
            <a:pPr marL="457200" indent="-457200">
              <a:buFont typeface="Arial" panose="020B0604020202020204" pitchFamily="34" charset="0"/>
              <a:buChar char="•"/>
              <a:tabLst>
                <a:tab pos="457200" algn="l"/>
              </a:tabLst>
            </a:pPr>
            <a:r>
              <a:rPr lang="en-US" b="1" dirty="0"/>
              <a:t>Discuss</a:t>
            </a:r>
            <a:r>
              <a:rPr lang="en-US" dirty="0"/>
              <a:t> the importance of electrons in the transfer of energy in living systems.</a:t>
            </a:r>
          </a:p>
          <a:p>
            <a:pPr marL="457200" indent="-457200">
              <a:buFont typeface="Arial" panose="020B0604020202020204" pitchFamily="34" charset="0"/>
              <a:buChar char="•"/>
              <a:tabLst>
                <a:tab pos="457200" algn="l"/>
              </a:tabLst>
            </a:pPr>
            <a:r>
              <a:rPr lang="en-US" b="1" i="0" dirty="0"/>
              <a:t>Explain</a:t>
            </a:r>
            <a:r>
              <a:rPr lang="en-US" i="0" dirty="0"/>
              <a:t> how ATP is used by cells as an energy source.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C183D7F6-B498-43B3-948B-1728B52AA6E4}">
                <adec:decorative xmlns:adec="http://schemas.microsoft.com/office/drawing/2017/decorative" val="1"/>
              </a:ext>
            </a:extLst>
          </p:cNvPr>
          <p:cNvCxnSpPr/>
          <p:nvPr/>
        </p:nvCxnSpPr>
        <p:spPr>
          <a:xfrm>
            <a:off x="357185" y="3129625"/>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E4412F44-E9AD-CA5D-3424-C0919E7B7254}"/>
              </a:ext>
              <a:ext uri="{C183D7F6-B498-43B3-948B-1728B52AA6E4}">
                <adec:decorative xmlns:adec="http://schemas.microsoft.com/office/drawing/2017/decorative" val="1"/>
              </a:ext>
            </a:extLst>
          </p:cNvPr>
          <p:cNvSpPr/>
          <p:nvPr/>
        </p:nvSpPr>
        <p:spPr>
          <a:xfrm>
            <a:off x="1767486" y="1650955"/>
            <a:ext cx="5380896" cy="1213228"/>
          </a:xfrm>
          <a:prstGeom prst="rect">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4837ABF-8A74-7D16-5E9D-DD08BEAD4B4D}"/>
              </a:ext>
            </a:extLst>
          </p:cNvPr>
          <p:cNvSpPr>
            <a:spLocks noGrp="1"/>
          </p:cNvSpPr>
          <p:nvPr>
            <p:ph type="ctrTitle"/>
          </p:nvPr>
        </p:nvSpPr>
        <p:spPr>
          <a:xfrm>
            <a:off x="1143000" y="-2387600"/>
            <a:ext cx="6858000" cy="2387600"/>
          </a:xfrm>
        </p:spPr>
        <p:txBody>
          <a:bodyPr anchor="b"/>
          <a:lstStyle/>
          <a:p>
            <a:r>
              <a:rPr lang="en-US" dirty="0"/>
              <a:t>End of Hawkes Learning PowerPoint</a:t>
            </a:r>
          </a:p>
        </p:txBody>
      </p:sp>
      <p:pic>
        <p:nvPicPr>
          <p:cNvPr id="4" name="Picture 3">
            <a:extLst>
              <a:ext uri="{FF2B5EF4-FFF2-40B4-BE49-F238E27FC236}">
                <a16:creationId xmlns:a16="http://schemas.microsoft.com/office/drawing/2014/main" id="{48037E7D-3E91-A190-96AE-EB330CCD169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1"/>
            <a:ext cx="9144000" cy="6858001"/>
          </a:xfrm>
          <a:prstGeom prst="rect">
            <a:avLst/>
          </a:prstGeom>
        </p:spPr>
      </p:pic>
    </p:spTree>
    <p:extLst>
      <p:ext uri="{BB962C8B-B14F-4D97-AF65-F5344CB8AC3E}">
        <p14:creationId xmlns:p14="http://schemas.microsoft.com/office/powerpoint/2010/main" val="471409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2"/>
          <p:cNvSpPr>
            <a:spLocks noGrp="1"/>
          </p:cNvSpPr>
          <p:nvPr>
            <p:ph type="title"/>
          </p:nvPr>
        </p:nvSpPr>
        <p:spPr>
          <a:prstGeom prst="rect">
            <a:avLst/>
          </a:prstGeom>
        </p:spPr>
        <p:txBody>
          <a:bodyPr/>
          <a:lstStyle/>
          <a:p>
            <a:r>
              <a:rPr lang="en-US" dirty="0"/>
              <a:t>Cellular Respiration</a:t>
            </a:r>
            <a:endParaRPr lang="en-US" sz="3200" dirty="0">
              <a:solidFill>
                <a:schemeClr val="accent1"/>
              </a:solidFill>
            </a:endParaRPr>
          </a:p>
        </p:txBody>
      </p:sp>
      <p:sp>
        <p:nvSpPr>
          <p:cNvPr id="11267" name="Content 2"/>
          <p:cNvSpPr>
            <a:spLocks noGrp="1"/>
          </p:cNvSpPr>
          <p:nvPr>
            <p:ph idx="1"/>
          </p:nvPr>
        </p:nvSpPr>
        <p:spPr>
          <a:xfrm>
            <a:off x="457200" y="1280160"/>
            <a:ext cx="4114800" cy="4572000"/>
          </a:xfrm>
          <a:prstGeom prst="rect">
            <a:avLst/>
          </a:prstGeom>
        </p:spPr>
        <p:txBody>
          <a:bodyPr>
            <a:normAutofit/>
          </a:bodyPr>
          <a:lstStyle/>
          <a:p>
            <a:pPr>
              <a:tabLst>
                <a:tab pos="461963" algn="l"/>
              </a:tabLst>
            </a:pPr>
            <a:r>
              <a:rPr lang="en-US" sz="3200" dirty="0"/>
              <a:t>Plants and animals convert energy from food into energy cells can use (ATP).</a:t>
            </a:r>
          </a:p>
          <a:p>
            <a:pPr>
              <a:tabLst>
                <a:tab pos="461963" algn="l"/>
              </a:tabLst>
            </a:pPr>
            <a:r>
              <a:rPr lang="en-US" sz="3200" b="1" dirty="0"/>
              <a:t>Cellular respiration</a:t>
            </a:r>
            <a:r>
              <a:rPr lang="en-US" sz="3200" dirty="0"/>
              <a:t>: extracts energy from glucose bonds and converts it to ATP</a:t>
            </a:r>
            <a:endParaRPr lang="en-US" sz="3200" i="0" dirty="0">
              <a:solidFill>
                <a:schemeClr val="tx1"/>
              </a:solidFill>
            </a:endParaRPr>
          </a:p>
        </p:txBody>
      </p:sp>
      <p:pic>
        <p:nvPicPr>
          <p:cNvPr id="2" name="Content Placeholder 4" descr="A photograph of the smokestack and surrounding buildings at a geothermal power plant">
            <a:extLst>
              <a:ext uri="{FF2B5EF4-FFF2-40B4-BE49-F238E27FC236}">
                <a16:creationId xmlns:a16="http://schemas.microsoft.com/office/drawing/2014/main" id="{F9B797CE-714F-1109-5156-0E7869D93750}"/>
              </a:ext>
            </a:extLst>
          </p:cNvPr>
          <p:cNvPicPr>
            <a:picLocks noChangeAspect="1"/>
          </p:cNvPicPr>
          <p:nvPr/>
        </p:nvPicPr>
        <p:blipFill>
          <a:blip r:embed="rId2"/>
          <a:srcRect l="11111" t="5334" r="11111" b="6000"/>
          <a:stretch/>
        </p:blipFill>
        <p:spPr>
          <a:xfrm>
            <a:off x="4491901" y="1767840"/>
            <a:ext cx="4334629" cy="2745265"/>
          </a:xfrm>
          <a:prstGeom prst="rect">
            <a:avLst/>
          </a:prstGeom>
        </p:spPr>
      </p:pic>
      <p:sp>
        <p:nvSpPr>
          <p:cNvPr id="4" name="Caption 1">
            <a:extLst>
              <a:ext uri="{FF2B5EF4-FFF2-40B4-BE49-F238E27FC236}">
                <a16:creationId xmlns:a16="http://schemas.microsoft.com/office/drawing/2014/main" id="{1A03C450-D9CE-7BA3-144E-F8B94908AD96}"/>
              </a:ext>
              <a:ext uri="{C183D7F6-B498-43B3-948B-1728B52AA6E4}">
                <adec:decorative xmlns:adec="http://schemas.microsoft.com/office/drawing/2017/decorative" val="0"/>
              </a:ext>
            </a:extLst>
          </p:cNvPr>
          <p:cNvSpPr txBox="1"/>
          <p:nvPr/>
        </p:nvSpPr>
        <p:spPr>
          <a:xfrm>
            <a:off x="4571999" y="4513105"/>
            <a:ext cx="4373217" cy="738664"/>
          </a:xfrm>
          <a:prstGeom prst="rect">
            <a:avLst/>
          </a:prstGeom>
          <a:noFill/>
        </p:spPr>
        <p:txBody>
          <a:bodyPr wrap="square" rtlCol="0">
            <a:spAutoFit/>
          </a:bodyPr>
          <a:lstStyle/>
          <a:p>
            <a:pPr algn="ctr"/>
            <a:r>
              <a:rPr lang="en-US" sz="1400" b="1" dirty="0"/>
              <a:t>7.1 Figure 1: </a:t>
            </a:r>
            <a:r>
              <a:rPr lang="en-US" sz="1400" dirty="0"/>
              <a:t>This geothermal power plant transforms thermal energy from deep in the ground into electrical energy, which can be easily used. </a:t>
            </a:r>
          </a:p>
        </p:txBody>
      </p:sp>
      <p:sp>
        <p:nvSpPr>
          <p:cNvPr id="5" name="Photo Credit 1">
            <a:extLst>
              <a:ext uri="{FF2B5EF4-FFF2-40B4-BE49-F238E27FC236}">
                <a16:creationId xmlns:a16="http://schemas.microsoft.com/office/drawing/2014/main" id="{48EE6B4A-AE34-82C5-9373-68BBB3D88E76}"/>
              </a:ext>
            </a:extLst>
          </p:cNvPr>
          <p:cNvSpPr txBox="1"/>
          <p:nvPr/>
        </p:nvSpPr>
        <p:spPr>
          <a:xfrm>
            <a:off x="4373216" y="5251769"/>
            <a:ext cx="4572000" cy="215444"/>
          </a:xfrm>
          <a:prstGeom prst="rect">
            <a:avLst/>
          </a:prstGeom>
          <a:noFill/>
        </p:spPr>
        <p:txBody>
          <a:bodyPr wrap="square">
            <a:spAutoFit/>
          </a:bodyPr>
          <a:lstStyle/>
          <a:p>
            <a:pPr algn="ctr"/>
            <a:r>
              <a:rPr lang="en-US" sz="800" dirty="0"/>
              <a:t>T. AGEMAR on Wikimedia Commons. "Geothermal power plant."</a:t>
            </a:r>
          </a:p>
        </p:txBody>
      </p:sp>
    </p:spTree>
    <p:extLst>
      <p:ext uri="{BB962C8B-B14F-4D97-AF65-F5344CB8AC3E}">
        <p14:creationId xmlns:p14="http://schemas.microsoft.com/office/powerpoint/2010/main" val="1371190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p:cNvSpPr>
            <a:spLocks noGrp="1"/>
          </p:cNvSpPr>
          <p:nvPr>
            <p:ph type="title"/>
          </p:nvPr>
        </p:nvSpPr>
        <p:spPr>
          <a:prstGeom prst="rect">
            <a:avLst/>
          </a:prstGeom>
        </p:spPr>
        <p:txBody>
          <a:bodyPr/>
          <a:lstStyle/>
          <a:p>
            <a:r>
              <a:rPr lang="en-US" dirty="0"/>
              <a:t>Energy in Living Systems</a:t>
            </a:r>
            <a:endParaRPr lang="en-US" sz="3200" dirty="0">
              <a:solidFill>
                <a:schemeClr val="accent1"/>
              </a:solidFill>
            </a:endParaRPr>
          </a:p>
        </p:txBody>
      </p:sp>
      <p:sp>
        <p:nvSpPr>
          <p:cNvPr id="11267" name="Content 3"/>
          <p:cNvSpPr>
            <a:spLocks noGrp="1"/>
          </p:cNvSpPr>
          <p:nvPr>
            <p:ph idx="1"/>
          </p:nvPr>
        </p:nvSpPr>
        <p:spPr>
          <a:prstGeom prst="rect">
            <a:avLst/>
          </a:prstGeom>
        </p:spPr>
        <p:txBody>
          <a:bodyPr>
            <a:normAutofit/>
          </a:bodyPr>
          <a:lstStyle/>
          <a:p>
            <a:pPr>
              <a:tabLst>
                <a:tab pos="461963" algn="l"/>
              </a:tabLst>
            </a:pPr>
            <a:r>
              <a:rPr lang="en-US" sz="3600" dirty="0"/>
              <a:t>Involves oxidation-reduction reactions (called </a:t>
            </a:r>
            <a:r>
              <a:rPr lang="en-US" sz="3600" b="1" dirty="0"/>
              <a:t>redox reactions</a:t>
            </a:r>
            <a:r>
              <a:rPr lang="en-US" sz="3600" dirty="0"/>
              <a:t>)</a:t>
            </a:r>
          </a:p>
          <a:p>
            <a:pPr lvl="1">
              <a:tabLst>
                <a:tab pos="461963" algn="l"/>
              </a:tabLst>
            </a:pPr>
            <a:r>
              <a:rPr lang="en-US" sz="3600" dirty="0"/>
              <a:t>Oxidation strips electrons</a:t>
            </a:r>
          </a:p>
          <a:p>
            <a:pPr lvl="1">
              <a:tabLst>
                <a:tab pos="461963" algn="l"/>
              </a:tabLst>
            </a:pPr>
            <a:r>
              <a:rPr lang="en-US" sz="3600" dirty="0"/>
              <a:t>Reduction adds electrons</a:t>
            </a:r>
          </a:p>
          <a:p>
            <a:pPr>
              <a:tabLst>
                <a:tab pos="461963" algn="l"/>
              </a:tabLst>
            </a:pPr>
            <a:r>
              <a:rPr lang="en-US" sz="3600" dirty="0"/>
              <a:t>Transfers energy via these electron shifts</a:t>
            </a:r>
            <a:r>
              <a:rPr lang="en-US" sz="3600" i="0" dirty="0">
                <a:solidFill>
                  <a:schemeClr val="tx1"/>
                </a:solidFill>
              </a:rPr>
              <a:t>	</a:t>
            </a:r>
            <a:endParaRPr lang="en-US" sz="3600" dirty="0">
              <a:solidFill>
                <a:srgbClr val="0000FF"/>
              </a:solidFill>
            </a:endParaRPr>
          </a:p>
        </p:txBody>
      </p:sp>
    </p:spTree>
    <p:extLst>
      <p:ext uri="{BB962C8B-B14F-4D97-AF65-F5344CB8AC3E}">
        <p14:creationId xmlns:p14="http://schemas.microsoft.com/office/powerpoint/2010/main" val="2495245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4"/>
          <p:cNvSpPr>
            <a:spLocks noGrp="1"/>
          </p:cNvSpPr>
          <p:nvPr>
            <p:ph type="title"/>
          </p:nvPr>
        </p:nvSpPr>
        <p:spPr>
          <a:prstGeom prst="rect">
            <a:avLst/>
          </a:prstGeom>
        </p:spPr>
        <p:txBody>
          <a:bodyPr/>
          <a:lstStyle/>
          <a:p>
            <a:r>
              <a:rPr lang="en-US" dirty="0"/>
              <a:t>7.1 Figure 2</a:t>
            </a:r>
            <a:endParaRPr lang="en-US" sz="3200" dirty="0">
              <a:solidFill>
                <a:schemeClr val="accent1"/>
              </a:solidFill>
            </a:endParaRPr>
          </a:p>
        </p:txBody>
      </p:sp>
      <p:sp>
        <p:nvSpPr>
          <p:cNvPr id="5" name="Photo Credit 2">
            <a:extLst>
              <a:ext uri="{FF2B5EF4-FFF2-40B4-BE49-F238E27FC236}">
                <a16:creationId xmlns:a16="http://schemas.microsoft.com/office/drawing/2014/main" id="{012EB1D0-A79E-23F2-8939-6483AC031789}"/>
              </a:ext>
            </a:extLst>
          </p:cNvPr>
          <p:cNvSpPr txBox="1"/>
          <p:nvPr/>
        </p:nvSpPr>
        <p:spPr>
          <a:xfrm>
            <a:off x="1371600" y="5760720"/>
            <a:ext cx="6400800" cy="215444"/>
          </a:xfrm>
          <a:prstGeom prst="rect">
            <a:avLst/>
          </a:prstGeom>
          <a:noFill/>
        </p:spPr>
        <p:txBody>
          <a:bodyPr wrap="square">
            <a:spAutoFit/>
          </a:bodyPr>
          <a:lstStyle/>
          <a:p>
            <a:pPr algn="ctr"/>
            <a:r>
              <a:rPr lang="en-US" sz="800" dirty="0"/>
              <a:t>Ryan, K., Rao, A. and Fletcher, S. Department of Biology, Texas A&amp;M University. "Redox reactions."</a:t>
            </a:r>
          </a:p>
        </p:txBody>
      </p:sp>
      <p:pic>
        <p:nvPicPr>
          <p:cNvPr id="2" name="Content Placeholder 5" descr="The illustration shows that methane loses electrons as it passes through oxidation processes, first becoming methanol, then formaldehyde, then formic acid, then carbon dioxide. The illustration shows that if the reverse occurred, and carbon dioxide progressed to methane, it would be adding electrons and going through reduction.">
            <a:extLst>
              <a:ext uri="{FF2B5EF4-FFF2-40B4-BE49-F238E27FC236}">
                <a16:creationId xmlns:a16="http://schemas.microsoft.com/office/drawing/2014/main" id="{D1738198-3FCA-A277-0B42-B0B7C2E2E061}"/>
              </a:ext>
            </a:extLst>
          </p:cNvPr>
          <p:cNvPicPr>
            <a:picLocks noGrp="1" noChangeAspect="1"/>
          </p:cNvPicPr>
          <p:nvPr>
            <p:ph idx="1"/>
          </p:nvPr>
        </p:nvPicPr>
        <p:blipFill>
          <a:blip r:embed="rId3"/>
          <a:srcRect l="3704" t="5102" r="3704" b="3230"/>
          <a:stretch/>
        </p:blipFill>
        <p:spPr>
          <a:xfrm>
            <a:off x="381000" y="1123949"/>
            <a:ext cx="8382000" cy="4610101"/>
          </a:xfrm>
        </p:spPr>
      </p:pic>
    </p:spTree>
    <p:extLst>
      <p:ext uri="{BB962C8B-B14F-4D97-AF65-F5344CB8AC3E}">
        <p14:creationId xmlns:p14="http://schemas.microsoft.com/office/powerpoint/2010/main" val="605160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5"/>
          <p:cNvSpPr>
            <a:spLocks noGrp="1"/>
          </p:cNvSpPr>
          <p:nvPr>
            <p:ph type="title"/>
          </p:nvPr>
        </p:nvSpPr>
        <p:spPr>
          <a:prstGeom prst="rect">
            <a:avLst/>
          </a:prstGeom>
        </p:spPr>
        <p:txBody>
          <a:bodyPr/>
          <a:lstStyle/>
          <a:p>
            <a:r>
              <a:rPr lang="en-US" dirty="0"/>
              <a:t>Electrons and Energy</a:t>
            </a:r>
            <a:endParaRPr lang="en-US" sz="3200" dirty="0">
              <a:solidFill>
                <a:schemeClr val="accent1"/>
              </a:solidFill>
            </a:endParaRPr>
          </a:p>
        </p:txBody>
      </p:sp>
      <p:sp>
        <p:nvSpPr>
          <p:cNvPr id="11267" name="Content 5"/>
          <p:cNvSpPr>
            <a:spLocks noGrp="1"/>
          </p:cNvSpPr>
          <p:nvPr>
            <p:ph idx="1"/>
          </p:nvPr>
        </p:nvSpPr>
        <p:spPr>
          <a:prstGeom prst="rect">
            <a:avLst/>
          </a:prstGeom>
        </p:spPr>
        <p:txBody>
          <a:bodyPr>
            <a:normAutofit/>
          </a:bodyPr>
          <a:lstStyle/>
          <a:p>
            <a:pPr>
              <a:tabLst>
                <a:tab pos="461963" algn="l"/>
              </a:tabLst>
            </a:pPr>
            <a:r>
              <a:rPr lang="en-US" dirty="0"/>
              <a:t>The removal of electrons (oxidation) results in a decrease in potential energy in the oxidized compound.</a:t>
            </a:r>
          </a:p>
          <a:p>
            <a:pPr>
              <a:tabLst>
                <a:tab pos="461963" algn="l"/>
              </a:tabLst>
            </a:pPr>
            <a:r>
              <a:rPr lang="en-US" dirty="0"/>
              <a:t>The addition of electrons (reduction) results in an increase of potential energy in the reduced compound.</a:t>
            </a:r>
          </a:p>
          <a:p>
            <a:pPr>
              <a:tabLst>
                <a:tab pos="461963" algn="l"/>
              </a:tabLst>
            </a:pPr>
            <a:r>
              <a:rPr lang="en-US" dirty="0"/>
              <a:t>High-energy electrons fuel cells.</a:t>
            </a:r>
          </a:p>
          <a:p>
            <a:pPr>
              <a:tabLst>
                <a:tab pos="461963" algn="l"/>
              </a:tabLst>
            </a:pPr>
            <a:r>
              <a:rPr lang="en-US" dirty="0"/>
              <a:t>Cells use high-energy electrons to incrementally transfer energy.</a:t>
            </a:r>
            <a:r>
              <a:rPr lang="en-US" i="0" dirty="0">
                <a:solidFill>
                  <a:schemeClr val="tx1"/>
                </a:solidFill>
              </a:rPr>
              <a:t>		</a:t>
            </a:r>
            <a:endParaRPr lang="en-US" dirty="0">
              <a:solidFill>
                <a:srgbClr val="0000FF"/>
              </a:solidFill>
            </a:endParaRPr>
          </a:p>
        </p:txBody>
      </p:sp>
    </p:spTree>
    <p:extLst>
      <p:ext uri="{BB962C8B-B14F-4D97-AF65-F5344CB8AC3E}">
        <p14:creationId xmlns:p14="http://schemas.microsoft.com/office/powerpoint/2010/main" val="1894118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7FFF1B4C-5AAA-83F0-C30B-42241B0F9BCD}"/>
              </a:ext>
            </a:extLst>
          </p:cNvPr>
          <p:cNvSpPr>
            <a:spLocks noGrp="1"/>
          </p:cNvSpPr>
          <p:nvPr>
            <p:ph type="title"/>
          </p:nvPr>
        </p:nvSpPr>
        <p:spPr/>
        <p:txBody>
          <a:bodyPr/>
          <a:lstStyle/>
          <a:p>
            <a:r>
              <a:rPr lang="en-US" dirty="0"/>
              <a:t>Think It Through</a:t>
            </a:r>
          </a:p>
        </p:txBody>
      </p:sp>
      <p:sp>
        <p:nvSpPr>
          <p:cNvPr id="3" name="Content 6">
            <a:extLst>
              <a:ext uri="{FF2B5EF4-FFF2-40B4-BE49-F238E27FC236}">
                <a16:creationId xmlns:a16="http://schemas.microsoft.com/office/drawing/2014/main" id="{3C01AC4C-482E-02BD-BADA-C2D6C8D02BC9}"/>
              </a:ext>
            </a:extLst>
          </p:cNvPr>
          <p:cNvSpPr>
            <a:spLocks noGrp="1"/>
          </p:cNvSpPr>
          <p:nvPr>
            <p:ph idx="1"/>
          </p:nvPr>
        </p:nvSpPr>
        <p:spPr>
          <a:xfrm>
            <a:off x="457200" y="1280160"/>
            <a:ext cx="8229600" cy="1082040"/>
          </a:xfrm>
        </p:spPr>
        <p:txBody>
          <a:bodyPr/>
          <a:lstStyle/>
          <a:p>
            <a:r>
              <a:rPr lang="en-US" dirty="0"/>
              <a:t>Why do you think it necessary for the cell to extract energy in small packages instead of one large step? </a:t>
            </a:r>
          </a:p>
        </p:txBody>
      </p:sp>
    </p:spTree>
    <p:extLst>
      <p:ext uri="{BB962C8B-B14F-4D97-AF65-F5344CB8AC3E}">
        <p14:creationId xmlns:p14="http://schemas.microsoft.com/office/powerpoint/2010/main" val="1933572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7">
            <a:extLst>
              <a:ext uri="{C183D7F6-B498-43B3-948B-1728B52AA6E4}">
                <adec:decorative xmlns:adec="http://schemas.microsoft.com/office/drawing/2017/decorative" val="0"/>
              </a:ext>
            </a:extLst>
          </p:cNvPr>
          <p:cNvSpPr>
            <a:spLocks noGrp="1"/>
          </p:cNvSpPr>
          <p:nvPr>
            <p:ph type="title"/>
          </p:nvPr>
        </p:nvSpPr>
        <p:spPr>
          <a:prstGeom prst="rect">
            <a:avLst/>
          </a:prstGeom>
        </p:spPr>
        <p:txBody>
          <a:bodyPr/>
          <a:lstStyle/>
          <a:p>
            <a:r>
              <a:rPr lang="en-US" dirty="0"/>
              <a:t>Electron Carriers</a:t>
            </a:r>
            <a:endParaRPr lang="en-US" sz="3200" dirty="0">
              <a:solidFill>
                <a:schemeClr val="accent1"/>
              </a:solidFill>
            </a:endParaRPr>
          </a:p>
        </p:txBody>
      </p:sp>
      <p:sp>
        <p:nvSpPr>
          <p:cNvPr id="11267" name="Content 7"/>
          <p:cNvSpPr>
            <a:spLocks noGrp="1"/>
          </p:cNvSpPr>
          <p:nvPr>
            <p:ph idx="1"/>
          </p:nvPr>
        </p:nvSpPr>
        <p:spPr>
          <a:prstGeom prst="rect">
            <a:avLst/>
          </a:prstGeom>
        </p:spPr>
        <p:txBody>
          <a:bodyPr>
            <a:normAutofit fontScale="92500" lnSpcReduction="20000"/>
          </a:bodyPr>
          <a:lstStyle/>
          <a:p>
            <a:pPr>
              <a:tabLst>
                <a:tab pos="461963" algn="l"/>
              </a:tabLst>
            </a:pPr>
            <a:r>
              <a:rPr lang="en-US" dirty="0"/>
              <a:t>Electron shuttles bind and carry high-energy electrons </a:t>
            </a:r>
          </a:p>
          <a:p>
            <a:pPr lvl="1">
              <a:tabLst>
                <a:tab pos="461963" algn="l"/>
              </a:tabLst>
            </a:pPr>
            <a:r>
              <a:rPr lang="en-US" dirty="0"/>
              <a:t>Examples: NAD</a:t>
            </a:r>
            <a:r>
              <a:rPr lang="en-US" baseline="30000" dirty="0"/>
              <a:t>+</a:t>
            </a:r>
            <a:r>
              <a:rPr lang="en-US" dirty="0"/>
              <a:t>/NADH and FAD</a:t>
            </a:r>
            <a:r>
              <a:rPr lang="en-US" baseline="30000" dirty="0"/>
              <a:t>+</a:t>
            </a:r>
            <a:r>
              <a:rPr lang="en-US" dirty="0"/>
              <a:t>/FADH</a:t>
            </a:r>
            <a:r>
              <a:rPr lang="en-US" baseline="-25000" dirty="0"/>
              <a:t>2</a:t>
            </a:r>
            <a:endParaRPr lang="en-US" i="0" baseline="-25000" dirty="0">
              <a:solidFill>
                <a:schemeClr val="tx1"/>
              </a:solidFill>
            </a:endParaRPr>
          </a:p>
          <a:p>
            <a:pPr marL="0" indent="0" algn="ctr">
              <a:buNone/>
              <a:tabLst>
                <a:tab pos="461963" algn="l"/>
              </a:tabLst>
            </a:pPr>
            <a:endParaRPr lang="en-US" dirty="0">
              <a:solidFill>
                <a:schemeClr val="tx1"/>
              </a:solidFill>
            </a:endParaRPr>
          </a:p>
          <a:p>
            <a:pPr marL="0" indent="0" algn="ctr">
              <a:buNone/>
              <a:tabLst>
                <a:tab pos="461963" algn="l"/>
              </a:tabLst>
            </a:pPr>
            <a:r>
              <a:rPr lang="en-US" dirty="0">
                <a:solidFill>
                  <a:schemeClr val="tx1"/>
                </a:solidFill>
              </a:rPr>
              <a:t>RH (reducing agent) + NAD</a:t>
            </a:r>
            <a:r>
              <a:rPr lang="en-US" baseline="30000" dirty="0">
                <a:solidFill>
                  <a:schemeClr val="tx1"/>
                </a:solidFill>
              </a:rPr>
              <a:t>+</a:t>
            </a:r>
            <a:r>
              <a:rPr lang="en-US" dirty="0">
                <a:solidFill>
                  <a:schemeClr val="tx1"/>
                </a:solidFill>
              </a:rPr>
              <a:t> (oxidizing agent) </a:t>
            </a:r>
          </a:p>
          <a:p>
            <a:pPr marL="0" indent="0" algn="ctr">
              <a:buNone/>
              <a:tabLst>
                <a:tab pos="461963" algn="l"/>
              </a:tabLst>
            </a:pPr>
            <a:r>
              <a:rPr lang="en-US" dirty="0">
                <a:solidFill>
                  <a:schemeClr val="tx1"/>
                </a:solidFill>
              </a:rPr>
              <a:t>→ </a:t>
            </a:r>
          </a:p>
          <a:p>
            <a:pPr marL="0" indent="0" algn="ctr">
              <a:buNone/>
              <a:tabLst>
                <a:tab pos="461963" algn="l"/>
              </a:tabLst>
            </a:pPr>
            <a:r>
              <a:rPr lang="en-US" dirty="0">
                <a:solidFill>
                  <a:schemeClr val="tx1"/>
                </a:solidFill>
              </a:rPr>
              <a:t>NADH (reduced) + R (oxidized)</a:t>
            </a:r>
          </a:p>
          <a:p>
            <a:pPr marL="0" indent="0" algn="ctr">
              <a:buNone/>
              <a:tabLst>
                <a:tab pos="461963" algn="l"/>
              </a:tabLst>
            </a:pPr>
            <a:endParaRPr lang="en-US" dirty="0">
              <a:solidFill>
                <a:schemeClr val="tx1"/>
              </a:solidFill>
            </a:endParaRPr>
          </a:p>
          <a:p>
            <a:pPr>
              <a:tabLst>
                <a:tab pos="461963" algn="l"/>
              </a:tabLst>
            </a:pPr>
            <a:r>
              <a:rPr lang="en-US" i="0" dirty="0">
                <a:solidFill>
                  <a:schemeClr val="tx1"/>
                </a:solidFill>
              </a:rPr>
              <a:t>Electrons added, compound reduced (becomes a reducing agent)</a:t>
            </a:r>
          </a:p>
          <a:p>
            <a:pPr>
              <a:tabLst>
                <a:tab pos="461963" algn="l"/>
              </a:tabLst>
            </a:pPr>
            <a:r>
              <a:rPr lang="en-US" dirty="0">
                <a:solidFill>
                  <a:schemeClr val="tx1"/>
                </a:solidFill>
              </a:rPr>
              <a:t>Electrons removed; compound oxidized (becomes an oxidizing agent)</a:t>
            </a:r>
            <a:r>
              <a:rPr lang="en-US" i="0" dirty="0">
                <a:solidFill>
                  <a:schemeClr val="tx1"/>
                </a:solidFill>
              </a:rPr>
              <a:t>	</a:t>
            </a:r>
            <a:endParaRPr lang="en-US" dirty="0">
              <a:solidFill>
                <a:srgbClr val="0000FF"/>
              </a:solidFill>
            </a:endParaRPr>
          </a:p>
        </p:txBody>
      </p:sp>
    </p:spTree>
    <p:extLst>
      <p:ext uri="{BB962C8B-B14F-4D97-AF65-F5344CB8AC3E}">
        <p14:creationId xmlns:p14="http://schemas.microsoft.com/office/powerpoint/2010/main" val="3695470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8"/>
          <p:cNvSpPr>
            <a:spLocks noGrp="1"/>
          </p:cNvSpPr>
          <p:nvPr>
            <p:ph type="title"/>
          </p:nvPr>
        </p:nvSpPr>
        <p:spPr>
          <a:prstGeom prst="rect">
            <a:avLst/>
          </a:prstGeom>
        </p:spPr>
        <p:txBody>
          <a:bodyPr/>
          <a:lstStyle/>
          <a:p>
            <a:r>
              <a:rPr lang="en-US" sz="3200" dirty="0">
                <a:solidFill>
                  <a:schemeClr val="accent1"/>
                </a:solidFill>
              </a:rPr>
              <a:t>7.1 Figure 3</a:t>
            </a:r>
          </a:p>
        </p:txBody>
      </p:sp>
      <p:sp>
        <p:nvSpPr>
          <p:cNvPr id="10" name="Photo Credit 3">
            <a:extLst>
              <a:ext uri="{FF2B5EF4-FFF2-40B4-BE49-F238E27FC236}">
                <a16:creationId xmlns:a16="http://schemas.microsoft.com/office/drawing/2014/main" id="{FC8B6244-7A8A-399E-6FC9-FEFC4F7DAFCC}"/>
              </a:ext>
            </a:extLst>
          </p:cNvPr>
          <p:cNvSpPr txBox="1"/>
          <p:nvPr/>
        </p:nvSpPr>
        <p:spPr>
          <a:xfrm>
            <a:off x="2286000" y="5760720"/>
            <a:ext cx="4572000" cy="215444"/>
          </a:xfrm>
          <a:prstGeom prst="rect">
            <a:avLst/>
          </a:prstGeom>
          <a:noFill/>
        </p:spPr>
        <p:txBody>
          <a:bodyPr wrap="square">
            <a:spAutoFit/>
          </a:bodyPr>
          <a:lstStyle/>
          <a:p>
            <a:pPr algn="ctr"/>
            <a:r>
              <a:rPr lang="en-US" sz="800" dirty="0"/>
              <a:t>Alejandro Porto on Wikimedia Commons. "NAD</a:t>
            </a:r>
            <a:r>
              <a:rPr lang="en-US" sz="800" baseline="30000" dirty="0"/>
              <a:t>+</a:t>
            </a:r>
            <a:r>
              <a:rPr lang="en-US" sz="800" dirty="0"/>
              <a:t> and NADH."</a:t>
            </a:r>
          </a:p>
        </p:txBody>
      </p:sp>
      <p:pic>
        <p:nvPicPr>
          <p:cNvPr id="2" name="Content Placeholder 6" descr="This illustration shows the molecular structure of N A D positive and N A D H. Both compounds are composed of an adenine nucleotide and a nicotinamide nucleotide, which bond together to form a dinucleotide. The nicotinamide nucleotide is at the 5-prime end, and the adenine nucleotide is at the 3-prime end. Nicotinamide is a nitrogenous base, meaning it has nitrogen in a six-membered carbon ring. In N A D H, one extra hydrogen is associated with this ring, which is not found in N A D positive.">
            <a:extLst>
              <a:ext uri="{FF2B5EF4-FFF2-40B4-BE49-F238E27FC236}">
                <a16:creationId xmlns:a16="http://schemas.microsoft.com/office/drawing/2014/main" id="{2E6C3FE5-D2B4-40C1-521C-369DF12B1CF9}"/>
              </a:ext>
            </a:extLst>
          </p:cNvPr>
          <p:cNvPicPr>
            <a:picLocks noChangeAspect="1"/>
          </p:cNvPicPr>
          <p:nvPr/>
        </p:nvPicPr>
        <p:blipFill>
          <a:blip r:embed="rId3"/>
          <a:srcRect l="7407" t="3667" r="7407" b="3334"/>
          <a:stretch/>
        </p:blipFill>
        <p:spPr>
          <a:xfrm>
            <a:off x="762000" y="1097280"/>
            <a:ext cx="7620000" cy="4621696"/>
          </a:xfrm>
          <a:prstGeom prst="rect">
            <a:avLst/>
          </a:prstGeom>
        </p:spPr>
      </p:pic>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2193</TotalTime>
  <Words>1151</Words>
  <Application>Microsoft Office PowerPoint</Application>
  <PresentationFormat>On-screen Show (4:3)</PresentationFormat>
  <Paragraphs>112</Paragraphs>
  <Slides>20</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Calibri</vt:lpstr>
      <vt:lpstr>Century Gothic</vt:lpstr>
      <vt:lpstr>Aptos</vt:lpstr>
      <vt:lpstr>Arial</vt:lpstr>
      <vt:lpstr>Office Theme</vt:lpstr>
      <vt:lpstr>Lesson 7.1</vt:lpstr>
      <vt:lpstr>Objectives</vt:lpstr>
      <vt:lpstr>Cellular Respiration</vt:lpstr>
      <vt:lpstr>Energy in Living Systems</vt:lpstr>
      <vt:lpstr>7.1 Figure 2</vt:lpstr>
      <vt:lpstr>Electrons and Energy</vt:lpstr>
      <vt:lpstr>Think It Through</vt:lpstr>
      <vt:lpstr>Electron Carriers</vt:lpstr>
      <vt:lpstr>7.1 Figure 3</vt:lpstr>
      <vt:lpstr>ATP in Living Systems</vt:lpstr>
      <vt:lpstr>ATP Structure and Function</vt:lpstr>
      <vt:lpstr>7.1 Figure 4</vt:lpstr>
      <vt:lpstr>Energy from ATP</vt:lpstr>
      <vt:lpstr>7.1 Figure 6</vt:lpstr>
      <vt:lpstr>Phosphorylation</vt:lpstr>
      <vt:lpstr>Substrate-Level Phosphorylation</vt:lpstr>
      <vt:lpstr>Oxidative Phosphorylation</vt:lpstr>
      <vt:lpstr>Science and You</vt:lpstr>
      <vt:lpstr>Summary</vt:lpstr>
      <vt:lpstr>End of Hawkes Learning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1st Edition</dc:title>
  <dc:creator>Hawkes Learning</dc:creator>
  <cp:lastModifiedBy>Annaleise Radchenko</cp:lastModifiedBy>
  <cp:revision>175</cp:revision>
  <dcterms:created xsi:type="dcterms:W3CDTF">2013-04-26T14:43:13Z</dcterms:created>
  <dcterms:modified xsi:type="dcterms:W3CDTF">2024-10-01T18:57:01Z</dcterms:modified>
</cp:coreProperties>
</file>