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handoutMasterIdLst>
    <p:handoutMasterId r:id="rId18"/>
  </p:handoutMasterIdLst>
  <p:sldIdLst>
    <p:sldId id="272" r:id="rId2"/>
    <p:sldId id="264" r:id="rId3"/>
    <p:sldId id="265" r:id="rId4"/>
    <p:sldId id="283" r:id="rId5"/>
    <p:sldId id="277" r:id="rId6"/>
    <p:sldId id="270" r:id="rId7"/>
    <p:sldId id="278" r:id="rId8"/>
    <p:sldId id="285" r:id="rId9"/>
    <p:sldId id="284" r:id="rId10"/>
    <p:sldId id="271" r:id="rId11"/>
    <p:sldId id="279" r:id="rId12"/>
    <p:sldId id="280" r:id="rId13"/>
    <p:sldId id="276" r:id="rId14"/>
    <p:sldId id="282" r:id="rId15"/>
    <p:sldId id="286" r:id="rId16"/>
  </p:sldIdLst>
  <p:sldSz cx="9144000" cy="6858000" type="screen4x3"/>
  <p:notesSz cx="6858000" cy="9144000"/>
  <p:embeddedFontLst>
    <p:embeddedFont>
      <p:font typeface="Century Gothic" panose="020B0502020202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1F497D"/>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FB5CA-BEBB-43E2-91F1-27D1F11FA0D4}" v="1734" dt="2024-05-13T11:46:23.578"/>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86410" autoAdjust="0"/>
  </p:normalViewPr>
  <p:slideViewPr>
    <p:cSldViewPr>
      <p:cViewPr varScale="1">
        <p:scale>
          <a:sx n="95" d="100"/>
          <a:sy n="95" d="100"/>
        </p:scale>
        <p:origin x="1482" y="96"/>
      </p:cViewPr>
      <p:guideLst>
        <p:guide orient="horz" pos="2160"/>
        <p:guide pos="2880"/>
      </p:guideLst>
    </p:cSldViewPr>
  </p:slideViewPr>
  <p:outlineViewPr>
    <p:cViewPr>
      <p:scale>
        <a:sx n="33" d="100"/>
        <a:sy n="33" d="100"/>
      </p:scale>
      <p:origin x="0" y="-483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09DFB5CA-BEBB-43E2-91F1-27D1F11FA0D4}"/>
    <pc:docChg chg="undo custSel addSld delSld modSld sldOrd">
      <pc:chgData name="Caitlin Coleman" userId="96f87ca1-0e64-4ae8-8d77-98757b85df0b" providerId="ADAL" clId="{09DFB5CA-BEBB-43E2-91F1-27D1F11FA0D4}" dt="2024-05-13T12:07:33.393" v="2528" actId="6549"/>
      <pc:docMkLst>
        <pc:docMk/>
      </pc:docMkLst>
      <pc:sldChg chg="modSp mod">
        <pc:chgData name="Caitlin Coleman" userId="96f87ca1-0e64-4ae8-8d77-98757b85df0b" providerId="ADAL" clId="{09DFB5CA-BEBB-43E2-91F1-27D1F11FA0D4}" dt="2024-05-10T13:55:39.779" v="502" actId="20577"/>
        <pc:sldMkLst>
          <pc:docMk/>
          <pc:sldMk cId="0" sldId="264"/>
        </pc:sldMkLst>
        <pc:spChg chg="mod">
          <ac:chgData name="Caitlin Coleman" userId="96f87ca1-0e64-4ae8-8d77-98757b85df0b" providerId="ADAL" clId="{09DFB5CA-BEBB-43E2-91F1-27D1F11FA0D4}" dt="2024-05-10T13:55:39.779" v="502" actId="20577"/>
          <ac:spMkLst>
            <pc:docMk/>
            <pc:sldMk cId="0" sldId="264"/>
            <ac:spMk id="10243" creationId="{00000000-0000-0000-0000-000000000000}"/>
          </ac:spMkLst>
        </pc:spChg>
      </pc:sldChg>
      <pc:sldChg chg="modSp mod modAnim">
        <pc:chgData name="Caitlin Coleman" userId="96f87ca1-0e64-4ae8-8d77-98757b85df0b" providerId="ADAL" clId="{09DFB5CA-BEBB-43E2-91F1-27D1F11FA0D4}" dt="2024-05-13T11:56:51.239" v="2500" actId="947"/>
        <pc:sldMkLst>
          <pc:docMk/>
          <pc:sldMk cId="0" sldId="265"/>
        </pc:sldMkLst>
        <pc:spChg chg="mod">
          <ac:chgData name="Caitlin Coleman" userId="96f87ca1-0e64-4ae8-8d77-98757b85df0b" providerId="ADAL" clId="{09DFB5CA-BEBB-43E2-91F1-27D1F11FA0D4}" dt="2024-05-10T12:54:20.057" v="56" actId="20577"/>
          <ac:spMkLst>
            <pc:docMk/>
            <pc:sldMk cId="0" sldId="265"/>
            <ac:spMk id="11266" creationId="{00000000-0000-0000-0000-000000000000}"/>
          </ac:spMkLst>
        </pc:spChg>
        <pc:spChg chg="mod">
          <ac:chgData name="Caitlin Coleman" userId="96f87ca1-0e64-4ae8-8d77-98757b85df0b" providerId="ADAL" clId="{09DFB5CA-BEBB-43E2-91F1-27D1F11FA0D4}" dt="2024-05-13T11:56:51.239" v="2500" actId="947"/>
          <ac:spMkLst>
            <pc:docMk/>
            <pc:sldMk cId="0" sldId="265"/>
            <ac:spMk id="11267" creationId="{00000000-0000-0000-0000-000000000000}"/>
          </ac:spMkLst>
        </pc:spChg>
      </pc:sldChg>
      <pc:sldChg chg="del">
        <pc:chgData name="Caitlin Coleman" userId="96f87ca1-0e64-4ae8-8d77-98757b85df0b" providerId="ADAL" clId="{09DFB5CA-BEBB-43E2-91F1-27D1F11FA0D4}" dt="2024-05-10T13:05:39.757" v="408" actId="2696"/>
        <pc:sldMkLst>
          <pc:docMk/>
          <pc:sldMk cId="0" sldId="267"/>
        </pc:sldMkLst>
      </pc:sldChg>
      <pc:sldChg chg="del">
        <pc:chgData name="Caitlin Coleman" userId="96f87ca1-0e64-4ae8-8d77-98757b85df0b" providerId="ADAL" clId="{09DFB5CA-BEBB-43E2-91F1-27D1F11FA0D4}" dt="2024-05-10T13:05:42.102" v="409" actId="2696"/>
        <pc:sldMkLst>
          <pc:docMk/>
          <pc:sldMk cId="2069639696" sldId="268"/>
        </pc:sldMkLst>
      </pc:sldChg>
      <pc:sldChg chg="modSp mod ord">
        <pc:chgData name="Caitlin Coleman" userId="96f87ca1-0e64-4ae8-8d77-98757b85df0b" providerId="ADAL" clId="{09DFB5CA-BEBB-43E2-91F1-27D1F11FA0D4}" dt="2024-05-10T13:59:53.638" v="793" actId="14100"/>
        <pc:sldMkLst>
          <pc:docMk/>
          <pc:sldMk cId="3029162902" sldId="270"/>
        </pc:sldMkLst>
        <pc:spChg chg="mod">
          <ac:chgData name="Caitlin Coleman" userId="96f87ca1-0e64-4ae8-8d77-98757b85df0b" providerId="ADAL" clId="{09DFB5CA-BEBB-43E2-91F1-27D1F11FA0D4}" dt="2024-05-10T13:59:53.638" v="793" actId="14100"/>
          <ac:spMkLst>
            <pc:docMk/>
            <pc:sldMk cId="3029162902" sldId="270"/>
            <ac:spMk id="3" creationId="{C3227152-CF6A-3AA8-CAC9-B892F0C754B0}"/>
          </ac:spMkLst>
        </pc:spChg>
      </pc:sldChg>
      <pc:sldChg chg="addSp delSp modSp mod ord">
        <pc:chgData name="Caitlin Coleman" userId="96f87ca1-0e64-4ae8-8d77-98757b85df0b" providerId="ADAL" clId="{09DFB5CA-BEBB-43E2-91F1-27D1F11FA0D4}" dt="2024-05-13T12:00:52.008" v="2521" actId="20577"/>
        <pc:sldMkLst>
          <pc:docMk/>
          <pc:sldMk cId="1933572423" sldId="271"/>
        </pc:sldMkLst>
        <pc:spChg chg="mod">
          <ac:chgData name="Caitlin Coleman" userId="96f87ca1-0e64-4ae8-8d77-98757b85df0b" providerId="ADAL" clId="{09DFB5CA-BEBB-43E2-91F1-27D1F11FA0D4}" dt="2024-05-13T12:00:52.008" v="2521" actId="20577"/>
          <ac:spMkLst>
            <pc:docMk/>
            <pc:sldMk cId="1933572423" sldId="271"/>
            <ac:spMk id="2" creationId="{7FFF1B4C-5AAA-83F0-C30B-42241B0F9BCD}"/>
          </ac:spMkLst>
        </pc:spChg>
        <pc:spChg chg="mod">
          <ac:chgData name="Caitlin Coleman" userId="96f87ca1-0e64-4ae8-8d77-98757b85df0b" providerId="ADAL" clId="{09DFB5CA-BEBB-43E2-91F1-27D1F11FA0D4}" dt="2024-05-10T18:15:07.128" v="1952" actId="6549"/>
          <ac:spMkLst>
            <pc:docMk/>
            <pc:sldMk cId="1933572423" sldId="271"/>
            <ac:spMk id="3" creationId="{3C01AC4C-482E-02BD-BADA-C2D6C8D02BC9}"/>
          </ac:spMkLst>
        </pc:spChg>
        <pc:spChg chg="add mod ord">
          <ac:chgData name="Caitlin Coleman" userId="96f87ca1-0e64-4ae8-8d77-98757b85df0b" providerId="ADAL" clId="{09DFB5CA-BEBB-43E2-91F1-27D1F11FA0D4}" dt="2024-05-13T11:43:17.403" v="2477" actId="13244"/>
          <ac:spMkLst>
            <pc:docMk/>
            <pc:sldMk cId="1933572423" sldId="271"/>
            <ac:spMk id="6" creationId="{87B60ACE-1E35-5226-D995-284044462DA7}"/>
          </ac:spMkLst>
        </pc:spChg>
        <pc:spChg chg="add del mod">
          <ac:chgData name="Caitlin Coleman" userId="96f87ca1-0e64-4ae8-8d77-98757b85df0b" providerId="ADAL" clId="{09DFB5CA-BEBB-43E2-91F1-27D1F11FA0D4}" dt="2024-05-10T13:49:39.181" v="486" actId="478"/>
          <ac:spMkLst>
            <pc:docMk/>
            <pc:sldMk cId="1933572423" sldId="271"/>
            <ac:spMk id="7" creationId="{123BAEE0-8708-1C3E-5CE1-F5956D3B7EF6}"/>
          </ac:spMkLst>
        </pc:spChg>
        <pc:picChg chg="add mod modCrop">
          <ac:chgData name="Caitlin Coleman" userId="96f87ca1-0e64-4ae8-8d77-98757b85df0b" providerId="ADAL" clId="{09DFB5CA-BEBB-43E2-91F1-27D1F11FA0D4}" dt="2024-05-10T18:16:32.878" v="1977" actId="1076"/>
          <ac:picMkLst>
            <pc:docMk/>
            <pc:sldMk cId="1933572423" sldId="271"/>
            <ac:picMk id="5" creationId="{628FDB50-894D-4D35-C46E-35ABFE225731}"/>
          </ac:picMkLst>
        </pc:picChg>
      </pc:sldChg>
      <pc:sldChg chg="modSp mod">
        <pc:chgData name="Caitlin Coleman" userId="96f87ca1-0e64-4ae8-8d77-98757b85df0b" providerId="ADAL" clId="{09DFB5CA-BEBB-43E2-91F1-27D1F11FA0D4}" dt="2024-05-13T11:44:26.702" v="2481" actId="33553"/>
        <pc:sldMkLst>
          <pc:docMk/>
          <pc:sldMk cId="3886239831" sldId="272"/>
        </pc:sldMkLst>
        <pc:spChg chg="mod">
          <ac:chgData name="Caitlin Coleman" userId="96f87ca1-0e64-4ae8-8d77-98757b85df0b" providerId="ADAL" clId="{09DFB5CA-BEBB-43E2-91F1-27D1F11FA0D4}" dt="2024-05-13T11:44:26.702" v="2481" actId="33553"/>
          <ac:spMkLst>
            <pc:docMk/>
            <pc:sldMk cId="3886239831" sldId="272"/>
            <ac:spMk id="2" creationId="{4E7A1944-20A9-5EFC-CF5D-428D07B9FF1F}"/>
          </ac:spMkLst>
        </pc:spChg>
        <pc:spChg chg="mod">
          <ac:chgData name="Caitlin Coleman" userId="96f87ca1-0e64-4ae8-8d77-98757b85df0b" providerId="ADAL" clId="{09DFB5CA-BEBB-43E2-91F1-27D1F11FA0D4}" dt="2024-05-10T12:53:56.866" v="29" actId="6549"/>
          <ac:spMkLst>
            <pc:docMk/>
            <pc:sldMk cId="3886239831" sldId="272"/>
            <ac:spMk id="3" creationId="{FF68ED90-5F09-E335-E8D2-4F2687C0EB59}"/>
          </ac:spMkLst>
        </pc:spChg>
      </pc:sldChg>
      <pc:sldChg chg="del">
        <pc:chgData name="Caitlin Coleman" userId="96f87ca1-0e64-4ae8-8d77-98757b85df0b" providerId="ADAL" clId="{09DFB5CA-BEBB-43E2-91F1-27D1F11FA0D4}" dt="2024-05-10T13:05:33.163" v="405" actId="2696"/>
        <pc:sldMkLst>
          <pc:docMk/>
          <pc:sldMk cId="176985924" sldId="273"/>
        </pc:sldMkLst>
      </pc:sldChg>
      <pc:sldChg chg="del">
        <pc:chgData name="Caitlin Coleman" userId="96f87ca1-0e64-4ae8-8d77-98757b85df0b" providerId="ADAL" clId="{09DFB5CA-BEBB-43E2-91F1-27D1F11FA0D4}" dt="2024-05-10T13:05:35.319" v="406" actId="2696"/>
        <pc:sldMkLst>
          <pc:docMk/>
          <pc:sldMk cId="2900955170" sldId="274"/>
        </pc:sldMkLst>
      </pc:sldChg>
      <pc:sldChg chg="del">
        <pc:chgData name="Caitlin Coleman" userId="96f87ca1-0e64-4ae8-8d77-98757b85df0b" providerId="ADAL" clId="{09DFB5CA-BEBB-43E2-91F1-27D1F11FA0D4}" dt="2024-05-10T13:05:37.816" v="407" actId="2696"/>
        <pc:sldMkLst>
          <pc:docMk/>
          <pc:sldMk cId="619121343" sldId="275"/>
        </pc:sldMkLst>
      </pc:sldChg>
      <pc:sldChg chg="addSp modSp mod ord">
        <pc:chgData name="Caitlin Coleman" userId="96f87ca1-0e64-4ae8-8d77-98757b85df0b" providerId="ADAL" clId="{09DFB5CA-BEBB-43E2-91F1-27D1F11FA0D4}" dt="2024-05-13T11:47:26.742" v="2499" actId="962"/>
        <pc:sldMkLst>
          <pc:docMk/>
          <pc:sldMk cId="1146028520" sldId="276"/>
        </pc:sldMkLst>
        <pc:spChg chg="mod">
          <ac:chgData name="Caitlin Coleman" userId="96f87ca1-0e64-4ae8-8d77-98757b85df0b" providerId="ADAL" clId="{09DFB5CA-BEBB-43E2-91F1-27D1F11FA0D4}" dt="2024-05-10T12:58:29.855" v="383" actId="20577"/>
          <ac:spMkLst>
            <pc:docMk/>
            <pc:sldMk cId="1146028520" sldId="276"/>
            <ac:spMk id="2" creationId="{671ED285-5CB0-174E-014C-EE0E32FC90D6}"/>
          </ac:spMkLst>
        </pc:spChg>
        <pc:spChg chg="mod">
          <ac:chgData name="Caitlin Coleman" userId="96f87ca1-0e64-4ae8-8d77-98757b85df0b" providerId="ADAL" clId="{09DFB5CA-BEBB-43E2-91F1-27D1F11FA0D4}" dt="2024-05-10T18:32:23.528" v="2369" actId="27636"/>
          <ac:spMkLst>
            <pc:docMk/>
            <pc:sldMk cId="1146028520" sldId="276"/>
            <ac:spMk id="3" creationId="{0D54836E-1DE3-02CC-70C3-EB5C16CF3F62}"/>
          </ac:spMkLst>
        </pc:spChg>
        <pc:spChg chg="add mod ord">
          <ac:chgData name="Caitlin Coleman" userId="96f87ca1-0e64-4ae8-8d77-98757b85df0b" providerId="ADAL" clId="{09DFB5CA-BEBB-43E2-91F1-27D1F11FA0D4}" dt="2024-05-13T11:44:05.687" v="2480" actId="13244"/>
          <ac:spMkLst>
            <pc:docMk/>
            <pc:sldMk cId="1146028520" sldId="276"/>
            <ac:spMk id="6" creationId="{2613C4E3-3DA1-20C3-65A7-86858840102E}"/>
          </ac:spMkLst>
        </pc:spChg>
        <pc:spChg chg="add mod">
          <ac:chgData name="Caitlin Coleman" userId="96f87ca1-0e64-4ae8-8d77-98757b85df0b" providerId="ADAL" clId="{09DFB5CA-BEBB-43E2-91F1-27D1F11FA0D4}" dt="2024-05-10T18:33:02.483" v="2377" actId="1076"/>
          <ac:spMkLst>
            <pc:docMk/>
            <pc:sldMk cId="1146028520" sldId="276"/>
            <ac:spMk id="7" creationId="{EE1F8F1B-34A7-E300-B197-9617E329F55B}"/>
          </ac:spMkLst>
        </pc:spChg>
        <pc:picChg chg="add mod modCrop">
          <ac:chgData name="Caitlin Coleman" userId="96f87ca1-0e64-4ae8-8d77-98757b85df0b" providerId="ADAL" clId="{09DFB5CA-BEBB-43E2-91F1-27D1F11FA0D4}" dt="2024-05-13T11:47:26.742" v="2499" actId="962"/>
          <ac:picMkLst>
            <pc:docMk/>
            <pc:sldMk cId="1146028520" sldId="276"/>
            <ac:picMk id="5" creationId="{28C07648-423F-EDE0-5540-6123EA14DF53}"/>
          </ac:picMkLst>
        </pc:picChg>
      </pc:sldChg>
      <pc:sldChg chg="addSp modSp add mod modAnim">
        <pc:chgData name="Caitlin Coleman" userId="96f87ca1-0e64-4ae8-8d77-98757b85df0b" providerId="ADAL" clId="{09DFB5CA-BEBB-43E2-91F1-27D1F11FA0D4}" dt="2024-05-13T11:58:15.808" v="2511" actId="14100"/>
        <pc:sldMkLst>
          <pc:docMk/>
          <pc:sldMk cId="902414107" sldId="277"/>
        </pc:sldMkLst>
        <pc:spChg chg="add mod ord">
          <ac:chgData name="Caitlin Coleman" userId="96f87ca1-0e64-4ae8-8d77-98757b85df0b" providerId="ADAL" clId="{09DFB5CA-BEBB-43E2-91F1-27D1F11FA0D4}" dt="2024-05-13T11:58:15.808" v="2511" actId="14100"/>
          <ac:spMkLst>
            <pc:docMk/>
            <pc:sldMk cId="902414107" sldId="277"/>
            <ac:spMk id="4" creationId="{FC6B7B57-A33B-B15A-3A27-48763F826B24}"/>
          </ac:spMkLst>
        </pc:spChg>
        <pc:spChg chg="add mod">
          <ac:chgData name="Caitlin Coleman" userId="96f87ca1-0e64-4ae8-8d77-98757b85df0b" providerId="ADAL" clId="{09DFB5CA-BEBB-43E2-91F1-27D1F11FA0D4}" dt="2024-05-10T14:06:21.681" v="1164" actId="1076"/>
          <ac:spMkLst>
            <pc:docMk/>
            <pc:sldMk cId="902414107" sldId="277"/>
            <ac:spMk id="5" creationId="{7E506638-4B30-3F87-55FE-D76DF6173486}"/>
          </ac:spMkLst>
        </pc:spChg>
        <pc:spChg chg="mod">
          <ac:chgData name="Caitlin Coleman" userId="96f87ca1-0e64-4ae8-8d77-98757b85df0b" providerId="ADAL" clId="{09DFB5CA-BEBB-43E2-91F1-27D1F11FA0D4}" dt="2024-05-10T12:54:58.585" v="112" actId="6549"/>
          <ac:spMkLst>
            <pc:docMk/>
            <pc:sldMk cId="902414107" sldId="277"/>
            <ac:spMk id="11266" creationId="{00000000-0000-0000-0000-000000000000}"/>
          </ac:spMkLst>
        </pc:spChg>
        <pc:spChg chg="mod">
          <ac:chgData name="Caitlin Coleman" userId="96f87ca1-0e64-4ae8-8d77-98757b85df0b" providerId="ADAL" clId="{09DFB5CA-BEBB-43E2-91F1-27D1F11FA0D4}" dt="2024-05-13T11:57:55.269" v="2510" actId="947"/>
          <ac:spMkLst>
            <pc:docMk/>
            <pc:sldMk cId="902414107" sldId="277"/>
            <ac:spMk id="11267" creationId="{00000000-0000-0000-0000-000000000000}"/>
          </ac:spMkLst>
        </pc:spChg>
        <pc:picChg chg="add mod modCrop">
          <ac:chgData name="Caitlin Coleman" userId="96f87ca1-0e64-4ae8-8d77-98757b85df0b" providerId="ADAL" clId="{09DFB5CA-BEBB-43E2-91F1-27D1F11FA0D4}" dt="2024-05-10T14:06:15.439" v="1163" actId="1076"/>
          <ac:picMkLst>
            <pc:docMk/>
            <pc:sldMk cId="902414107" sldId="277"/>
            <ac:picMk id="3" creationId="{D48FAB3C-6DA0-C43E-5AA5-959FE630376C}"/>
          </ac:picMkLst>
        </pc:picChg>
      </pc:sldChg>
      <pc:sldChg chg="addSp delSp modSp add mod modAnim">
        <pc:chgData name="Caitlin Coleman" userId="96f87ca1-0e64-4ae8-8d77-98757b85df0b" providerId="ADAL" clId="{09DFB5CA-BEBB-43E2-91F1-27D1F11FA0D4}" dt="2024-05-13T11:59:20.864" v="2516" actId="20577"/>
        <pc:sldMkLst>
          <pc:docMk/>
          <pc:sldMk cId="477760046" sldId="278"/>
        </pc:sldMkLst>
        <pc:spChg chg="add del mod">
          <ac:chgData name="Caitlin Coleman" userId="96f87ca1-0e64-4ae8-8d77-98757b85df0b" providerId="ADAL" clId="{09DFB5CA-BEBB-43E2-91F1-27D1F11FA0D4}" dt="2024-05-10T18:04:58.981" v="1818" actId="478"/>
          <ac:spMkLst>
            <pc:docMk/>
            <pc:sldMk cId="477760046" sldId="278"/>
            <ac:spMk id="4" creationId="{9B04064E-94DB-5EE9-3504-C994027A4ADF}"/>
          </ac:spMkLst>
        </pc:spChg>
        <pc:spChg chg="add del mod">
          <ac:chgData name="Caitlin Coleman" userId="96f87ca1-0e64-4ae8-8d77-98757b85df0b" providerId="ADAL" clId="{09DFB5CA-BEBB-43E2-91F1-27D1F11FA0D4}" dt="2024-05-10T18:05:02.136" v="1819" actId="478"/>
          <ac:spMkLst>
            <pc:docMk/>
            <pc:sldMk cId="477760046" sldId="278"/>
            <ac:spMk id="5" creationId="{14281D9C-0F0C-3EA2-D9C0-A983FA564233}"/>
          </ac:spMkLst>
        </pc:spChg>
        <pc:spChg chg="mod">
          <ac:chgData name="Caitlin Coleman" userId="96f87ca1-0e64-4ae8-8d77-98757b85df0b" providerId="ADAL" clId="{09DFB5CA-BEBB-43E2-91F1-27D1F11FA0D4}" dt="2024-05-10T18:04:24.048" v="1807" actId="404"/>
          <ac:spMkLst>
            <pc:docMk/>
            <pc:sldMk cId="477760046" sldId="278"/>
            <ac:spMk id="11266" creationId="{00000000-0000-0000-0000-000000000000}"/>
          </ac:spMkLst>
        </pc:spChg>
        <pc:spChg chg="mod">
          <ac:chgData name="Caitlin Coleman" userId="96f87ca1-0e64-4ae8-8d77-98757b85df0b" providerId="ADAL" clId="{09DFB5CA-BEBB-43E2-91F1-27D1F11FA0D4}" dt="2024-05-13T11:59:20.864" v="2516" actId="20577"/>
          <ac:spMkLst>
            <pc:docMk/>
            <pc:sldMk cId="477760046" sldId="278"/>
            <ac:spMk id="11267" creationId="{00000000-0000-0000-0000-000000000000}"/>
          </ac:spMkLst>
        </pc:spChg>
        <pc:picChg chg="add del mod modCrop">
          <ac:chgData name="Caitlin Coleman" userId="96f87ca1-0e64-4ae8-8d77-98757b85df0b" providerId="ADAL" clId="{09DFB5CA-BEBB-43E2-91F1-27D1F11FA0D4}" dt="2024-05-10T18:05:04.082" v="1820" actId="478"/>
          <ac:picMkLst>
            <pc:docMk/>
            <pc:sldMk cId="477760046" sldId="278"/>
            <ac:picMk id="3" creationId="{916CEB98-0C6D-88C1-31D9-EC3BF3103775}"/>
          </ac:picMkLst>
        </pc:picChg>
      </pc:sldChg>
      <pc:sldChg chg="addSp modSp add mod modAnim">
        <pc:chgData name="Caitlin Coleman" userId="96f87ca1-0e64-4ae8-8d77-98757b85df0b" providerId="ADAL" clId="{09DFB5CA-BEBB-43E2-91F1-27D1F11FA0D4}" dt="2024-05-13T12:07:33.393" v="2528" actId="6549"/>
        <pc:sldMkLst>
          <pc:docMk/>
          <pc:sldMk cId="18507276" sldId="279"/>
        </pc:sldMkLst>
        <pc:spChg chg="add mod ord">
          <ac:chgData name="Caitlin Coleman" userId="96f87ca1-0e64-4ae8-8d77-98757b85df0b" providerId="ADAL" clId="{09DFB5CA-BEBB-43E2-91F1-27D1F11FA0D4}" dt="2024-05-13T12:02:15.703" v="2522" actId="947"/>
          <ac:spMkLst>
            <pc:docMk/>
            <pc:sldMk cId="18507276" sldId="279"/>
            <ac:spMk id="4" creationId="{8757E558-FE38-D49F-A154-CDDFEE90779E}"/>
          </ac:spMkLst>
        </pc:spChg>
        <pc:spChg chg="add mod">
          <ac:chgData name="Caitlin Coleman" userId="96f87ca1-0e64-4ae8-8d77-98757b85df0b" providerId="ADAL" clId="{09DFB5CA-BEBB-43E2-91F1-27D1F11FA0D4}" dt="2024-05-10T18:18:15.859" v="1990" actId="1076"/>
          <ac:spMkLst>
            <pc:docMk/>
            <pc:sldMk cId="18507276" sldId="279"/>
            <ac:spMk id="5" creationId="{48996821-0B16-238C-5C51-A43BB3C34D0B}"/>
          </ac:spMkLst>
        </pc:spChg>
        <pc:spChg chg="add mod ord">
          <ac:chgData name="Caitlin Coleman" userId="96f87ca1-0e64-4ae8-8d77-98757b85df0b" providerId="ADAL" clId="{09DFB5CA-BEBB-43E2-91F1-27D1F11FA0D4}" dt="2024-05-13T11:43:34.161" v="2478" actId="13244"/>
          <ac:spMkLst>
            <pc:docMk/>
            <pc:sldMk cId="18507276" sldId="279"/>
            <ac:spMk id="7" creationId="{E66017A7-EE4B-4392-A947-DB857A68EBD0}"/>
          </ac:spMkLst>
        </pc:spChg>
        <pc:spChg chg="mod">
          <ac:chgData name="Caitlin Coleman" userId="96f87ca1-0e64-4ae8-8d77-98757b85df0b" providerId="ADAL" clId="{09DFB5CA-BEBB-43E2-91F1-27D1F11FA0D4}" dt="2024-05-10T12:55:45.392" v="192" actId="20577"/>
          <ac:spMkLst>
            <pc:docMk/>
            <pc:sldMk cId="18507276" sldId="279"/>
            <ac:spMk id="11266" creationId="{00000000-0000-0000-0000-000000000000}"/>
          </ac:spMkLst>
        </pc:spChg>
        <pc:spChg chg="mod">
          <ac:chgData name="Caitlin Coleman" userId="96f87ca1-0e64-4ae8-8d77-98757b85df0b" providerId="ADAL" clId="{09DFB5CA-BEBB-43E2-91F1-27D1F11FA0D4}" dt="2024-05-13T12:07:33.393" v="2528" actId="6549"/>
          <ac:spMkLst>
            <pc:docMk/>
            <pc:sldMk cId="18507276" sldId="279"/>
            <ac:spMk id="11267" creationId="{00000000-0000-0000-0000-000000000000}"/>
          </ac:spMkLst>
        </pc:spChg>
        <pc:picChg chg="add mod modCrop">
          <ac:chgData name="Caitlin Coleman" userId="96f87ca1-0e64-4ae8-8d77-98757b85df0b" providerId="ADAL" clId="{09DFB5CA-BEBB-43E2-91F1-27D1F11FA0D4}" dt="2024-05-10T18:18:20.287" v="1991" actId="14100"/>
          <ac:picMkLst>
            <pc:docMk/>
            <pc:sldMk cId="18507276" sldId="279"/>
            <ac:picMk id="3" creationId="{00B73B6C-1144-A6D1-932D-609D79076294}"/>
          </ac:picMkLst>
        </pc:picChg>
      </pc:sldChg>
      <pc:sldChg chg="modSp add mod modAnim">
        <pc:chgData name="Caitlin Coleman" userId="96f87ca1-0e64-4ae8-8d77-98757b85df0b" providerId="ADAL" clId="{09DFB5CA-BEBB-43E2-91F1-27D1F11FA0D4}" dt="2024-05-13T12:02:45.151" v="2523" actId="20577"/>
        <pc:sldMkLst>
          <pc:docMk/>
          <pc:sldMk cId="2335327428" sldId="280"/>
        </pc:sldMkLst>
        <pc:spChg chg="mod">
          <ac:chgData name="Caitlin Coleman" userId="96f87ca1-0e64-4ae8-8d77-98757b85df0b" providerId="ADAL" clId="{09DFB5CA-BEBB-43E2-91F1-27D1F11FA0D4}" dt="2024-05-10T12:56:17.743" v="254" actId="6549"/>
          <ac:spMkLst>
            <pc:docMk/>
            <pc:sldMk cId="2335327428" sldId="280"/>
            <ac:spMk id="11266" creationId="{00000000-0000-0000-0000-000000000000}"/>
          </ac:spMkLst>
        </pc:spChg>
        <pc:spChg chg="mod">
          <ac:chgData name="Caitlin Coleman" userId="96f87ca1-0e64-4ae8-8d77-98757b85df0b" providerId="ADAL" clId="{09DFB5CA-BEBB-43E2-91F1-27D1F11FA0D4}" dt="2024-05-13T12:02:45.151" v="2523" actId="20577"/>
          <ac:spMkLst>
            <pc:docMk/>
            <pc:sldMk cId="2335327428" sldId="280"/>
            <ac:spMk id="11267" creationId="{00000000-0000-0000-0000-000000000000}"/>
          </ac:spMkLst>
        </pc:spChg>
      </pc:sldChg>
      <pc:sldChg chg="modSp add del mod modAnim">
        <pc:chgData name="Caitlin Coleman" userId="96f87ca1-0e64-4ae8-8d77-98757b85df0b" providerId="ADAL" clId="{09DFB5CA-BEBB-43E2-91F1-27D1F11FA0D4}" dt="2024-05-10T18:29:51.254" v="2362" actId="2696"/>
        <pc:sldMkLst>
          <pc:docMk/>
          <pc:sldMk cId="1716065555" sldId="281"/>
        </pc:sldMkLst>
        <pc:spChg chg="mod">
          <ac:chgData name="Caitlin Coleman" userId="96f87ca1-0e64-4ae8-8d77-98757b85df0b" providerId="ADAL" clId="{09DFB5CA-BEBB-43E2-91F1-27D1F11FA0D4}" dt="2024-05-10T12:56:50.311" v="326" actId="6549"/>
          <ac:spMkLst>
            <pc:docMk/>
            <pc:sldMk cId="1716065555" sldId="281"/>
            <ac:spMk id="11266" creationId="{00000000-0000-0000-0000-000000000000}"/>
          </ac:spMkLst>
        </pc:spChg>
        <pc:spChg chg="mod">
          <ac:chgData name="Caitlin Coleman" userId="96f87ca1-0e64-4ae8-8d77-98757b85df0b" providerId="ADAL" clId="{09DFB5CA-BEBB-43E2-91F1-27D1F11FA0D4}" dt="2024-05-10T18:29:29.121" v="2357" actId="21"/>
          <ac:spMkLst>
            <pc:docMk/>
            <pc:sldMk cId="1716065555" sldId="281"/>
            <ac:spMk id="11267" creationId="{00000000-0000-0000-0000-000000000000}"/>
          </ac:spMkLst>
        </pc:spChg>
      </pc:sldChg>
      <pc:sldChg chg="modSp add mod modAnim">
        <pc:chgData name="Caitlin Coleman" userId="96f87ca1-0e64-4ae8-8d77-98757b85df0b" providerId="ADAL" clId="{09DFB5CA-BEBB-43E2-91F1-27D1F11FA0D4}" dt="2024-05-10T18:37:09.857" v="2467" actId="27636"/>
        <pc:sldMkLst>
          <pc:docMk/>
          <pc:sldMk cId="920320213" sldId="282"/>
        </pc:sldMkLst>
        <pc:spChg chg="mod">
          <ac:chgData name="Caitlin Coleman" userId="96f87ca1-0e64-4ae8-8d77-98757b85df0b" providerId="ADAL" clId="{09DFB5CA-BEBB-43E2-91F1-27D1F11FA0D4}" dt="2024-05-10T12:57:07.392" v="340" actId="20577"/>
          <ac:spMkLst>
            <pc:docMk/>
            <pc:sldMk cId="920320213" sldId="282"/>
            <ac:spMk id="11266" creationId="{00000000-0000-0000-0000-000000000000}"/>
          </ac:spMkLst>
        </pc:spChg>
        <pc:spChg chg="mod">
          <ac:chgData name="Caitlin Coleman" userId="96f87ca1-0e64-4ae8-8d77-98757b85df0b" providerId="ADAL" clId="{09DFB5CA-BEBB-43E2-91F1-27D1F11FA0D4}" dt="2024-05-10T18:37:09.857" v="2467" actId="27636"/>
          <ac:spMkLst>
            <pc:docMk/>
            <pc:sldMk cId="920320213" sldId="282"/>
            <ac:spMk id="11267" creationId="{00000000-0000-0000-0000-000000000000}"/>
          </ac:spMkLst>
        </pc:spChg>
      </pc:sldChg>
      <pc:sldChg chg="modSp add mod ord">
        <pc:chgData name="Caitlin Coleman" userId="96f87ca1-0e64-4ae8-8d77-98757b85df0b" providerId="ADAL" clId="{09DFB5CA-BEBB-43E2-91F1-27D1F11FA0D4}" dt="2024-05-13T11:57:18.177" v="2508" actId="404"/>
        <pc:sldMkLst>
          <pc:docMk/>
          <pc:sldMk cId="826178731" sldId="283"/>
        </pc:sldMkLst>
        <pc:spChg chg="mod">
          <ac:chgData name="Caitlin Coleman" userId="96f87ca1-0e64-4ae8-8d77-98757b85df0b" providerId="ADAL" clId="{09DFB5CA-BEBB-43E2-91F1-27D1F11FA0D4}" dt="2024-05-13T11:57:18.177" v="2508" actId="404"/>
          <ac:spMkLst>
            <pc:docMk/>
            <pc:sldMk cId="826178731" sldId="283"/>
            <ac:spMk id="2" creationId="{7FFF1B4C-5AAA-83F0-C30B-42241B0F9BCD}"/>
          </ac:spMkLst>
        </pc:spChg>
        <pc:spChg chg="mod">
          <ac:chgData name="Caitlin Coleman" userId="96f87ca1-0e64-4ae8-8d77-98757b85df0b" providerId="ADAL" clId="{09DFB5CA-BEBB-43E2-91F1-27D1F11FA0D4}" dt="2024-05-10T13:59:28.785" v="791" actId="14100"/>
          <ac:spMkLst>
            <pc:docMk/>
            <pc:sldMk cId="826178731" sldId="283"/>
            <ac:spMk id="3" creationId="{3C01AC4C-482E-02BD-BADA-C2D6C8D02BC9}"/>
          </ac:spMkLst>
        </pc:spChg>
      </pc:sldChg>
      <pc:sldChg chg="modSp add mod ord">
        <pc:chgData name="Caitlin Coleman" userId="96f87ca1-0e64-4ae8-8d77-98757b85df0b" providerId="ADAL" clId="{09DFB5CA-BEBB-43E2-91F1-27D1F11FA0D4}" dt="2024-05-13T12:00:38.295" v="2519" actId="20577"/>
        <pc:sldMkLst>
          <pc:docMk/>
          <pc:sldMk cId="4031193435" sldId="284"/>
        </pc:sldMkLst>
        <pc:spChg chg="mod">
          <ac:chgData name="Caitlin Coleman" userId="96f87ca1-0e64-4ae8-8d77-98757b85df0b" providerId="ADAL" clId="{09DFB5CA-BEBB-43E2-91F1-27D1F11FA0D4}" dt="2024-05-13T12:00:38.295" v="2519" actId="20577"/>
          <ac:spMkLst>
            <pc:docMk/>
            <pc:sldMk cId="4031193435" sldId="284"/>
            <ac:spMk id="2" creationId="{7FFF1B4C-5AAA-83F0-C30B-42241B0F9BCD}"/>
          </ac:spMkLst>
        </pc:spChg>
        <pc:spChg chg="mod">
          <ac:chgData name="Caitlin Coleman" userId="96f87ca1-0e64-4ae8-8d77-98757b85df0b" providerId="ADAL" clId="{09DFB5CA-BEBB-43E2-91F1-27D1F11FA0D4}" dt="2024-05-10T18:14:40.440" v="1896" actId="14100"/>
          <ac:spMkLst>
            <pc:docMk/>
            <pc:sldMk cId="4031193435" sldId="284"/>
            <ac:spMk id="3" creationId="{3C01AC4C-482E-02BD-BADA-C2D6C8D02BC9}"/>
          </ac:spMkLst>
        </pc:spChg>
      </pc:sldChg>
      <pc:sldChg chg="addSp modSp add mod">
        <pc:chgData name="Caitlin Coleman" userId="96f87ca1-0e64-4ae8-8d77-98757b85df0b" providerId="ADAL" clId="{09DFB5CA-BEBB-43E2-91F1-27D1F11FA0D4}" dt="2024-05-13T12:00:10.234" v="2517" actId="20577"/>
        <pc:sldMkLst>
          <pc:docMk/>
          <pc:sldMk cId="1209164356" sldId="285"/>
        </pc:sldMkLst>
        <pc:spChg chg="add mod ord">
          <ac:chgData name="Caitlin Coleman" userId="96f87ca1-0e64-4ae8-8d77-98757b85df0b" providerId="ADAL" clId="{09DFB5CA-BEBB-43E2-91F1-27D1F11FA0D4}" dt="2024-05-13T11:42:21.795" v="2472" actId="13244"/>
          <ac:spMkLst>
            <pc:docMk/>
            <pc:sldMk cId="1209164356" sldId="285"/>
            <ac:spMk id="2" creationId="{4D1A25EC-AD0C-2EDD-DAEF-DC424E2A2FFA}"/>
          </ac:spMkLst>
        </pc:spChg>
        <pc:spChg chg="mod ord">
          <ac:chgData name="Caitlin Coleman" userId="96f87ca1-0e64-4ae8-8d77-98757b85df0b" providerId="ADAL" clId="{09DFB5CA-BEBB-43E2-91F1-27D1F11FA0D4}" dt="2024-05-13T11:42:10.963" v="2471" actId="13244"/>
          <ac:spMkLst>
            <pc:docMk/>
            <pc:sldMk cId="1209164356" sldId="285"/>
            <ac:spMk id="4" creationId="{9B04064E-94DB-5EE9-3504-C994027A4ADF}"/>
          </ac:spMkLst>
        </pc:spChg>
        <pc:spChg chg="mod">
          <ac:chgData name="Caitlin Coleman" userId="96f87ca1-0e64-4ae8-8d77-98757b85df0b" providerId="ADAL" clId="{09DFB5CA-BEBB-43E2-91F1-27D1F11FA0D4}" dt="2024-05-10T18:14:09.989" v="1895" actId="1076"/>
          <ac:spMkLst>
            <pc:docMk/>
            <pc:sldMk cId="1209164356" sldId="285"/>
            <ac:spMk id="5" creationId="{14281D9C-0F0C-3EA2-D9C0-A983FA564233}"/>
          </ac:spMkLst>
        </pc:spChg>
        <pc:spChg chg="mod">
          <ac:chgData name="Caitlin Coleman" userId="96f87ca1-0e64-4ae8-8d77-98757b85df0b" providerId="ADAL" clId="{09DFB5CA-BEBB-43E2-91F1-27D1F11FA0D4}" dt="2024-05-10T18:04:38.879" v="1815" actId="404"/>
          <ac:spMkLst>
            <pc:docMk/>
            <pc:sldMk cId="1209164356" sldId="285"/>
            <ac:spMk id="11266" creationId="{00000000-0000-0000-0000-000000000000}"/>
          </ac:spMkLst>
        </pc:spChg>
        <pc:spChg chg="mod">
          <ac:chgData name="Caitlin Coleman" userId="96f87ca1-0e64-4ae8-8d77-98757b85df0b" providerId="ADAL" clId="{09DFB5CA-BEBB-43E2-91F1-27D1F11FA0D4}" dt="2024-05-13T12:00:10.234" v="2517" actId="20577"/>
          <ac:spMkLst>
            <pc:docMk/>
            <pc:sldMk cId="1209164356" sldId="285"/>
            <ac:spMk id="11267" creationId="{00000000-0000-0000-0000-000000000000}"/>
          </ac:spMkLst>
        </pc:spChg>
        <pc:picChg chg="mod">
          <ac:chgData name="Caitlin Coleman" userId="96f87ca1-0e64-4ae8-8d77-98757b85df0b" providerId="ADAL" clId="{09DFB5CA-BEBB-43E2-91F1-27D1F11FA0D4}" dt="2024-05-13T11:42:36.734" v="2473" actId="962"/>
          <ac:picMkLst>
            <pc:docMk/>
            <pc:sldMk cId="1209164356" sldId="285"/>
            <ac:picMk id="3" creationId="{916CEB98-0C6D-88C1-31D9-EC3BF310377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6604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25907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878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graphicFrame>
        <p:nvGraphicFramePr>
          <p:cNvPr id="2" name="Table 1" descr="Table of the approximate percentages of oxygen, carbon, hydrogen, and nitrogen in living organisms, humans, compared to the nonliving world, the atmosphere and Earth's crust.">
            <a:extLst>
              <a:ext uri="{FF2B5EF4-FFF2-40B4-BE49-F238E27FC236}">
                <a16:creationId xmlns:a16="http://schemas.microsoft.com/office/drawing/2014/main" id="{7752BC44-D9D7-973A-D839-65E26F7F18B2}"/>
              </a:ext>
            </a:extLst>
          </p:cNvPr>
          <p:cNvGraphicFramePr>
            <a:graphicFrameLocks noGrp="1"/>
          </p:cNvGraphicFramePr>
          <p:nvPr userDrawn="1">
            <p:extLst>
              <p:ext uri="{D42A27DB-BD31-4B8C-83A1-F6EECF244321}">
                <p14:modId xmlns:p14="http://schemas.microsoft.com/office/powerpoint/2010/main" val="186948695"/>
              </p:ext>
            </p:extLst>
          </p:nvPr>
        </p:nvGraphicFramePr>
        <p:xfrm>
          <a:off x="1485900" y="4013200"/>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522627793"/>
                    </a:ext>
                  </a:extLst>
                </a:gridCol>
                <a:gridCol w="1524000">
                  <a:extLst>
                    <a:ext uri="{9D8B030D-6E8A-4147-A177-3AD203B41FA5}">
                      <a16:colId xmlns:a16="http://schemas.microsoft.com/office/drawing/2014/main" val="4293862904"/>
                    </a:ext>
                  </a:extLst>
                </a:gridCol>
                <a:gridCol w="1524000">
                  <a:extLst>
                    <a:ext uri="{9D8B030D-6E8A-4147-A177-3AD203B41FA5}">
                      <a16:colId xmlns:a16="http://schemas.microsoft.com/office/drawing/2014/main" val="1570581887"/>
                    </a:ext>
                  </a:extLst>
                </a:gridCol>
                <a:gridCol w="1524000">
                  <a:extLst>
                    <a:ext uri="{9D8B030D-6E8A-4147-A177-3AD203B41FA5}">
                      <a16:colId xmlns:a16="http://schemas.microsoft.com/office/drawing/2014/main" val="435066104"/>
                    </a:ext>
                  </a:extLst>
                </a:gridCol>
              </a:tblGrid>
              <a:tr h="370840">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extLst>
                  <a:ext uri="{0D108BD9-81ED-4DB2-BD59-A6C34878D82A}">
                    <a16:rowId xmlns:a16="http://schemas.microsoft.com/office/drawing/2014/main" val="1420373151"/>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341293123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1548708678"/>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15766846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&amp;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7.5</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Fermentation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3</a:t>
            </a:r>
            <a:endParaRPr lang="en-US" baseline="-25000" dirty="0"/>
          </a:p>
        </p:txBody>
      </p:sp>
      <p:sp>
        <p:nvSpPr>
          <p:cNvPr id="3" name="Content Placeholder 2">
            <a:extLst>
              <a:ext uri="{FF2B5EF4-FFF2-40B4-BE49-F238E27FC236}">
                <a16:creationId xmlns:a16="http://schemas.microsoft.com/office/drawing/2014/main" id="{3C01AC4C-482E-02BD-BADA-C2D6C8D02BC9}"/>
              </a:ext>
              <a:ext uri="{C183D7F6-B498-43B3-948B-1728B52AA6E4}">
                <adec:decorative xmlns:adec="http://schemas.microsoft.com/office/drawing/2017/decorative" val="1"/>
              </a:ext>
            </a:extLst>
          </p:cNvPr>
          <p:cNvSpPr>
            <a:spLocks noGrp="1"/>
          </p:cNvSpPr>
          <p:nvPr>
            <p:ph idx="1"/>
          </p:nvPr>
        </p:nvSpPr>
        <p:spPr>
          <a:xfrm>
            <a:off x="457200" y="1280160"/>
            <a:ext cx="8229600" cy="4572000"/>
          </a:xfrm>
        </p:spPr>
        <p:txBody>
          <a:bodyPr>
            <a:normAutofit/>
          </a:bodyPr>
          <a:lstStyle/>
          <a:p>
            <a:r>
              <a:rPr lang="en-US" dirty="0"/>
              <a:t> </a:t>
            </a:r>
          </a:p>
        </p:txBody>
      </p:sp>
      <p:sp>
        <p:nvSpPr>
          <p:cNvPr id="4" name="TextBox 3">
            <a:extLst>
              <a:ext uri="{FF2B5EF4-FFF2-40B4-BE49-F238E27FC236}">
                <a16:creationId xmlns:a16="http://schemas.microsoft.com/office/drawing/2014/main" id="{D02079B2-9AB5-CE9F-02AB-B6975485C0F7}"/>
              </a:ext>
            </a:extLst>
          </p:cNvPr>
          <p:cNvSpPr txBox="1"/>
          <p:nvPr/>
        </p:nvSpPr>
        <p:spPr>
          <a:xfrm>
            <a:off x="609600" y="1280160"/>
            <a:ext cx="4724400" cy="4801314"/>
          </a:xfrm>
          <a:prstGeom prst="rect">
            <a:avLst/>
          </a:prstGeom>
          <a:noFill/>
        </p:spPr>
        <p:txBody>
          <a:bodyPr wrap="square" rtlCol="0">
            <a:spAutoFit/>
          </a:bodyPr>
          <a:lstStyle/>
          <a:p>
            <a:r>
              <a:rPr lang="en-US" sz="2400" dirty="0">
                <a:solidFill>
                  <a:schemeClr val="bg1"/>
                </a:solidFill>
              </a:rPr>
              <a:t>Tremetol, a metabolic poison found in the white snakeroot plant, prevents the metabolism of lactate. When cows eat this plant, tremetol is concentrated in the milk they produce. Humans who consume the milk can become seriously ill. Symptoms of this disease, which include vomiting, abdominal pain, and tremors, become worse after exercise. </a:t>
            </a:r>
          </a:p>
          <a:p>
            <a:pPr marL="342900" indent="-342900">
              <a:buFont typeface="Arial" panose="020B0604020202020204" pitchFamily="34" charset="0"/>
              <a:buChar char="•"/>
            </a:pPr>
            <a:r>
              <a:rPr lang="en-US" sz="2400" dirty="0">
                <a:solidFill>
                  <a:schemeClr val="bg1"/>
                </a:solidFill>
              </a:rPr>
              <a:t>Why do you think this is the case?</a:t>
            </a:r>
          </a:p>
          <a:p>
            <a:endParaRPr lang="en-US" dirty="0"/>
          </a:p>
        </p:txBody>
      </p:sp>
      <p:sp>
        <p:nvSpPr>
          <p:cNvPr id="6" name="Caption 1">
            <a:extLst>
              <a:ext uri="{FF2B5EF4-FFF2-40B4-BE49-F238E27FC236}">
                <a16:creationId xmlns:a16="http://schemas.microsoft.com/office/drawing/2014/main" id="{87B60ACE-1E35-5226-D995-284044462DA7}"/>
              </a:ext>
              <a:ext uri="{C183D7F6-B498-43B3-948B-1728B52AA6E4}">
                <adec:decorative xmlns:adec="http://schemas.microsoft.com/office/drawing/2017/decorative" val="0"/>
              </a:ext>
            </a:extLst>
          </p:cNvPr>
          <p:cNvSpPr txBox="1"/>
          <p:nvPr/>
        </p:nvSpPr>
        <p:spPr>
          <a:xfrm>
            <a:off x="4695270" y="1485692"/>
            <a:ext cx="4373217" cy="307777"/>
          </a:xfrm>
          <a:prstGeom prst="rect">
            <a:avLst/>
          </a:prstGeom>
          <a:noFill/>
        </p:spPr>
        <p:txBody>
          <a:bodyPr wrap="square" rtlCol="0">
            <a:spAutoFit/>
          </a:bodyPr>
          <a:lstStyle/>
          <a:p>
            <a:pPr algn="ctr"/>
            <a:r>
              <a:rPr lang="en-US" sz="1400" b="1" dirty="0">
                <a:solidFill>
                  <a:schemeClr val="bg1"/>
                </a:solidFill>
              </a:rPr>
              <a:t>7.5 Figure 3</a:t>
            </a:r>
            <a:endParaRPr lang="en-US" sz="1400" dirty="0">
              <a:solidFill>
                <a:schemeClr val="bg1"/>
              </a:solidFill>
            </a:endParaRPr>
          </a:p>
        </p:txBody>
      </p:sp>
      <p:pic>
        <p:nvPicPr>
          <p:cNvPr id="8" name="Content Placeholder 5" descr="This illustration shows glucose becoming pyruvate through glycolysis, and pyruvate becoming lactate through N A D positive regeneration.">
            <a:extLst>
              <a:ext uri="{FF2B5EF4-FFF2-40B4-BE49-F238E27FC236}">
                <a16:creationId xmlns:a16="http://schemas.microsoft.com/office/drawing/2014/main" id="{10AE046B-763F-C300-23EF-55D22B74F2A4}"/>
              </a:ext>
            </a:extLst>
          </p:cNvPr>
          <p:cNvPicPr>
            <a:picLocks noChangeAspect="1"/>
          </p:cNvPicPr>
          <p:nvPr/>
        </p:nvPicPr>
        <p:blipFill>
          <a:blip r:embed="rId3"/>
          <a:srcRect l="21297" t="4496" r="21295"/>
          <a:stretch/>
        </p:blipFill>
        <p:spPr>
          <a:xfrm>
            <a:off x="5182606" y="1826661"/>
            <a:ext cx="3504194" cy="3238708"/>
          </a:xfrm>
          <a:prstGeom prst="rect">
            <a:avLst/>
          </a:prstGeom>
          <a:solidFill>
            <a:srgbClr val="1F497D"/>
          </a:solidFill>
        </p:spPr>
      </p:pic>
    </p:spTree>
    <p:extLst>
      <p:ext uri="{BB962C8B-B14F-4D97-AF65-F5344CB8AC3E}">
        <p14:creationId xmlns:p14="http://schemas.microsoft.com/office/powerpoint/2010/main" val="193357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Alcohol Fermentation</a:t>
            </a:r>
          </a:p>
        </p:txBody>
      </p:sp>
      <p:sp>
        <p:nvSpPr>
          <p:cNvPr id="11267" name="Rectangle 3"/>
          <p:cNvSpPr>
            <a:spLocks noGrp="1"/>
          </p:cNvSpPr>
          <p:nvPr>
            <p:ph idx="1"/>
          </p:nvPr>
        </p:nvSpPr>
        <p:spPr>
          <a:xfrm>
            <a:off x="457200" y="1280160"/>
            <a:ext cx="8229600" cy="2018547"/>
          </a:xfrm>
          <a:prstGeom prst="rect">
            <a:avLst/>
          </a:prstGeom>
        </p:spPr>
        <p:txBody>
          <a:bodyPr>
            <a:normAutofit fontScale="70000" lnSpcReduction="20000"/>
          </a:bodyPr>
          <a:lstStyle/>
          <a:p>
            <a:r>
              <a:rPr lang="en-US" dirty="0"/>
              <a:t>Produces ethanol (used in commercial applications like fuel and alcohol)</a:t>
            </a:r>
          </a:p>
          <a:p>
            <a:r>
              <a:rPr lang="en-US" dirty="0"/>
              <a:t>Pyruvate converts to ethanol and carbon dioxide (CO</a:t>
            </a:r>
            <a:r>
              <a:rPr lang="en-US" baseline="-25000" dirty="0"/>
              <a:t>2</a:t>
            </a:r>
            <a:r>
              <a:rPr lang="en-US" dirty="0"/>
              <a:t>)</a:t>
            </a:r>
          </a:p>
          <a:p>
            <a:r>
              <a:rPr lang="en-US"/>
              <a:t>NADH oxidizes </a:t>
            </a:r>
            <a:r>
              <a:rPr lang="en-US" dirty="0"/>
              <a:t>to NAD</a:t>
            </a:r>
            <a:r>
              <a:rPr lang="en-US" baseline="30000" dirty="0"/>
              <a:t>+</a:t>
            </a:r>
          </a:p>
          <a:p>
            <a:pPr marL="0" indent="0" algn="ctr">
              <a:buNone/>
            </a:pPr>
            <a:r>
              <a:rPr lang="en-US" dirty="0"/>
              <a:t>pyruvic acid + H</a:t>
            </a:r>
            <a:r>
              <a:rPr lang="en-US" baseline="30000" dirty="0"/>
              <a:t>+</a:t>
            </a:r>
            <a:r>
              <a:rPr lang="en-US" dirty="0"/>
              <a:t> → </a:t>
            </a:r>
          </a:p>
          <a:p>
            <a:pPr marL="0" indent="0" algn="ctr">
              <a:buNone/>
            </a:pPr>
            <a:r>
              <a:rPr lang="en-US" dirty="0"/>
              <a:t>CO</a:t>
            </a:r>
            <a:r>
              <a:rPr lang="en-US" baseline="-25000" dirty="0"/>
              <a:t>2</a:t>
            </a:r>
            <a:r>
              <a:rPr lang="en-US" dirty="0"/>
              <a:t> + acetaldehyde + NADH + H</a:t>
            </a:r>
            <a:r>
              <a:rPr lang="en-US" baseline="30000" dirty="0"/>
              <a:t>+</a:t>
            </a:r>
            <a:r>
              <a:rPr lang="en-US" dirty="0"/>
              <a:t> → </a:t>
            </a:r>
          </a:p>
          <a:p>
            <a:pPr marL="0" indent="0" algn="ctr">
              <a:buNone/>
            </a:pPr>
            <a:r>
              <a:rPr lang="en-US" dirty="0"/>
              <a:t>ethanol + NAD</a:t>
            </a:r>
            <a:r>
              <a:rPr lang="en-US" baseline="30000" dirty="0"/>
              <a:t>+</a:t>
            </a:r>
          </a:p>
        </p:txBody>
      </p:sp>
      <p:sp>
        <p:nvSpPr>
          <p:cNvPr id="7" name="TextBox 6">
            <a:extLst>
              <a:ext uri="{FF2B5EF4-FFF2-40B4-BE49-F238E27FC236}">
                <a16:creationId xmlns:a16="http://schemas.microsoft.com/office/drawing/2014/main" id="{E66017A7-EE4B-4392-A947-DB857A68EBD0}"/>
              </a:ext>
            </a:extLst>
          </p:cNvPr>
          <p:cNvSpPr txBox="1"/>
          <p:nvPr/>
        </p:nvSpPr>
        <p:spPr>
          <a:xfrm>
            <a:off x="457200" y="3159687"/>
            <a:ext cx="4572000" cy="1323439"/>
          </a:xfrm>
          <a:prstGeom prst="rect">
            <a:avLst/>
          </a:prstGeom>
          <a:noFill/>
        </p:spPr>
        <p:txBody>
          <a:bodyPr wrap="square">
            <a:spAutoFit/>
          </a:bodyPr>
          <a:lstStyle/>
          <a:p>
            <a:pPr marL="342900" indent="-342900">
              <a:buFont typeface="Arial" panose="020B0604020202020204" pitchFamily="34" charset="0"/>
              <a:buChar char="•"/>
            </a:pPr>
            <a:r>
              <a:rPr lang="en-US" sz="2000" dirty="0"/>
              <a:t>Catalyzed by 1) pyruvate decarboxylase with a coenzyme of thiamine pyrophosphate (TPP) and 2) alcohol dehydrogenase enzymes</a:t>
            </a:r>
          </a:p>
        </p:txBody>
      </p:sp>
      <p:sp>
        <p:nvSpPr>
          <p:cNvPr id="4" name="Caption 1">
            <a:extLst>
              <a:ext uri="{FF2B5EF4-FFF2-40B4-BE49-F238E27FC236}">
                <a16:creationId xmlns:a16="http://schemas.microsoft.com/office/drawing/2014/main" id="{8757E558-FE38-D49F-A154-CDDFEE90779E}"/>
              </a:ext>
              <a:ext uri="{C183D7F6-B498-43B3-948B-1728B52AA6E4}">
                <adec:decorative xmlns:adec="http://schemas.microsoft.com/office/drawing/2017/decorative" val="0"/>
              </a:ext>
            </a:extLst>
          </p:cNvPr>
          <p:cNvSpPr txBox="1"/>
          <p:nvPr/>
        </p:nvSpPr>
        <p:spPr>
          <a:xfrm>
            <a:off x="685800" y="4775605"/>
            <a:ext cx="4373217" cy="954107"/>
          </a:xfrm>
          <a:prstGeom prst="rect">
            <a:avLst/>
          </a:prstGeom>
          <a:noFill/>
        </p:spPr>
        <p:txBody>
          <a:bodyPr wrap="square" rtlCol="0">
            <a:spAutoFit/>
          </a:bodyPr>
          <a:lstStyle/>
          <a:p>
            <a:r>
              <a:rPr lang="en-US" sz="1400" b="1" dirty="0"/>
              <a:t>7.5 Figure 4: </a:t>
            </a:r>
            <a:r>
              <a:rPr lang="en-US" sz="1400" dirty="0"/>
              <a:t>Fermentation of grape juice into wine produces CO</a:t>
            </a:r>
            <a:r>
              <a:rPr lang="en-US" sz="1400" baseline="-25000" dirty="0"/>
              <a:t>2</a:t>
            </a:r>
            <a:r>
              <a:rPr lang="en-US" sz="1400" dirty="0"/>
              <a:t> as a byproduct. Fermentation tanks have valves so that the pressure inside the tanks created by the carbon dioxide produced can be released.</a:t>
            </a:r>
          </a:p>
        </p:txBody>
      </p:sp>
      <p:pic>
        <p:nvPicPr>
          <p:cNvPr id="2" name="Content Placeholder 5" descr="A photograph of a warehouse full of fermentation tanks that are making wine">
            <a:extLst>
              <a:ext uri="{FF2B5EF4-FFF2-40B4-BE49-F238E27FC236}">
                <a16:creationId xmlns:a16="http://schemas.microsoft.com/office/drawing/2014/main" id="{CA3ACCDE-B960-F7EB-A9F1-ABDA6AE79B69}"/>
              </a:ext>
            </a:extLst>
          </p:cNvPr>
          <p:cNvPicPr>
            <a:picLocks noChangeAspect="1"/>
          </p:cNvPicPr>
          <p:nvPr/>
        </p:nvPicPr>
        <p:blipFill>
          <a:blip r:embed="rId2"/>
          <a:srcRect l="15741" t="5334" r="15741" b="3549"/>
          <a:stretch/>
        </p:blipFill>
        <p:spPr>
          <a:xfrm>
            <a:off x="4892382" y="3136860"/>
            <a:ext cx="3593451" cy="2654825"/>
          </a:xfrm>
          <a:prstGeom prst="rect">
            <a:avLst/>
          </a:prstGeom>
        </p:spPr>
      </p:pic>
      <p:sp>
        <p:nvSpPr>
          <p:cNvPr id="5" name="Photo Credit 1">
            <a:extLst>
              <a:ext uri="{FF2B5EF4-FFF2-40B4-BE49-F238E27FC236}">
                <a16:creationId xmlns:a16="http://schemas.microsoft.com/office/drawing/2014/main" id="{48996821-0B16-238C-5C51-A43BB3C34D0B}"/>
              </a:ext>
            </a:extLst>
          </p:cNvPr>
          <p:cNvSpPr txBox="1"/>
          <p:nvPr/>
        </p:nvSpPr>
        <p:spPr>
          <a:xfrm>
            <a:off x="4373215" y="5762369"/>
            <a:ext cx="4572000" cy="215444"/>
          </a:xfrm>
          <a:prstGeom prst="rect">
            <a:avLst/>
          </a:prstGeom>
          <a:noFill/>
        </p:spPr>
        <p:txBody>
          <a:bodyPr wrap="square">
            <a:spAutoFit/>
          </a:bodyPr>
          <a:lstStyle/>
          <a:p>
            <a:pPr algn="ctr"/>
            <a:r>
              <a:rPr lang="en-US" sz="800" dirty="0"/>
              <a:t>Tomas Eriksson on Wikimedia Common. "Fermentation tanks."</a:t>
            </a:r>
          </a:p>
        </p:txBody>
      </p:sp>
    </p:spTree>
    <p:extLst>
      <p:ext uri="{BB962C8B-B14F-4D97-AF65-F5344CB8AC3E}">
        <p14:creationId xmlns:p14="http://schemas.microsoft.com/office/powerpoint/2010/main" val="1850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Other Types of Fermentation</a:t>
            </a: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Occur in bacteria</a:t>
            </a:r>
          </a:p>
          <a:p>
            <a:r>
              <a:rPr lang="en-US" b="1" dirty="0"/>
              <a:t>Facultative anaerobes</a:t>
            </a:r>
            <a:r>
              <a:rPr lang="en-US" dirty="0"/>
              <a:t>:</a:t>
            </a:r>
            <a:r>
              <a:rPr lang="en-US" b="1" dirty="0"/>
              <a:t> </a:t>
            </a:r>
            <a:r>
              <a:rPr lang="en-US" dirty="0"/>
              <a:t>prokaryotes that can switch between aerobic respiration and fermentation</a:t>
            </a:r>
          </a:p>
          <a:p>
            <a:r>
              <a:rPr lang="en-US" b="1" dirty="0"/>
              <a:t>Obligate anaerobes</a:t>
            </a:r>
            <a:r>
              <a:rPr lang="en-US" dirty="0"/>
              <a:t>: anaerobes that live and grow in the absence of molecular oxygen (e.g., </a:t>
            </a:r>
            <a:r>
              <a:rPr lang="en-US" i="1" dirty="0"/>
              <a:t>Clostridia</a:t>
            </a:r>
            <a:r>
              <a:rPr lang="en-US" dirty="0"/>
              <a:t>)</a:t>
            </a:r>
          </a:p>
          <a:p>
            <a:r>
              <a:rPr lang="en-US" dirty="0"/>
              <a:t>All types, except lactic acid fermentation, produce gases as byproducts</a:t>
            </a:r>
          </a:p>
          <a:p>
            <a:r>
              <a:rPr lang="en-US" dirty="0"/>
              <a:t>Gas production used as an indicator for identifying specific bacteria</a:t>
            </a:r>
          </a:p>
          <a:p>
            <a:r>
              <a:rPr lang="en-US" dirty="0"/>
              <a:t>Provides a mechanism for regenerating NAD</a:t>
            </a:r>
            <a:r>
              <a:rPr lang="en-US" baseline="30000" dirty="0"/>
              <a:t>+</a:t>
            </a:r>
            <a:r>
              <a:rPr lang="en-US" dirty="0"/>
              <a:t> for glycolysis to continue</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233532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 uri="{C183D7F6-B498-43B3-948B-1728B52AA6E4}">
                <adec:decorative xmlns:adec="http://schemas.microsoft.com/office/drawing/2017/decorative" val="1"/>
              </a:ext>
            </a:extLst>
          </p:cNvPr>
          <p:cNvSpPr>
            <a:spLocks noGrp="1"/>
          </p:cNvSpPr>
          <p:nvPr>
            <p:ph idx="1"/>
          </p:nvPr>
        </p:nvSpPr>
        <p:spPr>
          <a:xfrm>
            <a:off x="457200" y="1280160"/>
            <a:ext cx="8229600" cy="4572000"/>
          </a:xfrm>
        </p:spPr>
        <p:txBody>
          <a:bodyPr>
            <a:normAutofit/>
          </a:bodyPr>
          <a:lstStyle/>
          <a:p>
            <a:r>
              <a:rPr lang="en-US" dirty="0"/>
              <a:t> </a:t>
            </a:r>
          </a:p>
        </p:txBody>
      </p:sp>
      <p:sp>
        <p:nvSpPr>
          <p:cNvPr id="4" name="TextBox 3">
            <a:extLst>
              <a:ext uri="{FF2B5EF4-FFF2-40B4-BE49-F238E27FC236}">
                <a16:creationId xmlns:a16="http://schemas.microsoft.com/office/drawing/2014/main" id="{276A3D9D-A7F8-E1AE-05C5-43D2E0F96771}"/>
              </a:ext>
            </a:extLst>
          </p:cNvPr>
          <p:cNvSpPr txBox="1"/>
          <p:nvPr/>
        </p:nvSpPr>
        <p:spPr>
          <a:xfrm>
            <a:off x="488436" y="1221124"/>
            <a:ext cx="5607564" cy="4678204"/>
          </a:xfrm>
          <a:prstGeom prst="rect">
            <a:avLst/>
          </a:prstGeom>
          <a:noFill/>
        </p:spPr>
        <p:txBody>
          <a:bodyPr wrap="square" rtlCol="0">
            <a:spAutoFit/>
          </a:bodyPr>
          <a:lstStyle/>
          <a:p>
            <a:r>
              <a:rPr lang="en-US" sz="2800" dirty="0">
                <a:solidFill>
                  <a:schemeClr val="bg1"/>
                </a:solidFill>
              </a:rPr>
              <a:t>If you have ever visited a brewery, you may have noticed that all the "brewing" is occurring in air-tight containers, such as in Figure 5. These containers are air-tight to prevent the entry of oxygen. In the absence of oxygen, the bacteria revert to anaerobic respiration and fermentation and, thereby, generate the ethanol needed for brewing beer.</a:t>
            </a:r>
          </a:p>
          <a:p>
            <a:endParaRPr lang="en-US" dirty="0"/>
          </a:p>
        </p:txBody>
      </p:sp>
      <p:sp>
        <p:nvSpPr>
          <p:cNvPr id="6" name="Caption 1">
            <a:extLst>
              <a:ext uri="{FF2B5EF4-FFF2-40B4-BE49-F238E27FC236}">
                <a16:creationId xmlns:a16="http://schemas.microsoft.com/office/drawing/2014/main" id="{2613C4E3-3DA1-20C3-65A7-86858840102E}"/>
              </a:ext>
              <a:ext uri="{C183D7F6-B498-43B3-948B-1728B52AA6E4}">
                <adec:decorative xmlns:adec="http://schemas.microsoft.com/office/drawing/2017/decorative" val="0"/>
              </a:ext>
            </a:extLst>
          </p:cNvPr>
          <p:cNvSpPr txBox="1"/>
          <p:nvPr/>
        </p:nvSpPr>
        <p:spPr>
          <a:xfrm>
            <a:off x="5153128" y="1446406"/>
            <a:ext cx="4373217" cy="307777"/>
          </a:xfrm>
          <a:prstGeom prst="rect">
            <a:avLst/>
          </a:prstGeom>
          <a:noFill/>
        </p:spPr>
        <p:txBody>
          <a:bodyPr wrap="square" rtlCol="0">
            <a:spAutoFit/>
          </a:bodyPr>
          <a:lstStyle/>
          <a:p>
            <a:pPr algn="ctr"/>
            <a:r>
              <a:rPr lang="en-US" sz="1400" b="1" dirty="0">
                <a:solidFill>
                  <a:schemeClr val="bg1"/>
                </a:solidFill>
              </a:rPr>
              <a:t>7.5 Figure 5</a:t>
            </a:r>
            <a:endParaRPr lang="en-US" sz="1400" dirty="0">
              <a:solidFill>
                <a:schemeClr val="bg1"/>
              </a:solidFill>
            </a:endParaRPr>
          </a:p>
        </p:txBody>
      </p:sp>
      <p:pic>
        <p:nvPicPr>
          <p:cNvPr id="8" name="Content Placeholder 5" descr="A photograph of the inside of a distillery with various tubes and tanks">
            <a:extLst>
              <a:ext uri="{FF2B5EF4-FFF2-40B4-BE49-F238E27FC236}">
                <a16:creationId xmlns:a16="http://schemas.microsoft.com/office/drawing/2014/main" id="{15E62DEA-E466-0538-DF58-7969B4559FCA}"/>
              </a:ext>
            </a:extLst>
          </p:cNvPr>
          <p:cNvPicPr>
            <a:picLocks noChangeAspect="1"/>
          </p:cNvPicPr>
          <p:nvPr/>
        </p:nvPicPr>
        <p:blipFill>
          <a:blip r:embed="rId3"/>
          <a:srcRect l="33333" t="5334" r="32737" b="4709"/>
          <a:stretch/>
        </p:blipFill>
        <p:spPr>
          <a:xfrm>
            <a:off x="6089674" y="1756674"/>
            <a:ext cx="2500123" cy="3682553"/>
          </a:xfrm>
          <a:prstGeom prst="rect">
            <a:avLst/>
          </a:prstGeom>
          <a:solidFill>
            <a:schemeClr val="accent1"/>
          </a:solidFill>
        </p:spPr>
      </p:pic>
      <p:sp>
        <p:nvSpPr>
          <p:cNvPr id="7" name="Photo Credit 1">
            <a:extLst>
              <a:ext uri="{FF2B5EF4-FFF2-40B4-BE49-F238E27FC236}">
                <a16:creationId xmlns:a16="http://schemas.microsoft.com/office/drawing/2014/main" id="{EE1F8F1B-34A7-E300-B197-9617E329F55B}"/>
              </a:ext>
            </a:extLst>
          </p:cNvPr>
          <p:cNvSpPr txBox="1"/>
          <p:nvPr/>
        </p:nvSpPr>
        <p:spPr>
          <a:xfrm>
            <a:off x="5053736" y="5552846"/>
            <a:ext cx="4572000" cy="215444"/>
          </a:xfrm>
          <a:prstGeom prst="rect">
            <a:avLst/>
          </a:prstGeom>
          <a:noFill/>
        </p:spPr>
        <p:txBody>
          <a:bodyPr wrap="square">
            <a:spAutoFit/>
          </a:bodyPr>
          <a:lstStyle/>
          <a:p>
            <a:pPr algn="ctr"/>
            <a:r>
              <a:rPr lang="en-US" sz="800" dirty="0">
                <a:solidFill>
                  <a:schemeClr val="bg1"/>
                </a:solidFill>
              </a:rPr>
              <a:t>Luca Galuzzi on Wikimedia Commons. "Brewery."</a:t>
            </a:r>
          </a:p>
        </p:txBody>
      </p:sp>
    </p:spTree>
    <p:extLst>
      <p:ext uri="{BB962C8B-B14F-4D97-AF65-F5344CB8AC3E}">
        <p14:creationId xmlns:p14="http://schemas.microsoft.com/office/powerpoint/2010/main" val="114602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Summary</a:t>
            </a:r>
          </a:p>
        </p:txBody>
      </p:sp>
      <p:sp>
        <p:nvSpPr>
          <p:cNvPr id="11267" name="Rectangle 3"/>
          <p:cNvSpPr>
            <a:spLocks noGrp="1"/>
          </p:cNvSpPr>
          <p:nvPr>
            <p:ph idx="1"/>
          </p:nvPr>
        </p:nvSpPr>
        <p:spPr>
          <a:xfrm>
            <a:off x="457200" y="1280160"/>
            <a:ext cx="8229600" cy="4815840"/>
          </a:xfrm>
          <a:prstGeom prst="rect">
            <a:avLst/>
          </a:prstGeom>
        </p:spPr>
        <p:txBody>
          <a:bodyPr>
            <a:normAutofit fontScale="92500" lnSpcReduction="20000"/>
          </a:bodyPr>
          <a:lstStyle/>
          <a:p>
            <a:pPr marL="0" indent="0">
              <a:buNone/>
            </a:pPr>
            <a:r>
              <a:rPr lang="en-US" dirty="0"/>
              <a:t>Organisms employ different strategies (anaerobic respiration or fermentation) to produce ATP in the absence of oxygen, based on their metabolic capabilities.</a:t>
            </a:r>
          </a:p>
          <a:p>
            <a:r>
              <a:rPr lang="en-US" dirty="0"/>
              <a:t>Anaerobic cellular respiration involves using compounds/molecules other than oxygen as the terminal electron acceptor in the ETC to generate ATP. </a:t>
            </a:r>
          </a:p>
          <a:p>
            <a:r>
              <a:rPr lang="en-US" dirty="0"/>
              <a:t>Fermentation is a set of metabolic reactions that regenerates NAD</a:t>
            </a:r>
            <a:r>
              <a:rPr lang="en-US" baseline="30000" dirty="0"/>
              <a:t>+</a:t>
            </a:r>
            <a:r>
              <a:rPr lang="en-US" dirty="0"/>
              <a:t> from NADH, allowing glycolysis to continue. </a:t>
            </a:r>
          </a:p>
          <a:p>
            <a:pPr lvl="1"/>
            <a:r>
              <a:rPr lang="en-US" dirty="0"/>
              <a:t>It does not directly generate ATP, as the regeneration of NAD</a:t>
            </a:r>
            <a:r>
              <a:rPr lang="en-US" baseline="30000" dirty="0"/>
              <a:t>+</a:t>
            </a:r>
            <a:r>
              <a:rPr lang="en-US" dirty="0"/>
              <a:t> is not accompanied by ATP production.</a:t>
            </a:r>
          </a:p>
          <a:p>
            <a:pPr lvl="1"/>
            <a:r>
              <a:rPr lang="en-US" dirty="0"/>
              <a:t>The potential of NADH to produce ATP through an ETC is not utilized.</a:t>
            </a:r>
          </a:p>
        </p:txBody>
      </p:sp>
    </p:spTree>
    <p:extLst>
      <p:ext uri="{BB962C8B-B14F-4D97-AF65-F5344CB8AC3E}">
        <p14:creationId xmlns:p14="http://schemas.microsoft.com/office/powerpoint/2010/main" val="92032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332946"/>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type of fermentation that readily occurs in animal cells and the conditions that initiate that fermentation.</a:t>
            </a:r>
          </a:p>
          <a:p>
            <a:pPr marL="457200" indent="-457200">
              <a:buFont typeface="Arial" panose="020B0604020202020204" pitchFamily="34" charset="0"/>
              <a:buChar char="•"/>
              <a:tabLst>
                <a:tab pos="457200" algn="l"/>
              </a:tabLst>
            </a:pPr>
            <a:r>
              <a:rPr lang="en-US" b="1" i="0" dirty="0"/>
              <a:t>Discuss</a:t>
            </a:r>
            <a:r>
              <a:rPr lang="en-US" i="0" dirty="0"/>
              <a:t> the fundamental difference between anaerobic cellular respiration and fermentation.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Fermentation</a:t>
            </a:r>
          </a:p>
        </p:txBody>
      </p:sp>
      <p:sp>
        <p:nvSpPr>
          <p:cNvPr id="11267" name="Rectangle 3"/>
          <p:cNvSpPr>
            <a:spLocks noGrp="1"/>
          </p:cNvSpPr>
          <p:nvPr>
            <p:ph idx="1"/>
          </p:nvPr>
        </p:nvSpPr>
        <p:spPr>
          <a:prstGeom prst="rect">
            <a:avLst/>
          </a:prstGeom>
        </p:spPr>
        <p:txBody>
          <a:bodyPr>
            <a:normAutofit/>
          </a:bodyPr>
          <a:lstStyle/>
          <a:p>
            <a:r>
              <a:rPr lang="en-US" b="1" dirty="0"/>
              <a:t>Fermentation</a:t>
            </a:r>
            <a:r>
              <a:rPr lang="en-US" dirty="0"/>
              <a:t>: processes that use an organic molecule to regenerate NAD</a:t>
            </a:r>
            <a:r>
              <a:rPr lang="en-US" baseline="30000" dirty="0"/>
              <a:t>+</a:t>
            </a:r>
            <a:r>
              <a:rPr lang="en-US" dirty="0"/>
              <a:t> from NADH</a:t>
            </a:r>
          </a:p>
          <a:p>
            <a:r>
              <a:rPr lang="en-US" dirty="0"/>
              <a:t>Only ATP-generating process is glycolysis</a:t>
            </a:r>
          </a:p>
          <a:p>
            <a:r>
              <a:rPr lang="en-US" b="1" dirty="0"/>
              <a:t>Anaerobic</a:t>
            </a:r>
            <a:r>
              <a:rPr lang="en-US" dirty="0"/>
              <a:t> process: occurs in the absence of oxygen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baseline="-250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624840"/>
          </a:xfrm>
        </p:spPr>
        <p:txBody>
          <a:bodyPr/>
          <a:lstStyle/>
          <a:p>
            <a:r>
              <a:rPr lang="en-US" dirty="0"/>
              <a:t>What is the overall goal of fermentation?</a:t>
            </a:r>
          </a:p>
        </p:txBody>
      </p:sp>
    </p:spTree>
    <p:extLst>
      <p:ext uri="{BB962C8B-B14F-4D97-AF65-F5344CB8AC3E}">
        <p14:creationId xmlns:p14="http://schemas.microsoft.com/office/powerpoint/2010/main" val="82617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Anaerobic Cellular Respiration</a:t>
            </a:r>
          </a:p>
        </p:txBody>
      </p:sp>
      <p:sp>
        <p:nvSpPr>
          <p:cNvPr id="11267" name="Rectangle 3"/>
          <p:cNvSpPr>
            <a:spLocks noGrp="1"/>
          </p:cNvSpPr>
          <p:nvPr>
            <p:ph idx="1"/>
          </p:nvPr>
        </p:nvSpPr>
        <p:spPr>
          <a:xfrm>
            <a:off x="457200" y="1280160"/>
            <a:ext cx="4496204" cy="4572000"/>
          </a:xfrm>
          <a:prstGeom prst="rect">
            <a:avLst/>
          </a:prstGeom>
        </p:spPr>
        <p:txBody>
          <a:bodyPr>
            <a:normAutofit fontScale="77500" lnSpcReduction="20000"/>
          </a:bodyPr>
          <a:lstStyle/>
          <a:p>
            <a:r>
              <a:rPr lang="en-US" b="1" dirty="0"/>
              <a:t>Anaerobic cellular respiration</a:t>
            </a:r>
            <a:r>
              <a:rPr lang="en-US" dirty="0"/>
              <a:t>: a molecule other than oxygen serves as the final electron acceptor in an ETC that produces ATP</a:t>
            </a:r>
          </a:p>
          <a:p>
            <a:pPr lvl="1"/>
            <a:r>
              <a:rPr lang="en-US" dirty="0"/>
              <a:t>Occurs in certain prokaryotes (Bacteria and Archaea)</a:t>
            </a:r>
          </a:p>
          <a:p>
            <a:pPr lvl="1"/>
            <a:r>
              <a:rPr lang="en-US" i="0" dirty="0">
                <a:solidFill>
                  <a:schemeClr val="tx1"/>
                </a:solidFill>
              </a:rPr>
              <a:t>Example: A group of archaeans called methanogens reduces carbon dioxide (CO</a:t>
            </a:r>
            <a:r>
              <a:rPr lang="en-US" i="0" baseline="-25000" dirty="0">
                <a:solidFill>
                  <a:schemeClr val="tx1"/>
                </a:solidFill>
              </a:rPr>
              <a:t>2</a:t>
            </a:r>
            <a:r>
              <a:rPr lang="en-US" i="0" dirty="0">
                <a:solidFill>
                  <a:schemeClr val="tx1"/>
                </a:solidFill>
              </a:rPr>
              <a:t>) to methane (CH</a:t>
            </a:r>
            <a:r>
              <a:rPr lang="en-US" i="0" baseline="-25000" dirty="0">
                <a:solidFill>
                  <a:schemeClr val="tx1"/>
                </a:solidFill>
              </a:rPr>
              <a:t>4</a:t>
            </a:r>
            <a:r>
              <a:rPr lang="en-US" i="0" dirty="0">
                <a:solidFill>
                  <a:schemeClr val="tx1"/>
                </a:solidFill>
              </a:rPr>
              <a:t>) to produce ATP. They are found in soil and digestive tracts of ruminants. 	</a:t>
            </a:r>
            <a:endParaRPr lang="en-US" dirty="0">
              <a:solidFill>
                <a:srgbClr val="0000FF"/>
              </a:solidFill>
            </a:endParaRPr>
          </a:p>
        </p:txBody>
      </p:sp>
      <p:pic>
        <p:nvPicPr>
          <p:cNvPr id="2" name="Content Placeholder 6" descr="Image (a) shows a cow licking its nose. Image (b) shows a diagram of the ruminant digestive system. It starts with food entering the esophagus, which then goes into the stomach to a chamber called the reticulum and then another chamber called the omasum. From the omasum, the food goes into another chamber called the abomasum and then exits the stomach into the intestines. The other path that is shown is food entering the stomach through the esophagus, which then goes into a chamber of the stomach called the rumen, where it breaks down and then exits back up through the esophagus.">
            <a:extLst>
              <a:ext uri="{FF2B5EF4-FFF2-40B4-BE49-F238E27FC236}">
                <a16:creationId xmlns:a16="http://schemas.microsoft.com/office/drawing/2014/main" id="{7D60E673-2603-2A2D-4D33-FB6C36324B56}"/>
              </a:ext>
            </a:extLst>
          </p:cNvPr>
          <p:cNvPicPr>
            <a:picLocks noChangeAspect="1"/>
          </p:cNvPicPr>
          <p:nvPr/>
        </p:nvPicPr>
        <p:blipFill>
          <a:blip r:embed="rId2"/>
          <a:srcRect l="31481" t="3666" r="31482" b="2000"/>
          <a:stretch/>
        </p:blipFill>
        <p:spPr>
          <a:xfrm>
            <a:off x="5486400" y="1098955"/>
            <a:ext cx="2934104" cy="4151757"/>
          </a:xfrm>
          <a:prstGeom prst="rect">
            <a:avLst/>
          </a:prstGeom>
        </p:spPr>
      </p:pic>
      <p:sp>
        <p:nvSpPr>
          <p:cNvPr id="4" name="Caption 1">
            <a:extLst>
              <a:ext uri="{FF2B5EF4-FFF2-40B4-BE49-F238E27FC236}">
                <a16:creationId xmlns:a16="http://schemas.microsoft.com/office/drawing/2014/main" id="{FC6B7B57-A33B-B15A-3A27-48763F826B24}"/>
              </a:ext>
              <a:ext uri="{C183D7F6-B498-43B3-948B-1728B52AA6E4}">
                <adec:decorative xmlns:adec="http://schemas.microsoft.com/office/drawing/2017/decorative" val="0"/>
              </a:ext>
            </a:extLst>
          </p:cNvPr>
          <p:cNvSpPr txBox="1"/>
          <p:nvPr/>
        </p:nvSpPr>
        <p:spPr>
          <a:xfrm>
            <a:off x="4838700" y="5192748"/>
            <a:ext cx="4114800" cy="738664"/>
          </a:xfrm>
          <a:prstGeom prst="rect">
            <a:avLst/>
          </a:prstGeom>
          <a:noFill/>
        </p:spPr>
        <p:txBody>
          <a:bodyPr wrap="square" rtlCol="0">
            <a:spAutoFit/>
          </a:bodyPr>
          <a:lstStyle/>
          <a:p>
            <a:pPr algn="ctr"/>
            <a:r>
              <a:rPr lang="en-US" sz="1400" b="1" dirty="0"/>
              <a:t>7.5 Figure 1: </a:t>
            </a:r>
            <a:r>
              <a:rPr lang="en-US" sz="1400" dirty="0"/>
              <a:t>(a) Cows are examples of ruminant animals. (b) Their ruminant stomachs contain bacteria that help break down cellulose present in grass. </a:t>
            </a:r>
          </a:p>
        </p:txBody>
      </p:sp>
      <p:sp>
        <p:nvSpPr>
          <p:cNvPr id="5" name="Photo Credit 1">
            <a:extLst>
              <a:ext uri="{FF2B5EF4-FFF2-40B4-BE49-F238E27FC236}">
                <a16:creationId xmlns:a16="http://schemas.microsoft.com/office/drawing/2014/main" id="{7E506638-4B30-3F87-55FE-D76DF6173486}"/>
              </a:ext>
            </a:extLst>
          </p:cNvPr>
          <p:cNvSpPr txBox="1"/>
          <p:nvPr/>
        </p:nvSpPr>
        <p:spPr>
          <a:xfrm>
            <a:off x="4610100" y="5852160"/>
            <a:ext cx="4572000" cy="215444"/>
          </a:xfrm>
          <a:prstGeom prst="rect">
            <a:avLst/>
          </a:prstGeom>
          <a:noFill/>
        </p:spPr>
        <p:txBody>
          <a:bodyPr wrap="square">
            <a:spAutoFit/>
          </a:bodyPr>
          <a:lstStyle/>
          <a:p>
            <a:pPr algn="ctr"/>
            <a:r>
              <a:rPr lang="en-US" sz="800" dirty="0"/>
              <a:t>Ulrike Leone on Pixabay. "Cow."</a:t>
            </a:r>
          </a:p>
        </p:txBody>
      </p:sp>
    </p:spTree>
    <p:extLst>
      <p:ext uri="{BB962C8B-B14F-4D97-AF65-F5344CB8AC3E}">
        <p14:creationId xmlns:p14="http://schemas.microsoft.com/office/powerpoint/2010/main" val="90241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463041"/>
          </a:xfrm>
        </p:spPr>
        <p:txBody>
          <a:bodyPr/>
          <a:lstStyle/>
          <a:p>
            <a:r>
              <a:rPr lang="en-US" dirty="0"/>
              <a:t>Why do you think different approaches to respiration (aerobic and different types of anaerobic) evolved across the natural world?</a:t>
            </a:r>
          </a:p>
        </p:txBody>
      </p:sp>
    </p:spTree>
    <p:extLst>
      <p:ext uri="{BB962C8B-B14F-4D97-AF65-F5344CB8AC3E}">
        <p14:creationId xmlns:p14="http://schemas.microsoft.com/office/powerpoint/2010/main" val="302916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Lactic Acid Fermentation</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Used by animals and certain bacteria (e.g., in yogurt and cheese)</a:t>
            </a:r>
          </a:p>
          <a:p>
            <a:r>
              <a:rPr lang="en-US" dirty="0"/>
              <a:t>Pyruvic acid (product of glycolysis) accepts electrons from NADH to form lactic acid and regenerate NAD</a:t>
            </a:r>
            <a:r>
              <a:rPr lang="en-US" baseline="30000" dirty="0"/>
              <a:t>+</a:t>
            </a:r>
          </a:p>
          <a:p>
            <a:r>
              <a:rPr lang="en-US" dirty="0"/>
              <a:t>Example: It occurs in mammalian red blood cells (which do not have mitochondria) and in skeletal muscles that have an insufficient oxygen supply.</a:t>
            </a:r>
          </a:p>
          <a:p>
            <a:r>
              <a:rPr lang="en-US" dirty="0"/>
              <a:t>Lactic acid produced from this process must be removed by the blood and transported to the liver for further metabolism.</a:t>
            </a:r>
          </a:p>
          <a:p>
            <a:pPr marL="0" indent="0" algn="ctr">
              <a:buNone/>
            </a:pPr>
            <a:r>
              <a:rPr lang="en-US" dirty="0"/>
              <a:t>pyruvic acid + NADH ↔ lactic acid + NAD</a:t>
            </a:r>
            <a:r>
              <a:rPr lang="en-US" baseline="30000" dirty="0"/>
              <a:t>+</a:t>
            </a:r>
          </a:p>
        </p:txBody>
      </p:sp>
    </p:spTree>
    <p:extLst>
      <p:ext uri="{BB962C8B-B14F-4D97-AF65-F5344CB8AC3E}">
        <p14:creationId xmlns:p14="http://schemas.microsoft.com/office/powerpoint/2010/main" val="47776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Lactic Acid Fermentation</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xfrm>
            <a:off x="197321" y="1205720"/>
            <a:ext cx="5341454" cy="4572000"/>
          </a:xfrm>
          <a:prstGeom prst="rect">
            <a:avLst/>
          </a:prstGeom>
        </p:spPr>
        <p:txBody>
          <a:bodyPr>
            <a:normAutofit fontScale="92500"/>
          </a:bodyPr>
          <a:lstStyle/>
          <a:p>
            <a:pPr marL="174625" indent="0">
              <a:buNone/>
            </a:pPr>
            <a:r>
              <a:rPr lang="en-US" sz="2400" dirty="0"/>
              <a:t>Catalyzed by the enzyme lactate dehydrogenase (LDH)</a:t>
            </a:r>
          </a:p>
          <a:p>
            <a:pPr indent="-282575"/>
            <a:r>
              <a:rPr lang="en-US" sz="2400" dirty="0">
                <a:solidFill>
                  <a:srgbClr val="366092"/>
                </a:solidFill>
              </a:rPr>
              <a:t>Can catalyze in both directions</a:t>
            </a:r>
          </a:p>
          <a:p>
            <a:pPr marL="568325" lvl="2" indent="-285750"/>
            <a:r>
              <a:rPr lang="en-US" sz="2200" dirty="0">
                <a:solidFill>
                  <a:srgbClr val="366092"/>
                </a:solidFill>
              </a:rPr>
              <a:t>When oxygen is low, LDH converts pyruvic acid to lactic acid, producing NAD</a:t>
            </a:r>
            <a:r>
              <a:rPr lang="en-US" sz="2200" baseline="30000" dirty="0">
                <a:solidFill>
                  <a:srgbClr val="366092"/>
                </a:solidFill>
              </a:rPr>
              <a:t>+</a:t>
            </a:r>
            <a:r>
              <a:rPr lang="en-US" sz="2200" dirty="0">
                <a:solidFill>
                  <a:srgbClr val="366092"/>
                </a:solidFill>
              </a:rPr>
              <a:t>.</a:t>
            </a:r>
          </a:p>
          <a:p>
            <a:pPr marL="568325" lvl="2" indent="-285750"/>
            <a:r>
              <a:rPr lang="en-US" sz="2200" dirty="0">
                <a:solidFill>
                  <a:srgbClr val="366092"/>
                </a:solidFill>
              </a:rPr>
              <a:t>When there is a high lactic acid concentration (like lactic acid in muscles), the lactic acid inhibits the reaction. LDH experiences feedback inhibition.</a:t>
            </a:r>
          </a:p>
          <a:p>
            <a:pPr marL="568325" lvl="2" indent="-285750"/>
            <a:r>
              <a:rPr lang="en-US" sz="2200" dirty="0">
                <a:solidFill>
                  <a:srgbClr val="366092"/>
                </a:solidFill>
              </a:rPr>
              <a:t>Once lactic acid is removed from the muscle and makes it way to the liver, LDH converts lactic acid to pyruvic acid, which can then be catabolized for energy.</a:t>
            </a:r>
          </a:p>
          <a:p>
            <a:pPr marL="1025525" lvl="3" indent="-285750">
              <a:buFont typeface="Arial" panose="020B0604020202020204" pitchFamily="34" charset="0"/>
              <a:buChar char="•"/>
            </a:pPr>
            <a:endParaRPr lang="en-US" sz="1800" dirty="0">
              <a:solidFill>
                <a:srgbClr val="366092"/>
              </a:solidFill>
            </a:endParaRPr>
          </a:p>
          <a:p>
            <a:pPr lvl="1" indent="-282575"/>
            <a:endParaRPr lang="en-US" sz="1800" dirty="0">
              <a:solidFill>
                <a:srgbClr val="366092"/>
              </a:solidFill>
            </a:endParaRPr>
          </a:p>
        </p:txBody>
      </p:sp>
      <p:pic>
        <p:nvPicPr>
          <p:cNvPr id="2" name="Content Placeholder 10" descr="A photograph of dozens of different kinds of cheeses">
            <a:extLst>
              <a:ext uri="{FF2B5EF4-FFF2-40B4-BE49-F238E27FC236}">
                <a16:creationId xmlns:a16="http://schemas.microsoft.com/office/drawing/2014/main" id="{125CEDA8-7D79-744D-3881-93E8EF4049C5}"/>
              </a:ext>
            </a:extLst>
          </p:cNvPr>
          <p:cNvPicPr>
            <a:picLocks noChangeAspect="1"/>
          </p:cNvPicPr>
          <p:nvPr/>
        </p:nvPicPr>
        <p:blipFill>
          <a:blip r:embed="rId2"/>
          <a:srcRect l="15741" t="5333" r="15742" b="4667"/>
          <a:stretch/>
        </p:blipFill>
        <p:spPr>
          <a:xfrm>
            <a:off x="5345289" y="1226733"/>
            <a:ext cx="3341511" cy="2438400"/>
          </a:xfrm>
          <a:prstGeom prst="rect">
            <a:avLst/>
          </a:prstGeom>
        </p:spPr>
      </p:pic>
      <p:sp>
        <p:nvSpPr>
          <p:cNvPr id="4" name="Caption 1">
            <a:extLst>
              <a:ext uri="{FF2B5EF4-FFF2-40B4-BE49-F238E27FC236}">
                <a16:creationId xmlns:a16="http://schemas.microsoft.com/office/drawing/2014/main" id="{9B04064E-94DB-5EE9-3504-C994027A4ADF}"/>
              </a:ext>
              <a:ext uri="{C183D7F6-B498-43B3-948B-1728B52AA6E4}">
                <adec:decorative xmlns:adec="http://schemas.microsoft.com/office/drawing/2017/decorative" val="0"/>
              </a:ext>
            </a:extLst>
          </p:cNvPr>
          <p:cNvSpPr txBox="1"/>
          <p:nvPr/>
        </p:nvSpPr>
        <p:spPr>
          <a:xfrm>
            <a:off x="5186533" y="3760700"/>
            <a:ext cx="3659021" cy="523220"/>
          </a:xfrm>
          <a:prstGeom prst="rect">
            <a:avLst/>
          </a:prstGeom>
          <a:noFill/>
        </p:spPr>
        <p:txBody>
          <a:bodyPr wrap="square" rtlCol="0">
            <a:spAutoFit/>
          </a:bodyPr>
          <a:lstStyle/>
          <a:p>
            <a:pPr algn="ctr"/>
            <a:r>
              <a:rPr lang="en-US" sz="1400" b="1" dirty="0"/>
              <a:t>7.5 Figure 2: </a:t>
            </a:r>
            <a:r>
              <a:rPr lang="en-US" sz="1400" dirty="0"/>
              <a:t>Cheese is another useful byproduct of fermentation.</a:t>
            </a:r>
          </a:p>
        </p:txBody>
      </p:sp>
      <p:sp>
        <p:nvSpPr>
          <p:cNvPr id="5" name="Photo Credit 1">
            <a:extLst>
              <a:ext uri="{FF2B5EF4-FFF2-40B4-BE49-F238E27FC236}">
                <a16:creationId xmlns:a16="http://schemas.microsoft.com/office/drawing/2014/main" id="{14281D9C-0F0C-3EA2-D9C0-A983FA564233}"/>
              </a:ext>
            </a:extLst>
          </p:cNvPr>
          <p:cNvSpPr txBox="1"/>
          <p:nvPr/>
        </p:nvSpPr>
        <p:spPr>
          <a:xfrm>
            <a:off x="4730043" y="4379487"/>
            <a:ext cx="4572000" cy="215444"/>
          </a:xfrm>
          <a:prstGeom prst="rect">
            <a:avLst/>
          </a:prstGeom>
          <a:noFill/>
        </p:spPr>
        <p:txBody>
          <a:bodyPr wrap="square">
            <a:spAutoFit/>
          </a:bodyPr>
          <a:lstStyle/>
          <a:p>
            <a:pPr algn="ctr"/>
            <a:r>
              <a:rPr lang="en-US" sz="800" dirty="0"/>
              <a:t>Sharon Hahn Darlin on Wikimedia Commons. "Cheese."</a:t>
            </a:r>
          </a:p>
        </p:txBody>
      </p:sp>
    </p:spTree>
    <p:extLst>
      <p:ext uri="{BB962C8B-B14F-4D97-AF65-F5344CB8AC3E}">
        <p14:creationId xmlns:p14="http://schemas.microsoft.com/office/powerpoint/2010/main" val="120916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baseline="-250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If you were to apply a drug that inhibited the function of lactate dehydrogenase, which critical cellular respiration process would be impaired?</a:t>
            </a:r>
          </a:p>
        </p:txBody>
      </p:sp>
    </p:spTree>
    <p:extLst>
      <p:ext uri="{BB962C8B-B14F-4D97-AF65-F5344CB8AC3E}">
        <p14:creationId xmlns:p14="http://schemas.microsoft.com/office/powerpoint/2010/main" val="403119343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2019</TotalTime>
  <Words>1001</Words>
  <Application>Microsoft Office PowerPoint</Application>
  <PresentationFormat>On-screen Show (4:3)</PresentationFormat>
  <Paragraphs>79</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Aptos</vt:lpstr>
      <vt:lpstr>Arial</vt:lpstr>
      <vt:lpstr>Office Theme</vt:lpstr>
      <vt:lpstr>Lesson 7.5</vt:lpstr>
      <vt:lpstr>Objectives</vt:lpstr>
      <vt:lpstr>Fermentation</vt:lpstr>
      <vt:lpstr>Think It Through1</vt:lpstr>
      <vt:lpstr>Anaerobic Cellular Respiration</vt:lpstr>
      <vt:lpstr>Reflection Question</vt:lpstr>
      <vt:lpstr>Lactic Acid Fermentation1</vt:lpstr>
      <vt:lpstr>Lactic Acid Fermentation2</vt:lpstr>
      <vt:lpstr>Think It Through2</vt:lpstr>
      <vt:lpstr>Think It Through3</vt:lpstr>
      <vt:lpstr>Alcohol Fermentation</vt:lpstr>
      <vt:lpstr>Other Types of Fermentation</vt:lpstr>
      <vt:lpstr>Science and You</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172</cp:revision>
  <dcterms:created xsi:type="dcterms:W3CDTF">2013-04-26T14:43:13Z</dcterms:created>
  <dcterms:modified xsi:type="dcterms:W3CDTF">2024-10-01T19:23:20Z</dcterms:modified>
</cp:coreProperties>
</file>