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handoutMasterIdLst>
    <p:handoutMasterId r:id="rId21"/>
  </p:handoutMasterIdLst>
  <p:sldIdLst>
    <p:sldId id="272" r:id="rId2"/>
    <p:sldId id="264" r:id="rId3"/>
    <p:sldId id="265" r:id="rId4"/>
    <p:sldId id="277" r:id="rId5"/>
    <p:sldId id="286" r:id="rId6"/>
    <p:sldId id="271" r:id="rId7"/>
    <p:sldId id="276" r:id="rId8"/>
    <p:sldId id="278" r:id="rId9"/>
    <p:sldId id="279" r:id="rId10"/>
    <p:sldId id="288" r:id="rId11"/>
    <p:sldId id="280" r:id="rId12"/>
    <p:sldId id="287" r:id="rId13"/>
    <p:sldId id="281" r:id="rId14"/>
    <p:sldId id="283" r:id="rId15"/>
    <p:sldId id="284" r:id="rId16"/>
    <p:sldId id="285" r:id="rId17"/>
    <p:sldId id="282" r:id="rId18"/>
    <p:sldId id="289" r:id="rId19"/>
  </p:sldIdLst>
  <p:sldSz cx="9144000" cy="6858000" type="screen4x3"/>
  <p:notesSz cx="6858000" cy="9144000"/>
  <p:embeddedFontLst>
    <p:embeddedFont>
      <p:font typeface="Century Gothic" panose="020B0502020202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5A228F-9883-43D2-9D61-09AE4EE6137B}" v="1473" dt="2024-05-14T12:31:09.853"/>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89" autoAdjust="0"/>
    <p:restoredTop sz="86410" autoAdjust="0"/>
  </p:normalViewPr>
  <p:slideViewPr>
    <p:cSldViewPr>
      <p:cViewPr varScale="1">
        <p:scale>
          <a:sx n="95" d="100"/>
          <a:sy n="95" d="100"/>
        </p:scale>
        <p:origin x="1572"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A45A228F-9883-43D2-9D61-09AE4EE6137B}"/>
    <pc:docChg chg="undo custSel addSld delSld modSld sldOrd">
      <pc:chgData name="Caitlin Coleman" userId="96f87ca1-0e64-4ae8-8d77-98757b85df0b" providerId="ADAL" clId="{A45A228F-9883-43D2-9D61-09AE4EE6137B}" dt="2024-05-14T13:40:48.098" v="7822" actId="20577"/>
      <pc:docMkLst>
        <pc:docMk/>
      </pc:docMkLst>
      <pc:sldChg chg="modSp mod">
        <pc:chgData name="Caitlin Coleman" userId="96f87ca1-0e64-4ae8-8d77-98757b85df0b" providerId="ADAL" clId="{A45A228F-9883-43D2-9D61-09AE4EE6137B}" dt="2024-05-13T17:38:27.673" v="2190" actId="20577"/>
        <pc:sldMkLst>
          <pc:docMk/>
          <pc:sldMk cId="0" sldId="264"/>
        </pc:sldMkLst>
        <pc:spChg chg="mod">
          <ac:chgData name="Caitlin Coleman" userId="96f87ca1-0e64-4ae8-8d77-98757b85df0b" providerId="ADAL" clId="{A45A228F-9883-43D2-9D61-09AE4EE6137B}" dt="2024-05-13T17:38:27.673" v="2190" actId="20577"/>
          <ac:spMkLst>
            <pc:docMk/>
            <pc:sldMk cId="0" sldId="264"/>
            <ac:spMk id="10243" creationId="{00000000-0000-0000-0000-000000000000}"/>
          </ac:spMkLst>
        </pc:spChg>
      </pc:sldChg>
      <pc:sldChg chg="modSp mod modAnim">
        <pc:chgData name="Caitlin Coleman" userId="96f87ca1-0e64-4ae8-8d77-98757b85df0b" providerId="ADAL" clId="{A45A228F-9883-43D2-9D61-09AE4EE6137B}" dt="2024-05-14T13:31:07.796" v="7785" actId="20577"/>
        <pc:sldMkLst>
          <pc:docMk/>
          <pc:sldMk cId="0" sldId="265"/>
        </pc:sldMkLst>
        <pc:spChg chg="mod">
          <ac:chgData name="Caitlin Coleman" userId="96f87ca1-0e64-4ae8-8d77-98757b85df0b" providerId="ADAL" clId="{A45A228F-9883-43D2-9D61-09AE4EE6137B}" dt="2024-05-13T15:34:34.264" v="119" actId="6549"/>
          <ac:spMkLst>
            <pc:docMk/>
            <pc:sldMk cId="0" sldId="265"/>
            <ac:spMk id="11266" creationId="{00000000-0000-0000-0000-000000000000}"/>
          </ac:spMkLst>
        </pc:spChg>
        <pc:spChg chg="mod">
          <ac:chgData name="Caitlin Coleman" userId="96f87ca1-0e64-4ae8-8d77-98757b85df0b" providerId="ADAL" clId="{A45A228F-9883-43D2-9D61-09AE4EE6137B}" dt="2024-05-14T13:31:07.796" v="7785" actId="20577"/>
          <ac:spMkLst>
            <pc:docMk/>
            <pc:sldMk cId="0" sldId="265"/>
            <ac:spMk id="11267" creationId="{00000000-0000-0000-0000-000000000000}"/>
          </ac:spMkLst>
        </pc:spChg>
      </pc:sldChg>
      <pc:sldChg chg="del">
        <pc:chgData name="Caitlin Coleman" userId="96f87ca1-0e64-4ae8-8d77-98757b85df0b" providerId="ADAL" clId="{A45A228F-9883-43D2-9D61-09AE4EE6137B}" dt="2024-05-13T16:09:27.464" v="514" actId="2696"/>
        <pc:sldMkLst>
          <pc:docMk/>
          <pc:sldMk cId="0" sldId="267"/>
        </pc:sldMkLst>
      </pc:sldChg>
      <pc:sldChg chg="del">
        <pc:chgData name="Caitlin Coleman" userId="96f87ca1-0e64-4ae8-8d77-98757b85df0b" providerId="ADAL" clId="{A45A228F-9883-43D2-9D61-09AE4EE6137B}" dt="2024-05-13T16:09:29.890" v="515" actId="2696"/>
        <pc:sldMkLst>
          <pc:docMk/>
          <pc:sldMk cId="2069639696" sldId="268"/>
        </pc:sldMkLst>
      </pc:sldChg>
      <pc:sldChg chg="del">
        <pc:chgData name="Caitlin Coleman" userId="96f87ca1-0e64-4ae8-8d77-98757b85df0b" providerId="ADAL" clId="{A45A228F-9883-43D2-9D61-09AE4EE6137B}" dt="2024-05-13T16:09:33.045" v="516" actId="2696"/>
        <pc:sldMkLst>
          <pc:docMk/>
          <pc:sldMk cId="3029162902" sldId="270"/>
        </pc:sldMkLst>
      </pc:sldChg>
      <pc:sldChg chg="modSp mod ord">
        <pc:chgData name="Caitlin Coleman" userId="96f87ca1-0e64-4ae8-8d77-98757b85df0b" providerId="ADAL" clId="{A45A228F-9883-43D2-9D61-09AE4EE6137B}" dt="2024-05-13T18:10:42.730" v="2719" actId="14100"/>
        <pc:sldMkLst>
          <pc:docMk/>
          <pc:sldMk cId="1933572423" sldId="271"/>
        </pc:sldMkLst>
        <pc:spChg chg="mod">
          <ac:chgData name="Caitlin Coleman" userId="96f87ca1-0e64-4ae8-8d77-98757b85df0b" providerId="ADAL" clId="{A45A228F-9883-43D2-9D61-09AE4EE6137B}" dt="2024-05-13T18:10:42.730" v="2719" actId="14100"/>
          <ac:spMkLst>
            <pc:docMk/>
            <pc:sldMk cId="1933572423" sldId="271"/>
            <ac:spMk id="3" creationId="{3C01AC4C-482E-02BD-BADA-C2D6C8D02BC9}"/>
          </ac:spMkLst>
        </pc:spChg>
      </pc:sldChg>
      <pc:sldChg chg="modSp mod">
        <pc:chgData name="Caitlin Coleman" userId="96f87ca1-0e64-4ae8-8d77-98757b85df0b" providerId="ADAL" clId="{A45A228F-9883-43D2-9D61-09AE4EE6137B}" dt="2024-05-14T13:27:36.529" v="7779" actId="33553"/>
        <pc:sldMkLst>
          <pc:docMk/>
          <pc:sldMk cId="3886239831" sldId="272"/>
        </pc:sldMkLst>
        <pc:spChg chg="mod">
          <ac:chgData name="Caitlin Coleman" userId="96f87ca1-0e64-4ae8-8d77-98757b85df0b" providerId="ADAL" clId="{A45A228F-9883-43D2-9D61-09AE4EE6137B}" dt="2024-05-14T13:27:36.529" v="7779" actId="33553"/>
          <ac:spMkLst>
            <pc:docMk/>
            <pc:sldMk cId="3886239831" sldId="272"/>
            <ac:spMk id="2" creationId="{4E7A1944-20A9-5EFC-CF5D-428D07B9FF1F}"/>
          </ac:spMkLst>
        </pc:spChg>
        <pc:spChg chg="mod">
          <ac:chgData name="Caitlin Coleman" userId="96f87ca1-0e64-4ae8-8d77-98757b85df0b" providerId="ADAL" clId="{A45A228F-9883-43D2-9D61-09AE4EE6137B}" dt="2024-05-13T15:33:15.894" v="51" actId="6549"/>
          <ac:spMkLst>
            <pc:docMk/>
            <pc:sldMk cId="3886239831" sldId="272"/>
            <ac:spMk id="3" creationId="{FF68ED90-5F09-E335-E8D2-4F2687C0EB59}"/>
          </ac:spMkLst>
        </pc:spChg>
      </pc:sldChg>
      <pc:sldChg chg="del">
        <pc:chgData name="Caitlin Coleman" userId="96f87ca1-0e64-4ae8-8d77-98757b85df0b" providerId="ADAL" clId="{A45A228F-9883-43D2-9D61-09AE4EE6137B}" dt="2024-05-13T16:09:16.687" v="512" actId="2696"/>
        <pc:sldMkLst>
          <pc:docMk/>
          <pc:sldMk cId="176985924" sldId="273"/>
        </pc:sldMkLst>
      </pc:sldChg>
      <pc:sldChg chg="del">
        <pc:chgData name="Caitlin Coleman" userId="96f87ca1-0e64-4ae8-8d77-98757b85df0b" providerId="ADAL" clId="{A45A228F-9883-43D2-9D61-09AE4EE6137B}" dt="2024-05-13T16:09:19.464" v="513" actId="2696"/>
        <pc:sldMkLst>
          <pc:docMk/>
          <pc:sldMk cId="2900955170" sldId="274"/>
        </pc:sldMkLst>
      </pc:sldChg>
      <pc:sldChg chg="addSp modSp del mod">
        <pc:chgData name="Caitlin Coleman" userId="96f87ca1-0e64-4ae8-8d77-98757b85df0b" providerId="ADAL" clId="{A45A228F-9883-43D2-9D61-09AE4EE6137B}" dt="2024-05-13T16:11:04.770" v="525" actId="2696"/>
        <pc:sldMkLst>
          <pc:docMk/>
          <pc:sldMk cId="619121343" sldId="275"/>
        </pc:sldMkLst>
        <pc:spChg chg="mod">
          <ac:chgData name="Caitlin Coleman" userId="96f87ca1-0e64-4ae8-8d77-98757b85df0b" providerId="ADAL" clId="{A45A228F-9883-43D2-9D61-09AE4EE6137B}" dt="2024-05-13T16:10:40.317" v="519"/>
          <ac:spMkLst>
            <pc:docMk/>
            <pc:sldMk cId="619121343" sldId="275"/>
            <ac:spMk id="3" creationId="{09B86C90-42F6-27CD-EF93-A852770F18F2}"/>
          </ac:spMkLst>
        </pc:spChg>
        <pc:graphicFrameChg chg="add mod">
          <ac:chgData name="Caitlin Coleman" userId="96f87ca1-0e64-4ae8-8d77-98757b85df0b" providerId="ADAL" clId="{A45A228F-9883-43D2-9D61-09AE4EE6137B}" dt="2024-05-13T16:10:44.855" v="521" actId="1076"/>
          <ac:graphicFrameMkLst>
            <pc:docMk/>
            <pc:sldMk cId="619121343" sldId="275"/>
            <ac:graphicFrameMk id="4" creationId="{53898040-701C-9C6E-B760-984203D4A1A5}"/>
          </ac:graphicFrameMkLst>
        </pc:graphicFrameChg>
      </pc:sldChg>
      <pc:sldChg chg="modSp mod ord">
        <pc:chgData name="Caitlin Coleman" userId="96f87ca1-0e64-4ae8-8d77-98757b85df0b" providerId="ADAL" clId="{A45A228F-9883-43D2-9D61-09AE4EE6137B}" dt="2024-05-13T18:16:30.767" v="2727" actId="14100"/>
        <pc:sldMkLst>
          <pc:docMk/>
          <pc:sldMk cId="1146028520" sldId="276"/>
        </pc:sldMkLst>
        <pc:spChg chg="mod">
          <ac:chgData name="Caitlin Coleman" userId="96f87ca1-0e64-4ae8-8d77-98757b85df0b" providerId="ADAL" clId="{A45A228F-9883-43D2-9D61-09AE4EE6137B}" dt="2024-05-13T15:45:28.542" v="446" actId="20577"/>
          <ac:spMkLst>
            <pc:docMk/>
            <pc:sldMk cId="1146028520" sldId="276"/>
            <ac:spMk id="2" creationId="{671ED285-5CB0-174E-014C-EE0E32FC90D6}"/>
          </ac:spMkLst>
        </pc:spChg>
        <pc:spChg chg="mod">
          <ac:chgData name="Caitlin Coleman" userId="96f87ca1-0e64-4ae8-8d77-98757b85df0b" providerId="ADAL" clId="{A45A228F-9883-43D2-9D61-09AE4EE6137B}" dt="2024-05-13T18:16:30.767" v="2727" actId="14100"/>
          <ac:spMkLst>
            <pc:docMk/>
            <pc:sldMk cId="1146028520" sldId="276"/>
            <ac:spMk id="3" creationId="{0D54836E-1DE3-02CC-70C3-EB5C16CF3F62}"/>
          </ac:spMkLst>
        </pc:spChg>
      </pc:sldChg>
      <pc:sldChg chg="modSp add mod modAnim">
        <pc:chgData name="Caitlin Coleman" userId="96f87ca1-0e64-4ae8-8d77-98757b85df0b" providerId="ADAL" clId="{A45A228F-9883-43D2-9D61-09AE4EE6137B}" dt="2024-05-14T13:38:57.308" v="7815" actId="27636"/>
        <pc:sldMkLst>
          <pc:docMk/>
          <pc:sldMk cId="3587889280" sldId="277"/>
        </pc:sldMkLst>
        <pc:spChg chg="mod">
          <ac:chgData name="Caitlin Coleman" userId="96f87ca1-0e64-4ae8-8d77-98757b85df0b" providerId="ADAL" clId="{A45A228F-9883-43D2-9D61-09AE4EE6137B}" dt="2024-05-13T17:04:03.512" v="2028" actId="6549"/>
          <ac:spMkLst>
            <pc:docMk/>
            <pc:sldMk cId="3587889280" sldId="277"/>
            <ac:spMk id="11266" creationId="{00000000-0000-0000-0000-000000000000}"/>
          </ac:spMkLst>
        </pc:spChg>
        <pc:spChg chg="mod">
          <ac:chgData name="Caitlin Coleman" userId="96f87ca1-0e64-4ae8-8d77-98757b85df0b" providerId="ADAL" clId="{A45A228F-9883-43D2-9D61-09AE4EE6137B}" dt="2024-05-14T13:38:57.308" v="7815" actId="27636"/>
          <ac:spMkLst>
            <pc:docMk/>
            <pc:sldMk cId="3587889280" sldId="277"/>
            <ac:spMk id="11267" creationId="{00000000-0000-0000-0000-000000000000}"/>
          </ac:spMkLst>
        </pc:spChg>
      </pc:sldChg>
      <pc:sldChg chg="modSp add mod modAnim">
        <pc:chgData name="Caitlin Coleman" userId="96f87ca1-0e64-4ae8-8d77-98757b85df0b" providerId="ADAL" clId="{A45A228F-9883-43D2-9D61-09AE4EE6137B}" dt="2024-05-13T18:20:11.962" v="2843" actId="6549"/>
        <pc:sldMkLst>
          <pc:docMk/>
          <pc:sldMk cId="2184502104" sldId="278"/>
        </pc:sldMkLst>
        <pc:spChg chg="mod">
          <ac:chgData name="Caitlin Coleman" userId="96f87ca1-0e64-4ae8-8d77-98757b85df0b" providerId="ADAL" clId="{A45A228F-9883-43D2-9D61-09AE4EE6137B}" dt="2024-05-13T15:37:20.804" v="254" actId="6549"/>
          <ac:spMkLst>
            <pc:docMk/>
            <pc:sldMk cId="2184502104" sldId="278"/>
            <ac:spMk id="11266" creationId="{00000000-0000-0000-0000-000000000000}"/>
          </ac:spMkLst>
        </pc:spChg>
        <pc:spChg chg="mod">
          <ac:chgData name="Caitlin Coleman" userId="96f87ca1-0e64-4ae8-8d77-98757b85df0b" providerId="ADAL" clId="{A45A228F-9883-43D2-9D61-09AE4EE6137B}" dt="2024-05-13T18:20:11.962" v="2843" actId="6549"/>
          <ac:spMkLst>
            <pc:docMk/>
            <pc:sldMk cId="2184502104" sldId="278"/>
            <ac:spMk id="11267" creationId="{00000000-0000-0000-0000-000000000000}"/>
          </ac:spMkLst>
        </pc:spChg>
      </pc:sldChg>
      <pc:sldChg chg="addSp delSp modSp add mod modAnim">
        <pc:chgData name="Caitlin Coleman" userId="96f87ca1-0e64-4ae8-8d77-98757b85df0b" providerId="ADAL" clId="{A45A228F-9883-43D2-9D61-09AE4EE6137B}" dt="2024-05-13T18:38:25.143" v="3643" actId="27636"/>
        <pc:sldMkLst>
          <pc:docMk/>
          <pc:sldMk cId="4050000912" sldId="279"/>
        </pc:sldMkLst>
        <pc:spChg chg="add del mod">
          <ac:chgData name="Caitlin Coleman" userId="96f87ca1-0e64-4ae8-8d77-98757b85df0b" providerId="ADAL" clId="{A45A228F-9883-43D2-9D61-09AE4EE6137B}" dt="2024-05-13T18:22:11.564" v="2860" actId="478"/>
          <ac:spMkLst>
            <pc:docMk/>
            <pc:sldMk cId="4050000912" sldId="279"/>
            <ac:spMk id="4" creationId="{3453EF1C-11FC-D343-ABB5-1296CA56BEA9}"/>
          </ac:spMkLst>
        </pc:spChg>
        <pc:spChg chg="add del mod">
          <ac:chgData name="Caitlin Coleman" userId="96f87ca1-0e64-4ae8-8d77-98757b85df0b" providerId="ADAL" clId="{A45A228F-9883-43D2-9D61-09AE4EE6137B}" dt="2024-05-13T18:22:14.507" v="2861" actId="478"/>
          <ac:spMkLst>
            <pc:docMk/>
            <pc:sldMk cId="4050000912" sldId="279"/>
            <ac:spMk id="5" creationId="{989DFB1E-5A9C-EBFA-2AD0-E8264DD5C8A6}"/>
          </ac:spMkLst>
        </pc:spChg>
        <pc:spChg chg="mod">
          <ac:chgData name="Caitlin Coleman" userId="96f87ca1-0e64-4ae8-8d77-98757b85df0b" providerId="ADAL" clId="{A45A228F-9883-43D2-9D61-09AE4EE6137B}" dt="2024-05-13T18:21:56.988" v="2854" actId="404"/>
          <ac:spMkLst>
            <pc:docMk/>
            <pc:sldMk cId="4050000912" sldId="279"/>
            <ac:spMk id="11266" creationId="{00000000-0000-0000-0000-000000000000}"/>
          </ac:spMkLst>
        </pc:spChg>
        <pc:spChg chg="mod">
          <ac:chgData name="Caitlin Coleman" userId="96f87ca1-0e64-4ae8-8d77-98757b85df0b" providerId="ADAL" clId="{A45A228F-9883-43D2-9D61-09AE4EE6137B}" dt="2024-05-13T18:38:25.143" v="3643" actId="27636"/>
          <ac:spMkLst>
            <pc:docMk/>
            <pc:sldMk cId="4050000912" sldId="279"/>
            <ac:spMk id="11267" creationId="{00000000-0000-0000-0000-000000000000}"/>
          </ac:spMkLst>
        </pc:spChg>
        <pc:picChg chg="add del mod modCrop">
          <ac:chgData name="Caitlin Coleman" userId="96f87ca1-0e64-4ae8-8d77-98757b85df0b" providerId="ADAL" clId="{A45A228F-9883-43D2-9D61-09AE4EE6137B}" dt="2024-05-13T18:22:08.620" v="2859" actId="478"/>
          <ac:picMkLst>
            <pc:docMk/>
            <pc:sldMk cId="4050000912" sldId="279"/>
            <ac:picMk id="3" creationId="{80B4FDED-CD6D-CC1B-50C6-09ADF4AC15A2}"/>
          </ac:picMkLst>
        </pc:picChg>
      </pc:sldChg>
      <pc:sldChg chg="addSp delSp modSp add mod delAnim">
        <pc:chgData name="Caitlin Coleman" userId="96f87ca1-0e64-4ae8-8d77-98757b85df0b" providerId="ADAL" clId="{A45A228F-9883-43D2-9D61-09AE4EE6137B}" dt="2024-05-14T13:29:23.601" v="7784" actId="962"/>
        <pc:sldMkLst>
          <pc:docMk/>
          <pc:sldMk cId="636892569" sldId="280"/>
        </pc:sldMkLst>
        <pc:spChg chg="add del mod">
          <ac:chgData name="Caitlin Coleman" userId="96f87ca1-0e64-4ae8-8d77-98757b85df0b" providerId="ADAL" clId="{A45A228F-9883-43D2-9D61-09AE4EE6137B}" dt="2024-05-13T17:11:45.087" v="2114" actId="478"/>
          <ac:spMkLst>
            <pc:docMk/>
            <pc:sldMk cId="636892569" sldId="280"/>
            <ac:spMk id="5" creationId="{0E3CE5C9-4F17-7CA1-3AE3-AD53BA280EB6}"/>
          </ac:spMkLst>
        </pc:spChg>
        <pc:spChg chg="add del mod">
          <ac:chgData name="Caitlin Coleman" userId="96f87ca1-0e64-4ae8-8d77-98757b85df0b" providerId="ADAL" clId="{A45A228F-9883-43D2-9D61-09AE4EE6137B}" dt="2024-05-13T17:14:32.273" v="2123" actId="478"/>
          <ac:spMkLst>
            <pc:docMk/>
            <pc:sldMk cId="636892569" sldId="280"/>
            <ac:spMk id="6" creationId="{BA540A00-2E41-60EA-775A-88F802C9AC93}"/>
          </ac:spMkLst>
        </pc:spChg>
        <pc:spChg chg="add mod">
          <ac:chgData name="Caitlin Coleman" userId="96f87ca1-0e64-4ae8-8d77-98757b85df0b" providerId="ADAL" clId="{A45A228F-9883-43D2-9D61-09AE4EE6137B}" dt="2024-05-13T18:55:01.333" v="4199" actId="1076"/>
          <ac:spMkLst>
            <pc:docMk/>
            <pc:sldMk cId="636892569" sldId="280"/>
            <ac:spMk id="7" creationId="{CEC5337F-632B-5924-0EF3-91D6FF2FDD1E}"/>
          </ac:spMkLst>
        </pc:spChg>
        <pc:spChg chg="mod">
          <ac:chgData name="Caitlin Coleman" userId="96f87ca1-0e64-4ae8-8d77-98757b85df0b" providerId="ADAL" clId="{A45A228F-9883-43D2-9D61-09AE4EE6137B}" dt="2024-05-13T17:10:49.847" v="2103" actId="6549"/>
          <ac:spMkLst>
            <pc:docMk/>
            <pc:sldMk cId="636892569" sldId="280"/>
            <ac:spMk id="11266" creationId="{00000000-0000-0000-0000-000000000000}"/>
          </ac:spMkLst>
        </pc:spChg>
        <pc:spChg chg="del mod">
          <ac:chgData name="Caitlin Coleman" userId="96f87ca1-0e64-4ae8-8d77-98757b85df0b" providerId="ADAL" clId="{A45A228F-9883-43D2-9D61-09AE4EE6137B}" dt="2024-05-13T17:11:40.652" v="2113" actId="478"/>
          <ac:spMkLst>
            <pc:docMk/>
            <pc:sldMk cId="636892569" sldId="280"/>
            <ac:spMk id="11267" creationId="{00000000-0000-0000-0000-000000000000}"/>
          </ac:spMkLst>
        </pc:spChg>
        <pc:picChg chg="add mod modCrop">
          <ac:chgData name="Caitlin Coleman" userId="96f87ca1-0e64-4ae8-8d77-98757b85df0b" providerId="ADAL" clId="{A45A228F-9883-43D2-9D61-09AE4EE6137B}" dt="2024-05-14T13:29:23.601" v="7784" actId="962"/>
          <ac:picMkLst>
            <pc:docMk/>
            <pc:sldMk cId="636892569" sldId="280"/>
            <ac:picMk id="3" creationId="{9D5AEDBF-281F-9AB5-921F-0778E72C668B}"/>
          </ac:picMkLst>
        </pc:picChg>
      </pc:sldChg>
      <pc:sldChg chg="modSp add mod modAnim">
        <pc:chgData name="Caitlin Coleman" userId="96f87ca1-0e64-4ae8-8d77-98757b85df0b" providerId="ADAL" clId="{A45A228F-9883-43D2-9D61-09AE4EE6137B}" dt="2024-05-14T12:24:06.110" v="4891" actId="27636"/>
        <pc:sldMkLst>
          <pc:docMk/>
          <pc:sldMk cId="3334767525" sldId="281"/>
        </pc:sldMkLst>
        <pc:spChg chg="mod">
          <ac:chgData name="Caitlin Coleman" userId="96f87ca1-0e64-4ae8-8d77-98757b85df0b" providerId="ADAL" clId="{A45A228F-9883-43D2-9D61-09AE4EE6137B}" dt="2024-05-13T16:11:27.175" v="533" actId="404"/>
          <ac:spMkLst>
            <pc:docMk/>
            <pc:sldMk cId="3334767525" sldId="281"/>
            <ac:spMk id="11266" creationId="{00000000-0000-0000-0000-000000000000}"/>
          </ac:spMkLst>
        </pc:spChg>
        <pc:spChg chg="mod">
          <ac:chgData name="Caitlin Coleman" userId="96f87ca1-0e64-4ae8-8d77-98757b85df0b" providerId="ADAL" clId="{A45A228F-9883-43D2-9D61-09AE4EE6137B}" dt="2024-05-14T12:24:06.110" v="4891" actId="27636"/>
          <ac:spMkLst>
            <pc:docMk/>
            <pc:sldMk cId="3334767525" sldId="281"/>
            <ac:spMk id="11267" creationId="{00000000-0000-0000-0000-000000000000}"/>
          </ac:spMkLst>
        </pc:spChg>
      </pc:sldChg>
      <pc:sldChg chg="modSp add mod ord modAnim">
        <pc:chgData name="Caitlin Coleman" userId="96f87ca1-0e64-4ae8-8d77-98757b85df0b" providerId="ADAL" clId="{A45A228F-9883-43D2-9D61-09AE4EE6137B}" dt="2024-05-14T13:37:10.793" v="7810" actId="20577"/>
        <pc:sldMkLst>
          <pc:docMk/>
          <pc:sldMk cId="3401322864" sldId="282"/>
        </pc:sldMkLst>
        <pc:spChg chg="mod">
          <ac:chgData name="Caitlin Coleman" userId="96f87ca1-0e64-4ae8-8d77-98757b85df0b" providerId="ADAL" clId="{A45A228F-9883-43D2-9D61-09AE4EE6137B}" dt="2024-05-13T15:39:47.544" v="425" actId="20577"/>
          <ac:spMkLst>
            <pc:docMk/>
            <pc:sldMk cId="3401322864" sldId="282"/>
            <ac:spMk id="11266" creationId="{00000000-0000-0000-0000-000000000000}"/>
          </ac:spMkLst>
        </pc:spChg>
        <pc:spChg chg="mod">
          <ac:chgData name="Caitlin Coleman" userId="96f87ca1-0e64-4ae8-8d77-98757b85df0b" providerId="ADAL" clId="{A45A228F-9883-43D2-9D61-09AE4EE6137B}" dt="2024-05-14T13:37:10.793" v="7810" actId="20577"/>
          <ac:spMkLst>
            <pc:docMk/>
            <pc:sldMk cId="3401322864" sldId="282"/>
            <ac:spMk id="11267" creationId="{00000000-0000-0000-0000-000000000000}"/>
          </ac:spMkLst>
        </pc:spChg>
      </pc:sldChg>
      <pc:sldChg chg="addSp delSp modSp add mod delAnim">
        <pc:chgData name="Caitlin Coleman" userId="96f87ca1-0e64-4ae8-8d77-98757b85df0b" providerId="ADAL" clId="{A45A228F-9883-43D2-9D61-09AE4EE6137B}" dt="2024-05-14T13:28:07.568" v="7780" actId="962"/>
        <pc:sldMkLst>
          <pc:docMk/>
          <pc:sldMk cId="3429885410" sldId="283"/>
        </pc:sldMkLst>
        <pc:spChg chg="add mod ord">
          <ac:chgData name="Caitlin Coleman" userId="96f87ca1-0e64-4ae8-8d77-98757b85df0b" providerId="ADAL" clId="{A45A228F-9883-43D2-9D61-09AE4EE6137B}" dt="2024-05-14T12:46:31.491" v="7338" actId="962"/>
          <ac:spMkLst>
            <pc:docMk/>
            <pc:sldMk cId="3429885410" sldId="283"/>
            <ac:spMk id="3" creationId="{32F6D816-377B-2CFC-3F2E-9C48386E9566}"/>
          </ac:spMkLst>
        </pc:spChg>
        <pc:spChg chg="add del mod">
          <ac:chgData name="Caitlin Coleman" userId="96f87ca1-0e64-4ae8-8d77-98757b85df0b" providerId="ADAL" clId="{A45A228F-9883-43D2-9D61-09AE4EE6137B}" dt="2024-05-13T16:14:38.572" v="583" actId="478"/>
          <ac:spMkLst>
            <pc:docMk/>
            <pc:sldMk cId="3429885410" sldId="283"/>
            <ac:spMk id="5" creationId="{4F65CB0D-1CB5-53EC-E956-C154AF17D125}"/>
          </ac:spMkLst>
        </pc:spChg>
        <pc:spChg chg="mod">
          <ac:chgData name="Caitlin Coleman" userId="96f87ca1-0e64-4ae8-8d77-98757b85df0b" providerId="ADAL" clId="{A45A228F-9883-43D2-9D61-09AE4EE6137B}" dt="2024-05-13T16:12:05.710" v="541" actId="404"/>
          <ac:spMkLst>
            <pc:docMk/>
            <pc:sldMk cId="3429885410" sldId="283"/>
            <ac:spMk id="11266" creationId="{00000000-0000-0000-0000-000000000000}"/>
          </ac:spMkLst>
        </pc:spChg>
        <pc:spChg chg="del mod">
          <ac:chgData name="Caitlin Coleman" userId="96f87ca1-0e64-4ae8-8d77-98757b85df0b" providerId="ADAL" clId="{A45A228F-9883-43D2-9D61-09AE4EE6137B}" dt="2024-05-13T16:14:31.308" v="582" actId="478"/>
          <ac:spMkLst>
            <pc:docMk/>
            <pc:sldMk cId="3429885410" sldId="283"/>
            <ac:spMk id="11267" creationId="{00000000-0000-0000-0000-000000000000}"/>
          </ac:spMkLst>
        </pc:spChg>
        <pc:graphicFrameChg chg="add mod modGraphic">
          <ac:chgData name="Caitlin Coleman" userId="96f87ca1-0e64-4ae8-8d77-98757b85df0b" providerId="ADAL" clId="{A45A228F-9883-43D2-9D61-09AE4EE6137B}" dt="2024-05-14T13:28:07.568" v="7780" actId="962"/>
          <ac:graphicFrameMkLst>
            <pc:docMk/>
            <pc:sldMk cId="3429885410" sldId="283"/>
            <ac:graphicFrameMk id="2" creationId="{86AD067E-AE97-B2EE-827F-BA42B6B29DFC}"/>
          </ac:graphicFrameMkLst>
        </pc:graphicFrameChg>
      </pc:sldChg>
      <pc:sldChg chg="modSp add mod">
        <pc:chgData name="Caitlin Coleman" userId="96f87ca1-0e64-4ae8-8d77-98757b85df0b" providerId="ADAL" clId="{A45A228F-9883-43D2-9D61-09AE4EE6137B}" dt="2024-05-14T13:28:15.220" v="7781" actId="962"/>
        <pc:sldMkLst>
          <pc:docMk/>
          <pc:sldMk cId="2068014634" sldId="284"/>
        </pc:sldMkLst>
        <pc:spChg chg="mod ord">
          <ac:chgData name="Caitlin Coleman" userId="96f87ca1-0e64-4ae8-8d77-98757b85df0b" providerId="ADAL" clId="{A45A228F-9883-43D2-9D61-09AE4EE6137B}" dt="2024-05-14T12:46:20.528" v="7336" actId="962"/>
          <ac:spMkLst>
            <pc:docMk/>
            <pc:sldMk cId="2068014634" sldId="284"/>
            <ac:spMk id="3" creationId="{32F6D816-377B-2CFC-3F2E-9C48386E9566}"/>
          </ac:spMkLst>
        </pc:spChg>
        <pc:spChg chg="mod">
          <ac:chgData name="Caitlin Coleman" userId="96f87ca1-0e64-4ae8-8d77-98757b85df0b" providerId="ADAL" clId="{A45A228F-9883-43D2-9D61-09AE4EE6137B}" dt="2024-05-13T16:52:20.700" v="1549" actId="20577"/>
          <ac:spMkLst>
            <pc:docMk/>
            <pc:sldMk cId="2068014634" sldId="284"/>
            <ac:spMk id="11266" creationId="{00000000-0000-0000-0000-000000000000}"/>
          </ac:spMkLst>
        </pc:spChg>
        <pc:graphicFrameChg chg="mod modGraphic">
          <ac:chgData name="Caitlin Coleman" userId="96f87ca1-0e64-4ae8-8d77-98757b85df0b" providerId="ADAL" clId="{A45A228F-9883-43D2-9D61-09AE4EE6137B}" dt="2024-05-14T13:28:15.220" v="7781" actId="962"/>
          <ac:graphicFrameMkLst>
            <pc:docMk/>
            <pc:sldMk cId="2068014634" sldId="284"/>
            <ac:graphicFrameMk id="2" creationId="{86AD067E-AE97-B2EE-827F-BA42B6B29DFC}"/>
          </ac:graphicFrameMkLst>
        </pc:graphicFrameChg>
      </pc:sldChg>
      <pc:sldChg chg="modSp add mod">
        <pc:chgData name="Caitlin Coleman" userId="96f87ca1-0e64-4ae8-8d77-98757b85df0b" providerId="ADAL" clId="{A45A228F-9883-43D2-9D61-09AE4EE6137B}" dt="2024-05-14T13:28:22.057" v="7782" actId="962"/>
        <pc:sldMkLst>
          <pc:docMk/>
          <pc:sldMk cId="2173337434" sldId="285"/>
        </pc:sldMkLst>
        <pc:spChg chg="mod ord">
          <ac:chgData name="Caitlin Coleman" userId="96f87ca1-0e64-4ae8-8d77-98757b85df0b" providerId="ADAL" clId="{A45A228F-9883-43D2-9D61-09AE4EE6137B}" dt="2024-05-14T12:46:57.835" v="7341" actId="962"/>
          <ac:spMkLst>
            <pc:docMk/>
            <pc:sldMk cId="2173337434" sldId="285"/>
            <ac:spMk id="3" creationId="{32F6D816-377B-2CFC-3F2E-9C48386E9566}"/>
          </ac:spMkLst>
        </pc:spChg>
        <pc:spChg chg="mod">
          <ac:chgData name="Caitlin Coleman" userId="96f87ca1-0e64-4ae8-8d77-98757b85df0b" providerId="ADAL" clId="{A45A228F-9883-43D2-9D61-09AE4EE6137B}" dt="2024-05-13T16:54:22.623" v="1719" actId="20577"/>
          <ac:spMkLst>
            <pc:docMk/>
            <pc:sldMk cId="2173337434" sldId="285"/>
            <ac:spMk id="11266" creationId="{00000000-0000-0000-0000-000000000000}"/>
          </ac:spMkLst>
        </pc:spChg>
        <pc:graphicFrameChg chg="mod modGraphic">
          <ac:chgData name="Caitlin Coleman" userId="96f87ca1-0e64-4ae8-8d77-98757b85df0b" providerId="ADAL" clId="{A45A228F-9883-43D2-9D61-09AE4EE6137B}" dt="2024-05-14T13:28:22.057" v="7782" actId="962"/>
          <ac:graphicFrameMkLst>
            <pc:docMk/>
            <pc:sldMk cId="2173337434" sldId="285"/>
            <ac:graphicFrameMk id="2" creationId="{86AD067E-AE97-B2EE-827F-BA42B6B29DFC}"/>
          </ac:graphicFrameMkLst>
        </pc:graphicFrameChg>
      </pc:sldChg>
      <pc:sldChg chg="addSp delSp modSp add mod delAnim">
        <pc:chgData name="Caitlin Coleman" userId="96f87ca1-0e64-4ae8-8d77-98757b85df0b" providerId="ADAL" clId="{A45A228F-9883-43D2-9D61-09AE4EE6137B}" dt="2024-05-14T13:28:45.450" v="7783" actId="962"/>
        <pc:sldMkLst>
          <pc:docMk/>
          <pc:sldMk cId="4266445532" sldId="286"/>
        </pc:sldMkLst>
        <pc:spChg chg="add del mod">
          <ac:chgData name="Caitlin Coleman" userId="96f87ca1-0e64-4ae8-8d77-98757b85df0b" providerId="ADAL" clId="{A45A228F-9883-43D2-9D61-09AE4EE6137B}" dt="2024-05-13T16:59:12.996" v="2023" actId="478"/>
          <ac:spMkLst>
            <pc:docMk/>
            <pc:sldMk cId="4266445532" sldId="286"/>
            <ac:spMk id="3" creationId="{A7A80526-6B2A-3175-FFCD-2340BA91A2A6}"/>
          </ac:spMkLst>
        </pc:spChg>
        <pc:spChg chg="add del mod">
          <ac:chgData name="Caitlin Coleman" userId="96f87ca1-0e64-4ae8-8d77-98757b85df0b" providerId="ADAL" clId="{A45A228F-9883-43D2-9D61-09AE4EE6137B}" dt="2024-05-13T17:13:19.370" v="2118" actId="478"/>
          <ac:spMkLst>
            <pc:docMk/>
            <pc:sldMk cId="4266445532" sldId="286"/>
            <ac:spMk id="6" creationId="{83E0D48F-4447-5DFA-B4C2-87FCC9E6C096}"/>
          </ac:spMkLst>
        </pc:spChg>
        <pc:spChg chg="add del mod">
          <ac:chgData name="Caitlin Coleman" userId="96f87ca1-0e64-4ae8-8d77-98757b85df0b" providerId="ADAL" clId="{A45A228F-9883-43D2-9D61-09AE4EE6137B}" dt="2024-05-13T17:13:38.376" v="2120" actId="478"/>
          <ac:spMkLst>
            <pc:docMk/>
            <pc:sldMk cId="4266445532" sldId="286"/>
            <ac:spMk id="7" creationId="{5D48DB84-8ED3-9847-E592-566271A837CB}"/>
          </ac:spMkLst>
        </pc:spChg>
        <pc:spChg chg="mod">
          <ac:chgData name="Caitlin Coleman" userId="96f87ca1-0e64-4ae8-8d77-98757b85df0b" providerId="ADAL" clId="{A45A228F-9883-43D2-9D61-09AE4EE6137B}" dt="2024-05-13T17:04:12.049" v="2062" actId="6549"/>
          <ac:spMkLst>
            <pc:docMk/>
            <pc:sldMk cId="4266445532" sldId="286"/>
            <ac:spMk id="11266" creationId="{00000000-0000-0000-0000-000000000000}"/>
          </ac:spMkLst>
        </pc:spChg>
        <pc:spChg chg="del">
          <ac:chgData name="Caitlin Coleman" userId="96f87ca1-0e64-4ae8-8d77-98757b85df0b" providerId="ADAL" clId="{A45A228F-9883-43D2-9D61-09AE4EE6137B}" dt="2024-05-13T16:59:10.315" v="2022" actId="478"/>
          <ac:spMkLst>
            <pc:docMk/>
            <pc:sldMk cId="4266445532" sldId="286"/>
            <ac:spMk id="11267" creationId="{00000000-0000-0000-0000-000000000000}"/>
          </ac:spMkLst>
        </pc:spChg>
        <pc:picChg chg="add mod modCrop">
          <ac:chgData name="Caitlin Coleman" userId="96f87ca1-0e64-4ae8-8d77-98757b85df0b" providerId="ADAL" clId="{A45A228F-9883-43D2-9D61-09AE4EE6137B}" dt="2024-05-14T13:28:45.450" v="7783" actId="962"/>
          <ac:picMkLst>
            <pc:docMk/>
            <pc:sldMk cId="4266445532" sldId="286"/>
            <ac:picMk id="5" creationId="{DEEF274B-E353-A95E-3825-1367E1AF9B56}"/>
          </ac:picMkLst>
        </pc:picChg>
      </pc:sldChg>
      <pc:sldChg chg="modSp add mod modAnim">
        <pc:chgData name="Caitlin Coleman" userId="96f87ca1-0e64-4ae8-8d77-98757b85df0b" providerId="ADAL" clId="{A45A228F-9883-43D2-9D61-09AE4EE6137B}" dt="2024-05-14T13:34:44.994" v="7797" actId="20577"/>
        <pc:sldMkLst>
          <pc:docMk/>
          <pc:sldMk cId="1785908243" sldId="287"/>
        </pc:sldMkLst>
        <pc:spChg chg="mod">
          <ac:chgData name="Caitlin Coleman" userId="96f87ca1-0e64-4ae8-8d77-98757b85df0b" providerId="ADAL" clId="{A45A228F-9883-43D2-9D61-09AE4EE6137B}" dt="2024-05-14T13:34:44.994" v="7797" actId="20577"/>
          <ac:spMkLst>
            <pc:docMk/>
            <pc:sldMk cId="1785908243" sldId="287"/>
            <ac:spMk id="11267" creationId="{00000000-0000-0000-0000-000000000000}"/>
          </ac:spMkLst>
        </pc:spChg>
      </pc:sldChg>
      <pc:sldChg chg="modSp add mod">
        <pc:chgData name="Caitlin Coleman" userId="96f87ca1-0e64-4ae8-8d77-98757b85df0b" providerId="ADAL" clId="{A45A228F-9883-43D2-9D61-09AE4EE6137B}" dt="2024-05-14T13:40:48.098" v="7822" actId="20577"/>
        <pc:sldMkLst>
          <pc:docMk/>
          <pc:sldMk cId="1255979355" sldId="288"/>
        </pc:sldMkLst>
        <pc:spChg chg="mod ord">
          <ac:chgData name="Caitlin Coleman" userId="96f87ca1-0e64-4ae8-8d77-98757b85df0b" providerId="ADAL" clId="{A45A228F-9883-43D2-9D61-09AE4EE6137B}" dt="2024-05-14T12:32:09.758" v="5430" actId="13244"/>
          <ac:spMkLst>
            <pc:docMk/>
            <pc:sldMk cId="1255979355" sldId="288"/>
            <ac:spMk id="4" creationId="{3453EF1C-11FC-D343-ABB5-1296CA56BEA9}"/>
          </ac:spMkLst>
        </pc:spChg>
        <pc:spChg chg="mod">
          <ac:chgData name="Caitlin Coleman" userId="96f87ca1-0e64-4ae8-8d77-98757b85df0b" providerId="ADAL" clId="{A45A228F-9883-43D2-9D61-09AE4EE6137B}" dt="2024-05-13T18:54:06.586" v="4198" actId="1076"/>
          <ac:spMkLst>
            <pc:docMk/>
            <pc:sldMk cId="1255979355" sldId="288"/>
            <ac:spMk id="5" creationId="{989DFB1E-5A9C-EBFA-2AD0-E8264DD5C8A6}"/>
          </ac:spMkLst>
        </pc:spChg>
        <pc:spChg chg="mod">
          <ac:chgData name="Caitlin Coleman" userId="96f87ca1-0e64-4ae8-8d77-98757b85df0b" providerId="ADAL" clId="{A45A228F-9883-43D2-9D61-09AE4EE6137B}" dt="2024-05-13T18:22:36.422" v="2871" actId="404"/>
          <ac:spMkLst>
            <pc:docMk/>
            <pc:sldMk cId="1255979355" sldId="288"/>
            <ac:spMk id="11266" creationId="{00000000-0000-0000-0000-000000000000}"/>
          </ac:spMkLst>
        </pc:spChg>
        <pc:spChg chg="mod">
          <ac:chgData name="Caitlin Coleman" userId="96f87ca1-0e64-4ae8-8d77-98757b85df0b" providerId="ADAL" clId="{A45A228F-9883-43D2-9D61-09AE4EE6137B}" dt="2024-05-14T13:40:48.098" v="7822" actId="20577"/>
          <ac:spMkLst>
            <pc:docMk/>
            <pc:sldMk cId="1255979355" sldId="288"/>
            <ac:spMk id="11267" creationId="{00000000-0000-0000-0000-000000000000}"/>
          </ac:spMkLst>
        </pc:spChg>
        <pc:picChg chg="mod">
          <ac:chgData name="Caitlin Coleman" userId="96f87ca1-0e64-4ae8-8d77-98757b85df0b" providerId="ADAL" clId="{A45A228F-9883-43D2-9D61-09AE4EE6137B}" dt="2024-05-13T18:53:43.025" v="4197" actId="14100"/>
          <ac:picMkLst>
            <pc:docMk/>
            <pc:sldMk cId="1255979355" sldId="288"/>
            <ac:picMk id="3" creationId="{80B4FDED-CD6D-CC1B-50C6-09ADF4AC15A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 (a) Glucose transporters allow movement of glucose along their concentration gradients. Occasionally, they require the simultaneous transport of another molecule, such as sodium, in a process called cotransport. (b) GLUT4 is a glucose transporter that is stored in vesicles. A cascade of events that occurs upon insulin binding to a receptor in the plasma membrane causes GLUT4-containing vesicles to fuse with the plasma membrane so that glucose may be transported into the cell.</a:t>
            </a:r>
          </a:p>
        </p:txBody>
      </p:sp>
      <p:sp>
        <p:nvSpPr>
          <p:cNvPr id="4" name="Slide Number Placeholder 3"/>
          <p:cNvSpPr>
            <a:spLocks noGrp="1"/>
          </p:cNvSpPr>
          <p:nvPr>
            <p:ph type="sldNum" sz="quarter" idx="5"/>
          </p:nvPr>
        </p:nvSpPr>
        <p:spPr/>
        <p:txBody>
          <a:bodyPr/>
          <a:lstStyle/>
          <a:p>
            <a:fld id="{7115ED13-301A-4C0A-8C7F-A4982DED9D67}" type="slidenum">
              <a:rPr lang="en-US" smtClean="0"/>
              <a:pPr/>
              <a:t>5</a:t>
            </a:fld>
            <a:endParaRPr lang="en-US" dirty="0"/>
          </a:p>
        </p:txBody>
      </p:sp>
    </p:spTree>
    <p:extLst>
      <p:ext uri="{BB962C8B-B14F-4D97-AF65-F5344CB8AC3E}">
        <p14:creationId xmlns:p14="http://schemas.microsoft.com/office/powerpoint/2010/main" val="1657225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7</a:t>
            </a:fld>
            <a:endParaRPr lang="en-US" dirty="0"/>
          </a:p>
        </p:txBody>
      </p:sp>
    </p:spTree>
    <p:extLst>
      <p:ext uri="{BB962C8B-B14F-4D97-AF65-F5344CB8AC3E}">
        <p14:creationId xmlns:p14="http://schemas.microsoft.com/office/powerpoint/2010/main" val="210456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 The glycolysis pathway is primarily regulated at the three key enzymatic steps (1, 3, and 10), as indicated. Note that the first two steps that are regulated occur early in the pathway and involve hydrolysis of ATP.</a:t>
            </a:r>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16284475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40476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graphicFrame>
        <p:nvGraphicFramePr>
          <p:cNvPr id="2" name="Table 1" descr="Table of the approximate percentages of oxygen, carbon, hydrogen, and nitrogen in living organisms, humans, compared to the nonliving world, the atmosphere and Earth's crust.">
            <a:extLst>
              <a:ext uri="{FF2B5EF4-FFF2-40B4-BE49-F238E27FC236}">
                <a16:creationId xmlns:a16="http://schemas.microsoft.com/office/drawing/2014/main" id="{7752BC44-D9D7-973A-D839-65E26F7F18B2}"/>
              </a:ext>
            </a:extLst>
          </p:cNvPr>
          <p:cNvGraphicFramePr>
            <a:graphicFrameLocks noGrp="1"/>
          </p:cNvGraphicFramePr>
          <p:nvPr userDrawn="1">
            <p:extLst>
              <p:ext uri="{D42A27DB-BD31-4B8C-83A1-F6EECF244321}">
                <p14:modId xmlns:p14="http://schemas.microsoft.com/office/powerpoint/2010/main" val="186948695"/>
              </p:ext>
            </p:extLst>
          </p:nvPr>
        </p:nvGraphicFramePr>
        <p:xfrm>
          <a:off x="1485900" y="4013200"/>
          <a:ext cx="6096000" cy="1854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522627793"/>
                    </a:ext>
                  </a:extLst>
                </a:gridCol>
                <a:gridCol w="1524000">
                  <a:extLst>
                    <a:ext uri="{9D8B030D-6E8A-4147-A177-3AD203B41FA5}">
                      <a16:colId xmlns:a16="http://schemas.microsoft.com/office/drawing/2014/main" val="4293862904"/>
                    </a:ext>
                  </a:extLst>
                </a:gridCol>
                <a:gridCol w="1524000">
                  <a:extLst>
                    <a:ext uri="{9D8B030D-6E8A-4147-A177-3AD203B41FA5}">
                      <a16:colId xmlns:a16="http://schemas.microsoft.com/office/drawing/2014/main" val="1570581887"/>
                    </a:ext>
                  </a:extLst>
                </a:gridCol>
                <a:gridCol w="1524000">
                  <a:extLst>
                    <a:ext uri="{9D8B030D-6E8A-4147-A177-3AD203B41FA5}">
                      <a16:colId xmlns:a16="http://schemas.microsoft.com/office/drawing/2014/main" val="435066104"/>
                    </a:ext>
                  </a:extLst>
                </a:gridCol>
              </a:tblGrid>
              <a:tr h="370840">
                <a:tc>
                  <a:txBody>
                    <a:bodyPr/>
                    <a:lstStyle/>
                    <a:p>
                      <a:pPr algn="l"/>
                      <a:endParaRPr lang="en-IN" b="0" dirty="0">
                        <a:solidFill>
                          <a:schemeClr val="bg1"/>
                        </a:solidFill>
                        <a:effectLst/>
                        <a:latin typeface="+mn-lt"/>
                      </a:endParaRPr>
                    </a:p>
                  </a:txBody>
                  <a:tcPr anchor="ctr"/>
                </a:tc>
                <a:tc>
                  <a:txBody>
                    <a:bodyPr/>
                    <a:lstStyle/>
                    <a:p>
                      <a:pPr algn="l"/>
                      <a:endParaRPr lang="en-IN" b="0" dirty="0">
                        <a:solidFill>
                          <a:schemeClr val="bg1"/>
                        </a:solidFill>
                        <a:effectLst/>
                        <a:latin typeface="+mn-lt"/>
                      </a:endParaRPr>
                    </a:p>
                  </a:txBody>
                  <a:tcPr anchor="ctr"/>
                </a:tc>
                <a:tc>
                  <a:txBody>
                    <a:bodyPr/>
                    <a:lstStyle/>
                    <a:p>
                      <a:pPr algn="l"/>
                      <a:endParaRPr lang="en-IN" b="0" dirty="0">
                        <a:solidFill>
                          <a:schemeClr val="bg1"/>
                        </a:solidFill>
                        <a:effectLst/>
                        <a:latin typeface="+mn-lt"/>
                      </a:endParaRPr>
                    </a:p>
                  </a:txBody>
                  <a:tcPr anchor="ctr"/>
                </a:tc>
                <a:tc>
                  <a:txBody>
                    <a:bodyPr/>
                    <a:lstStyle/>
                    <a:p>
                      <a:pPr algn="l"/>
                      <a:endParaRPr lang="en-IN" b="0" dirty="0">
                        <a:solidFill>
                          <a:schemeClr val="bg1"/>
                        </a:solidFill>
                        <a:effectLst/>
                        <a:latin typeface="+mn-lt"/>
                      </a:endParaRPr>
                    </a:p>
                  </a:txBody>
                  <a:tcPr anchor="ctr"/>
                </a:tc>
                <a:extLst>
                  <a:ext uri="{0D108BD9-81ED-4DB2-BD59-A6C34878D82A}">
                    <a16:rowId xmlns:a16="http://schemas.microsoft.com/office/drawing/2014/main" val="1420373151"/>
                  </a:ext>
                </a:extLst>
              </a:tr>
              <a:tr h="370840">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extLst>
                  <a:ext uri="{0D108BD9-81ED-4DB2-BD59-A6C34878D82A}">
                    <a16:rowId xmlns:a16="http://schemas.microsoft.com/office/drawing/2014/main" val="3412931234"/>
                  </a:ext>
                </a:extLst>
              </a:tr>
              <a:tr h="370840">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extLst>
                  <a:ext uri="{0D108BD9-81ED-4DB2-BD59-A6C34878D82A}">
                    <a16:rowId xmlns:a16="http://schemas.microsoft.com/office/drawing/2014/main" val="1548708678"/>
                  </a:ext>
                </a:extLst>
              </a:tr>
              <a:tr h="370840">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extLst>
                  <a:ext uri="{0D108BD9-81ED-4DB2-BD59-A6C34878D82A}">
                    <a16:rowId xmlns:a16="http://schemas.microsoft.com/office/drawing/2014/main" val="2157668464"/>
                  </a:ext>
                </a:extLst>
              </a:tr>
              <a:tr h="370840">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tc>
                  <a:txBody>
                    <a:bodyPr/>
                    <a:lstStyle/>
                    <a:p>
                      <a:endParaRPr lang="en-IN" b="0" dirty="0">
                        <a:solidFill>
                          <a:srgbClr val="366092"/>
                        </a:solidFill>
                        <a:effectLst/>
                        <a:latin typeface="+mn-lt"/>
                      </a:endParaRPr>
                    </a:p>
                  </a:txBody>
                  <a:tcPr anchor="ctr"/>
                </a:tc>
                <a:extLst>
                  <a:ext uri="{0D108BD9-81ED-4DB2-BD59-A6C34878D82A}">
                    <a16:rowId xmlns:a16="http://schemas.microsoft.com/office/drawing/2014/main" val="236598913"/>
                  </a:ext>
                </a:extLst>
              </a:tr>
            </a:tbl>
          </a:graphicData>
        </a:graphic>
      </p:graphicFrame>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&amp;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7.7</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Regulation of Cellular Respiration</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Glycolysis</a:t>
            </a:r>
            <a:r>
              <a:rPr lang="en-US" sz="1400" baseline="-25000" dirty="0">
                <a:solidFill>
                  <a:schemeClr val="accent1"/>
                </a:solidFill>
              </a:rPr>
              <a:t>2</a:t>
            </a:r>
            <a:endParaRPr lang="en-US" sz="3200" baseline="-25000" dirty="0">
              <a:solidFill>
                <a:schemeClr val="accent1"/>
              </a:solidFill>
            </a:endParaRPr>
          </a:p>
        </p:txBody>
      </p:sp>
      <p:sp>
        <p:nvSpPr>
          <p:cNvPr id="11267" name="Rectangle 3"/>
          <p:cNvSpPr>
            <a:spLocks noGrp="1"/>
          </p:cNvSpPr>
          <p:nvPr>
            <p:ph idx="1"/>
          </p:nvPr>
        </p:nvSpPr>
        <p:spPr>
          <a:xfrm>
            <a:off x="457199" y="1280159"/>
            <a:ext cx="8229599" cy="1996441"/>
          </a:xfrm>
          <a:prstGeom prst="rect">
            <a:avLst/>
          </a:prstGeom>
        </p:spPr>
        <p:txBody>
          <a:bodyPr>
            <a:normAutofit fontScale="70000" lnSpcReduction="20000"/>
          </a:bodyPr>
          <a:lstStyle/>
          <a:p>
            <a:r>
              <a:rPr lang="en-US" dirty="0"/>
              <a:t>Last step is catalyzation by pyruvate kinase</a:t>
            </a:r>
          </a:p>
          <a:p>
            <a:pPr lvl="1"/>
            <a:r>
              <a:rPr lang="en-US" dirty="0"/>
              <a:t>Product (pyruvate) proceeds to be catabolized or converted into alanine</a:t>
            </a:r>
          </a:p>
          <a:p>
            <a:pPr lvl="1"/>
            <a:r>
              <a:rPr lang="en-US" dirty="0"/>
              <a:t>Is inhibited if no more energy is needed and converted into acetyl CoA by pyruvate dehydrogenase (which is regulated by phosphorylation)</a:t>
            </a:r>
          </a:p>
          <a:p>
            <a:pPr lvl="1"/>
            <a:r>
              <a:rPr lang="en-US" dirty="0"/>
              <a:t>Is </a:t>
            </a:r>
            <a:r>
              <a:rPr lang="en-US"/>
              <a:t>increased when </a:t>
            </a:r>
            <a:r>
              <a:rPr lang="en-US" dirty="0"/>
              <a:t>fructose-1,6-bisphosphate levels increase</a:t>
            </a:r>
          </a:p>
        </p:txBody>
      </p:sp>
      <p:sp>
        <p:nvSpPr>
          <p:cNvPr id="4" name="Caption 1">
            <a:extLst>
              <a:ext uri="{FF2B5EF4-FFF2-40B4-BE49-F238E27FC236}">
                <a16:creationId xmlns:a16="http://schemas.microsoft.com/office/drawing/2014/main" id="{3453EF1C-11FC-D343-ABB5-1296CA56BEA9}"/>
              </a:ext>
              <a:ext uri="{C183D7F6-B498-43B3-948B-1728B52AA6E4}">
                <adec:decorative xmlns:adec="http://schemas.microsoft.com/office/drawing/2017/decorative" val="0"/>
              </a:ext>
            </a:extLst>
          </p:cNvPr>
          <p:cNvSpPr txBox="1"/>
          <p:nvPr/>
        </p:nvSpPr>
        <p:spPr>
          <a:xfrm>
            <a:off x="1475161" y="4579555"/>
            <a:ext cx="3616090" cy="1384995"/>
          </a:xfrm>
          <a:prstGeom prst="rect">
            <a:avLst/>
          </a:prstGeom>
          <a:noFill/>
        </p:spPr>
        <p:txBody>
          <a:bodyPr wrap="square" rtlCol="0">
            <a:spAutoFit/>
          </a:bodyPr>
          <a:lstStyle/>
          <a:p>
            <a:r>
              <a:rPr lang="en-US" sz="1400" b="1" dirty="0"/>
              <a:t>7.7 Figure 2: </a:t>
            </a:r>
            <a:r>
              <a:rPr lang="en-US" sz="1400" dirty="0"/>
              <a:t>Hexokinase is the first enzyme in the glycolysis pathway. This enzyme phosphorylates the glucose molecule, preventing its efflux (exit) out of the cell, and makes the molecule more reactive for subsequent breakdown.</a:t>
            </a:r>
          </a:p>
        </p:txBody>
      </p:sp>
      <p:sp>
        <p:nvSpPr>
          <p:cNvPr id="5" name="Photo Credit 1">
            <a:extLst>
              <a:ext uri="{FF2B5EF4-FFF2-40B4-BE49-F238E27FC236}">
                <a16:creationId xmlns:a16="http://schemas.microsoft.com/office/drawing/2014/main" id="{989DFB1E-5A9C-EBFA-2AD0-E8264DD5C8A6}"/>
              </a:ext>
            </a:extLst>
          </p:cNvPr>
          <p:cNvSpPr txBox="1"/>
          <p:nvPr/>
        </p:nvSpPr>
        <p:spPr>
          <a:xfrm>
            <a:off x="3886200" y="5764179"/>
            <a:ext cx="4572000" cy="215444"/>
          </a:xfrm>
          <a:prstGeom prst="rect">
            <a:avLst/>
          </a:prstGeom>
          <a:noFill/>
        </p:spPr>
        <p:txBody>
          <a:bodyPr wrap="square">
            <a:spAutoFit/>
          </a:bodyPr>
          <a:lstStyle/>
          <a:p>
            <a:pPr algn="ctr"/>
            <a:r>
              <a:rPr lang="az-Cyrl-AZ" sz="800" dirty="0"/>
              <a:t>Ігор Пєтков </a:t>
            </a:r>
            <a:r>
              <a:rPr lang="en-US" sz="800" dirty="0"/>
              <a:t>on Wikimedia Commons. "Hexokinase."</a:t>
            </a:r>
          </a:p>
        </p:txBody>
      </p:sp>
      <p:pic>
        <p:nvPicPr>
          <p:cNvPr id="2" name="Content Placeholder 4" descr="A three-dimensional model of hexokinase is shown. The enzyme is coiled and threaded together.">
            <a:extLst>
              <a:ext uri="{FF2B5EF4-FFF2-40B4-BE49-F238E27FC236}">
                <a16:creationId xmlns:a16="http://schemas.microsoft.com/office/drawing/2014/main" id="{A8D60C60-D646-CD78-0645-B4BB3CB01ADD}"/>
              </a:ext>
            </a:extLst>
          </p:cNvPr>
          <p:cNvPicPr>
            <a:picLocks noChangeAspect="1"/>
          </p:cNvPicPr>
          <p:nvPr/>
        </p:nvPicPr>
        <p:blipFill>
          <a:blip r:embed="rId2"/>
          <a:srcRect l="28704" t="5334" r="28704" b="6000"/>
          <a:stretch/>
        </p:blipFill>
        <p:spPr>
          <a:xfrm>
            <a:off x="5091251" y="3280158"/>
            <a:ext cx="2161897" cy="2500282"/>
          </a:xfrm>
          <a:prstGeom prst="rect">
            <a:avLst/>
          </a:prstGeom>
        </p:spPr>
      </p:pic>
    </p:spTree>
    <p:extLst>
      <p:ext uri="{BB962C8B-B14F-4D97-AF65-F5344CB8AC3E}">
        <p14:creationId xmlns:p14="http://schemas.microsoft.com/office/powerpoint/2010/main" val="1255979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7.7 Figure 3</a:t>
            </a:r>
          </a:p>
        </p:txBody>
      </p:sp>
      <p:sp>
        <p:nvSpPr>
          <p:cNvPr id="7" name="Photo Credit 1">
            <a:extLst>
              <a:ext uri="{FF2B5EF4-FFF2-40B4-BE49-F238E27FC236}">
                <a16:creationId xmlns:a16="http://schemas.microsoft.com/office/drawing/2014/main" id="{CEC5337F-632B-5924-0EF3-91D6FF2FDD1E}"/>
              </a:ext>
            </a:extLst>
          </p:cNvPr>
          <p:cNvSpPr txBox="1"/>
          <p:nvPr/>
        </p:nvSpPr>
        <p:spPr>
          <a:xfrm>
            <a:off x="2286000" y="5859526"/>
            <a:ext cx="4572000" cy="215444"/>
          </a:xfrm>
          <a:prstGeom prst="rect">
            <a:avLst/>
          </a:prstGeom>
          <a:noFill/>
        </p:spPr>
        <p:txBody>
          <a:bodyPr wrap="square">
            <a:spAutoFit/>
          </a:bodyPr>
          <a:lstStyle/>
          <a:p>
            <a:pPr algn="ctr"/>
            <a:r>
              <a:rPr lang="en-US" sz="800" dirty="0"/>
              <a:t>Rozzychan on Wikimedia Commons. "Glycolysis." Modified. </a:t>
            </a:r>
          </a:p>
        </p:txBody>
      </p:sp>
      <p:pic>
        <p:nvPicPr>
          <p:cNvPr id="2" name="Content Placeholder 4" descr="This illustration shows that glycolysis is regulated via three key enzymes: hexokinase, phosphofructokinase, and phosphoglycerate kinase. The first two enzymes hydrolyze an A T P and the third one produces A T P.">
            <a:extLst>
              <a:ext uri="{FF2B5EF4-FFF2-40B4-BE49-F238E27FC236}">
                <a16:creationId xmlns:a16="http://schemas.microsoft.com/office/drawing/2014/main" id="{DFA53319-C7BE-92ED-F02E-3E844B2C0E1A}"/>
              </a:ext>
            </a:extLst>
          </p:cNvPr>
          <p:cNvPicPr>
            <a:picLocks noGrp="1" noChangeAspect="1"/>
          </p:cNvPicPr>
          <p:nvPr>
            <p:ph idx="1"/>
          </p:nvPr>
        </p:nvPicPr>
        <p:blipFill>
          <a:blip r:embed="rId3"/>
          <a:srcRect l="10185" t="3666" r="9259" b="2968"/>
          <a:stretch/>
        </p:blipFill>
        <p:spPr>
          <a:xfrm>
            <a:off x="876300" y="1100234"/>
            <a:ext cx="7391400" cy="4759292"/>
          </a:xfrm>
        </p:spPr>
      </p:pic>
    </p:spTree>
    <p:extLst>
      <p:ext uri="{BB962C8B-B14F-4D97-AF65-F5344CB8AC3E}">
        <p14:creationId xmlns:p14="http://schemas.microsoft.com/office/powerpoint/2010/main" val="636892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Citric Acid Cycle</a:t>
            </a:r>
          </a:p>
        </p:txBody>
      </p:sp>
      <p:sp>
        <p:nvSpPr>
          <p:cNvPr id="11267" name="Rectangle 3"/>
          <p:cNvSpPr>
            <a:spLocks noGrp="1"/>
          </p:cNvSpPr>
          <p:nvPr>
            <p:ph idx="1"/>
          </p:nvPr>
        </p:nvSpPr>
        <p:spPr>
          <a:prstGeom prst="rect">
            <a:avLst/>
          </a:prstGeom>
        </p:spPr>
        <p:txBody>
          <a:bodyPr>
            <a:normAutofit/>
          </a:bodyPr>
          <a:lstStyle/>
          <a:p>
            <a:r>
              <a:rPr lang="en-US" dirty="0"/>
              <a:t>Controlled through enzymes that catalyze the reactions that make first 2 molecules of NADH</a:t>
            </a:r>
          </a:p>
          <a:p>
            <a:pPr lvl="1"/>
            <a:r>
              <a:rPr lang="en-US" dirty="0"/>
              <a:t>Isocitrate dehydrogenase</a:t>
            </a:r>
          </a:p>
          <a:p>
            <a:pPr lvl="1"/>
            <a:r>
              <a:rPr lang="en-US" dirty="0"/>
              <a:t>α-ketoglutarate dehydrogenase</a:t>
            </a:r>
          </a:p>
          <a:p>
            <a:r>
              <a:rPr lang="en-US" dirty="0"/>
              <a:t>Rates of reactions decrease with adequate ATP and NADH levels</a:t>
            </a:r>
          </a:p>
          <a:p>
            <a:r>
              <a:rPr lang="en-US" dirty="0"/>
              <a:t>α-ketoglutarate dehydrogenase inhibited by succinyl CoA, allowing glutamate synthesis if α-ketoglutarate not used in citric acid cycle</a:t>
            </a:r>
            <a:endParaRPr lang="en-US" dirty="0">
              <a:solidFill>
                <a:srgbClr val="0000FF"/>
              </a:solidFill>
            </a:endParaRPr>
          </a:p>
        </p:txBody>
      </p:sp>
    </p:spTree>
    <p:extLst>
      <p:ext uri="{BB962C8B-B14F-4D97-AF65-F5344CB8AC3E}">
        <p14:creationId xmlns:p14="http://schemas.microsoft.com/office/powerpoint/2010/main" val="1785908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Electron Transport Chain</a:t>
            </a:r>
            <a:endParaRPr lang="en-US" sz="3200" baseline="-25000" dirty="0">
              <a:solidFill>
                <a:schemeClr val="accent1"/>
              </a:solidFill>
            </a:endParaRPr>
          </a:p>
        </p:txBody>
      </p:sp>
      <p:sp>
        <p:nvSpPr>
          <p:cNvPr id="11267" name="Rectangle 3"/>
          <p:cNvSpPr>
            <a:spLocks noGrp="1"/>
          </p:cNvSpPr>
          <p:nvPr>
            <p:ph idx="1"/>
          </p:nvPr>
        </p:nvSpPr>
        <p:spPr>
          <a:xfrm>
            <a:off x="457200" y="1280160"/>
            <a:ext cx="8229600" cy="4587240"/>
          </a:xfrm>
          <a:prstGeom prst="rect">
            <a:avLst/>
          </a:prstGeom>
        </p:spPr>
        <p:txBody>
          <a:bodyPr>
            <a:normAutofit lnSpcReduction="10000"/>
          </a:bodyPr>
          <a:lstStyle/>
          <a:p>
            <a:r>
              <a:rPr lang="en-US" sz="3200" dirty="0"/>
              <a:t>Specific enzymes unaffected by feedback inhibition</a:t>
            </a:r>
          </a:p>
          <a:p>
            <a:r>
              <a:rPr lang="en-US" sz="3200" dirty="0"/>
              <a:t>Rate of electron transport through pathway is affected by ADP and ATP</a:t>
            </a:r>
          </a:p>
          <a:p>
            <a:pPr lvl="1"/>
            <a:r>
              <a:rPr lang="en-US" sz="3200" dirty="0"/>
              <a:t>Greater ATP consumption means buildup of ADP</a:t>
            </a:r>
          </a:p>
          <a:p>
            <a:pPr lvl="1"/>
            <a:r>
              <a:rPr lang="en-US" sz="3200" dirty="0"/>
              <a:t>Once ADP decreases, ATP begins to build up</a:t>
            </a:r>
          </a:p>
          <a:p>
            <a:pPr lvl="2"/>
            <a:r>
              <a:rPr lang="en-US" sz="2800" dirty="0"/>
              <a:t>Triggers slow down in electron transport chain</a:t>
            </a:r>
            <a:endParaRPr lang="en-US" sz="2800" dirty="0">
              <a:solidFill>
                <a:srgbClr val="0000FF"/>
              </a:solidFill>
            </a:endParaRPr>
          </a:p>
        </p:txBody>
      </p:sp>
    </p:spTree>
    <p:extLst>
      <p:ext uri="{BB962C8B-B14F-4D97-AF65-F5344CB8AC3E}">
        <p14:creationId xmlns:p14="http://schemas.microsoft.com/office/powerpoint/2010/main" val="3334767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i="0" dirty="0">
                <a:solidFill>
                  <a:srgbClr val="125A9B"/>
                </a:solidFill>
                <a:effectLst/>
                <a:cs typeface="Times New Roman" panose="02020603050405020304" pitchFamily="18" charset="0"/>
              </a:rPr>
              <a:t>Table 1: </a:t>
            </a:r>
            <a:r>
              <a:rPr lang="en-US" sz="3200" dirty="0">
                <a:solidFill>
                  <a:srgbClr val="125A9B"/>
                </a:solidFill>
                <a:cs typeface="Times New Roman" panose="02020603050405020304" pitchFamily="18" charset="0"/>
              </a:rPr>
              <a:t>The Regulation of the Cellular Respiration Pathway</a:t>
            </a:r>
            <a:r>
              <a:rPr lang="en-US" sz="1400" baseline="-25000" dirty="0">
                <a:solidFill>
                  <a:srgbClr val="125A9B"/>
                </a:solidFill>
                <a:cs typeface="Times New Roman" panose="02020603050405020304" pitchFamily="18" charset="0"/>
              </a:rPr>
              <a:t>1</a:t>
            </a:r>
            <a:r>
              <a:rPr lang="en-US" sz="1400" dirty="0">
                <a:solidFill>
                  <a:srgbClr val="125A9B"/>
                </a:solidFill>
                <a:cs typeface="Times New Roman" panose="02020603050405020304" pitchFamily="18" charset="0"/>
              </a:rPr>
              <a:t> </a:t>
            </a:r>
            <a:r>
              <a:rPr lang="en-US" dirty="0">
                <a:solidFill>
                  <a:srgbClr val="125A9B"/>
                </a:solidFill>
                <a:cs typeface="Times New Roman" panose="02020603050405020304" pitchFamily="18" charset="0"/>
              </a:rPr>
              <a:t>(Cont.) </a:t>
            </a:r>
            <a:endParaRPr lang="en-US" sz="3200" baseline="-25000" dirty="0">
              <a:solidFill>
                <a:schemeClr val="accent1"/>
              </a:solidFill>
            </a:endParaRPr>
          </a:p>
        </p:txBody>
      </p:sp>
      <p:graphicFrame>
        <p:nvGraphicFramePr>
          <p:cNvPr id="2" name="Table 1" descr="Table of the regulation of the cellular respiration pathway part 1. For the pathway glycolysis and the enzyme affected hexokinase, the elevated levels of effector are glucose-6-phosphate, which decreases pathway activity. For the pathway glycolysis and the enzyme affected phosphofructokinase, the elevated levels of effector are low-energy charge (A T P, A M P), fructose-6-phosphate via fructose-2,6-bisphosphate, which increases pathway activity. For the pathway glycolysis and the enzyme affected phosphofructokinase, the elevated levels of effector are high-energy charge (A T P, A M P), citrate, acidic pH, which decreases pathway activity. For the pathway glycolysis and the enzyme affected pyruvate kinase, the elevated levels of effector are fructose-1,6-bisphosphate, which increases pathway activity. For the pathway glycolysis and the enzyme affected pyruvate kinase, the elevated levels of effector are high-energy charge (A T P, A M P), alanine, which decreases pathway activity.">
            <a:extLst>
              <a:ext uri="{FF2B5EF4-FFF2-40B4-BE49-F238E27FC236}">
                <a16:creationId xmlns:a16="http://schemas.microsoft.com/office/drawing/2014/main" id="{86AD067E-AE97-B2EE-827F-BA42B6B29DFC}"/>
              </a:ext>
            </a:extLst>
          </p:cNvPr>
          <p:cNvGraphicFramePr>
            <a:graphicFrameLocks noGrp="1"/>
          </p:cNvGraphicFramePr>
          <p:nvPr>
            <p:extLst>
              <p:ext uri="{D42A27DB-BD31-4B8C-83A1-F6EECF244321}">
                <p14:modId xmlns:p14="http://schemas.microsoft.com/office/powerpoint/2010/main" val="976382311"/>
              </p:ext>
            </p:extLst>
          </p:nvPr>
        </p:nvGraphicFramePr>
        <p:xfrm>
          <a:off x="457198" y="1336039"/>
          <a:ext cx="8229600" cy="3850640"/>
        </p:xfrm>
        <a:graphic>
          <a:graphicData uri="http://schemas.openxmlformats.org/drawingml/2006/table">
            <a:tbl>
              <a:tblPr firstRow="1" bandRow="1">
                <a:tableStyleId>{5C22544A-7EE6-4342-B048-85BDC9FD1C3A}</a:tableStyleId>
              </a:tblPr>
              <a:tblGrid>
                <a:gridCol w="1219202">
                  <a:extLst>
                    <a:ext uri="{9D8B030D-6E8A-4147-A177-3AD203B41FA5}">
                      <a16:colId xmlns:a16="http://schemas.microsoft.com/office/drawing/2014/main" val="1522627793"/>
                    </a:ext>
                  </a:extLst>
                </a:gridCol>
                <a:gridCol w="2286000">
                  <a:extLst>
                    <a:ext uri="{9D8B030D-6E8A-4147-A177-3AD203B41FA5}">
                      <a16:colId xmlns:a16="http://schemas.microsoft.com/office/drawing/2014/main" val="4293862904"/>
                    </a:ext>
                  </a:extLst>
                </a:gridCol>
                <a:gridCol w="3352800">
                  <a:extLst>
                    <a:ext uri="{9D8B030D-6E8A-4147-A177-3AD203B41FA5}">
                      <a16:colId xmlns:a16="http://schemas.microsoft.com/office/drawing/2014/main" val="1570581887"/>
                    </a:ext>
                  </a:extLst>
                </a:gridCol>
                <a:gridCol w="1371598">
                  <a:extLst>
                    <a:ext uri="{9D8B030D-6E8A-4147-A177-3AD203B41FA5}">
                      <a16:colId xmlns:a16="http://schemas.microsoft.com/office/drawing/2014/main" val="435066104"/>
                    </a:ext>
                  </a:extLst>
                </a:gridCol>
              </a:tblGrid>
              <a:tr h="370840">
                <a:tc>
                  <a:txBody>
                    <a:bodyPr/>
                    <a:lstStyle/>
                    <a:p>
                      <a:pPr algn="l"/>
                      <a:r>
                        <a:rPr lang="en-IN" b="0" dirty="0">
                          <a:solidFill>
                            <a:schemeClr val="bg1"/>
                          </a:solidFill>
                          <a:effectLst/>
                          <a:latin typeface="+mn-lt"/>
                        </a:rPr>
                        <a:t>Pathway</a:t>
                      </a:r>
                    </a:p>
                  </a:txBody>
                  <a:tcPr anchor="ctr"/>
                </a:tc>
                <a:tc>
                  <a:txBody>
                    <a:bodyPr/>
                    <a:lstStyle/>
                    <a:p>
                      <a:pPr algn="l"/>
                      <a:r>
                        <a:rPr lang="en-IN" b="0" dirty="0">
                          <a:solidFill>
                            <a:schemeClr val="bg1"/>
                          </a:solidFill>
                          <a:effectLst/>
                          <a:latin typeface="+mn-lt"/>
                        </a:rPr>
                        <a:t>Enzyme Affected</a:t>
                      </a:r>
                    </a:p>
                  </a:txBody>
                  <a:tcPr anchor="ctr"/>
                </a:tc>
                <a:tc>
                  <a:txBody>
                    <a:bodyPr/>
                    <a:lstStyle/>
                    <a:p>
                      <a:pPr algn="l"/>
                      <a:r>
                        <a:rPr lang="en-IN" b="0" dirty="0">
                          <a:solidFill>
                            <a:schemeClr val="bg1"/>
                          </a:solidFill>
                          <a:effectLst/>
                          <a:latin typeface="+mn-lt"/>
                        </a:rPr>
                        <a:t>Elevated Levels of Effector</a:t>
                      </a:r>
                    </a:p>
                  </a:txBody>
                  <a:tcPr anchor="ctr"/>
                </a:tc>
                <a:tc>
                  <a:txBody>
                    <a:bodyPr/>
                    <a:lstStyle/>
                    <a:p>
                      <a:pPr algn="l"/>
                      <a:r>
                        <a:rPr lang="en-IN" b="0" dirty="0">
                          <a:solidFill>
                            <a:schemeClr val="bg1"/>
                          </a:solidFill>
                          <a:effectLst/>
                          <a:latin typeface="+mn-lt"/>
                        </a:rPr>
                        <a:t>Effect on Pathway Activity</a:t>
                      </a:r>
                    </a:p>
                  </a:txBody>
                  <a:tcPr anchor="ctr"/>
                </a:tc>
                <a:extLst>
                  <a:ext uri="{0D108BD9-81ED-4DB2-BD59-A6C34878D82A}">
                    <a16:rowId xmlns:a16="http://schemas.microsoft.com/office/drawing/2014/main" val="1420373151"/>
                  </a:ext>
                </a:extLst>
              </a:tr>
              <a:tr h="370840">
                <a:tc>
                  <a:txBody>
                    <a:bodyPr/>
                    <a:lstStyle/>
                    <a:p>
                      <a:r>
                        <a:rPr lang="en-IN" b="0" dirty="0">
                          <a:solidFill>
                            <a:srgbClr val="1F497D"/>
                          </a:solidFill>
                          <a:effectLst/>
                          <a:latin typeface="+mn-lt"/>
                        </a:rPr>
                        <a:t>glycolysis</a:t>
                      </a:r>
                    </a:p>
                  </a:txBody>
                  <a:tcPr anchor="ctr"/>
                </a:tc>
                <a:tc>
                  <a:txBody>
                    <a:bodyPr/>
                    <a:lstStyle/>
                    <a:p>
                      <a:r>
                        <a:rPr lang="en-IN" b="0" dirty="0">
                          <a:solidFill>
                            <a:srgbClr val="1F497D"/>
                          </a:solidFill>
                          <a:effectLst/>
                          <a:latin typeface="+mn-lt"/>
                        </a:rPr>
                        <a:t>hexokinase</a:t>
                      </a:r>
                    </a:p>
                  </a:txBody>
                  <a:tcPr anchor="ctr"/>
                </a:tc>
                <a:tc>
                  <a:txBody>
                    <a:bodyPr/>
                    <a:lstStyle/>
                    <a:p>
                      <a:r>
                        <a:rPr lang="en-IN" b="0" dirty="0">
                          <a:solidFill>
                            <a:srgbClr val="1F497D"/>
                          </a:solidFill>
                          <a:effectLst/>
                          <a:latin typeface="+mn-lt"/>
                        </a:rPr>
                        <a:t>glucose-6-phosphate</a:t>
                      </a:r>
                    </a:p>
                  </a:txBody>
                  <a:tcPr anchor="ctr"/>
                </a:tc>
                <a:tc>
                  <a:txBody>
                    <a:bodyPr/>
                    <a:lstStyle/>
                    <a:p>
                      <a:r>
                        <a:rPr lang="en-IN" b="0" dirty="0">
                          <a:solidFill>
                            <a:srgbClr val="1F497D"/>
                          </a:solidFill>
                          <a:effectLst/>
                          <a:latin typeface="+mn-lt"/>
                        </a:rPr>
                        <a:t>decrease</a:t>
                      </a:r>
                    </a:p>
                  </a:txBody>
                  <a:tcPr anchor="ctr"/>
                </a:tc>
                <a:extLst>
                  <a:ext uri="{0D108BD9-81ED-4DB2-BD59-A6C34878D82A}">
                    <a16:rowId xmlns:a16="http://schemas.microsoft.com/office/drawing/2014/main" val="3412931234"/>
                  </a:ext>
                </a:extLst>
              </a:tr>
              <a:tr h="370840">
                <a:tc>
                  <a:txBody>
                    <a:bodyPr/>
                    <a:lstStyle/>
                    <a:p>
                      <a:r>
                        <a:rPr lang="en-IN" b="0" dirty="0">
                          <a:solidFill>
                            <a:srgbClr val="1F497D"/>
                          </a:solidFill>
                          <a:effectLst/>
                          <a:latin typeface="+mn-lt"/>
                        </a:rPr>
                        <a:t>glycolysis</a:t>
                      </a:r>
                    </a:p>
                  </a:txBody>
                  <a:tcPr anchor="ctr"/>
                </a:tc>
                <a:tc>
                  <a:txBody>
                    <a:bodyPr/>
                    <a:lstStyle/>
                    <a:p>
                      <a:r>
                        <a:rPr lang="en-IN" b="0" dirty="0">
                          <a:solidFill>
                            <a:srgbClr val="1F497D"/>
                          </a:solidFill>
                          <a:effectLst/>
                          <a:latin typeface="+mn-lt"/>
                        </a:rPr>
                        <a:t>phosphofructokinase</a:t>
                      </a:r>
                    </a:p>
                  </a:txBody>
                  <a:tcPr anchor="ctr"/>
                </a:tc>
                <a:tc>
                  <a:txBody>
                    <a:bodyPr/>
                    <a:lstStyle/>
                    <a:p>
                      <a:r>
                        <a:rPr lang="en-IN" b="0" dirty="0">
                          <a:solidFill>
                            <a:srgbClr val="1F497D"/>
                          </a:solidFill>
                          <a:effectLst/>
                          <a:latin typeface="+mn-lt"/>
                        </a:rPr>
                        <a:t>low-energy charge (ATP, AMP), fructose-6-phosphate via fructose-2,6-bisphosphate</a:t>
                      </a:r>
                    </a:p>
                  </a:txBody>
                  <a:tcPr anchor="ctr"/>
                </a:tc>
                <a:tc>
                  <a:txBody>
                    <a:bodyPr/>
                    <a:lstStyle/>
                    <a:p>
                      <a:r>
                        <a:rPr lang="en-IN" b="0" dirty="0">
                          <a:solidFill>
                            <a:srgbClr val="1F497D"/>
                          </a:solidFill>
                          <a:effectLst/>
                          <a:latin typeface="+mn-lt"/>
                        </a:rPr>
                        <a:t>increase</a:t>
                      </a:r>
                    </a:p>
                  </a:txBody>
                  <a:tcPr anchor="ctr"/>
                </a:tc>
                <a:extLst>
                  <a:ext uri="{0D108BD9-81ED-4DB2-BD59-A6C34878D82A}">
                    <a16:rowId xmlns:a16="http://schemas.microsoft.com/office/drawing/2014/main" val="1548708678"/>
                  </a:ext>
                </a:extLst>
              </a:tr>
              <a:tr h="370840">
                <a:tc>
                  <a:txBody>
                    <a:bodyPr/>
                    <a:lstStyle/>
                    <a:p>
                      <a:r>
                        <a:rPr lang="en-IN" b="0" dirty="0">
                          <a:solidFill>
                            <a:srgbClr val="1F497D"/>
                          </a:solidFill>
                          <a:effectLst/>
                          <a:latin typeface="+mn-lt"/>
                        </a:rPr>
                        <a:t>glycolysis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0" dirty="0">
                          <a:solidFill>
                            <a:srgbClr val="1F497D"/>
                          </a:solidFill>
                          <a:effectLst/>
                          <a:latin typeface="+mn-lt"/>
                        </a:rPr>
                        <a:t>phosphofructokinase</a:t>
                      </a:r>
                    </a:p>
                  </a:txBody>
                  <a:tcPr anchor="ctr"/>
                </a:tc>
                <a:tc>
                  <a:txBody>
                    <a:bodyPr/>
                    <a:lstStyle/>
                    <a:p>
                      <a:r>
                        <a:rPr lang="en-IN" b="0" dirty="0">
                          <a:solidFill>
                            <a:srgbClr val="1F497D"/>
                          </a:solidFill>
                          <a:effectLst/>
                          <a:latin typeface="+mn-lt"/>
                        </a:rPr>
                        <a:t>high-energy charge (ATP, AMP), citrate, acidic pH</a:t>
                      </a:r>
                    </a:p>
                  </a:txBody>
                  <a:tcPr anchor="ctr"/>
                </a:tc>
                <a:tc>
                  <a:txBody>
                    <a:bodyPr/>
                    <a:lstStyle/>
                    <a:p>
                      <a:r>
                        <a:rPr lang="en-IN" b="0" dirty="0">
                          <a:solidFill>
                            <a:srgbClr val="1F497D"/>
                          </a:solidFill>
                          <a:effectLst/>
                          <a:latin typeface="+mn-lt"/>
                        </a:rPr>
                        <a:t>decrease</a:t>
                      </a:r>
                    </a:p>
                  </a:txBody>
                  <a:tcPr anchor="ctr"/>
                </a:tc>
                <a:extLst>
                  <a:ext uri="{0D108BD9-81ED-4DB2-BD59-A6C34878D82A}">
                    <a16:rowId xmlns:a16="http://schemas.microsoft.com/office/drawing/2014/main" val="2157668464"/>
                  </a:ext>
                </a:extLst>
              </a:tr>
              <a:tr h="370840">
                <a:tc>
                  <a:txBody>
                    <a:bodyPr/>
                    <a:lstStyle/>
                    <a:p>
                      <a:r>
                        <a:rPr lang="en-IN" b="0" dirty="0">
                          <a:solidFill>
                            <a:srgbClr val="1F497D"/>
                          </a:solidFill>
                          <a:effectLst/>
                          <a:latin typeface="+mn-lt"/>
                        </a:rPr>
                        <a:t>glycolysis</a:t>
                      </a:r>
                    </a:p>
                  </a:txBody>
                  <a:tcPr anchor="ctr"/>
                </a:tc>
                <a:tc>
                  <a:txBody>
                    <a:bodyPr/>
                    <a:lstStyle/>
                    <a:p>
                      <a:r>
                        <a:rPr lang="en-IN" b="0" dirty="0">
                          <a:solidFill>
                            <a:srgbClr val="1F497D"/>
                          </a:solidFill>
                          <a:effectLst/>
                          <a:latin typeface="+mn-lt"/>
                        </a:rPr>
                        <a:t>pyruvate kinase</a:t>
                      </a:r>
                    </a:p>
                  </a:txBody>
                  <a:tcPr anchor="ctr"/>
                </a:tc>
                <a:tc>
                  <a:txBody>
                    <a:bodyPr/>
                    <a:lstStyle/>
                    <a:p>
                      <a:r>
                        <a:rPr lang="en-IN" b="0" dirty="0">
                          <a:solidFill>
                            <a:srgbClr val="1F497D"/>
                          </a:solidFill>
                          <a:effectLst/>
                          <a:latin typeface="+mn-lt"/>
                        </a:rPr>
                        <a:t>fructose-1,6-bisphosphate</a:t>
                      </a:r>
                    </a:p>
                  </a:txBody>
                  <a:tcPr anchor="ctr"/>
                </a:tc>
                <a:tc>
                  <a:txBody>
                    <a:bodyPr/>
                    <a:lstStyle/>
                    <a:p>
                      <a:r>
                        <a:rPr lang="en-IN" b="0" dirty="0">
                          <a:solidFill>
                            <a:srgbClr val="1F497D"/>
                          </a:solidFill>
                          <a:effectLst/>
                          <a:latin typeface="+mn-lt"/>
                        </a:rPr>
                        <a:t>increase</a:t>
                      </a:r>
                    </a:p>
                  </a:txBody>
                  <a:tcPr anchor="ctr"/>
                </a:tc>
                <a:extLst>
                  <a:ext uri="{0D108BD9-81ED-4DB2-BD59-A6C34878D82A}">
                    <a16:rowId xmlns:a16="http://schemas.microsoft.com/office/drawing/2014/main" val="236598913"/>
                  </a:ext>
                </a:extLst>
              </a:tr>
              <a:tr h="370840">
                <a:tc>
                  <a:txBody>
                    <a:bodyPr/>
                    <a:lstStyle/>
                    <a:p>
                      <a:r>
                        <a:rPr lang="en-IN" b="0" dirty="0">
                          <a:solidFill>
                            <a:srgbClr val="1F497D"/>
                          </a:solidFill>
                          <a:effectLst/>
                          <a:latin typeface="+mn-lt"/>
                        </a:rPr>
                        <a:t>glycolysis</a:t>
                      </a:r>
                    </a:p>
                  </a:txBody>
                  <a:tcPr anchor="ctr"/>
                </a:tc>
                <a:tc>
                  <a:txBody>
                    <a:bodyPr/>
                    <a:lstStyle/>
                    <a:p>
                      <a:r>
                        <a:rPr lang="en-IN" b="0" dirty="0">
                          <a:solidFill>
                            <a:srgbClr val="1F497D"/>
                          </a:solidFill>
                          <a:effectLst/>
                          <a:latin typeface="+mn-lt"/>
                        </a:rPr>
                        <a:t>pyruvate kinase</a:t>
                      </a:r>
                    </a:p>
                  </a:txBody>
                  <a:tcPr anchor="ctr"/>
                </a:tc>
                <a:tc>
                  <a:txBody>
                    <a:bodyPr/>
                    <a:lstStyle/>
                    <a:p>
                      <a:r>
                        <a:rPr lang="en-IN" b="0" dirty="0">
                          <a:solidFill>
                            <a:srgbClr val="1F497D"/>
                          </a:solidFill>
                          <a:effectLst/>
                          <a:latin typeface="+mn-lt"/>
                        </a:rPr>
                        <a:t>high-energy charge (ATP, AMP), alanine</a:t>
                      </a:r>
                    </a:p>
                  </a:txBody>
                  <a:tcPr anchor="ctr"/>
                </a:tc>
                <a:tc>
                  <a:txBody>
                    <a:bodyPr/>
                    <a:lstStyle/>
                    <a:p>
                      <a:r>
                        <a:rPr lang="en-IN" b="0" dirty="0">
                          <a:solidFill>
                            <a:srgbClr val="1F497D"/>
                          </a:solidFill>
                          <a:effectLst/>
                          <a:latin typeface="+mn-lt"/>
                        </a:rPr>
                        <a:t>decrease</a:t>
                      </a:r>
                    </a:p>
                  </a:txBody>
                  <a:tcPr anchor="ctr"/>
                </a:tc>
                <a:extLst>
                  <a:ext uri="{0D108BD9-81ED-4DB2-BD59-A6C34878D82A}">
                    <a16:rowId xmlns:a16="http://schemas.microsoft.com/office/drawing/2014/main" val="741090213"/>
                  </a:ext>
                </a:extLst>
              </a:tr>
            </a:tbl>
          </a:graphicData>
        </a:graphic>
      </p:graphicFrame>
    </p:spTree>
    <p:extLst>
      <p:ext uri="{BB962C8B-B14F-4D97-AF65-F5344CB8AC3E}">
        <p14:creationId xmlns:p14="http://schemas.microsoft.com/office/powerpoint/2010/main" val="3429885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i="0" dirty="0">
                <a:solidFill>
                  <a:srgbClr val="125A9B"/>
                </a:solidFill>
                <a:effectLst/>
                <a:cs typeface="Times New Roman" panose="02020603050405020304" pitchFamily="18" charset="0"/>
              </a:rPr>
              <a:t>Table 1: </a:t>
            </a:r>
            <a:r>
              <a:rPr lang="en-US" sz="3200" dirty="0">
                <a:solidFill>
                  <a:srgbClr val="125A9B"/>
                </a:solidFill>
                <a:cs typeface="Times New Roman" panose="02020603050405020304" pitchFamily="18" charset="0"/>
              </a:rPr>
              <a:t>The Regulation of the Cellular Respiration Pathway</a:t>
            </a:r>
            <a:r>
              <a:rPr lang="en-US" sz="1400" baseline="-25000" dirty="0">
                <a:solidFill>
                  <a:srgbClr val="125A9B"/>
                </a:solidFill>
                <a:cs typeface="Times New Roman" panose="02020603050405020304" pitchFamily="18" charset="0"/>
              </a:rPr>
              <a:t>2</a:t>
            </a:r>
            <a:r>
              <a:rPr lang="en-US" sz="1400" dirty="0">
                <a:solidFill>
                  <a:srgbClr val="125A9B"/>
                </a:solidFill>
                <a:cs typeface="Times New Roman" panose="02020603050405020304" pitchFamily="18" charset="0"/>
              </a:rPr>
              <a:t> </a:t>
            </a:r>
            <a:r>
              <a:rPr lang="en-US" dirty="0">
                <a:solidFill>
                  <a:srgbClr val="125A9B"/>
                </a:solidFill>
                <a:cs typeface="Times New Roman" panose="02020603050405020304" pitchFamily="18" charset="0"/>
              </a:rPr>
              <a:t>(Cont.) </a:t>
            </a:r>
            <a:endParaRPr lang="en-US" sz="3200" baseline="-25000" dirty="0">
              <a:solidFill>
                <a:schemeClr val="accent1"/>
              </a:solidFill>
            </a:endParaRPr>
          </a:p>
        </p:txBody>
      </p:sp>
      <p:graphicFrame>
        <p:nvGraphicFramePr>
          <p:cNvPr id="2" name="Table 1" descr="Table of the regulation of the cellular respiration pathway part 2. For the pathway pyruvate to acetyl Co A conversion and the enzyme affected pyruvate dehydrogenase, the elevated levels of effector are A D P, pyruvate, which increases pathway activity. For the pathway pyruvate to acetyl Co A conversion and the enzyme affected pyruvate dehydrogenase, the elevated levels of effector are acetyl Co A, A T P, N A D H, which decreases pathway activity. For the pathway citric acid cycle and the enzyme affected isocitrate dehydrogenase, the elevated levels of effector are A D P, which increases pathway activity. For the pathway citric acid cycle and the enzyme affected isocitrate dehydrogenase, the elevated levels of effector are A T P, N A D H, which decreases pathway activity.">
            <a:extLst>
              <a:ext uri="{FF2B5EF4-FFF2-40B4-BE49-F238E27FC236}">
                <a16:creationId xmlns:a16="http://schemas.microsoft.com/office/drawing/2014/main" id="{86AD067E-AE97-B2EE-827F-BA42B6B29DFC}"/>
              </a:ext>
            </a:extLst>
          </p:cNvPr>
          <p:cNvGraphicFramePr>
            <a:graphicFrameLocks noGrp="1"/>
          </p:cNvGraphicFramePr>
          <p:nvPr>
            <p:extLst>
              <p:ext uri="{D42A27DB-BD31-4B8C-83A1-F6EECF244321}">
                <p14:modId xmlns:p14="http://schemas.microsoft.com/office/powerpoint/2010/main" val="2361287902"/>
              </p:ext>
            </p:extLst>
          </p:nvPr>
        </p:nvGraphicFramePr>
        <p:xfrm>
          <a:off x="457198" y="1336039"/>
          <a:ext cx="8229600" cy="4572000"/>
        </p:xfrm>
        <a:graphic>
          <a:graphicData uri="http://schemas.openxmlformats.org/drawingml/2006/table">
            <a:tbl>
              <a:tblPr firstRow="1" bandRow="1">
                <a:tableStyleId>{5C22544A-7EE6-4342-B048-85BDC9FD1C3A}</a:tableStyleId>
              </a:tblPr>
              <a:tblGrid>
                <a:gridCol w="1219202">
                  <a:extLst>
                    <a:ext uri="{9D8B030D-6E8A-4147-A177-3AD203B41FA5}">
                      <a16:colId xmlns:a16="http://schemas.microsoft.com/office/drawing/2014/main" val="1522627793"/>
                    </a:ext>
                  </a:extLst>
                </a:gridCol>
                <a:gridCol w="2286000">
                  <a:extLst>
                    <a:ext uri="{9D8B030D-6E8A-4147-A177-3AD203B41FA5}">
                      <a16:colId xmlns:a16="http://schemas.microsoft.com/office/drawing/2014/main" val="4293862904"/>
                    </a:ext>
                  </a:extLst>
                </a:gridCol>
                <a:gridCol w="3352800">
                  <a:extLst>
                    <a:ext uri="{9D8B030D-6E8A-4147-A177-3AD203B41FA5}">
                      <a16:colId xmlns:a16="http://schemas.microsoft.com/office/drawing/2014/main" val="1570581887"/>
                    </a:ext>
                  </a:extLst>
                </a:gridCol>
                <a:gridCol w="1371598">
                  <a:extLst>
                    <a:ext uri="{9D8B030D-6E8A-4147-A177-3AD203B41FA5}">
                      <a16:colId xmlns:a16="http://schemas.microsoft.com/office/drawing/2014/main" val="435066104"/>
                    </a:ext>
                  </a:extLst>
                </a:gridCol>
              </a:tblGrid>
              <a:tr h="370840">
                <a:tc>
                  <a:txBody>
                    <a:bodyPr/>
                    <a:lstStyle/>
                    <a:p>
                      <a:pPr algn="l"/>
                      <a:r>
                        <a:rPr lang="en-IN" b="0" dirty="0">
                          <a:solidFill>
                            <a:schemeClr val="bg1"/>
                          </a:solidFill>
                          <a:effectLst/>
                          <a:latin typeface="+mn-lt"/>
                        </a:rPr>
                        <a:t>Pathway</a:t>
                      </a:r>
                    </a:p>
                  </a:txBody>
                  <a:tcPr anchor="ctr"/>
                </a:tc>
                <a:tc>
                  <a:txBody>
                    <a:bodyPr/>
                    <a:lstStyle/>
                    <a:p>
                      <a:pPr algn="l"/>
                      <a:r>
                        <a:rPr lang="en-IN" b="0" dirty="0">
                          <a:solidFill>
                            <a:schemeClr val="bg1"/>
                          </a:solidFill>
                          <a:effectLst/>
                          <a:latin typeface="+mn-lt"/>
                        </a:rPr>
                        <a:t>Enzyme Affected</a:t>
                      </a:r>
                    </a:p>
                  </a:txBody>
                  <a:tcPr anchor="ctr"/>
                </a:tc>
                <a:tc>
                  <a:txBody>
                    <a:bodyPr/>
                    <a:lstStyle/>
                    <a:p>
                      <a:pPr algn="l"/>
                      <a:r>
                        <a:rPr lang="en-IN" b="0" dirty="0">
                          <a:solidFill>
                            <a:schemeClr val="bg1"/>
                          </a:solidFill>
                          <a:effectLst/>
                          <a:latin typeface="+mn-lt"/>
                        </a:rPr>
                        <a:t>Elevated Levels of Effector</a:t>
                      </a:r>
                    </a:p>
                  </a:txBody>
                  <a:tcPr anchor="ctr"/>
                </a:tc>
                <a:tc>
                  <a:txBody>
                    <a:bodyPr/>
                    <a:lstStyle/>
                    <a:p>
                      <a:pPr algn="l"/>
                      <a:r>
                        <a:rPr lang="en-IN" b="0" dirty="0">
                          <a:solidFill>
                            <a:schemeClr val="bg1"/>
                          </a:solidFill>
                          <a:effectLst/>
                          <a:latin typeface="+mn-lt"/>
                        </a:rPr>
                        <a:t>Effect on Pathway Activity</a:t>
                      </a:r>
                    </a:p>
                  </a:txBody>
                  <a:tcPr anchor="ctr"/>
                </a:tc>
                <a:extLst>
                  <a:ext uri="{0D108BD9-81ED-4DB2-BD59-A6C34878D82A}">
                    <a16:rowId xmlns:a16="http://schemas.microsoft.com/office/drawing/2014/main" val="1420373151"/>
                  </a:ext>
                </a:extLst>
              </a:tr>
              <a:tr h="370840">
                <a:tc>
                  <a:txBody>
                    <a:bodyPr/>
                    <a:lstStyle/>
                    <a:p>
                      <a:r>
                        <a:rPr lang="en-IN" b="0" dirty="0">
                          <a:solidFill>
                            <a:srgbClr val="1F497D"/>
                          </a:solidFill>
                          <a:effectLst/>
                          <a:latin typeface="+mn-lt"/>
                        </a:rPr>
                        <a:t>pyruvate to acetyl CoA conversion</a:t>
                      </a:r>
                    </a:p>
                  </a:txBody>
                  <a:tcPr anchor="ctr"/>
                </a:tc>
                <a:tc>
                  <a:txBody>
                    <a:bodyPr/>
                    <a:lstStyle/>
                    <a:p>
                      <a:r>
                        <a:rPr lang="en-IN" b="0" dirty="0">
                          <a:solidFill>
                            <a:srgbClr val="1F497D"/>
                          </a:solidFill>
                          <a:effectLst/>
                          <a:latin typeface="+mn-lt"/>
                        </a:rPr>
                        <a:t>pyruvate dehydrogenase</a:t>
                      </a:r>
                    </a:p>
                  </a:txBody>
                  <a:tcPr anchor="ctr"/>
                </a:tc>
                <a:tc>
                  <a:txBody>
                    <a:bodyPr/>
                    <a:lstStyle/>
                    <a:p>
                      <a:r>
                        <a:rPr lang="en-IN" b="0" dirty="0">
                          <a:solidFill>
                            <a:srgbClr val="1F497D"/>
                          </a:solidFill>
                          <a:effectLst/>
                          <a:latin typeface="+mn-lt"/>
                        </a:rPr>
                        <a:t>ADP, pyruvate</a:t>
                      </a:r>
                    </a:p>
                  </a:txBody>
                  <a:tcPr anchor="ctr"/>
                </a:tc>
                <a:tc>
                  <a:txBody>
                    <a:bodyPr/>
                    <a:lstStyle/>
                    <a:p>
                      <a:r>
                        <a:rPr lang="en-IN" b="0" dirty="0">
                          <a:solidFill>
                            <a:srgbClr val="1F497D"/>
                          </a:solidFill>
                          <a:effectLst/>
                          <a:latin typeface="+mn-lt"/>
                        </a:rPr>
                        <a:t>increase</a:t>
                      </a:r>
                    </a:p>
                  </a:txBody>
                  <a:tcPr anchor="ctr"/>
                </a:tc>
                <a:extLst>
                  <a:ext uri="{0D108BD9-81ED-4DB2-BD59-A6C34878D82A}">
                    <a16:rowId xmlns:a16="http://schemas.microsoft.com/office/drawing/2014/main" val="310601615"/>
                  </a:ext>
                </a:extLst>
              </a:tr>
              <a:tr h="370840">
                <a:tc>
                  <a:txBody>
                    <a:bodyPr/>
                    <a:lstStyle/>
                    <a:p>
                      <a:r>
                        <a:rPr lang="en-IN" b="0" dirty="0">
                          <a:solidFill>
                            <a:srgbClr val="1F497D"/>
                          </a:solidFill>
                          <a:effectLst/>
                          <a:latin typeface="+mn-lt"/>
                        </a:rPr>
                        <a:t>pyruvate to acetyl CoA conversion</a:t>
                      </a:r>
                    </a:p>
                  </a:txBody>
                  <a:tcPr anchor="ctr"/>
                </a:tc>
                <a:tc>
                  <a:txBody>
                    <a:bodyPr/>
                    <a:lstStyle/>
                    <a:p>
                      <a:r>
                        <a:rPr lang="en-IN" b="0" dirty="0">
                          <a:solidFill>
                            <a:srgbClr val="1F497D"/>
                          </a:solidFill>
                          <a:effectLst/>
                          <a:latin typeface="+mn-lt"/>
                        </a:rPr>
                        <a:t>pyruvate dehydrogenase</a:t>
                      </a:r>
                    </a:p>
                  </a:txBody>
                  <a:tcPr anchor="ctr"/>
                </a:tc>
                <a:tc>
                  <a:txBody>
                    <a:bodyPr/>
                    <a:lstStyle/>
                    <a:p>
                      <a:r>
                        <a:rPr lang="en-IN" b="0" dirty="0">
                          <a:solidFill>
                            <a:srgbClr val="1F497D"/>
                          </a:solidFill>
                          <a:effectLst/>
                          <a:latin typeface="+mn-lt"/>
                        </a:rPr>
                        <a:t>acetyl CoA, ATP, NADH</a:t>
                      </a:r>
                    </a:p>
                  </a:txBody>
                  <a:tcPr anchor="ctr"/>
                </a:tc>
                <a:tc>
                  <a:txBody>
                    <a:bodyPr/>
                    <a:lstStyle/>
                    <a:p>
                      <a:r>
                        <a:rPr lang="en-IN" b="0" dirty="0">
                          <a:solidFill>
                            <a:srgbClr val="1F497D"/>
                          </a:solidFill>
                          <a:effectLst/>
                          <a:latin typeface="+mn-lt"/>
                        </a:rPr>
                        <a:t>decrease</a:t>
                      </a:r>
                    </a:p>
                  </a:txBody>
                  <a:tcPr anchor="ctr"/>
                </a:tc>
                <a:extLst>
                  <a:ext uri="{0D108BD9-81ED-4DB2-BD59-A6C34878D82A}">
                    <a16:rowId xmlns:a16="http://schemas.microsoft.com/office/drawing/2014/main" val="3054745182"/>
                  </a:ext>
                </a:extLst>
              </a:tr>
              <a:tr h="370840">
                <a:tc>
                  <a:txBody>
                    <a:bodyPr/>
                    <a:lstStyle/>
                    <a:p>
                      <a:r>
                        <a:rPr lang="en-IN" b="0" dirty="0">
                          <a:solidFill>
                            <a:srgbClr val="1F497D"/>
                          </a:solidFill>
                          <a:effectLst/>
                          <a:latin typeface="+mn-lt"/>
                        </a:rPr>
                        <a:t>citric acid cycle</a:t>
                      </a:r>
                    </a:p>
                  </a:txBody>
                  <a:tcPr anchor="ctr"/>
                </a:tc>
                <a:tc>
                  <a:txBody>
                    <a:bodyPr/>
                    <a:lstStyle/>
                    <a:p>
                      <a:r>
                        <a:rPr lang="en-IN" b="0" dirty="0">
                          <a:solidFill>
                            <a:srgbClr val="1F497D"/>
                          </a:solidFill>
                          <a:effectLst/>
                          <a:latin typeface="+mn-lt"/>
                        </a:rPr>
                        <a:t>isocitrate dehydrogenase</a:t>
                      </a:r>
                    </a:p>
                  </a:txBody>
                  <a:tcPr anchor="ctr"/>
                </a:tc>
                <a:tc>
                  <a:txBody>
                    <a:bodyPr/>
                    <a:lstStyle/>
                    <a:p>
                      <a:r>
                        <a:rPr lang="en-IN" b="0" dirty="0">
                          <a:solidFill>
                            <a:srgbClr val="1F497D"/>
                          </a:solidFill>
                          <a:effectLst/>
                          <a:latin typeface="+mn-lt"/>
                        </a:rPr>
                        <a:t>ADP</a:t>
                      </a:r>
                    </a:p>
                  </a:txBody>
                  <a:tcPr anchor="ctr"/>
                </a:tc>
                <a:tc>
                  <a:txBody>
                    <a:bodyPr/>
                    <a:lstStyle/>
                    <a:p>
                      <a:r>
                        <a:rPr lang="en-IN" b="0" dirty="0">
                          <a:solidFill>
                            <a:srgbClr val="1F497D"/>
                          </a:solidFill>
                          <a:effectLst/>
                          <a:latin typeface="+mn-lt"/>
                        </a:rPr>
                        <a:t>increase</a:t>
                      </a:r>
                    </a:p>
                  </a:txBody>
                  <a:tcPr anchor="ctr"/>
                </a:tc>
                <a:extLst>
                  <a:ext uri="{0D108BD9-81ED-4DB2-BD59-A6C34878D82A}">
                    <a16:rowId xmlns:a16="http://schemas.microsoft.com/office/drawing/2014/main" val="1225949787"/>
                  </a:ext>
                </a:extLst>
              </a:tr>
              <a:tr h="370840">
                <a:tc>
                  <a:txBody>
                    <a:bodyPr/>
                    <a:lstStyle/>
                    <a:p>
                      <a:r>
                        <a:rPr lang="en-IN" b="0" dirty="0">
                          <a:solidFill>
                            <a:srgbClr val="1F497D"/>
                          </a:solidFill>
                          <a:effectLst/>
                          <a:latin typeface="+mn-lt"/>
                        </a:rPr>
                        <a:t>citric acid cycle</a:t>
                      </a:r>
                    </a:p>
                  </a:txBody>
                  <a:tcPr anchor="ctr"/>
                </a:tc>
                <a:tc>
                  <a:txBody>
                    <a:bodyPr/>
                    <a:lstStyle/>
                    <a:p>
                      <a:r>
                        <a:rPr lang="en-IN" b="0" dirty="0">
                          <a:solidFill>
                            <a:srgbClr val="1F497D"/>
                          </a:solidFill>
                          <a:effectLst/>
                          <a:latin typeface="+mn-lt"/>
                        </a:rPr>
                        <a:t>isocitrate dehydrogenase</a:t>
                      </a:r>
                    </a:p>
                  </a:txBody>
                  <a:tcPr anchor="ctr"/>
                </a:tc>
                <a:tc>
                  <a:txBody>
                    <a:bodyPr/>
                    <a:lstStyle/>
                    <a:p>
                      <a:r>
                        <a:rPr lang="en-IN" b="0" dirty="0">
                          <a:solidFill>
                            <a:srgbClr val="1F497D"/>
                          </a:solidFill>
                          <a:effectLst/>
                          <a:latin typeface="+mn-lt"/>
                        </a:rPr>
                        <a:t>ATP, NADH</a:t>
                      </a:r>
                    </a:p>
                  </a:txBody>
                  <a:tcPr anchor="ctr"/>
                </a:tc>
                <a:tc>
                  <a:txBody>
                    <a:bodyPr/>
                    <a:lstStyle/>
                    <a:p>
                      <a:r>
                        <a:rPr lang="en-IN" b="0" dirty="0">
                          <a:solidFill>
                            <a:srgbClr val="1F497D"/>
                          </a:solidFill>
                          <a:effectLst/>
                          <a:latin typeface="+mn-lt"/>
                        </a:rPr>
                        <a:t>decrease</a:t>
                      </a:r>
                    </a:p>
                  </a:txBody>
                  <a:tcPr anchor="ctr"/>
                </a:tc>
                <a:extLst>
                  <a:ext uri="{0D108BD9-81ED-4DB2-BD59-A6C34878D82A}">
                    <a16:rowId xmlns:a16="http://schemas.microsoft.com/office/drawing/2014/main" val="316451545"/>
                  </a:ext>
                </a:extLst>
              </a:tr>
            </a:tbl>
          </a:graphicData>
        </a:graphic>
      </p:graphicFrame>
    </p:spTree>
    <p:extLst>
      <p:ext uri="{BB962C8B-B14F-4D97-AF65-F5344CB8AC3E}">
        <p14:creationId xmlns:p14="http://schemas.microsoft.com/office/powerpoint/2010/main" val="2068014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normAutofit/>
          </a:bodyPr>
          <a:lstStyle/>
          <a:p>
            <a:r>
              <a:rPr lang="en-US" sz="3200" i="0" dirty="0">
                <a:solidFill>
                  <a:srgbClr val="125A9B"/>
                </a:solidFill>
                <a:effectLst/>
                <a:cs typeface="Times New Roman" panose="02020603050405020304" pitchFamily="18" charset="0"/>
              </a:rPr>
              <a:t>Table 1: </a:t>
            </a:r>
            <a:r>
              <a:rPr lang="en-US" sz="3200" dirty="0">
                <a:solidFill>
                  <a:srgbClr val="125A9B"/>
                </a:solidFill>
                <a:cs typeface="Times New Roman" panose="02020603050405020304" pitchFamily="18" charset="0"/>
              </a:rPr>
              <a:t>The Regulation of the Cellular Respiration Pathway</a:t>
            </a:r>
            <a:r>
              <a:rPr lang="en-US" sz="1400" baseline="-25000" dirty="0">
                <a:solidFill>
                  <a:srgbClr val="125A9B"/>
                </a:solidFill>
                <a:cs typeface="Times New Roman" panose="02020603050405020304" pitchFamily="18" charset="0"/>
              </a:rPr>
              <a:t>3</a:t>
            </a:r>
            <a:r>
              <a:rPr lang="en-US" sz="1400" dirty="0">
                <a:solidFill>
                  <a:srgbClr val="125A9B"/>
                </a:solidFill>
                <a:cs typeface="Times New Roman" panose="02020603050405020304" pitchFamily="18" charset="0"/>
              </a:rPr>
              <a:t> </a:t>
            </a:r>
            <a:r>
              <a:rPr lang="en-US" dirty="0">
                <a:solidFill>
                  <a:srgbClr val="125A9B"/>
                </a:solidFill>
                <a:cs typeface="Times New Roman" panose="02020603050405020304" pitchFamily="18" charset="0"/>
              </a:rPr>
              <a:t>(Cont.) </a:t>
            </a:r>
            <a:endParaRPr lang="en-US" baseline="-25000" dirty="0">
              <a:solidFill>
                <a:schemeClr val="accent1"/>
              </a:solidFill>
            </a:endParaRPr>
          </a:p>
        </p:txBody>
      </p:sp>
      <p:graphicFrame>
        <p:nvGraphicFramePr>
          <p:cNvPr id="2" name="Table 1" descr="Table of the regulation of the cellular respiration pathway part 3. For the pathway citric acid cycle and the enzyme affected alpha-ketoglutarate dehydrogenase, the elevated levels of effector are calcium ions, A D P, which increases pathway activity. For the pathway citric acid cycle and the enzyme affected alpha-ketoglutarate dehydrogenase, the elevated levels of effector are A T P, N A D H, succinyl Co A, which decreases pathway activity. For the pathway electron transport chain and the enzyme affected alpha-ketoglutarate dehydrogenase, the elevated levels of effector are A D P, which increases pathway activity. For the pathway electron transport chain and the enzyme affected alpha-ketoglutarate dehydrogenase, the elevated levels of effector are A T P, which decreases pathway activity.">
            <a:extLst>
              <a:ext uri="{FF2B5EF4-FFF2-40B4-BE49-F238E27FC236}">
                <a16:creationId xmlns:a16="http://schemas.microsoft.com/office/drawing/2014/main" id="{86AD067E-AE97-B2EE-827F-BA42B6B29DFC}"/>
              </a:ext>
            </a:extLst>
          </p:cNvPr>
          <p:cNvGraphicFramePr>
            <a:graphicFrameLocks noGrp="1"/>
          </p:cNvGraphicFramePr>
          <p:nvPr>
            <p:extLst>
              <p:ext uri="{D42A27DB-BD31-4B8C-83A1-F6EECF244321}">
                <p14:modId xmlns:p14="http://schemas.microsoft.com/office/powerpoint/2010/main" val="47912561"/>
              </p:ext>
            </p:extLst>
          </p:nvPr>
        </p:nvGraphicFramePr>
        <p:xfrm>
          <a:off x="457198" y="1336039"/>
          <a:ext cx="8229600" cy="4023360"/>
        </p:xfrm>
        <a:graphic>
          <a:graphicData uri="http://schemas.openxmlformats.org/drawingml/2006/table">
            <a:tbl>
              <a:tblPr firstRow="1" bandRow="1">
                <a:tableStyleId>{5C22544A-7EE6-4342-B048-85BDC9FD1C3A}</a:tableStyleId>
              </a:tblPr>
              <a:tblGrid>
                <a:gridCol w="1219202">
                  <a:extLst>
                    <a:ext uri="{9D8B030D-6E8A-4147-A177-3AD203B41FA5}">
                      <a16:colId xmlns:a16="http://schemas.microsoft.com/office/drawing/2014/main" val="1522627793"/>
                    </a:ext>
                  </a:extLst>
                </a:gridCol>
                <a:gridCol w="2286000">
                  <a:extLst>
                    <a:ext uri="{9D8B030D-6E8A-4147-A177-3AD203B41FA5}">
                      <a16:colId xmlns:a16="http://schemas.microsoft.com/office/drawing/2014/main" val="4293862904"/>
                    </a:ext>
                  </a:extLst>
                </a:gridCol>
                <a:gridCol w="3352800">
                  <a:extLst>
                    <a:ext uri="{9D8B030D-6E8A-4147-A177-3AD203B41FA5}">
                      <a16:colId xmlns:a16="http://schemas.microsoft.com/office/drawing/2014/main" val="1570581887"/>
                    </a:ext>
                  </a:extLst>
                </a:gridCol>
                <a:gridCol w="1371598">
                  <a:extLst>
                    <a:ext uri="{9D8B030D-6E8A-4147-A177-3AD203B41FA5}">
                      <a16:colId xmlns:a16="http://schemas.microsoft.com/office/drawing/2014/main" val="435066104"/>
                    </a:ext>
                  </a:extLst>
                </a:gridCol>
              </a:tblGrid>
              <a:tr h="370840">
                <a:tc>
                  <a:txBody>
                    <a:bodyPr/>
                    <a:lstStyle/>
                    <a:p>
                      <a:pPr algn="l"/>
                      <a:r>
                        <a:rPr lang="en-IN" b="0" dirty="0">
                          <a:solidFill>
                            <a:schemeClr val="bg1"/>
                          </a:solidFill>
                          <a:effectLst/>
                          <a:latin typeface="+mn-lt"/>
                        </a:rPr>
                        <a:t>Pathway</a:t>
                      </a:r>
                    </a:p>
                  </a:txBody>
                  <a:tcPr anchor="ctr"/>
                </a:tc>
                <a:tc>
                  <a:txBody>
                    <a:bodyPr/>
                    <a:lstStyle/>
                    <a:p>
                      <a:pPr algn="l"/>
                      <a:r>
                        <a:rPr lang="en-IN" b="0" dirty="0">
                          <a:solidFill>
                            <a:schemeClr val="bg1"/>
                          </a:solidFill>
                          <a:effectLst/>
                          <a:latin typeface="+mn-lt"/>
                        </a:rPr>
                        <a:t>Enzyme Affected</a:t>
                      </a:r>
                    </a:p>
                  </a:txBody>
                  <a:tcPr anchor="ctr"/>
                </a:tc>
                <a:tc>
                  <a:txBody>
                    <a:bodyPr/>
                    <a:lstStyle/>
                    <a:p>
                      <a:pPr algn="l"/>
                      <a:r>
                        <a:rPr lang="en-IN" b="0" dirty="0">
                          <a:solidFill>
                            <a:schemeClr val="bg1"/>
                          </a:solidFill>
                          <a:effectLst/>
                          <a:latin typeface="+mn-lt"/>
                        </a:rPr>
                        <a:t>Elevated Levels of Effector</a:t>
                      </a:r>
                    </a:p>
                  </a:txBody>
                  <a:tcPr anchor="ctr"/>
                </a:tc>
                <a:tc>
                  <a:txBody>
                    <a:bodyPr/>
                    <a:lstStyle/>
                    <a:p>
                      <a:pPr algn="l"/>
                      <a:r>
                        <a:rPr lang="en-IN" b="0" dirty="0">
                          <a:solidFill>
                            <a:schemeClr val="bg1"/>
                          </a:solidFill>
                          <a:effectLst/>
                          <a:latin typeface="+mn-lt"/>
                        </a:rPr>
                        <a:t>Effect on Pathway Activity</a:t>
                      </a:r>
                    </a:p>
                  </a:txBody>
                  <a:tcPr anchor="ctr"/>
                </a:tc>
                <a:extLst>
                  <a:ext uri="{0D108BD9-81ED-4DB2-BD59-A6C34878D82A}">
                    <a16:rowId xmlns:a16="http://schemas.microsoft.com/office/drawing/2014/main" val="1420373151"/>
                  </a:ext>
                </a:extLst>
              </a:tr>
              <a:tr h="370840">
                <a:tc>
                  <a:txBody>
                    <a:bodyPr/>
                    <a:lstStyle/>
                    <a:p>
                      <a:r>
                        <a:rPr lang="en-IN" b="0" dirty="0">
                          <a:solidFill>
                            <a:srgbClr val="1F497D"/>
                          </a:solidFill>
                          <a:effectLst/>
                          <a:latin typeface="+mn-lt"/>
                        </a:rPr>
                        <a:t>citric acid cycle</a:t>
                      </a:r>
                    </a:p>
                  </a:txBody>
                  <a:tcPr anchor="ctr"/>
                </a:tc>
                <a:tc>
                  <a:txBody>
                    <a:bodyPr/>
                    <a:lstStyle/>
                    <a:p>
                      <a:r>
                        <a:rPr lang="en-US" dirty="0">
                          <a:solidFill>
                            <a:srgbClr val="1F497D"/>
                          </a:solidFill>
                        </a:rPr>
                        <a:t>α</a:t>
                      </a:r>
                      <a:r>
                        <a:rPr lang="en-IN" b="0" dirty="0">
                          <a:solidFill>
                            <a:srgbClr val="1F497D"/>
                          </a:solidFill>
                          <a:effectLst/>
                          <a:latin typeface="+mn-lt"/>
                        </a:rPr>
                        <a:t>-ketoglutarate dehydrogenase</a:t>
                      </a:r>
                    </a:p>
                  </a:txBody>
                  <a:tcPr anchor="ctr"/>
                </a:tc>
                <a:tc>
                  <a:txBody>
                    <a:bodyPr/>
                    <a:lstStyle/>
                    <a:p>
                      <a:r>
                        <a:rPr lang="en-IN" b="0" dirty="0">
                          <a:solidFill>
                            <a:srgbClr val="1F497D"/>
                          </a:solidFill>
                          <a:effectLst/>
                          <a:latin typeface="+mn-lt"/>
                        </a:rPr>
                        <a:t>calcium ions, ADP</a:t>
                      </a:r>
                    </a:p>
                  </a:txBody>
                  <a:tcPr anchor="ctr"/>
                </a:tc>
                <a:tc>
                  <a:txBody>
                    <a:bodyPr/>
                    <a:lstStyle/>
                    <a:p>
                      <a:r>
                        <a:rPr lang="en-IN" b="0" dirty="0">
                          <a:solidFill>
                            <a:srgbClr val="1F497D"/>
                          </a:solidFill>
                          <a:effectLst/>
                          <a:latin typeface="+mn-lt"/>
                        </a:rPr>
                        <a:t>increase</a:t>
                      </a:r>
                    </a:p>
                  </a:txBody>
                  <a:tcPr anchor="ctr"/>
                </a:tc>
                <a:extLst>
                  <a:ext uri="{0D108BD9-81ED-4DB2-BD59-A6C34878D82A}">
                    <a16:rowId xmlns:a16="http://schemas.microsoft.com/office/drawing/2014/main" val="310601615"/>
                  </a:ext>
                </a:extLst>
              </a:tr>
              <a:tr h="370840">
                <a:tc>
                  <a:txBody>
                    <a:bodyPr/>
                    <a:lstStyle/>
                    <a:p>
                      <a:r>
                        <a:rPr lang="en-IN" b="0" dirty="0">
                          <a:solidFill>
                            <a:srgbClr val="1F497D"/>
                          </a:solidFill>
                          <a:effectLst/>
                          <a:latin typeface="+mn-lt"/>
                        </a:rPr>
                        <a:t>citric acid cycle</a:t>
                      </a:r>
                    </a:p>
                  </a:txBody>
                  <a:tcPr anchor="ctr"/>
                </a:tc>
                <a:tc>
                  <a:txBody>
                    <a:bodyPr/>
                    <a:lstStyle/>
                    <a:p>
                      <a:r>
                        <a:rPr lang="en-US" dirty="0">
                          <a:solidFill>
                            <a:srgbClr val="1F497D"/>
                          </a:solidFill>
                        </a:rPr>
                        <a:t>α</a:t>
                      </a:r>
                      <a:r>
                        <a:rPr lang="en-IN" b="0" dirty="0">
                          <a:solidFill>
                            <a:srgbClr val="1F497D"/>
                          </a:solidFill>
                          <a:effectLst/>
                          <a:latin typeface="+mn-lt"/>
                        </a:rPr>
                        <a:t>-ketoglutarate dehydrogenase</a:t>
                      </a:r>
                    </a:p>
                  </a:txBody>
                  <a:tcPr anchor="ctr"/>
                </a:tc>
                <a:tc>
                  <a:txBody>
                    <a:bodyPr/>
                    <a:lstStyle/>
                    <a:p>
                      <a:r>
                        <a:rPr lang="en-IN" b="0" dirty="0">
                          <a:solidFill>
                            <a:srgbClr val="1F497D"/>
                          </a:solidFill>
                          <a:effectLst/>
                          <a:latin typeface="+mn-lt"/>
                        </a:rPr>
                        <a:t>ATP, NADH, succinyl CoA</a:t>
                      </a:r>
                    </a:p>
                  </a:txBody>
                  <a:tcPr anchor="ctr"/>
                </a:tc>
                <a:tc>
                  <a:txBody>
                    <a:bodyPr/>
                    <a:lstStyle/>
                    <a:p>
                      <a:r>
                        <a:rPr lang="en-IN" b="0" dirty="0">
                          <a:solidFill>
                            <a:srgbClr val="1F497D"/>
                          </a:solidFill>
                          <a:effectLst/>
                          <a:latin typeface="+mn-lt"/>
                        </a:rPr>
                        <a:t>decrease</a:t>
                      </a:r>
                    </a:p>
                  </a:txBody>
                  <a:tcPr anchor="ctr"/>
                </a:tc>
                <a:extLst>
                  <a:ext uri="{0D108BD9-81ED-4DB2-BD59-A6C34878D82A}">
                    <a16:rowId xmlns:a16="http://schemas.microsoft.com/office/drawing/2014/main" val="3054745182"/>
                  </a:ext>
                </a:extLst>
              </a:tr>
              <a:tr h="370840">
                <a:tc>
                  <a:txBody>
                    <a:bodyPr/>
                    <a:lstStyle/>
                    <a:p>
                      <a:r>
                        <a:rPr lang="en-IN" b="0" dirty="0">
                          <a:solidFill>
                            <a:srgbClr val="1F497D"/>
                          </a:solidFill>
                          <a:effectLst/>
                          <a:latin typeface="+mn-lt"/>
                        </a:rPr>
                        <a:t>electron transport chain</a:t>
                      </a:r>
                    </a:p>
                  </a:txBody>
                  <a:tcPr anchor="ctr"/>
                </a:tc>
                <a:tc>
                  <a:txBody>
                    <a:bodyPr/>
                    <a:lstStyle/>
                    <a:p>
                      <a:r>
                        <a:rPr lang="en-US" dirty="0">
                          <a:solidFill>
                            <a:srgbClr val="1F497D"/>
                          </a:solidFill>
                        </a:rPr>
                        <a:t>α</a:t>
                      </a:r>
                      <a:r>
                        <a:rPr lang="en-IN" b="0" dirty="0">
                          <a:solidFill>
                            <a:srgbClr val="1F497D"/>
                          </a:solidFill>
                          <a:effectLst/>
                          <a:latin typeface="+mn-lt"/>
                        </a:rPr>
                        <a:t>-ketoglutarate dehydrogenase</a:t>
                      </a:r>
                    </a:p>
                  </a:txBody>
                  <a:tcPr anchor="ctr"/>
                </a:tc>
                <a:tc>
                  <a:txBody>
                    <a:bodyPr/>
                    <a:lstStyle/>
                    <a:p>
                      <a:r>
                        <a:rPr lang="en-IN" b="0" dirty="0">
                          <a:solidFill>
                            <a:srgbClr val="1F497D"/>
                          </a:solidFill>
                          <a:effectLst/>
                          <a:latin typeface="+mn-lt"/>
                        </a:rPr>
                        <a:t>ADP</a:t>
                      </a:r>
                    </a:p>
                  </a:txBody>
                  <a:tcPr anchor="ctr"/>
                </a:tc>
                <a:tc>
                  <a:txBody>
                    <a:bodyPr/>
                    <a:lstStyle/>
                    <a:p>
                      <a:r>
                        <a:rPr lang="en-IN" b="0" dirty="0">
                          <a:solidFill>
                            <a:srgbClr val="1F497D"/>
                          </a:solidFill>
                          <a:effectLst/>
                          <a:latin typeface="+mn-lt"/>
                        </a:rPr>
                        <a:t>increase</a:t>
                      </a:r>
                    </a:p>
                  </a:txBody>
                  <a:tcPr anchor="ctr"/>
                </a:tc>
                <a:extLst>
                  <a:ext uri="{0D108BD9-81ED-4DB2-BD59-A6C34878D82A}">
                    <a16:rowId xmlns:a16="http://schemas.microsoft.com/office/drawing/2014/main" val="1225949787"/>
                  </a:ext>
                </a:extLst>
              </a:tr>
              <a:tr h="370840">
                <a:tc>
                  <a:txBody>
                    <a:bodyPr/>
                    <a:lstStyle/>
                    <a:p>
                      <a:r>
                        <a:rPr lang="en-IN" b="0" dirty="0">
                          <a:solidFill>
                            <a:srgbClr val="1F497D"/>
                          </a:solidFill>
                          <a:effectLst/>
                          <a:latin typeface="+mn-lt"/>
                        </a:rPr>
                        <a:t>electron transport chain</a:t>
                      </a:r>
                    </a:p>
                  </a:txBody>
                  <a:tcPr anchor="ctr"/>
                </a:tc>
                <a:tc>
                  <a:txBody>
                    <a:bodyPr/>
                    <a:lstStyle/>
                    <a:p>
                      <a:r>
                        <a:rPr lang="en-US" dirty="0">
                          <a:solidFill>
                            <a:srgbClr val="1F497D"/>
                          </a:solidFill>
                        </a:rPr>
                        <a:t>α</a:t>
                      </a:r>
                      <a:r>
                        <a:rPr lang="en-IN" b="0" dirty="0">
                          <a:solidFill>
                            <a:srgbClr val="1F497D"/>
                          </a:solidFill>
                          <a:effectLst/>
                          <a:latin typeface="+mn-lt"/>
                        </a:rPr>
                        <a:t>-ketoglutarate dehydrogenase</a:t>
                      </a:r>
                    </a:p>
                  </a:txBody>
                  <a:tcPr anchor="ctr"/>
                </a:tc>
                <a:tc>
                  <a:txBody>
                    <a:bodyPr/>
                    <a:lstStyle/>
                    <a:p>
                      <a:r>
                        <a:rPr lang="en-IN" b="0" dirty="0">
                          <a:solidFill>
                            <a:srgbClr val="1F497D"/>
                          </a:solidFill>
                          <a:effectLst/>
                          <a:latin typeface="+mn-lt"/>
                        </a:rPr>
                        <a:t>ATP</a:t>
                      </a:r>
                    </a:p>
                  </a:txBody>
                  <a:tcPr anchor="ctr"/>
                </a:tc>
                <a:tc>
                  <a:txBody>
                    <a:bodyPr/>
                    <a:lstStyle/>
                    <a:p>
                      <a:r>
                        <a:rPr lang="en-IN" b="0" dirty="0">
                          <a:solidFill>
                            <a:srgbClr val="1F497D"/>
                          </a:solidFill>
                          <a:effectLst/>
                          <a:latin typeface="+mn-lt"/>
                        </a:rPr>
                        <a:t>decrease</a:t>
                      </a:r>
                    </a:p>
                  </a:txBody>
                  <a:tcPr anchor="ctr"/>
                </a:tc>
                <a:extLst>
                  <a:ext uri="{0D108BD9-81ED-4DB2-BD59-A6C34878D82A}">
                    <a16:rowId xmlns:a16="http://schemas.microsoft.com/office/drawing/2014/main" val="316451545"/>
                  </a:ext>
                </a:extLst>
              </a:tr>
            </a:tbl>
          </a:graphicData>
        </a:graphic>
      </p:graphicFrame>
    </p:spTree>
    <p:extLst>
      <p:ext uri="{BB962C8B-B14F-4D97-AF65-F5344CB8AC3E}">
        <p14:creationId xmlns:p14="http://schemas.microsoft.com/office/powerpoint/2010/main" val="2173337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Summary</a:t>
            </a:r>
          </a:p>
        </p:txBody>
      </p:sp>
      <p:sp>
        <p:nvSpPr>
          <p:cNvPr id="11267" name="Rectangle 3"/>
          <p:cNvSpPr>
            <a:spLocks noGrp="1"/>
          </p:cNvSpPr>
          <p:nvPr>
            <p:ph idx="1"/>
          </p:nvPr>
        </p:nvSpPr>
        <p:spPr>
          <a:prstGeom prst="rect">
            <a:avLst/>
          </a:prstGeom>
        </p:spPr>
        <p:txBody>
          <a:bodyPr>
            <a:normAutofit lnSpcReduction="10000"/>
          </a:bodyPr>
          <a:lstStyle/>
          <a:p>
            <a:r>
              <a:rPr lang="en-US" dirty="0"/>
              <a:t>Glucose entry regulated by transport proteins that aid glucose passage through the cell membrane</a:t>
            </a:r>
          </a:p>
          <a:p>
            <a:r>
              <a:rPr lang="en-US" dirty="0"/>
              <a:t>Main control mechanism is through the regulation of specific enzymes</a:t>
            </a:r>
          </a:p>
          <a:p>
            <a:pPr lvl="1"/>
            <a:r>
              <a:rPr lang="en-US" dirty="0"/>
              <a:t>Type of negative feedback mechanism (turning the enzymes off when needed)</a:t>
            </a:r>
          </a:p>
          <a:p>
            <a:pPr lvl="1"/>
            <a:r>
              <a:rPr lang="en-US" dirty="0"/>
              <a:t>Regulation by levels of ATP, ADP, AMP, NAD</a:t>
            </a:r>
            <a:r>
              <a:rPr lang="en-US" baseline="30000" dirty="0"/>
              <a:t>+</a:t>
            </a:r>
            <a:r>
              <a:rPr lang="en-US" dirty="0"/>
              <a:t>, and FAD</a:t>
            </a:r>
          </a:p>
          <a:p>
            <a:pPr lvl="1"/>
            <a:r>
              <a:rPr lang="en-US" dirty="0"/>
              <a:t>Other intermediates also affect certain enzymes involved</a:t>
            </a:r>
          </a:p>
        </p:txBody>
      </p:sp>
    </p:spTree>
    <p:extLst>
      <p:ext uri="{BB962C8B-B14F-4D97-AF65-F5344CB8AC3E}">
        <p14:creationId xmlns:p14="http://schemas.microsoft.com/office/powerpoint/2010/main" val="3401322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2763834"/>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how feedback inhibition would affect the production of an intermediate or product in a pathway.</a:t>
            </a:r>
          </a:p>
          <a:p>
            <a:pPr marL="457200" indent="-457200">
              <a:buFont typeface="Arial" panose="020B0604020202020204" pitchFamily="34" charset="0"/>
              <a:buChar char="•"/>
              <a:tabLst>
                <a:tab pos="457200" algn="l"/>
              </a:tabLst>
            </a:pPr>
            <a:r>
              <a:rPr lang="en-US" b="1" i="0" dirty="0"/>
              <a:t>Identify</a:t>
            </a:r>
            <a:r>
              <a:rPr lang="en-US" i="0" dirty="0"/>
              <a:t> the mechanism that controls the rate of the transport of electrons through the electron transport chain.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Regulation of Cellular Respiration</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r>
              <a:rPr lang="en-US" dirty="0"/>
              <a:t>Needed to provide balanced amounts of energy in the form of ATP</a:t>
            </a:r>
          </a:p>
          <a:p>
            <a:r>
              <a:rPr lang="en-US" dirty="0"/>
              <a:t>Cell must generate intermediates for anabolism and catabolism of macromolecules</a:t>
            </a:r>
          </a:p>
          <a:p>
            <a:r>
              <a:rPr lang="en-US" dirty="0"/>
              <a:t>Without controls, metabolic reactions reach equilibrium, resources used inappropriately</a:t>
            </a:r>
          </a:p>
          <a:p>
            <a:r>
              <a:rPr lang="en-US" dirty="0"/>
              <a:t>Cell needs to control its metabolism </a:t>
            </a:r>
            <a:endParaRPr lang="en-US" dirty="0">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Regulatory Mechanisms</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20000"/>
          </a:bodyPr>
          <a:lstStyle/>
          <a:p>
            <a:r>
              <a:rPr lang="en-US" dirty="0"/>
              <a:t>Cell's glucose access can be regulated used GLUT protein</a:t>
            </a:r>
          </a:p>
          <a:p>
            <a:pPr lvl="1"/>
            <a:r>
              <a:rPr lang="en-US" b="1" dirty="0"/>
              <a:t>GLUT protein</a:t>
            </a:r>
            <a:r>
              <a:rPr lang="en-US" dirty="0"/>
              <a:t>: integral proteins that facilitate the uptake of glucose from the outside to the inside of the cell</a:t>
            </a:r>
          </a:p>
          <a:p>
            <a:r>
              <a:rPr lang="en-US" dirty="0"/>
              <a:t>Reversible reactions controlled by different enzymes for each direction</a:t>
            </a:r>
          </a:p>
          <a:p>
            <a:r>
              <a:rPr lang="en-US" dirty="0"/>
              <a:t>Enzymes are controlled by allosteric effectors like ATP, ADP, AMP, NAD</a:t>
            </a:r>
            <a:r>
              <a:rPr lang="en-US" baseline="30000" dirty="0"/>
              <a:t>+</a:t>
            </a:r>
            <a:r>
              <a:rPr lang="en-US" dirty="0"/>
              <a:t>, and NADH</a:t>
            </a:r>
          </a:p>
          <a:p>
            <a:r>
              <a:rPr lang="en-US" dirty="0"/>
              <a:t>Allosteric effectors bind to enzymes and alter their structure, affecting substrate affinity</a:t>
            </a:r>
          </a:p>
          <a:p>
            <a:r>
              <a:rPr lang="en-US" dirty="0"/>
              <a:t>Feedback control is effective as long as the effector is bound to the enzyme</a:t>
            </a:r>
          </a:p>
        </p:txBody>
      </p:sp>
    </p:spTree>
    <p:extLst>
      <p:ext uri="{BB962C8B-B14F-4D97-AF65-F5344CB8AC3E}">
        <p14:creationId xmlns:p14="http://schemas.microsoft.com/office/powerpoint/2010/main" val="3587889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7.7 Figure 1</a:t>
            </a:r>
            <a:endParaRPr lang="en-US" sz="3200" baseline="-25000" dirty="0">
              <a:solidFill>
                <a:schemeClr val="accent1"/>
              </a:solidFill>
            </a:endParaRPr>
          </a:p>
        </p:txBody>
      </p:sp>
      <p:pic>
        <p:nvPicPr>
          <p:cNvPr id="2" name="Content Placeholder 6" descr="Illustration (a) shows glucose and sodium traveling simultaneously through a glucose transporter in a process called cotransport. Each molecule binds respectively to the glucose-binding site and the sodium-binding site before moving along the concentration gradients. Illustration (b) shows how insulin in the bloodstream binds the insulin receptor in the plasma membrane of a target cell. As a result, a vesicle containing the glucose transporter Glut-4 fuses with the plasma membrane. Glut-4 is a transporter that allows glucose to enter the cell.">
            <a:extLst>
              <a:ext uri="{FF2B5EF4-FFF2-40B4-BE49-F238E27FC236}">
                <a16:creationId xmlns:a16="http://schemas.microsoft.com/office/drawing/2014/main" id="{ABA25279-E99D-B3F5-4757-000F143E73BC}"/>
              </a:ext>
            </a:extLst>
          </p:cNvPr>
          <p:cNvPicPr>
            <a:picLocks noGrp="1" noChangeAspect="1"/>
          </p:cNvPicPr>
          <p:nvPr>
            <p:ph idx="1"/>
          </p:nvPr>
        </p:nvPicPr>
        <p:blipFill>
          <a:blip r:embed="rId3"/>
          <a:srcRect t="16000" b="21333"/>
          <a:stretch/>
        </p:blipFill>
        <p:spPr>
          <a:xfrm>
            <a:off x="128891" y="1828800"/>
            <a:ext cx="8886217" cy="3093720"/>
          </a:xfrm>
        </p:spPr>
      </p:pic>
    </p:spTree>
    <p:extLst>
      <p:ext uri="{BB962C8B-B14F-4D97-AF65-F5344CB8AC3E}">
        <p14:creationId xmlns:p14="http://schemas.microsoft.com/office/powerpoint/2010/main" val="4266445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463040"/>
          </a:xfrm>
        </p:spPr>
        <p:txBody>
          <a:bodyPr/>
          <a:lstStyle/>
          <a:p>
            <a:r>
              <a:rPr lang="en-US" dirty="0"/>
              <a:t>Why do cells need a glucose transporter, given that glucose is a nonpolar molecule and could diffuse across the plasma membrane?</a:t>
            </a:r>
          </a:p>
        </p:txBody>
      </p:sp>
    </p:spTree>
    <p:extLst>
      <p:ext uri="{BB962C8B-B14F-4D97-AF65-F5344CB8AC3E}">
        <p14:creationId xmlns:p14="http://schemas.microsoft.com/office/powerpoint/2010/main" val="1933572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a:xfrm>
            <a:off x="457200" y="1280160"/>
            <a:ext cx="8229600" cy="2225040"/>
          </a:xfrm>
        </p:spPr>
        <p:txBody>
          <a:bodyPr/>
          <a:lstStyle/>
          <a:p>
            <a:r>
              <a:rPr lang="en-US" dirty="0"/>
              <a:t>What Would Cause Your Body to Synthesize Fat Molecules?</a:t>
            </a:r>
          </a:p>
          <a:p>
            <a:r>
              <a:rPr lang="en-US" sz="2400" dirty="0"/>
              <a:t>Fat is synthesized in the body when more food is consumed than is necessary for metabolic processes. Fat is how our body can store that extra energy so that it can be used later, if needed!</a:t>
            </a:r>
          </a:p>
        </p:txBody>
      </p:sp>
    </p:spTree>
    <p:extLst>
      <p:ext uri="{BB962C8B-B14F-4D97-AF65-F5344CB8AC3E}">
        <p14:creationId xmlns:p14="http://schemas.microsoft.com/office/powerpoint/2010/main" val="1146028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Control of Catabolic Pathways</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r>
              <a:rPr lang="en-US" dirty="0"/>
              <a:t>Enzymes in glycolysis, citric acid cycle, and ETC catalyze non-reversible reactions</a:t>
            </a:r>
          </a:p>
          <a:p>
            <a:pPr lvl="1"/>
            <a:r>
              <a:rPr lang="en-US" dirty="0"/>
              <a:t>Meaning if initial reaction takes place, pathway is committed to proceeding</a:t>
            </a:r>
          </a:p>
          <a:p>
            <a:r>
              <a:rPr lang="en-US" dirty="0"/>
              <a:t>Enzyme activity is released based on the energy needs of the cell (ATP, ADP, and AMP levels)</a:t>
            </a:r>
          </a:p>
        </p:txBody>
      </p:sp>
    </p:spTree>
    <p:extLst>
      <p:ext uri="{BB962C8B-B14F-4D97-AF65-F5344CB8AC3E}">
        <p14:creationId xmlns:p14="http://schemas.microsoft.com/office/powerpoint/2010/main" val="2184502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Glycolysis</a:t>
            </a:r>
            <a:r>
              <a:rPr lang="en-US" sz="1400" baseline="-25000" dirty="0">
                <a:solidFill>
                  <a:schemeClr val="accent1"/>
                </a:solidFill>
              </a:rPr>
              <a:t>1</a:t>
            </a:r>
            <a:endParaRPr lang="en-US" sz="3200" baseline="-25000" dirty="0">
              <a:solidFill>
                <a:schemeClr val="accent1"/>
              </a:solidFill>
            </a:endParaRPr>
          </a:p>
        </p:txBody>
      </p:sp>
      <p:sp>
        <p:nvSpPr>
          <p:cNvPr id="11267" name="Rectangle 3"/>
          <p:cNvSpPr>
            <a:spLocks noGrp="1"/>
          </p:cNvSpPr>
          <p:nvPr>
            <p:ph idx="1"/>
          </p:nvPr>
        </p:nvSpPr>
        <p:spPr>
          <a:xfrm>
            <a:off x="457200" y="1280160"/>
            <a:ext cx="8077200" cy="4572000"/>
          </a:xfrm>
          <a:prstGeom prst="rect">
            <a:avLst/>
          </a:prstGeom>
        </p:spPr>
        <p:txBody>
          <a:bodyPr>
            <a:normAutofit lnSpcReduction="10000"/>
          </a:bodyPr>
          <a:lstStyle/>
          <a:p>
            <a:r>
              <a:rPr lang="en-US" dirty="0"/>
              <a:t>Begins with hexokinase</a:t>
            </a:r>
          </a:p>
          <a:p>
            <a:pPr lvl="1"/>
            <a:r>
              <a:rPr lang="en-US" dirty="0"/>
              <a:t>Catalyzes the phosphorylation of glucose, which helps prepare for cleavage</a:t>
            </a:r>
          </a:p>
          <a:p>
            <a:pPr lvl="1"/>
            <a:r>
              <a:rPr lang="en-US" dirty="0"/>
              <a:t>When inhibited, glucose diffuses out of the cell and does not become a substrate for respiration</a:t>
            </a:r>
          </a:p>
          <a:p>
            <a:pPr lvl="1"/>
            <a:r>
              <a:rPr lang="en-US" dirty="0"/>
              <a:t>Product is glucose-6-phosphate, which accumulates when phosphofructokinase is inhibited</a:t>
            </a:r>
          </a:p>
          <a:p>
            <a:r>
              <a:rPr lang="en-US" dirty="0"/>
              <a:t>Phosphofructokinase is main enzyme controlled in glycolysis</a:t>
            </a:r>
          </a:p>
        </p:txBody>
      </p:sp>
    </p:spTree>
    <p:extLst>
      <p:ext uri="{BB962C8B-B14F-4D97-AF65-F5344CB8AC3E}">
        <p14:creationId xmlns:p14="http://schemas.microsoft.com/office/powerpoint/2010/main" val="4050000912"/>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1854</TotalTime>
  <Words>990</Words>
  <Application>Microsoft Office PowerPoint</Application>
  <PresentationFormat>On-screen Show (4:3)</PresentationFormat>
  <Paragraphs>136</Paragraphs>
  <Slides>18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Century Gothic</vt:lpstr>
      <vt:lpstr>Aptos</vt:lpstr>
      <vt:lpstr>Times New Roman</vt:lpstr>
      <vt:lpstr>Arial</vt:lpstr>
      <vt:lpstr>Office Theme</vt:lpstr>
      <vt:lpstr>Lesson 7.7</vt:lpstr>
      <vt:lpstr>Objectives</vt:lpstr>
      <vt:lpstr>Regulation of Cellular Respiration</vt:lpstr>
      <vt:lpstr>Regulatory Mechanisms</vt:lpstr>
      <vt:lpstr>7.7 Figure 1</vt:lpstr>
      <vt:lpstr>Think It Through</vt:lpstr>
      <vt:lpstr>Science and You</vt:lpstr>
      <vt:lpstr>Control of Catabolic Pathways</vt:lpstr>
      <vt:lpstr>Glycolysis1</vt:lpstr>
      <vt:lpstr>Glycolysis2</vt:lpstr>
      <vt:lpstr>7.7 Figure 3</vt:lpstr>
      <vt:lpstr>Citric Acid Cycle</vt:lpstr>
      <vt:lpstr>Electron Transport Chain</vt:lpstr>
      <vt:lpstr>Table 1: The Regulation of the Cellular Respiration Pathway1 (Cont.) </vt:lpstr>
      <vt:lpstr>Table 1: The Regulation of the Cellular Respiration Pathway2 (Cont.) </vt:lpstr>
      <vt:lpstr>Table 1: The Regulation of the Cellular Respiration Pathway3 (Cont.) </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Annaleise Radchenko</cp:lastModifiedBy>
  <cp:revision>172</cp:revision>
  <dcterms:created xsi:type="dcterms:W3CDTF">2013-04-26T14:43:13Z</dcterms:created>
  <dcterms:modified xsi:type="dcterms:W3CDTF">2024-10-01T19:30:09Z</dcterms:modified>
</cp:coreProperties>
</file>