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8"/>
  </p:notesMasterIdLst>
  <p:handoutMasterIdLst>
    <p:handoutMasterId r:id="rId29"/>
  </p:handoutMasterIdLst>
  <p:sldIdLst>
    <p:sldId id="272" r:id="rId2"/>
    <p:sldId id="264" r:id="rId3"/>
    <p:sldId id="265" r:id="rId4"/>
    <p:sldId id="278" r:id="rId5"/>
    <p:sldId id="277" r:id="rId6"/>
    <p:sldId id="279" r:id="rId7"/>
    <p:sldId id="296" r:id="rId8"/>
    <p:sldId id="280" r:id="rId9"/>
    <p:sldId id="281" r:id="rId10"/>
    <p:sldId id="282" r:id="rId11"/>
    <p:sldId id="297" r:id="rId12"/>
    <p:sldId id="283" r:id="rId13"/>
    <p:sldId id="284" r:id="rId14"/>
    <p:sldId id="298" r:id="rId15"/>
    <p:sldId id="285" r:id="rId16"/>
    <p:sldId id="292" r:id="rId17"/>
    <p:sldId id="294" r:id="rId18"/>
    <p:sldId id="295" r:id="rId19"/>
    <p:sldId id="290" r:id="rId20"/>
    <p:sldId id="293" r:id="rId21"/>
    <p:sldId id="286" r:id="rId22"/>
    <p:sldId id="287" r:id="rId23"/>
    <p:sldId id="288" r:id="rId24"/>
    <p:sldId id="291" r:id="rId25"/>
    <p:sldId id="267" r:id="rId26"/>
    <p:sldId id="299" r:id="rId27"/>
  </p:sldIdLst>
  <p:sldSz cx="9144000" cy="6858000" type="screen4x3"/>
  <p:notesSz cx="6858000" cy="9144000"/>
  <p:embeddedFontLst>
    <p:embeddedFont>
      <p:font typeface="Century Gothic" panose="020B050202020202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092"/>
    <a:srgbClr val="1F497D"/>
    <a:srgbClr val="2D7D9F"/>
    <a:srgbClr val="0000FF"/>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92" autoAdjust="0"/>
    <p:restoredTop sz="96247" autoAdjust="0"/>
  </p:normalViewPr>
  <p:slideViewPr>
    <p:cSldViewPr>
      <p:cViewPr varScale="1">
        <p:scale>
          <a:sx n="106" d="100"/>
          <a:sy n="106" d="100"/>
        </p:scale>
        <p:origin x="1956" y="114"/>
      </p:cViewPr>
      <p:guideLst>
        <p:guide orient="horz" pos="2160"/>
        <p:guide pos="2880"/>
      </p:guideLst>
    </p:cSldViewPr>
  </p:slideViewPr>
  <p:outlineViewPr>
    <p:cViewPr>
      <p:scale>
        <a:sx n="33" d="100"/>
        <a:sy n="33" d="100"/>
      </p:scale>
      <p:origin x="0" y="-8304"/>
    </p:cViewPr>
  </p:outlineViewPr>
  <p:notesTextViewPr>
    <p:cViewPr>
      <p:scale>
        <a:sx n="1" d="1"/>
        <a:sy n="1" d="1"/>
      </p:scale>
      <p:origin x="0" y="-96"/>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10/9/2024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10/9/2024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Some hormones utilize G protein-coupled receptors. Note that the hormone must bind to the receptor before any effect is achieved. Both GTP and ATP are the energy molecules used. Adenylate cyclase is an enzyme that yields cyclic AMP (cAMP, a so-called "secondary messenger") that, in turn, activates other molecules in the cell, eventually eliciting a cellular response.</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2485935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245437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3688235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133621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9.1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1715706"/>
          </a:xfrm>
          <a:prstGeom prst="rect">
            <a:avLst/>
          </a:prstGeom>
        </p:spPr>
        <p:txBody>
          <a:bodyPr/>
          <a:lstStyle>
            <a:lvl1pPr marL="0" indent="0">
              <a:buNone/>
              <a:defRPr b="1"/>
            </a:lvl1pPr>
          </a:lstStyle>
          <a:p>
            <a:pPr lvl="0"/>
            <a:r>
              <a:rPr lang="en-US" dirty="0"/>
              <a:t>Signaling Molecules and Cellular Receptors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4E8D6F-4478-C52E-6F43-5AB73EBC7E85}"/>
              </a:ext>
            </a:extLst>
          </p:cNvPr>
          <p:cNvSpPr>
            <a:spLocks noGrp="1"/>
          </p:cNvSpPr>
          <p:nvPr>
            <p:ph type="title"/>
          </p:nvPr>
        </p:nvSpPr>
        <p:spPr/>
        <p:txBody>
          <a:bodyPr/>
          <a:lstStyle/>
          <a:p>
            <a:r>
              <a:rPr lang="en-US" dirty="0"/>
              <a:t>Direct Signaling Across Gap Junctions</a:t>
            </a:r>
            <a:endParaRPr lang="en-IN" dirty="0"/>
          </a:p>
        </p:txBody>
      </p:sp>
      <p:sp>
        <p:nvSpPr>
          <p:cNvPr id="5" name="Content Placeholder 4">
            <a:extLst>
              <a:ext uri="{FF2B5EF4-FFF2-40B4-BE49-F238E27FC236}">
                <a16:creationId xmlns:a16="http://schemas.microsoft.com/office/drawing/2014/main" id="{B8B8A469-2AC7-8EA2-7007-0AB1430938C8}"/>
              </a:ext>
            </a:extLst>
          </p:cNvPr>
          <p:cNvSpPr>
            <a:spLocks noGrp="1"/>
          </p:cNvSpPr>
          <p:nvPr>
            <p:ph idx="1"/>
          </p:nvPr>
        </p:nvSpPr>
        <p:spPr>
          <a:xfrm>
            <a:off x="457200" y="1280160"/>
            <a:ext cx="5105400" cy="4572000"/>
          </a:xfrm>
        </p:spPr>
        <p:txBody>
          <a:bodyPr>
            <a:normAutofit lnSpcReduction="10000"/>
          </a:bodyPr>
          <a:lstStyle/>
          <a:p>
            <a:r>
              <a:rPr lang="en-US" b="1" dirty="0"/>
              <a:t>Intercellular mediators: </a:t>
            </a:r>
            <a:r>
              <a:rPr lang="en-US" dirty="0"/>
              <a:t>small molecules that diffuse directly between neighboring cells through gap junction channels to transmit a signal</a:t>
            </a:r>
          </a:p>
          <a:p>
            <a:pPr marL="457200" indent="-457200">
              <a:buFont typeface="Arial" panose="020B0604020202020204" pitchFamily="34" charset="0"/>
              <a:buChar char="•"/>
            </a:pPr>
            <a:r>
              <a:rPr lang="en-US" dirty="0"/>
              <a:t>Allows a group of cells to coordinate a response to a single signal</a:t>
            </a:r>
          </a:p>
          <a:p>
            <a:pPr marL="457200" indent="-457200">
              <a:buFont typeface="Arial" panose="020B0604020202020204" pitchFamily="34" charset="0"/>
              <a:buChar char="•"/>
            </a:pPr>
            <a:r>
              <a:rPr lang="en-US" dirty="0"/>
              <a:t>Plants use plasmodesmata channels for signaling network.</a:t>
            </a:r>
            <a:endParaRPr lang="en-IN" dirty="0"/>
          </a:p>
        </p:txBody>
      </p:sp>
      <p:sp>
        <p:nvSpPr>
          <p:cNvPr id="6" name="TextBox 5">
            <a:extLst>
              <a:ext uri="{FF2B5EF4-FFF2-40B4-BE49-F238E27FC236}">
                <a16:creationId xmlns:a16="http://schemas.microsoft.com/office/drawing/2014/main" id="{ACB6FC92-8F0F-E2FE-1BC9-4E86E60117DE}"/>
              </a:ext>
              <a:ext uri="{C183D7F6-B498-43B3-948B-1728B52AA6E4}">
                <adec:decorative xmlns:adec="http://schemas.microsoft.com/office/drawing/2017/decorative" val="0"/>
              </a:ext>
            </a:extLst>
          </p:cNvPr>
          <p:cNvSpPr txBox="1"/>
          <p:nvPr/>
        </p:nvSpPr>
        <p:spPr>
          <a:xfrm>
            <a:off x="5410200" y="4419600"/>
            <a:ext cx="3368644" cy="738664"/>
          </a:xfrm>
          <a:prstGeom prst="rect">
            <a:avLst/>
          </a:prstGeom>
          <a:noFill/>
        </p:spPr>
        <p:txBody>
          <a:bodyPr wrap="square" rtlCol="0">
            <a:spAutoFit/>
          </a:bodyPr>
          <a:lstStyle/>
          <a:p>
            <a:pPr algn="ctr"/>
            <a:r>
              <a:rPr lang="en-US" sz="1400" b="1" dirty="0"/>
              <a:t>9.1 Figure 5: </a:t>
            </a:r>
            <a:r>
              <a:rPr lang="en-US" sz="1400" dirty="0"/>
              <a:t>Plasmodesmata between adjacent plant cells allow for the continuous transfer of signaling molecules. </a:t>
            </a:r>
            <a:endParaRPr lang="en-US" sz="1400" b="1" dirty="0"/>
          </a:p>
        </p:txBody>
      </p:sp>
      <p:pic>
        <p:nvPicPr>
          <p:cNvPr id="2" name="Content Placeholder 5" descr="A group of plant cells are shown, with a closer look at the plasmodesmata. The plasmodesmata forms channels that allow for plant cells to continuously transfer signaling molecules.">
            <a:extLst>
              <a:ext uri="{FF2B5EF4-FFF2-40B4-BE49-F238E27FC236}">
                <a16:creationId xmlns:a16="http://schemas.microsoft.com/office/drawing/2014/main" id="{79E55A97-14F2-D6D5-6CC9-2A688CFE6A2B}"/>
              </a:ext>
            </a:extLst>
          </p:cNvPr>
          <p:cNvPicPr>
            <a:picLocks noChangeAspect="1"/>
          </p:cNvPicPr>
          <p:nvPr/>
        </p:nvPicPr>
        <p:blipFill>
          <a:blip r:embed="rId2"/>
          <a:srcRect l="19444" t="3666" r="20371"/>
          <a:stretch/>
        </p:blipFill>
        <p:spPr>
          <a:xfrm>
            <a:off x="5410200" y="1363980"/>
            <a:ext cx="3341990" cy="2971800"/>
          </a:xfrm>
          <a:prstGeom prst="rect">
            <a:avLst/>
          </a:prstGeom>
        </p:spPr>
      </p:pic>
    </p:spTree>
    <p:extLst>
      <p:ext uri="{BB962C8B-B14F-4D97-AF65-F5344CB8AC3E}">
        <p14:creationId xmlns:p14="http://schemas.microsoft.com/office/powerpoint/2010/main" val="376598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6B685-E341-073B-5E3D-3AA983019F75}"/>
              </a:ext>
            </a:extLst>
          </p:cNvPr>
          <p:cNvSpPr>
            <a:spLocks noGrp="1"/>
          </p:cNvSpPr>
          <p:nvPr>
            <p:ph type="title"/>
          </p:nvPr>
        </p:nvSpPr>
        <p:spPr/>
        <p:txBody>
          <a:bodyPr/>
          <a:lstStyle/>
          <a:p>
            <a:r>
              <a:rPr lang="en-US" dirty="0"/>
              <a:t>Types of Receptors</a:t>
            </a:r>
          </a:p>
        </p:txBody>
      </p:sp>
      <p:sp>
        <p:nvSpPr>
          <p:cNvPr id="3" name="Content Placeholder 2">
            <a:extLst>
              <a:ext uri="{FF2B5EF4-FFF2-40B4-BE49-F238E27FC236}">
                <a16:creationId xmlns:a16="http://schemas.microsoft.com/office/drawing/2014/main" id="{77E21106-F10F-DDA6-C2DF-575251A5A7AE}"/>
              </a:ext>
            </a:extLst>
          </p:cNvPr>
          <p:cNvSpPr>
            <a:spLocks noGrp="1"/>
          </p:cNvSpPr>
          <p:nvPr>
            <p:ph idx="1"/>
          </p:nvPr>
        </p:nvSpPr>
        <p:spPr/>
        <p:txBody>
          <a:bodyPr/>
          <a:lstStyle/>
          <a:p>
            <a:r>
              <a:rPr lang="en-IN" dirty="0"/>
              <a:t>Receptors are protein molecules in the target cell, or on its surface, that bind ligands. They are either:</a:t>
            </a:r>
          </a:p>
          <a:p>
            <a:pPr marL="457200" indent="-457200">
              <a:buFont typeface="Arial" panose="020B0604020202020204" pitchFamily="34" charset="0"/>
              <a:buChar char="•"/>
            </a:pPr>
            <a:r>
              <a:rPr lang="en-IN" dirty="0"/>
              <a:t>Internal receptors</a:t>
            </a:r>
          </a:p>
          <a:p>
            <a:pPr marL="457200" indent="-457200">
              <a:buFont typeface="Arial" panose="020B0604020202020204" pitchFamily="34" charset="0"/>
              <a:buChar char="•"/>
            </a:pPr>
            <a:r>
              <a:rPr lang="en-IN" dirty="0"/>
              <a:t>Cell-surface receptors</a:t>
            </a:r>
          </a:p>
          <a:p>
            <a:endParaRPr lang="en-US" dirty="0"/>
          </a:p>
        </p:txBody>
      </p:sp>
    </p:spTree>
    <p:extLst>
      <p:ext uri="{BB962C8B-B14F-4D97-AF65-F5344CB8AC3E}">
        <p14:creationId xmlns:p14="http://schemas.microsoft.com/office/powerpoint/2010/main" val="3353808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99D36-A223-D1E8-EDCD-C236372B957F}"/>
              </a:ext>
            </a:extLst>
          </p:cNvPr>
          <p:cNvSpPr>
            <a:spLocks noGrp="1"/>
          </p:cNvSpPr>
          <p:nvPr>
            <p:ph type="title"/>
          </p:nvPr>
        </p:nvSpPr>
        <p:spPr/>
        <p:txBody>
          <a:bodyPr/>
          <a:lstStyle/>
          <a:p>
            <a:r>
              <a:rPr lang="en-IN" dirty="0"/>
              <a:t>Types of Receptors: Internal Receptors</a:t>
            </a:r>
          </a:p>
        </p:txBody>
      </p:sp>
      <p:sp>
        <p:nvSpPr>
          <p:cNvPr id="3" name="Content Placeholder 2">
            <a:extLst>
              <a:ext uri="{FF2B5EF4-FFF2-40B4-BE49-F238E27FC236}">
                <a16:creationId xmlns:a16="http://schemas.microsoft.com/office/drawing/2014/main" id="{D3E3CE19-C1A5-BAB8-0951-BBFB181CB64D}"/>
              </a:ext>
            </a:extLst>
          </p:cNvPr>
          <p:cNvSpPr>
            <a:spLocks noGrp="1"/>
          </p:cNvSpPr>
          <p:nvPr>
            <p:ph idx="1"/>
          </p:nvPr>
        </p:nvSpPr>
        <p:spPr/>
        <p:txBody>
          <a:bodyPr>
            <a:normAutofit lnSpcReduction="10000"/>
          </a:bodyPr>
          <a:lstStyle/>
          <a:p>
            <a:r>
              <a:rPr lang="en-IN" b="1" dirty="0"/>
              <a:t>Internal receptors </a:t>
            </a:r>
            <a:r>
              <a:rPr lang="en-IN" dirty="0"/>
              <a:t>are located in the cytoplasm and respond to hydrophobic ligands that cross plasma membrane.</a:t>
            </a:r>
          </a:p>
          <a:p>
            <a:pPr marL="457200" indent="-457200">
              <a:buFont typeface="Arial" panose="020B0604020202020204" pitchFamily="34" charset="0"/>
              <a:buChar char="•"/>
            </a:pPr>
            <a:r>
              <a:rPr lang="en-IN" dirty="0"/>
              <a:t>Once the ligand is in the cell it often interacts with proteins that regulate mRNA synthesis to mediate gene expression.</a:t>
            </a:r>
          </a:p>
          <a:p>
            <a:pPr marL="1200150" lvl="1" indent="-457200">
              <a:buFont typeface="Arial" panose="020B0604020202020204" pitchFamily="34" charset="0"/>
              <a:buChar char="•"/>
            </a:pPr>
            <a:r>
              <a:rPr lang="en-IN" dirty="0"/>
              <a:t>Binding causes a conformational change in the receptor that exposes a DNA-binding site. </a:t>
            </a:r>
          </a:p>
          <a:p>
            <a:pPr marL="1200150" lvl="1" indent="-457200">
              <a:buFont typeface="Arial" panose="020B0604020202020204" pitchFamily="34" charset="0"/>
              <a:buChar char="•"/>
            </a:pPr>
            <a:r>
              <a:rPr lang="en-IN" dirty="0"/>
              <a:t>Ligand-receptor complex moves into the nucleus where it binds to a regulatory region in the DNA.</a:t>
            </a:r>
          </a:p>
        </p:txBody>
      </p:sp>
    </p:spTree>
    <p:extLst>
      <p:ext uri="{BB962C8B-B14F-4D97-AF65-F5344CB8AC3E}">
        <p14:creationId xmlns:p14="http://schemas.microsoft.com/office/powerpoint/2010/main" val="2214436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63DB0-CA2D-EEAB-E606-EF974AAE298E}"/>
              </a:ext>
            </a:extLst>
          </p:cNvPr>
          <p:cNvSpPr>
            <a:spLocks noGrp="1"/>
          </p:cNvSpPr>
          <p:nvPr>
            <p:ph type="title"/>
          </p:nvPr>
        </p:nvSpPr>
        <p:spPr/>
        <p:txBody>
          <a:bodyPr/>
          <a:lstStyle/>
          <a:p>
            <a:r>
              <a:rPr lang="en-IN" dirty="0"/>
              <a:t>Cell-Surface Receptors</a:t>
            </a:r>
          </a:p>
        </p:txBody>
      </p:sp>
      <p:sp>
        <p:nvSpPr>
          <p:cNvPr id="3" name="Content Placeholder 2">
            <a:extLst>
              <a:ext uri="{FF2B5EF4-FFF2-40B4-BE49-F238E27FC236}">
                <a16:creationId xmlns:a16="http://schemas.microsoft.com/office/drawing/2014/main" id="{62AAAA22-9A3A-4D47-6199-FCAD31999D12}"/>
              </a:ext>
            </a:extLst>
          </p:cNvPr>
          <p:cNvSpPr>
            <a:spLocks noGrp="1"/>
          </p:cNvSpPr>
          <p:nvPr>
            <p:ph idx="1"/>
          </p:nvPr>
        </p:nvSpPr>
        <p:spPr>
          <a:xfrm>
            <a:off x="457200" y="1280160"/>
            <a:ext cx="5029200" cy="4572000"/>
          </a:xfrm>
        </p:spPr>
        <p:txBody>
          <a:bodyPr>
            <a:normAutofit fontScale="85000" lnSpcReduction="10000"/>
          </a:bodyPr>
          <a:lstStyle/>
          <a:p>
            <a:r>
              <a:rPr lang="en-IN" b="1" dirty="0"/>
              <a:t>Cell-surface receptors</a:t>
            </a:r>
            <a:r>
              <a:rPr lang="en-IN" dirty="0"/>
              <a:t>, or transmembrane proteins, are cell surface, membrane-anchored proteins that bind external ligands and transduce signals</a:t>
            </a:r>
          </a:p>
          <a:p>
            <a:pPr marL="457200" indent="-457200">
              <a:buFont typeface="Arial" panose="020B0604020202020204" pitchFamily="34" charset="0"/>
              <a:buChar char="•"/>
            </a:pPr>
            <a:r>
              <a:rPr lang="en-IN" dirty="0"/>
              <a:t>Are specific to individual cell types</a:t>
            </a:r>
          </a:p>
          <a:p>
            <a:pPr marL="457200" indent="-457200">
              <a:buFont typeface="Arial" panose="020B0604020202020204" pitchFamily="34" charset="0"/>
              <a:buChar char="•"/>
            </a:pPr>
            <a:r>
              <a:rPr lang="en-IN" dirty="0"/>
              <a:t>Has an extracellular domain, transmembrane domain, and intracellular domain</a:t>
            </a:r>
          </a:p>
          <a:p>
            <a:pPr marL="457200" indent="-457200">
              <a:buFont typeface="Arial" panose="020B0604020202020204" pitchFamily="34" charset="0"/>
              <a:buChar char="•"/>
            </a:pPr>
            <a:r>
              <a:rPr lang="en-IN" dirty="0"/>
              <a:t>Receptor malfunctions can lead to diseases like hypertension, asthma, heart disease, and cancer.</a:t>
            </a:r>
          </a:p>
        </p:txBody>
      </p:sp>
      <p:sp>
        <p:nvSpPr>
          <p:cNvPr id="6" name="TextBox 5">
            <a:extLst>
              <a:ext uri="{FF2B5EF4-FFF2-40B4-BE49-F238E27FC236}">
                <a16:creationId xmlns:a16="http://schemas.microsoft.com/office/drawing/2014/main" id="{303C74A3-5D97-B0CF-5C67-D55CF6D4A3C2}"/>
              </a:ext>
              <a:ext uri="{C183D7F6-B498-43B3-948B-1728B52AA6E4}">
                <adec:decorative xmlns:adec="http://schemas.microsoft.com/office/drawing/2017/decorative" val="0"/>
              </a:ext>
            </a:extLst>
          </p:cNvPr>
          <p:cNvSpPr txBox="1"/>
          <p:nvPr/>
        </p:nvSpPr>
        <p:spPr>
          <a:xfrm>
            <a:off x="6738050" y="1283178"/>
            <a:ext cx="1181100" cy="307777"/>
          </a:xfrm>
          <a:prstGeom prst="rect">
            <a:avLst/>
          </a:prstGeom>
          <a:noFill/>
        </p:spPr>
        <p:txBody>
          <a:bodyPr wrap="square" rtlCol="0">
            <a:spAutoFit/>
          </a:bodyPr>
          <a:lstStyle/>
          <a:p>
            <a:pPr algn="ctr"/>
            <a:r>
              <a:rPr lang="en-US" sz="1400" b="1" dirty="0"/>
              <a:t>9.1 Figure 6</a:t>
            </a:r>
          </a:p>
        </p:txBody>
      </p:sp>
      <p:pic>
        <p:nvPicPr>
          <p:cNvPr id="4" name="Content Placeholder 6" descr="This illustration shows a hydrophobic signaling molecule that diffuses across the plasma membrane and binds an intracellular receptor in the cytoplasm. The intracellular receptor-signaling molecule complex then travels to the nucleus and binds D N A, making it into R N A. The R N A exits the nucleus and is processed by a ribosome, resulting in a protein.">
            <a:extLst>
              <a:ext uri="{FF2B5EF4-FFF2-40B4-BE49-F238E27FC236}">
                <a16:creationId xmlns:a16="http://schemas.microsoft.com/office/drawing/2014/main" id="{AF32EF83-1CF1-8633-1BB9-264363076B5C}"/>
              </a:ext>
            </a:extLst>
          </p:cNvPr>
          <p:cNvPicPr>
            <a:picLocks noChangeAspect="1"/>
          </p:cNvPicPr>
          <p:nvPr/>
        </p:nvPicPr>
        <p:blipFill>
          <a:blip r:embed="rId2"/>
          <a:srcRect l="24074" t="3666" r="23148"/>
          <a:stretch/>
        </p:blipFill>
        <p:spPr>
          <a:xfrm>
            <a:off x="5733681" y="1627923"/>
            <a:ext cx="3189838" cy="3234608"/>
          </a:xfrm>
          <a:prstGeom prst="rect">
            <a:avLst/>
          </a:prstGeom>
        </p:spPr>
      </p:pic>
    </p:spTree>
    <p:extLst>
      <p:ext uri="{BB962C8B-B14F-4D97-AF65-F5344CB8AC3E}">
        <p14:creationId xmlns:p14="http://schemas.microsoft.com/office/powerpoint/2010/main" val="4220347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F846D-BE53-0868-AEE8-7355FB22F799}"/>
              </a:ext>
            </a:extLst>
          </p:cNvPr>
          <p:cNvSpPr>
            <a:spLocks noGrp="1"/>
          </p:cNvSpPr>
          <p:nvPr>
            <p:ph type="title"/>
          </p:nvPr>
        </p:nvSpPr>
        <p:spPr/>
        <p:txBody>
          <a:bodyPr/>
          <a:lstStyle/>
          <a:p>
            <a:r>
              <a:rPr lang="en-US" dirty="0"/>
              <a:t>Evolution Connection</a:t>
            </a:r>
          </a:p>
        </p:txBody>
      </p:sp>
      <p:sp>
        <p:nvSpPr>
          <p:cNvPr id="3" name="Content Placeholder 2">
            <a:extLst>
              <a:ext uri="{FF2B5EF4-FFF2-40B4-BE49-F238E27FC236}">
                <a16:creationId xmlns:a16="http://schemas.microsoft.com/office/drawing/2014/main" id="{47D7D0DC-1E4F-3A72-1007-94CFE4B6CEAD}"/>
              </a:ext>
            </a:extLst>
          </p:cNvPr>
          <p:cNvSpPr>
            <a:spLocks noGrp="1"/>
          </p:cNvSpPr>
          <p:nvPr>
            <p:ph idx="1"/>
          </p:nvPr>
        </p:nvSpPr>
        <p:spPr/>
        <p:txBody>
          <a:bodyPr>
            <a:normAutofit fontScale="85000" lnSpcReduction="20000"/>
          </a:bodyPr>
          <a:lstStyle/>
          <a:p>
            <a:pPr marL="0" indent="0">
              <a:buNone/>
            </a:pPr>
            <a:r>
              <a:rPr lang="en-US" dirty="0"/>
              <a:t>How Viruses Recognize a Host</a:t>
            </a:r>
          </a:p>
          <a:p>
            <a:r>
              <a:rPr lang="en-US" dirty="0"/>
              <a:t>Viruses lack metabolic machinery and rely on host cells for reproduction.</a:t>
            </a:r>
          </a:p>
          <a:p>
            <a:r>
              <a:rPr lang="en-US" dirty="0"/>
              <a:t>Viruses recognize and bind to specific cell-surface receptors on their host cells to gain entry.</a:t>
            </a:r>
          </a:p>
          <a:p>
            <a:r>
              <a:rPr lang="en-US" dirty="0"/>
              <a:t>Differences in cell-surface receptors between species contribute to viral host specificity.</a:t>
            </a:r>
          </a:p>
          <a:p>
            <a:r>
              <a:rPr lang="en-US" dirty="0"/>
              <a:t>Rapid viral replication with random errors can lead to mutations allowing viruses to bind new host receptors and jump species barriers.</a:t>
            </a:r>
          </a:p>
          <a:p>
            <a:r>
              <a:rPr lang="en-US" dirty="0"/>
              <a:t>Close human-animal contact increases opportunities for viruses to evolve the ability to infect humans, becoming emerging viral threats that require monitoring.</a:t>
            </a:r>
          </a:p>
          <a:p>
            <a:pPr marL="0" indent="0">
              <a:buNone/>
            </a:pPr>
            <a:endParaRPr lang="en-US" dirty="0"/>
          </a:p>
        </p:txBody>
      </p:sp>
    </p:spTree>
    <p:extLst>
      <p:ext uri="{BB962C8B-B14F-4D97-AF65-F5344CB8AC3E}">
        <p14:creationId xmlns:p14="http://schemas.microsoft.com/office/powerpoint/2010/main" val="3446902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BF9A-3F0D-36D5-A7D2-DF3760FDC0F8}"/>
              </a:ext>
            </a:extLst>
          </p:cNvPr>
          <p:cNvSpPr>
            <a:spLocks noGrp="1"/>
          </p:cNvSpPr>
          <p:nvPr>
            <p:ph type="title"/>
          </p:nvPr>
        </p:nvSpPr>
        <p:spPr/>
        <p:txBody>
          <a:bodyPr/>
          <a:lstStyle/>
          <a:p>
            <a:r>
              <a:rPr lang="en-IN" dirty="0"/>
              <a:t>Ion Channel-Linked Receptors</a:t>
            </a:r>
            <a:endParaRPr lang="en-IN" sz="1600" baseline="-25000" dirty="0"/>
          </a:p>
        </p:txBody>
      </p:sp>
      <p:sp>
        <p:nvSpPr>
          <p:cNvPr id="3" name="Content Placeholder 2">
            <a:extLst>
              <a:ext uri="{FF2B5EF4-FFF2-40B4-BE49-F238E27FC236}">
                <a16:creationId xmlns:a16="http://schemas.microsoft.com/office/drawing/2014/main" id="{755EF3D4-F229-E59A-05A1-18AE128E91F6}"/>
              </a:ext>
            </a:extLst>
          </p:cNvPr>
          <p:cNvSpPr>
            <a:spLocks noGrp="1"/>
          </p:cNvSpPr>
          <p:nvPr>
            <p:ph idx="1"/>
          </p:nvPr>
        </p:nvSpPr>
        <p:spPr>
          <a:xfrm>
            <a:off x="457200" y="1280160"/>
            <a:ext cx="8229600" cy="1463040"/>
          </a:xfrm>
        </p:spPr>
        <p:txBody>
          <a:bodyPr>
            <a:normAutofit fontScale="85000" lnSpcReduction="20000"/>
          </a:bodyPr>
          <a:lstStyle/>
          <a:p>
            <a:r>
              <a:rPr lang="en-IN" b="1" dirty="0"/>
              <a:t>Ion channel-linked receptors: </a:t>
            </a:r>
            <a:r>
              <a:rPr lang="en-US" dirty="0"/>
              <a:t>cell-surface receptor that forms a plasma membrane channel, which opens (conformational change) when a ligand binds to the extracellular domain</a:t>
            </a:r>
          </a:p>
          <a:p>
            <a:pPr marL="457200" indent="-457200">
              <a:buFont typeface="Arial" panose="020B0604020202020204" pitchFamily="34" charset="0"/>
              <a:buChar char="•"/>
            </a:pPr>
            <a:r>
              <a:rPr lang="en-IN" dirty="0"/>
              <a:t>Channel is hydrophilic allowing water or ions to pass through.</a:t>
            </a:r>
          </a:p>
        </p:txBody>
      </p:sp>
      <p:sp>
        <p:nvSpPr>
          <p:cNvPr id="6" name="TextBox 5">
            <a:extLst>
              <a:ext uri="{FF2B5EF4-FFF2-40B4-BE49-F238E27FC236}">
                <a16:creationId xmlns:a16="http://schemas.microsoft.com/office/drawing/2014/main" id="{3FBA63F6-7504-8A2D-C7C2-33323DD004E3}"/>
              </a:ext>
              <a:ext uri="{C183D7F6-B498-43B3-948B-1728B52AA6E4}">
                <adec:decorative xmlns:adec="http://schemas.microsoft.com/office/drawing/2017/decorative" val="0"/>
              </a:ext>
            </a:extLst>
          </p:cNvPr>
          <p:cNvSpPr txBox="1"/>
          <p:nvPr/>
        </p:nvSpPr>
        <p:spPr>
          <a:xfrm>
            <a:off x="3981450" y="2819053"/>
            <a:ext cx="1181100" cy="307777"/>
          </a:xfrm>
          <a:prstGeom prst="rect">
            <a:avLst/>
          </a:prstGeom>
          <a:noFill/>
        </p:spPr>
        <p:txBody>
          <a:bodyPr wrap="square" rtlCol="0">
            <a:spAutoFit/>
          </a:bodyPr>
          <a:lstStyle/>
          <a:p>
            <a:pPr algn="ctr"/>
            <a:r>
              <a:rPr lang="en-US" sz="1400" b="1" dirty="0"/>
              <a:t>9.1 Figure 7</a:t>
            </a:r>
          </a:p>
        </p:txBody>
      </p:sp>
      <p:pic>
        <p:nvPicPr>
          <p:cNvPr id="4" name="Content Placeholder 6" descr="One open gated channel and one closed gated channel within the plasma membrane of a cell is shown. A signaling molecule binds to a receptor on the channel protein, and the channel opens, allowing ions to enter the cell. When the signaling molecule is no longer bound to the channel, the channel closes.">
            <a:extLst>
              <a:ext uri="{FF2B5EF4-FFF2-40B4-BE49-F238E27FC236}">
                <a16:creationId xmlns:a16="http://schemas.microsoft.com/office/drawing/2014/main" id="{C6799F1F-1C33-2183-84CC-A6F60F0F1E25}"/>
              </a:ext>
            </a:extLst>
          </p:cNvPr>
          <p:cNvPicPr>
            <a:picLocks noChangeAspect="1"/>
          </p:cNvPicPr>
          <p:nvPr/>
        </p:nvPicPr>
        <p:blipFill>
          <a:blip r:embed="rId2"/>
          <a:srcRect t="3668" b="2999"/>
          <a:stretch/>
        </p:blipFill>
        <p:spPr>
          <a:xfrm>
            <a:off x="1905000" y="3197055"/>
            <a:ext cx="5334000" cy="2765778"/>
          </a:xfrm>
          <a:prstGeom prst="rect">
            <a:avLst/>
          </a:prstGeom>
        </p:spPr>
      </p:pic>
    </p:spTree>
    <p:extLst>
      <p:ext uri="{BB962C8B-B14F-4D97-AF65-F5344CB8AC3E}">
        <p14:creationId xmlns:p14="http://schemas.microsoft.com/office/powerpoint/2010/main" val="1654647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BF9A-3F0D-36D5-A7D2-DF3760FDC0F8}"/>
              </a:ext>
            </a:extLst>
          </p:cNvPr>
          <p:cNvSpPr>
            <a:spLocks noGrp="1"/>
          </p:cNvSpPr>
          <p:nvPr>
            <p:ph type="title"/>
          </p:nvPr>
        </p:nvSpPr>
        <p:spPr/>
        <p:txBody>
          <a:bodyPr/>
          <a:lstStyle/>
          <a:p>
            <a:r>
              <a:rPr lang="en-IN" dirty="0"/>
              <a:t>G Protein-Coupled Receptors</a:t>
            </a:r>
            <a:r>
              <a:rPr lang="en-IN" sz="1400" baseline="-25000" dirty="0"/>
              <a:t>1</a:t>
            </a:r>
          </a:p>
        </p:txBody>
      </p:sp>
      <p:sp>
        <p:nvSpPr>
          <p:cNvPr id="3" name="Content Placeholder 2">
            <a:extLst>
              <a:ext uri="{FF2B5EF4-FFF2-40B4-BE49-F238E27FC236}">
                <a16:creationId xmlns:a16="http://schemas.microsoft.com/office/drawing/2014/main" id="{755EF3D4-F229-E59A-05A1-18AE128E91F6}"/>
              </a:ext>
            </a:extLst>
          </p:cNvPr>
          <p:cNvSpPr>
            <a:spLocks noGrp="1"/>
          </p:cNvSpPr>
          <p:nvPr>
            <p:ph idx="1"/>
          </p:nvPr>
        </p:nvSpPr>
        <p:spPr>
          <a:xfrm>
            <a:off x="457200" y="1280160"/>
            <a:ext cx="5101656" cy="4511040"/>
          </a:xfrm>
        </p:spPr>
        <p:txBody>
          <a:bodyPr>
            <a:normAutofit/>
          </a:bodyPr>
          <a:lstStyle/>
          <a:p>
            <a:r>
              <a:rPr lang="en-IN" b="1" dirty="0"/>
              <a:t>G Protein-Coupled Receptors (GPCRs): </a:t>
            </a:r>
            <a:r>
              <a:rPr lang="en-IN" dirty="0"/>
              <a:t>bind to a ligand and activate a G membrane protein.</a:t>
            </a:r>
          </a:p>
          <a:p>
            <a:pPr marL="457200" lvl="1" indent="-457200">
              <a:buFont typeface="Arial" panose="020B0604020202020204" pitchFamily="34" charset="0"/>
              <a:buChar char="•"/>
            </a:pPr>
            <a:r>
              <a:rPr lang="en-IN" dirty="0"/>
              <a:t>Binding activates G proteins by exchanging GDP for GTP</a:t>
            </a:r>
          </a:p>
          <a:p>
            <a:pPr marL="457200" lvl="1" indent="-457200">
              <a:buFont typeface="Arial" panose="020B0604020202020204" pitchFamily="34" charset="0"/>
              <a:buChar char="•"/>
            </a:pPr>
            <a:r>
              <a:rPr lang="en-IN" dirty="0"/>
              <a:t>G protein splits into </a:t>
            </a:r>
            <a:r>
              <a:rPr lang="el-GR" dirty="0"/>
              <a:t>α</a:t>
            </a:r>
            <a:r>
              <a:rPr lang="en-US" dirty="0"/>
              <a:t> </a:t>
            </a:r>
            <a:r>
              <a:rPr lang="en-IN" dirty="0"/>
              <a:t>and </a:t>
            </a:r>
            <a:r>
              <a:rPr lang="el-GR" dirty="0"/>
              <a:t>βγ</a:t>
            </a:r>
            <a:r>
              <a:rPr lang="en-IN" dirty="0"/>
              <a:t> subunits</a:t>
            </a:r>
          </a:p>
          <a:p>
            <a:pPr marL="457200" lvl="1" indent="-457200">
              <a:buFont typeface="Arial" panose="020B0604020202020204" pitchFamily="34" charset="0"/>
              <a:buChar char="•"/>
            </a:pPr>
            <a:r>
              <a:rPr lang="en-IN" dirty="0"/>
              <a:t>Then interacts with an ion channel or enzyme </a:t>
            </a:r>
          </a:p>
        </p:txBody>
      </p:sp>
      <p:pic>
        <p:nvPicPr>
          <p:cNvPr id="4" name="Content Placeholder 6" descr="This illustration shows the activation pathway for a G protein, which has three subunits: alpha, beta, and gamma, all associated with the inside of the plasma membrane. When a signaling molecule binds to a G protein-coupled receptor in the plasma membrane, a G D P molecule associated with the alpha subunit is exchanged for G T P. The alpha subunit and the G T P dissociate from the beta and gamma subunits and triggers a cellular response. Hydrolysis of G T P to G D P terminates the signal.">
            <a:extLst>
              <a:ext uri="{FF2B5EF4-FFF2-40B4-BE49-F238E27FC236}">
                <a16:creationId xmlns:a16="http://schemas.microsoft.com/office/drawing/2014/main" id="{D71BD8FA-ED49-CE5D-E51A-AFF1BF9FC070}"/>
              </a:ext>
            </a:extLst>
          </p:cNvPr>
          <p:cNvPicPr>
            <a:picLocks noChangeAspect="1"/>
          </p:cNvPicPr>
          <p:nvPr/>
        </p:nvPicPr>
        <p:blipFill>
          <a:blip r:embed="rId2"/>
          <a:srcRect l="17592" t="3667" r="17592" b="3000"/>
          <a:stretch/>
        </p:blipFill>
        <p:spPr>
          <a:xfrm>
            <a:off x="5540749" y="1280160"/>
            <a:ext cx="3374843" cy="2699874"/>
          </a:xfrm>
          <a:prstGeom prst="rect">
            <a:avLst/>
          </a:prstGeom>
        </p:spPr>
      </p:pic>
      <p:sp>
        <p:nvSpPr>
          <p:cNvPr id="6" name="TextBox 5">
            <a:extLst>
              <a:ext uri="{FF2B5EF4-FFF2-40B4-BE49-F238E27FC236}">
                <a16:creationId xmlns:a16="http://schemas.microsoft.com/office/drawing/2014/main" id="{6E219B78-8FFB-BC1C-C6D2-F7D374E593C9}"/>
              </a:ext>
              <a:ext uri="{C183D7F6-B498-43B3-948B-1728B52AA6E4}">
                <adec:decorative xmlns:adec="http://schemas.microsoft.com/office/drawing/2017/decorative" val="0"/>
              </a:ext>
            </a:extLst>
          </p:cNvPr>
          <p:cNvSpPr txBox="1"/>
          <p:nvPr/>
        </p:nvSpPr>
        <p:spPr>
          <a:xfrm>
            <a:off x="5111207" y="3980034"/>
            <a:ext cx="3962400" cy="1815882"/>
          </a:xfrm>
          <a:prstGeom prst="rect">
            <a:avLst/>
          </a:prstGeom>
          <a:noFill/>
        </p:spPr>
        <p:txBody>
          <a:bodyPr wrap="square" rtlCol="0">
            <a:spAutoFit/>
          </a:bodyPr>
          <a:lstStyle/>
          <a:p>
            <a:pPr algn="ctr"/>
            <a:r>
              <a:rPr lang="en-US" sz="1400" b="1" dirty="0"/>
              <a:t>9.1 Figure 8: </a:t>
            </a:r>
            <a:r>
              <a:rPr lang="en-US" sz="1400" dirty="0"/>
              <a:t>When a signaling molecule binds to a G protein-coupled receptor in the plasma membrane, a GDP molecule associated with the α subunit is exchanged for GTP. The β and γ subunits dissociate from the α subunit, and a cellular response is triggered either by the α subunit or the dissociated βγ pair. Hydrolysis of GTP to GDP terminates the signal. </a:t>
            </a:r>
          </a:p>
        </p:txBody>
      </p:sp>
      <p:sp>
        <p:nvSpPr>
          <p:cNvPr id="7" name="TextBox 6">
            <a:extLst>
              <a:ext uri="{FF2B5EF4-FFF2-40B4-BE49-F238E27FC236}">
                <a16:creationId xmlns:a16="http://schemas.microsoft.com/office/drawing/2014/main" id="{6D085FA5-B428-BD8A-27AC-569E77883F7C}"/>
              </a:ext>
              <a:ext uri="{C183D7F6-B498-43B3-948B-1728B52AA6E4}">
                <adec:decorative xmlns:adec="http://schemas.microsoft.com/office/drawing/2017/decorative" val="0"/>
              </a:ext>
            </a:extLst>
          </p:cNvPr>
          <p:cNvSpPr txBox="1"/>
          <p:nvPr/>
        </p:nvSpPr>
        <p:spPr>
          <a:xfrm>
            <a:off x="4882607" y="5791200"/>
            <a:ext cx="4419600" cy="246221"/>
          </a:xfrm>
          <a:prstGeom prst="rect">
            <a:avLst/>
          </a:prstGeom>
          <a:noFill/>
        </p:spPr>
        <p:txBody>
          <a:bodyPr wrap="square" rtlCol="0">
            <a:spAutoFit/>
          </a:bodyPr>
          <a:lstStyle/>
          <a:p>
            <a:pPr algn="ctr"/>
            <a:r>
              <a:rPr lang="en-US" sz="1000" dirty="0"/>
              <a:t>Sven Jähnichen on Wikimedia Commons. "Activation cycle of G-proteins."</a:t>
            </a:r>
          </a:p>
        </p:txBody>
      </p:sp>
    </p:spTree>
    <p:extLst>
      <p:ext uri="{BB962C8B-B14F-4D97-AF65-F5344CB8AC3E}">
        <p14:creationId xmlns:p14="http://schemas.microsoft.com/office/powerpoint/2010/main" val="2692146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BF9A-3F0D-36D5-A7D2-DF3760FDC0F8}"/>
              </a:ext>
            </a:extLst>
          </p:cNvPr>
          <p:cNvSpPr>
            <a:spLocks noGrp="1"/>
          </p:cNvSpPr>
          <p:nvPr>
            <p:ph type="title"/>
          </p:nvPr>
        </p:nvSpPr>
        <p:spPr/>
        <p:txBody>
          <a:bodyPr/>
          <a:lstStyle/>
          <a:p>
            <a:r>
              <a:rPr lang="en-IN" dirty="0"/>
              <a:t>9.1 Figure 9</a:t>
            </a:r>
            <a:endParaRPr lang="en-IN" sz="1600" baseline="-25000" dirty="0"/>
          </a:p>
        </p:txBody>
      </p:sp>
      <p:pic>
        <p:nvPicPr>
          <p:cNvPr id="3" name="Content Placeholder 6" descr="A cell membrane with a G protein-coupled receptor and an adenylate cyclase enzyme is shown. A hormone binds to the receptor, converting G D P into G T P.  and A T P are the energy molecules used. When they interact with adenylate cyclase,  is produced. Adenylate cyclase acts as the secondary messenger by activating protein kinases that elicit a cellular response.">
            <a:extLst>
              <a:ext uri="{FF2B5EF4-FFF2-40B4-BE49-F238E27FC236}">
                <a16:creationId xmlns:a16="http://schemas.microsoft.com/office/drawing/2014/main" id="{C09EEA1E-D027-8247-7430-62A234AC30D8}"/>
              </a:ext>
            </a:extLst>
          </p:cNvPr>
          <p:cNvPicPr>
            <a:picLocks noGrp="1" noChangeAspect="1"/>
          </p:cNvPicPr>
          <p:nvPr>
            <p:ph idx="1"/>
          </p:nvPr>
        </p:nvPicPr>
        <p:blipFill>
          <a:blip r:embed="rId3"/>
          <a:srcRect l="6481" t="3666" r="6481"/>
          <a:stretch/>
        </p:blipFill>
        <p:spPr>
          <a:xfrm>
            <a:off x="990600" y="1371600"/>
            <a:ext cx="7162800" cy="4404360"/>
          </a:xfrm>
        </p:spPr>
      </p:pic>
    </p:spTree>
    <p:extLst>
      <p:ext uri="{BB962C8B-B14F-4D97-AF65-F5344CB8AC3E}">
        <p14:creationId xmlns:p14="http://schemas.microsoft.com/office/powerpoint/2010/main" val="3430544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BF9A-3F0D-36D5-A7D2-DF3760FDC0F8}"/>
              </a:ext>
            </a:extLst>
          </p:cNvPr>
          <p:cNvSpPr>
            <a:spLocks noGrp="1"/>
          </p:cNvSpPr>
          <p:nvPr>
            <p:ph type="title"/>
          </p:nvPr>
        </p:nvSpPr>
        <p:spPr/>
        <p:txBody>
          <a:bodyPr/>
          <a:lstStyle/>
          <a:p>
            <a:r>
              <a:rPr lang="en-IN" dirty="0"/>
              <a:t>G Protein-Coupled Receptors</a:t>
            </a:r>
            <a:r>
              <a:rPr lang="en-IN" sz="1400" baseline="-25000" dirty="0"/>
              <a:t>2</a:t>
            </a:r>
            <a:endParaRPr lang="en-IN" sz="1600" baseline="-25000" dirty="0"/>
          </a:p>
        </p:txBody>
      </p:sp>
      <p:sp>
        <p:nvSpPr>
          <p:cNvPr id="3" name="Content Placeholder 2">
            <a:extLst>
              <a:ext uri="{FF2B5EF4-FFF2-40B4-BE49-F238E27FC236}">
                <a16:creationId xmlns:a16="http://schemas.microsoft.com/office/drawing/2014/main" id="{755EF3D4-F229-E59A-05A1-18AE128E91F6}"/>
              </a:ext>
            </a:extLst>
          </p:cNvPr>
          <p:cNvSpPr>
            <a:spLocks noGrp="1"/>
          </p:cNvSpPr>
          <p:nvPr>
            <p:ph idx="1"/>
          </p:nvPr>
        </p:nvSpPr>
        <p:spPr>
          <a:xfrm>
            <a:off x="457200" y="1280160"/>
            <a:ext cx="4953000" cy="4587240"/>
          </a:xfrm>
        </p:spPr>
        <p:txBody>
          <a:bodyPr>
            <a:normAutofit fontScale="92500" lnSpcReduction="10000"/>
          </a:bodyPr>
          <a:lstStyle/>
          <a:p>
            <a:r>
              <a:rPr lang="en-IN" dirty="0"/>
              <a:t>Bacterial toxins disrupting GPCRs can cause illnesses like cholera, pertussis, and botulism.</a:t>
            </a:r>
          </a:p>
          <a:p>
            <a:pPr marL="457200" indent="-457200">
              <a:buFont typeface="Arial" panose="020B0604020202020204" pitchFamily="34" charset="0"/>
              <a:buChar char="•"/>
            </a:pPr>
            <a:r>
              <a:rPr lang="en-IN" dirty="0"/>
              <a:t>In cholera, </a:t>
            </a:r>
            <a:r>
              <a:rPr lang="en-IN" i="1" dirty="0"/>
              <a:t>Vibrio cholerae's </a:t>
            </a:r>
            <a:r>
              <a:rPr lang="en-IN" dirty="0"/>
              <a:t>choleragen toxin binds and enters intestinal cells.</a:t>
            </a:r>
          </a:p>
          <a:p>
            <a:pPr marL="457200" indent="-457200">
              <a:buFont typeface="Arial" panose="020B0604020202020204" pitchFamily="34" charset="0"/>
              <a:buChar char="•"/>
            </a:pPr>
            <a:r>
              <a:rPr lang="en-IN" dirty="0"/>
              <a:t>Choleragen modifies a G protein, causing constitutive chloride channel activation, leading to severe diarrhea and dehydration.</a:t>
            </a:r>
          </a:p>
        </p:txBody>
      </p:sp>
      <p:sp>
        <p:nvSpPr>
          <p:cNvPr id="6" name="TextBox 5">
            <a:extLst>
              <a:ext uri="{FF2B5EF4-FFF2-40B4-BE49-F238E27FC236}">
                <a16:creationId xmlns:a16="http://schemas.microsoft.com/office/drawing/2014/main" id="{6E219B78-8FFB-BC1C-C6D2-F7D374E593C9}"/>
              </a:ext>
              <a:ext uri="{C183D7F6-B498-43B3-948B-1728B52AA6E4}">
                <adec:decorative xmlns:adec="http://schemas.microsoft.com/office/drawing/2017/decorative" val="0"/>
              </a:ext>
            </a:extLst>
          </p:cNvPr>
          <p:cNvSpPr txBox="1"/>
          <p:nvPr/>
        </p:nvSpPr>
        <p:spPr>
          <a:xfrm>
            <a:off x="6536760" y="1345504"/>
            <a:ext cx="1181100" cy="307777"/>
          </a:xfrm>
          <a:prstGeom prst="rect">
            <a:avLst/>
          </a:prstGeom>
          <a:noFill/>
        </p:spPr>
        <p:txBody>
          <a:bodyPr wrap="square" rtlCol="0">
            <a:spAutoFit/>
          </a:bodyPr>
          <a:lstStyle/>
          <a:p>
            <a:pPr algn="ctr"/>
            <a:r>
              <a:rPr lang="en-US" sz="1400" b="1" dirty="0"/>
              <a:t>9.1 Figure 10</a:t>
            </a:r>
          </a:p>
        </p:txBody>
      </p:sp>
      <p:pic>
        <p:nvPicPr>
          <p:cNvPr id="4" name="Content Placeholder 6" descr="The notice reads as follows: NOTICE. PREVENTIVES OF CHOLERA! Published by order of the Sanatory Committee, under the sanction of the Medical Counsel. BE TEMPERATE IN EATING &amp;#x0026; DRINKING! Avoid Raw Vegetables and Unripe Fruit!. Abstain from COLD WATER, when heated, and above all from Ardent Spirits, and if habit have rendered them indispensable, take much less than usual.">
            <a:extLst>
              <a:ext uri="{FF2B5EF4-FFF2-40B4-BE49-F238E27FC236}">
                <a16:creationId xmlns:a16="http://schemas.microsoft.com/office/drawing/2014/main" id="{2EA595AE-3E00-616F-73CB-5CC0BA767A9F}"/>
              </a:ext>
            </a:extLst>
          </p:cNvPr>
          <p:cNvPicPr>
            <a:picLocks noChangeAspect="1"/>
          </p:cNvPicPr>
          <p:nvPr/>
        </p:nvPicPr>
        <p:blipFill>
          <a:blip r:embed="rId2"/>
          <a:srcRect l="17592" t="3667" r="17592" b="3000"/>
          <a:stretch/>
        </p:blipFill>
        <p:spPr>
          <a:xfrm>
            <a:off x="5264598" y="1731149"/>
            <a:ext cx="3721769" cy="2977415"/>
          </a:xfrm>
          <a:prstGeom prst="rect">
            <a:avLst/>
          </a:prstGeom>
        </p:spPr>
      </p:pic>
      <p:sp>
        <p:nvSpPr>
          <p:cNvPr id="7" name="TextBox 6">
            <a:extLst>
              <a:ext uri="{FF2B5EF4-FFF2-40B4-BE49-F238E27FC236}">
                <a16:creationId xmlns:a16="http://schemas.microsoft.com/office/drawing/2014/main" id="{6D085FA5-B428-BD8A-27AC-569E77883F7C}"/>
              </a:ext>
              <a:ext uri="{C183D7F6-B498-43B3-948B-1728B52AA6E4}">
                <adec:decorative xmlns:adec="http://schemas.microsoft.com/office/drawing/2017/decorative" val="0"/>
              </a:ext>
            </a:extLst>
          </p:cNvPr>
          <p:cNvSpPr txBox="1"/>
          <p:nvPr/>
        </p:nvSpPr>
        <p:spPr>
          <a:xfrm>
            <a:off x="5334000" y="4804609"/>
            <a:ext cx="3582966" cy="400110"/>
          </a:xfrm>
          <a:prstGeom prst="rect">
            <a:avLst/>
          </a:prstGeom>
          <a:noFill/>
        </p:spPr>
        <p:txBody>
          <a:bodyPr wrap="square" rtlCol="0">
            <a:spAutoFit/>
          </a:bodyPr>
          <a:lstStyle/>
          <a:p>
            <a:pPr algn="ctr"/>
            <a:r>
              <a:rPr lang="en-US" sz="1000" dirty="0"/>
              <a:t>New York Historical Society on Wikimedia Commons. "Cholera newspaper."</a:t>
            </a:r>
          </a:p>
        </p:txBody>
      </p:sp>
    </p:spTree>
    <p:extLst>
      <p:ext uri="{BB962C8B-B14F-4D97-AF65-F5344CB8AC3E}">
        <p14:creationId xmlns:p14="http://schemas.microsoft.com/office/powerpoint/2010/main" val="3891184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B63CEF-8C12-0602-A15D-81C352E0A00D}"/>
              </a:ext>
            </a:extLst>
          </p:cNvPr>
          <p:cNvSpPr>
            <a:spLocks noGrp="1"/>
          </p:cNvSpPr>
          <p:nvPr>
            <p:ph type="title"/>
          </p:nvPr>
        </p:nvSpPr>
        <p:spPr/>
        <p:txBody>
          <a:bodyPr/>
          <a:lstStyle/>
          <a:p>
            <a:r>
              <a:rPr lang="en-IN" dirty="0"/>
              <a:t>Science and You</a:t>
            </a:r>
            <a:r>
              <a:rPr lang="en-IN" sz="1600" baseline="-25000" dirty="0"/>
              <a:t>1</a:t>
            </a:r>
            <a:endParaRPr lang="en-IN" dirty="0"/>
          </a:p>
        </p:txBody>
      </p:sp>
      <p:sp>
        <p:nvSpPr>
          <p:cNvPr id="5" name="Content Placeholder 4">
            <a:extLst>
              <a:ext uri="{FF2B5EF4-FFF2-40B4-BE49-F238E27FC236}">
                <a16:creationId xmlns:a16="http://schemas.microsoft.com/office/drawing/2014/main" id="{0260E93C-4811-B67E-0914-9AA2D94CC4C0}"/>
              </a:ext>
            </a:extLst>
          </p:cNvPr>
          <p:cNvSpPr>
            <a:spLocks noGrp="1"/>
          </p:cNvSpPr>
          <p:nvPr>
            <p:ph idx="1"/>
          </p:nvPr>
        </p:nvSpPr>
        <p:spPr/>
        <p:txBody>
          <a:bodyPr>
            <a:normAutofit fontScale="92500"/>
          </a:bodyPr>
          <a:lstStyle/>
          <a:p>
            <a:pPr marL="457200" indent="-457200">
              <a:buFont typeface="Arial" panose="020B0604020202020204" pitchFamily="34" charset="0"/>
              <a:buChar char="•"/>
            </a:pPr>
            <a:r>
              <a:rPr lang="en-US" dirty="0"/>
              <a:t>G protein-coupled receptors (GPCRs) are very common in animals, including humans.</a:t>
            </a:r>
          </a:p>
          <a:p>
            <a:pPr marL="457200" indent="-457200">
              <a:buFont typeface="Arial" panose="020B0604020202020204" pitchFamily="34" charset="0"/>
              <a:buChar char="•"/>
            </a:pPr>
            <a:r>
              <a:rPr lang="en-US" dirty="0"/>
              <a:t>Humans have over 300 different kinds of GPCRs in the nose alone, which detect aromas.</a:t>
            </a:r>
          </a:p>
          <a:p>
            <a:pPr marL="457200" indent="-457200">
              <a:buFont typeface="Arial" panose="020B0604020202020204" pitchFamily="34" charset="0"/>
              <a:buChar char="•"/>
            </a:pPr>
            <a:r>
              <a:rPr lang="en-US" dirty="0"/>
              <a:t>These olfactory receptors help distinguish between different scents like chocolate, coffee, and cinnamon.</a:t>
            </a:r>
          </a:p>
          <a:p>
            <a:pPr marL="457200" indent="-457200">
              <a:buFont typeface="Arial" panose="020B0604020202020204" pitchFamily="34" charset="0"/>
              <a:buChar char="•"/>
            </a:pPr>
            <a:r>
              <a:rPr lang="en-US" dirty="0"/>
              <a:t>Dogs have twice as many olfactory GPCRs as humans, allowing for a better sense of smell.</a:t>
            </a:r>
          </a:p>
          <a:p>
            <a:pPr marL="457200" indent="-457200">
              <a:buFont typeface="Arial" panose="020B0604020202020204" pitchFamily="34" charset="0"/>
              <a:buChar char="•"/>
            </a:pPr>
            <a:r>
              <a:rPr lang="en-US" dirty="0"/>
              <a:t>Mice have an even greater assortment, with over 1,000 different kinds of GPCRs in their noses.</a:t>
            </a:r>
            <a:endParaRPr lang="en-IN" dirty="0"/>
          </a:p>
        </p:txBody>
      </p:sp>
    </p:spTree>
    <p:extLst>
      <p:ext uri="{BB962C8B-B14F-4D97-AF65-F5344CB8AC3E}">
        <p14:creationId xmlns:p14="http://schemas.microsoft.com/office/powerpoint/2010/main" val="4231015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850011"/>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Compare</a:t>
            </a:r>
            <a:r>
              <a:rPr lang="en-US" dirty="0"/>
              <a:t> internal receptors with cell-surface receptors.</a:t>
            </a:r>
          </a:p>
          <a:p>
            <a:pPr marL="457200" indent="-457200">
              <a:buFont typeface="Arial" panose="020B0604020202020204" pitchFamily="34" charset="0"/>
              <a:buChar char="•"/>
              <a:tabLst>
                <a:tab pos="457200" algn="l"/>
              </a:tabLst>
            </a:pPr>
            <a:r>
              <a:rPr lang="en-US" b="1" i="0" dirty="0"/>
              <a:t>Describe</a:t>
            </a:r>
            <a:r>
              <a:rPr lang="en-US" i="0" dirty="0"/>
              <a:t> four types of signaling mechanisms found in multicellular organisms.</a:t>
            </a:r>
          </a:p>
          <a:p>
            <a:pPr marL="457200" indent="-457200">
              <a:buFont typeface="Arial" panose="020B0604020202020204" pitchFamily="34" charset="0"/>
              <a:buChar char="•"/>
              <a:tabLst>
                <a:tab pos="457200" algn="l"/>
              </a:tabLst>
            </a:pPr>
            <a:r>
              <a:rPr lang="en-US" b="1" i="0" dirty="0"/>
              <a:t>Recognize</a:t>
            </a:r>
            <a:r>
              <a:rPr lang="en-US" i="0" dirty="0"/>
              <a:t> the relationship between a ligand</a:t>
            </a:r>
            <a:r>
              <a:rPr lang="en-US" dirty="0">
                <a:effectLst/>
                <a:latin typeface="Calibri" panose="020F0502020204030204" pitchFamily="34" charset="0"/>
              </a:rPr>
              <a:t>'</a:t>
            </a:r>
            <a:r>
              <a:rPr lang="en-US" i="0" dirty="0"/>
              <a:t>s structure and its mechanism of action.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BF9A-3F0D-36D5-A7D2-DF3760FDC0F8}"/>
              </a:ext>
            </a:extLst>
          </p:cNvPr>
          <p:cNvSpPr>
            <a:spLocks noGrp="1"/>
          </p:cNvSpPr>
          <p:nvPr>
            <p:ph type="title"/>
          </p:nvPr>
        </p:nvSpPr>
        <p:spPr/>
        <p:txBody>
          <a:bodyPr/>
          <a:lstStyle/>
          <a:p>
            <a:r>
              <a:rPr lang="en-IN" dirty="0"/>
              <a:t>Enzyme-Linked Receptors</a:t>
            </a:r>
            <a:endParaRPr lang="en-IN" sz="1600" baseline="-25000" dirty="0"/>
          </a:p>
        </p:txBody>
      </p:sp>
      <p:sp>
        <p:nvSpPr>
          <p:cNvPr id="3" name="Content Placeholder 2">
            <a:extLst>
              <a:ext uri="{FF2B5EF4-FFF2-40B4-BE49-F238E27FC236}">
                <a16:creationId xmlns:a16="http://schemas.microsoft.com/office/drawing/2014/main" id="{755EF3D4-F229-E59A-05A1-18AE128E91F6}"/>
              </a:ext>
            </a:extLst>
          </p:cNvPr>
          <p:cNvSpPr>
            <a:spLocks noGrp="1"/>
          </p:cNvSpPr>
          <p:nvPr>
            <p:ph idx="1"/>
          </p:nvPr>
        </p:nvSpPr>
        <p:spPr>
          <a:xfrm>
            <a:off x="457200" y="1280160"/>
            <a:ext cx="4038600" cy="4572000"/>
          </a:xfrm>
        </p:spPr>
        <p:txBody>
          <a:bodyPr>
            <a:normAutofit fontScale="92500" lnSpcReduction="10000"/>
          </a:bodyPr>
          <a:lstStyle/>
          <a:p>
            <a:pPr marL="80963" lvl="1" indent="0">
              <a:buNone/>
            </a:pPr>
            <a:r>
              <a:rPr lang="en-IN" b="1" dirty="0"/>
              <a:t>Enzyme-linked receptors: </a:t>
            </a:r>
            <a:r>
              <a:rPr lang="en-US" dirty="0"/>
              <a:t>cell-surface receptor with intracellular domains that are associated with membrane-bound enzymes</a:t>
            </a:r>
          </a:p>
          <a:p>
            <a:pPr marL="538163" lvl="1" indent="-457200">
              <a:buFont typeface="Arial" panose="020B0604020202020204" pitchFamily="34" charset="0"/>
              <a:buChar char="•"/>
            </a:pPr>
            <a:r>
              <a:rPr lang="en-IN" dirty="0"/>
              <a:t>Tyrosine kinase receptors dimerize, autophosphorylate upon activation, and propagate a signal via phosphorylated tyrosine residues.</a:t>
            </a:r>
          </a:p>
        </p:txBody>
      </p:sp>
      <p:sp>
        <p:nvSpPr>
          <p:cNvPr id="6" name="TextBox 5">
            <a:extLst>
              <a:ext uri="{FF2B5EF4-FFF2-40B4-BE49-F238E27FC236}">
                <a16:creationId xmlns:a16="http://schemas.microsoft.com/office/drawing/2014/main" id="{E5502FB1-B522-B527-CB08-C4D351869E20}"/>
              </a:ext>
              <a:ext uri="{C183D7F6-B498-43B3-948B-1728B52AA6E4}">
                <adec:decorative xmlns:adec="http://schemas.microsoft.com/office/drawing/2017/decorative" val="0"/>
              </a:ext>
            </a:extLst>
          </p:cNvPr>
          <p:cNvSpPr txBox="1"/>
          <p:nvPr/>
        </p:nvSpPr>
        <p:spPr>
          <a:xfrm>
            <a:off x="6019800" y="1371600"/>
            <a:ext cx="1181100" cy="307777"/>
          </a:xfrm>
          <a:prstGeom prst="rect">
            <a:avLst/>
          </a:prstGeom>
          <a:noFill/>
        </p:spPr>
        <p:txBody>
          <a:bodyPr wrap="square" rtlCol="0">
            <a:spAutoFit/>
          </a:bodyPr>
          <a:lstStyle/>
          <a:p>
            <a:pPr algn="ctr"/>
            <a:r>
              <a:rPr lang="en-US" sz="1400" b="1" dirty="0"/>
              <a:t>9.1 Figure 11</a:t>
            </a:r>
          </a:p>
        </p:txBody>
      </p:sp>
      <p:pic>
        <p:nvPicPr>
          <p:cNvPr id="4" name="Content Placeholder 4" descr="This illustration shows two receptor tyrosine kinase monomers embedded in the plasma membrane and two inactive relay proteins within the cell. Upon binding of a signaling molecule to the signal-binding site, the receptors come together and form a dimer. Tyrosine residues on the intracellular surface are then phosphorylated, triggering a cellular response. The cellular response involves binding of relay proteins to the dimer, which result in Cellular Response 1 and Cellular Response 2.">
            <a:extLst>
              <a:ext uri="{FF2B5EF4-FFF2-40B4-BE49-F238E27FC236}">
                <a16:creationId xmlns:a16="http://schemas.microsoft.com/office/drawing/2014/main" id="{27050DB1-834E-48BB-32CF-051902EED679}"/>
              </a:ext>
            </a:extLst>
          </p:cNvPr>
          <p:cNvPicPr>
            <a:picLocks noChangeAspect="1"/>
          </p:cNvPicPr>
          <p:nvPr/>
        </p:nvPicPr>
        <p:blipFill>
          <a:blip r:embed="rId2"/>
          <a:srcRect l="16667" t="3667" r="16667" b="3000"/>
          <a:stretch/>
        </p:blipFill>
        <p:spPr>
          <a:xfrm>
            <a:off x="4724400" y="1856810"/>
            <a:ext cx="4176757" cy="3248589"/>
          </a:xfrm>
          <a:prstGeom prst="rect">
            <a:avLst/>
          </a:prstGeom>
        </p:spPr>
      </p:pic>
      <p:sp>
        <p:nvSpPr>
          <p:cNvPr id="7" name="TextBox 6">
            <a:extLst>
              <a:ext uri="{FF2B5EF4-FFF2-40B4-BE49-F238E27FC236}">
                <a16:creationId xmlns:a16="http://schemas.microsoft.com/office/drawing/2014/main" id="{51D23F27-5A40-EDF2-D81F-1D292EF8E3DA}"/>
              </a:ext>
              <a:ext uri="{C183D7F6-B498-43B3-948B-1728B52AA6E4}">
                <adec:decorative xmlns:adec="http://schemas.microsoft.com/office/drawing/2017/decorative" val="0"/>
              </a:ext>
            </a:extLst>
          </p:cNvPr>
          <p:cNvSpPr txBox="1"/>
          <p:nvPr/>
        </p:nvSpPr>
        <p:spPr>
          <a:xfrm>
            <a:off x="4572000" y="5234303"/>
            <a:ext cx="4267200" cy="400110"/>
          </a:xfrm>
          <a:prstGeom prst="rect">
            <a:avLst/>
          </a:prstGeom>
          <a:noFill/>
        </p:spPr>
        <p:txBody>
          <a:bodyPr wrap="square" rtlCol="0">
            <a:spAutoFit/>
          </a:bodyPr>
          <a:lstStyle/>
          <a:p>
            <a:pPr algn="ctr"/>
            <a:r>
              <a:rPr lang="en-US" sz="1000" dirty="0"/>
              <a:t>Rao, A., Ryan, K., Tag, A., Fletcher, S. and Hawkins, A. Department of Biology, Texas A&amp;M University. "Receptor tyrosine kinase."</a:t>
            </a:r>
          </a:p>
        </p:txBody>
      </p:sp>
    </p:spTree>
    <p:extLst>
      <p:ext uri="{BB962C8B-B14F-4D97-AF65-F5344CB8AC3E}">
        <p14:creationId xmlns:p14="http://schemas.microsoft.com/office/powerpoint/2010/main" val="931881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28668-7E56-8A48-2D09-811D8DBCCAAA}"/>
              </a:ext>
            </a:extLst>
          </p:cNvPr>
          <p:cNvSpPr>
            <a:spLocks noGrp="1"/>
          </p:cNvSpPr>
          <p:nvPr>
            <p:ph type="title"/>
          </p:nvPr>
        </p:nvSpPr>
        <p:spPr/>
        <p:txBody>
          <a:bodyPr/>
          <a:lstStyle/>
          <a:p>
            <a:r>
              <a:rPr lang="en-IN" dirty="0"/>
              <a:t>Signaling Molecules</a:t>
            </a:r>
            <a:r>
              <a:rPr lang="en-IN" sz="1600" baseline="-25000" dirty="0"/>
              <a:t>1</a:t>
            </a:r>
          </a:p>
        </p:txBody>
      </p:sp>
      <p:sp>
        <p:nvSpPr>
          <p:cNvPr id="3" name="Content Placeholder 2">
            <a:extLst>
              <a:ext uri="{FF2B5EF4-FFF2-40B4-BE49-F238E27FC236}">
                <a16:creationId xmlns:a16="http://schemas.microsoft.com/office/drawing/2014/main" id="{7601A675-8D61-3D13-5140-BF9EE9A36115}"/>
              </a:ext>
            </a:extLst>
          </p:cNvPr>
          <p:cNvSpPr>
            <a:spLocks noGrp="1"/>
          </p:cNvSpPr>
          <p:nvPr>
            <p:ph idx="1"/>
          </p:nvPr>
        </p:nvSpPr>
        <p:spPr>
          <a:xfrm>
            <a:off x="457200" y="1280160"/>
            <a:ext cx="4724400" cy="4572000"/>
          </a:xfrm>
        </p:spPr>
        <p:txBody>
          <a:bodyPr>
            <a:normAutofit lnSpcReduction="10000"/>
          </a:bodyPr>
          <a:lstStyle/>
          <a:p>
            <a:r>
              <a:rPr lang="en-IN" dirty="0"/>
              <a:t>Small Hydrophobic Ligands</a:t>
            </a:r>
          </a:p>
          <a:p>
            <a:pPr marL="457200" indent="-457200">
              <a:buFont typeface="Arial" panose="020B0604020202020204" pitchFamily="34" charset="0"/>
              <a:buChar char="•"/>
            </a:pPr>
            <a:r>
              <a:rPr lang="en-IN" dirty="0"/>
              <a:t>Can diffuse across membranes to bind to internal receptors.</a:t>
            </a:r>
          </a:p>
          <a:p>
            <a:pPr marL="457200" indent="-457200">
              <a:buFont typeface="Arial" panose="020B0604020202020204" pitchFamily="34" charset="0"/>
              <a:buChar char="•"/>
            </a:pPr>
            <a:r>
              <a:rPr lang="en-IN" dirty="0"/>
              <a:t>Examples: Steroid hormones (estradiol and testosterone), cholesterol, and thyroid hormones</a:t>
            </a:r>
          </a:p>
          <a:p>
            <a:pPr marL="457200" indent="-457200">
              <a:buFont typeface="Arial" panose="020B0604020202020204" pitchFamily="34" charset="0"/>
              <a:buChar char="•"/>
            </a:pPr>
            <a:r>
              <a:rPr lang="en-IN" dirty="0"/>
              <a:t>Require carrier proteins for transport in the blood</a:t>
            </a:r>
          </a:p>
          <a:p>
            <a:endParaRPr lang="en-IN" dirty="0"/>
          </a:p>
        </p:txBody>
      </p:sp>
      <p:sp>
        <p:nvSpPr>
          <p:cNvPr id="6" name="TextBox 5">
            <a:extLst>
              <a:ext uri="{FF2B5EF4-FFF2-40B4-BE49-F238E27FC236}">
                <a16:creationId xmlns:a16="http://schemas.microsoft.com/office/drawing/2014/main" id="{A5555E49-B0B2-4F65-B962-8FF483B94A00}"/>
              </a:ext>
              <a:ext uri="{C183D7F6-B498-43B3-948B-1728B52AA6E4}">
                <adec:decorative xmlns:adec="http://schemas.microsoft.com/office/drawing/2017/decorative" val="0"/>
              </a:ext>
            </a:extLst>
          </p:cNvPr>
          <p:cNvSpPr txBox="1"/>
          <p:nvPr/>
        </p:nvSpPr>
        <p:spPr>
          <a:xfrm>
            <a:off x="6324600" y="1323350"/>
            <a:ext cx="1181100" cy="307777"/>
          </a:xfrm>
          <a:prstGeom prst="rect">
            <a:avLst/>
          </a:prstGeom>
          <a:noFill/>
        </p:spPr>
        <p:txBody>
          <a:bodyPr wrap="square" rtlCol="0">
            <a:spAutoFit/>
          </a:bodyPr>
          <a:lstStyle/>
          <a:p>
            <a:pPr algn="ctr"/>
            <a:r>
              <a:rPr lang="en-US" sz="1400" b="1" dirty="0"/>
              <a:t>9.1 Figure 12</a:t>
            </a:r>
          </a:p>
        </p:txBody>
      </p:sp>
      <p:pic>
        <p:nvPicPr>
          <p:cNvPr id="4" name="Content Placeholder 4" descr="The molecular structures of cholesterol, progesterone, aldosterone, testosterone, cortisol, and estradiol are shown. All molecules share a four-ring structure but differ in the types of functional groups attached to it. Arrows demonstrate how cholesterol acts as the precursor to progesterone, which then acts as a precursor to aldosterone, testosterone, and cortisol. Testosterone acts as a precursor to estradiol.">
            <a:extLst>
              <a:ext uri="{FF2B5EF4-FFF2-40B4-BE49-F238E27FC236}">
                <a16:creationId xmlns:a16="http://schemas.microsoft.com/office/drawing/2014/main" id="{8ABC71BE-4C54-563B-F99F-F4DD253A898D}"/>
              </a:ext>
            </a:extLst>
          </p:cNvPr>
          <p:cNvPicPr>
            <a:picLocks noChangeAspect="1"/>
          </p:cNvPicPr>
          <p:nvPr/>
        </p:nvPicPr>
        <p:blipFill>
          <a:blip r:embed="rId2"/>
          <a:srcRect l="15741" t="3666" r="15741"/>
          <a:stretch/>
        </p:blipFill>
        <p:spPr>
          <a:xfrm>
            <a:off x="5012786" y="1614529"/>
            <a:ext cx="3804727" cy="2971800"/>
          </a:xfrm>
          <a:prstGeom prst="rect">
            <a:avLst/>
          </a:prstGeom>
        </p:spPr>
      </p:pic>
    </p:spTree>
    <p:extLst>
      <p:ext uri="{BB962C8B-B14F-4D97-AF65-F5344CB8AC3E}">
        <p14:creationId xmlns:p14="http://schemas.microsoft.com/office/powerpoint/2010/main" val="1995410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6637-EB05-F797-2F61-4F94E7D2405F}"/>
              </a:ext>
            </a:extLst>
          </p:cNvPr>
          <p:cNvSpPr>
            <a:spLocks noGrp="1"/>
          </p:cNvSpPr>
          <p:nvPr>
            <p:ph type="title"/>
          </p:nvPr>
        </p:nvSpPr>
        <p:spPr/>
        <p:txBody>
          <a:bodyPr/>
          <a:lstStyle/>
          <a:p>
            <a:r>
              <a:rPr lang="en-IN" dirty="0"/>
              <a:t>Signaling Molecules</a:t>
            </a:r>
            <a:r>
              <a:rPr lang="en-IN" sz="1600" baseline="-25000" dirty="0"/>
              <a:t>2</a:t>
            </a:r>
          </a:p>
        </p:txBody>
      </p:sp>
      <p:sp>
        <p:nvSpPr>
          <p:cNvPr id="3" name="Content Placeholder 2">
            <a:extLst>
              <a:ext uri="{FF2B5EF4-FFF2-40B4-BE49-F238E27FC236}">
                <a16:creationId xmlns:a16="http://schemas.microsoft.com/office/drawing/2014/main" id="{CBBF20DA-904F-FBF7-D9B6-0B802BA4A34A}"/>
              </a:ext>
            </a:extLst>
          </p:cNvPr>
          <p:cNvSpPr>
            <a:spLocks noGrp="1"/>
          </p:cNvSpPr>
          <p:nvPr>
            <p:ph idx="1"/>
          </p:nvPr>
        </p:nvSpPr>
        <p:spPr/>
        <p:txBody>
          <a:bodyPr/>
          <a:lstStyle/>
          <a:p>
            <a:r>
              <a:rPr lang="en-IN" dirty="0"/>
              <a:t>Water-Soluble Ligands</a:t>
            </a:r>
          </a:p>
          <a:p>
            <a:pPr marL="806450" lvl="1" indent="-457200">
              <a:buFont typeface="Arial" panose="020B0604020202020204" pitchFamily="34" charset="0"/>
              <a:buChar char="•"/>
            </a:pPr>
            <a:r>
              <a:rPr lang="en-IN" dirty="0"/>
              <a:t>Polar molecules that bind to cell-surface receptors</a:t>
            </a:r>
          </a:p>
          <a:p>
            <a:pPr marL="1255713" lvl="1" indent="-457200">
              <a:buFont typeface="Arial" panose="020B0604020202020204" pitchFamily="34" charset="0"/>
              <a:buChar char="•"/>
            </a:pPr>
            <a:r>
              <a:rPr lang="en-IN" dirty="0"/>
              <a:t>Include small molecules, peptides, and proteins</a:t>
            </a:r>
          </a:p>
          <a:p>
            <a:pPr marL="1255713" lvl="1" indent="-457200">
              <a:buFont typeface="Arial" panose="020B0604020202020204" pitchFamily="34" charset="0"/>
              <a:buChar char="•"/>
            </a:pPr>
            <a:r>
              <a:rPr lang="en-IN" dirty="0"/>
              <a:t>Cannot pass through the membrane unaided</a:t>
            </a:r>
          </a:p>
          <a:p>
            <a:endParaRPr lang="en-IN" dirty="0"/>
          </a:p>
        </p:txBody>
      </p:sp>
    </p:spTree>
    <p:extLst>
      <p:ext uri="{BB962C8B-B14F-4D97-AF65-F5344CB8AC3E}">
        <p14:creationId xmlns:p14="http://schemas.microsoft.com/office/powerpoint/2010/main" val="3832135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F62C3-B63E-12D0-9FC8-4CBCB4FE7D4B}"/>
              </a:ext>
            </a:extLst>
          </p:cNvPr>
          <p:cNvSpPr>
            <a:spLocks noGrp="1"/>
          </p:cNvSpPr>
          <p:nvPr>
            <p:ph type="title"/>
          </p:nvPr>
        </p:nvSpPr>
        <p:spPr/>
        <p:txBody>
          <a:bodyPr/>
          <a:lstStyle/>
          <a:p>
            <a:r>
              <a:rPr lang="en-IN" dirty="0"/>
              <a:t>Signaling Molecules</a:t>
            </a:r>
            <a:r>
              <a:rPr lang="en-IN" sz="1600" baseline="-25000" dirty="0"/>
              <a:t>3</a:t>
            </a:r>
          </a:p>
        </p:txBody>
      </p:sp>
      <p:sp>
        <p:nvSpPr>
          <p:cNvPr id="3" name="Content Placeholder 2">
            <a:extLst>
              <a:ext uri="{FF2B5EF4-FFF2-40B4-BE49-F238E27FC236}">
                <a16:creationId xmlns:a16="http://schemas.microsoft.com/office/drawing/2014/main" id="{D86AF93D-E047-8F7F-E008-C5A4556831FB}"/>
              </a:ext>
            </a:extLst>
          </p:cNvPr>
          <p:cNvSpPr>
            <a:spLocks noGrp="1"/>
          </p:cNvSpPr>
          <p:nvPr>
            <p:ph idx="1"/>
          </p:nvPr>
        </p:nvSpPr>
        <p:spPr/>
        <p:txBody>
          <a:bodyPr/>
          <a:lstStyle/>
          <a:p>
            <a:r>
              <a:rPr lang="en-IN" dirty="0"/>
              <a:t>Other Ligands</a:t>
            </a:r>
          </a:p>
          <a:p>
            <a:pPr marL="457200" indent="-457200">
              <a:buFont typeface="Arial" panose="020B0604020202020204" pitchFamily="34" charset="0"/>
              <a:buChar char="•"/>
            </a:pPr>
            <a:r>
              <a:rPr lang="en-IN" dirty="0"/>
              <a:t>Gaseous ligands like nitric oxide (NO) can diffuse across membranes</a:t>
            </a:r>
          </a:p>
          <a:p>
            <a:pPr marL="985838" lvl="1" indent="-457200">
              <a:buFont typeface="Arial" panose="020B0604020202020204" pitchFamily="34" charset="0"/>
              <a:buChar char="•"/>
            </a:pPr>
            <a:r>
              <a:rPr lang="en-IN" dirty="0"/>
              <a:t>NO induces smooth muscle relaxation, acts as vasodilator</a:t>
            </a:r>
          </a:p>
          <a:p>
            <a:pPr marL="985838" lvl="1" indent="-457200">
              <a:buFont typeface="Arial" panose="020B0604020202020204" pitchFamily="34" charset="0"/>
              <a:buChar char="•"/>
            </a:pPr>
            <a:r>
              <a:rPr lang="en-IN" dirty="0"/>
              <a:t>Viagra targets this NO vasodilation pathway</a:t>
            </a:r>
          </a:p>
        </p:txBody>
      </p:sp>
    </p:spTree>
    <p:extLst>
      <p:ext uri="{BB962C8B-B14F-4D97-AF65-F5344CB8AC3E}">
        <p14:creationId xmlns:p14="http://schemas.microsoft.com/office/powerpoint/2010/main" val="1981026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B63CEF-8C12-0602-A15D-81C352E0A00D}"/>
              </a:ext>
            </a:extLst>
          </p:cNvPr>
          <p:cNvSpPr>
            <a:spLocks noGrp="1"/>
          </p:cNvSpPr>
          <p:nvPr>
            <p:ph type="title"/>
          </p:nvPr>
        </p:nvSpPr>
        <p:spPr/>
        <p:txBody>
          <a:bodyPr/>
          <a:lstStyle/>
          <a:p>
            <a:r>
              <a:rPr lang="en-IN" dirty="0"/>
              <a:t>Science and You</a:t>
            </a:r>
            <a:r>
              <a:rPr lang="en-IN" sz="1600" baseline="-25000" dirty="0"/>
              <a:t>2</a:t>
            </a:r>
          </a:p>
        </p:txBody>
      </p:sp>
      <p:sp>
        <p:nvSpPr>
          <p:cNvPr id="5" name="Content Placeholder 4">
            <a:extLst>
              <a:ext uri="{FF2B5EF4-FFF2-40B4-BE49-F238E27FC236}">
                <a16:creationId xmlns:a16="http://schemas.microsoft.com/office/drawing/2014/main" id="{0260E93C-4811-B67E-0914-9AA2D94CC4C0}"/>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dirty="0"/>
              <a:t>Cells naturally produce adenosine, which builds up during the day to create "sleep pressure" at night.</a:t>
            </a:r>
          </a:p>
          <a:p>
            <a:pPr marL="457200" indent="-457200">
              <a:buFont typeface="Arial" panose="020B0604020202020204" pitchFamily="34" charset="0"/>
              <a:buChar char="•"/>
            </a:pPr>
            <a:r>
              <a:rPr lang="en-US" dirty="0"/>
              <a:t>Adenosine enters brain cells via receptors, promoting feelings of sleepiness.</a:t>
            </a:r>
          </a:p>
          <a:p>
            <a:pPr marL="457200" indent="-457200">
              <a:buFont typeface="Arial" panose="020B0604020202020204" pitchFamily="34" charset="0"/>
              <a:buChar char="•"/>
            </a:pPr>
            <a:r>
              <a:rPr lang="en-US" dirty="0"/>
              <a:t>Caffeine competes with adenosine to bind to these receptors, reducing sleep pressure.</a:t>
            </a:r>
          </a:p>
          <a:p>
            <a:pPr marL="457200" indent="-457200">
              <a:buFont typeface="Arial" panose="020B0604020202020204" pitchFamily="34" charset="0"/>
              <a:buChar char="•"/>
            </a:pPr>
            <a:r>
              <a:rPr lang="en-US" dirty="0"/>
              <a:t>Caffeine has a half-life of 5-6 hours, so consumption later in the day can disrupt sleep.</a:t>
            </a:r>
          </a:p>
          <a:p>
            <a:pPr marL="457200" indent="-457200">
              <a:buFont typeface="Arial" panose="020B0604020202020204" pitchFamily="34" charset="0"/>
              <a:buChar char="•"/>
            </a:pPr>
            <a:r>
              <a:rPr lang="en-US" dirty="0"/>
              <a:t>Moderate caffeine intake earlier in the day avoids interference with adenosine receptors at bedtime.</a:t>
            </a:r>
            <a:endParaRPr lang="en-IN" dirty="0"/>
          </a:p>
        </p:txBody>
      </p:sp>
    </p:spTree>
    <p:extLst>
      <p:ext uri="{BB962C8B-B14F-4D97-AF65-F5344CB8AC3E}">
        <p14:creationId xmlns:p14="http://schemas.microsoft.com/office/powerpoint/2010/main" val="481779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3315" name="Rectangle 3"/>
          <p:cNvSpPr>
            <a:spLocks noGrp="1"/>
          </p:cNvSpPr>
          <p:nvPr>
            <p:ph idx="1"/>
          </p:nvPr>
        </p:nvSpPr>
        <p:spPr>
          <a:prstGeom prst="rect">
            <a:avLst/>
          </a:prstGeom>
        </p:spPr>
        <p:txBody>
          <a:bodyPr>
            <a:normAutofit fontScale="92500" lnSpcReduction="10000"/>
          </a:bodyPr>
          <a:lstStyle/>
          <a:p>
            <a:pPr marL="0" indent="0">
              <a:buNone/>
            </a:pPr>
            <a:r>
              <a:rPr lang="en-US" dirty="0"/>
              <a:t>Cells communicate via intercellular and intracellular signaling.</a:t>
            </a:r>
          </a:p>
          <a:p>
            <a:pPr marL="457200" indent="-457200">
              <a:buFont typeface="Arial" panose="020B0604020202020204" pitchFamily="34" charset="0"/>
              <a:buChar char="•"/>
            </a:pPr>
            <a:r>
              <a:rPr lang="en-US" dirty="0"/>
              <a:t>Four signaling categories: paracrine, endocrine, autocrine, and direct signaling across gap junctions</a:t>
            </a:r>
          </a:p>
          <a:p>
            <a:pPr marL="457200" indent="-457200">
              <a:buFont typeface="Arial" panose="020B0604020202020204" pitchFamily="34" charset="0"/>
              <a:buChar char="•"/>
            </a:pPr>
            <a:r>
              <a:rPr lang="en-US" dirty="0"/>
              <a:t>Internal receptors bind ligands that cross the membrane and affect gene expression.</a:t>
            </a:r>
          </a:p>
          <a:p>
            <a:pPr marL="457200" indent="-457200">
              <a:buFont typeface="Arial" panose="020B0604020202020204" pitchFamily="34" charset="0"/>
              <a:buChar char="•"/>
            </a:pPr>
            <a:r>
              <a:rPr lang="en-US" dirty="0"/>
              <a:t>Cell-surface receptors transduce external signals via ion channel-linked receptors, G protein-coupled receptors, and enzyme-linked receptors.</a:t>
            </a:r>
          </a:p>
          <a:p>
            <a:pPr marL="457200" indent="-457200">
              <a:buFont typeface="Arial" panose="020B0604020202020204" pitchFamily="34" charset="0"/>
              <a:buChar char="•"/>
            </a:pPr>
            <a:r>
              <a:rPr lang="en-US" dirty="0"/>
              <a:t>Hydrophobic ligands bind to internal receptor and hydrophilic ligands bind to cell-surface receptors.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Cell Communication</a:t>
            </a:r>
            <a:endParaRPr lang="en-US" sz="3200" dirty="0">
              <a:solidFill>
                <a:schemeClr val="accent1"/>
              </a:solidFill>
            </a:endParaRPr>
          </a:p>
        </p:txBody>
      </p:sp>
      <p:sp>
        <p:nvSpPr>
          <p:cNvPr id="11267" name="Rectangle 3"/>
          <p:cNvSpPr>
            <a:spLocks noGrp="1"/>
          </p:cNvSpPr>
          <p:nvPr>
            <p:ph idx="1"/>
          </p:nvPr>
        </p:nvSpPr>
        <p:spPr>
          <a:xfrm>
            <a:off x="457201" y="1280160"/>
            <a:ext cx="4800599" cy="4572000"/>
          </a:xfrm>
          <a:prstGeom prst="rect">
            <a:avLst/>
          </a:prstGeom>
        </p:spPr>
        <p:txBody>
          <a:bodyPr>
            <a:noAutofit/>
          </a:bodyPr>
          <a:lstStyle/>
          <a:p>
            <a:pPr marL="0" indent="0">
              <a:buNone/>
            </a:pPr>
            <a:r>
              <a:rPr lang="en-US" sz="2400" dirty="0">
                <a:solidFill>
                  <a:schemeClr val="tx1"/>
                </a:solidFill>
              </a:rPr>
              <a:t>Communication between cells (intercellular signaling) and within cells (intracellular signaling) is vital.</a:t>
            </a:r>
          </a:p>
          <a:p>
            <a:r>
              <a:rPr lang="en-US" sz="2400" dirty="0">
                <a:solidFill>
                  <a:schemeClr val="tx1"/>
                </a:solidFill>
              </a:rPr>
              <a:t>Cells respond to external stimuli and coordinate functions.</a:t>
            </a:r>
          </a:p>
          <a:p>
            <a:r>
              <a:rPr lang="en-US" sz="2400" dirty="0">
                <a:solidFill>
                  <a:schemeClr val="tx1"/>
                </a:solidFill>
              </a:rPr>
              <a:t>Even single-celled organisms communicate to coordinate behaviors.</a:t>
            </a:r>
          </a:p>
          <a:p>
            <a:pPr lvl="1"/>
            <a:r>
              <a:rPr lang="en-US" sz="2400" dirty="0"/>
              <a:t>May create biofilms</a:t>
            </a:r>
            <a:endParaRPr lang="en-US" sz="2400" dirty="0">
              <a:solidFill>
                <a:schemeClr val="tx1"/>
              </a:solidFill>
            </a:endParaRPr>
          </a:p>
        </p:txBody>
      </p:sp>
      <p:sp>
        <p:nvSpPr>
          <p:cNvPr id="9" name="TextBox 8">
            <a:extLst>
              <a:ext uri="{FF2B5EF4-FFF2-40B4-BE49-F238E27FC236}">
                <a16:creationId xmlns:a16="http://schemas.microsoft.com/office/drawing/2014/main" id="{33932707-7CD9-AF90-F30D-87B85E8076F0}"/>
              </a:ext>
              <a:ext uri="{C183D7F6-B498-43B3-948B-1728B52AA6E4}">
                <adec:decorative xmlns:adec="http://schemas.microsoft.com/office/drawing/2017/decorative" val="0"/>
              </a:ext>
            </a:extLst>
          </p:cNvPr>
          <p:cNvSpPr txBox="1"/>
          <p:nvPr/>
        </p:nvSpPr>
        <p:spPr>
          <a:xfrm>
            <a:off x="5502396" y="5215195"/>
            <a:ext cx="3260713" cy="246221"/>
          </a:xfrm>
          <a:prstGeom prst="rect">
            <a:avLst/>
          </a:prstGeom>
          <a:noFill/>
        </p:spPr>
        <p:txBody>
          <a:bodyPr wrap="square" rtlCol="0">
            <a:spAutoFit/>
          </a:bodyPr>
          <a:lstStyle/>
          <a:p>
            <a:pPr algn="ctr"/>
            <a:r>
              <a:rPr lang="en-US" sz="1000" dirty="0"/>
              <a:t>CHUTTERSNAP on Unsplash. "Crowd."</a:t>
            </a:r>
          </a:p>
        </p:txBody>
      </p:sp>
      <p:sp>
        <p:nvSpPr>
          <p:cNvPr id="10" name="TextBox 9">
            <a:extLst>
              <a:ext uri="{FF2B5EF4-FFF2-40B4-BE49-F238E27FC236}">
                <a16:creationId xmlns:a16="http://schemas.microsoft.com/office/drawing/2014/main" id="{2B132A47-A81D-174C-0406-5041E874D115}"/>
              </a:ext>
            </a:extLst>
          </p:cNvPr>
          <p:cNvSpPr txBox="1"/>
          <p:nvPr/>
        </p:nvSpPr>
        <p:spPr>
          <a:xfrm>
            <a:off x="5105401" y="3722808"/>
            <a:ext cx="3940026" cy="1384995"/>
          </a:xfrm>
          <a:prstGeom prst="rect">
            <a:avLst/>
          </a:prstGeom>
          <a:noFill/>
        </p:spPr>
        <p:txBody>
          <a:bodyPr wrap="square" rtlCol="0">
            <a:spAutoFit/>
          </a:bodyPr>
          <a:lstStyle/>
          <a:p>
            <a:pPr algn="ctr"/>
            <a:r>
              <a:rPr lang="en-US" sz="1400" b="1" dirty="0"/>
              <a:t>9.1 Figure 1: </a:t>
            </a:r>
            <a:r>
              <a:rPr lang="en-US" sz="1400" dirty="0"/>
              <a:t>If you and your friend lose each other in a crowd, but have cell phones, you're more likely to find each other. Cell phone networks use various methods of encoding and signaling. Similarly, cells must communicate using specific signals and receptors to ensure that messages are clear.</a:t>
            </a:r>
          </a:p>
        </p:txBody>
      </p:sp>
      <p:pic>
        <p:nvPicPr>
          <p:cNvPr id="2" name="Content Placeholder 5" descr="A photograph of a large crowd of people">
            <a:extLst>
              <a:ext uri="{FF2B5EF4-FFF2-40B4-BE49-F238E27FC236}">
                <a16:creationId xmlns:a16="http://schemas.microsoft.com/office/drawing/2014/main" id="{C75B4750-42BD-2E7F-F032-192FEEBCF865}"/>
              </a:ext>
            </a:extLst>
          </p:cNvPr>
          <p:cNvPicPr>
            <a:picLocks noChangeAspect="1"/>
          </p:cNvPicPr>
          <p:nvPr/>
        </p:nvPicPr>
        <p:blipFill>
          <a:blip r:embed="rId2"/>
          <a:srcRect l="11111" t="4041" r="11111" b="2626"/>
          <a:stretch/>
        </p:blipFill>
        <p:spPr>
          <a:xfrm>
            <a:off x="5228842" y="1334376"/>
            <a:ext cx="3445488" cy="22969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Signaling Molecules and Cellular Receptors</a:t>
            </a:r>
            <a:endParaRPr lang="en-US" sz="3200" dirty="0">
              <a:solidFill>
                <a:schemeClr val="accent1"/>
              </a:solidFill>
            </a:endParaRPr>
          </a:p>
        </p:txBody>
      </p:sp>
      <p:sp>
        <p:nvSpPr>
          <p:cNvPr id="11267" name="Rectangle 3"/>
          <p:cNvSpPr>
            <a:spLocks noGrp="1"/>
          </p:cNvSpPr>
          <p:nvPr>
            <p:ph idx="1"/>
          </p:nvPr>
        </p:nvSpPr>
        <p:spPr>
          <a:xfrm>
            <a:off x="457201" y="1280160"/>
            <a:ext cx="5181600" cy="4572000"/>
          </a:xfrm>
          <a:prstGeom prst="rect">
            <a:avLst/>
          </a:prstGeom>
        </p:spPr>
        <p:txBody>
          <a:bodyPr>
            <a:noAutofit/>
          </a:bodyPr>
          <a:lstStyle/>
          <a:p>
            <a:pPr marL="447675" indent="-447675">
              <a:buNone/>
            </a:pPr>
            <a:r>
              <a:rPr lang="en-US" sz="2400" dirty="0">
                <a:solidFill>
                  <a:schemeClr val="tx1"/>
                </a:solidFill>
              </a:rPr>
              <a:t>Two types of cellular communication:</a:t>
            </a:r>
          </a:p>
          <a:p>
            <a:r>
              <a:rPr lang="en-US" sz="2400" b="1" dirty="0">
                <a:solidFill>
                  <a:schemeClr val="tx1"/>
                </a:solidFill>
              </a:rPr>
              <a:t>Intercellular signaling: </a:t>
            </a:r>
            <a:r>
              <a:rPr lang="en-US" sz="2400" dirty="0">
                <a:solidFill>
                  <a:schemeClr val="tx1"/>
                </a:solidFill>
              </a:rPr>
              <a:t>communication between cells</a:t>
            </a:r>
          </a:p>
          <a:p>
            <a:r>
              <a:rPr lang="en-US" sz="2400" b="1" dirty="0">
                <a:solidFill>
                  <a:schemeClr val="tx1"/>
                </a:solidFill>
              </a:rPr>
              <a:t>Intracellular signaling: </a:t>
            </a:r>
            <a:r>
              <a:rPr lang="en-US" sz="2400" dirty="0">
                <a:solidFill>
                  <a:schemeClr val="tx1"/>
                </a:solidFill>
              </a:rPr>
              <a:t>communication within a cell</a:t>
            </a:r>
          </a:p>
          <a:p>
            <a:pPr marL="0" indent="0">
              <a:buNone/>
            </a:pPr>
            <a:r>
              <a:rPr lang="en-US" sz="2400" b="1" dirty="0">
                <a:solidFill>
                  <a:schemeClr val="tx1"/>
                </a:solidFill>
              </a:rPr>
              <a:t>Signaling cells </a:t>
            </a:r>
            <a:r>
              <a:rPr lang="en-US" sz="2400" dirty="0">
                <a:solidFill>
                  <a:schemeClr val="tx1"/>
                </a:solidFill>
              </a:rPr>
              <a:t>release small molecules called ligands that act as signaling molecules </a:t>
            </a:r>
          </a:p>
          <a:p>
            <a:r>
              <a:rPr lang="en-US" sz="2400" dirty="0">
                <a:solidFill>
                  <a:schemeClr val="tx1"/>
                </a:solidFill>
              </a:rPr>
              <a:t>Ligands bind to specific receptor proteins on target cells.</a:t>
            </a:r>
          </a:p>
          <a:p>
            <a:pPr marL="447675" indent="-447675">
              <a:buNone/>
            </a:pPr>
            <a:r>
              <a:rPr lang="en-US" sz="2400" dirty="0">
                <a:solidFill>
                  <a:schemeClr val="tx1"/>
                </a:solidFill>
              </a:rPr>
              <a:t>	</a:t>
            </a:r>
          </a:p>
        </p:txBody>
      </p:sp>
      <p:sp>
        <p:nvSpPr>
          <p:cNvPr id="5" name="TextBox 4">
            <a:extLst>
              <a:ext uri="{FF2B5EF4-FFF2-40B4-BE49-F238E27FC236}">
                <a16:creationId xmlns:a16="http://schemas.microsoft.com/office/drawing/2014/main" id="{A7E871C1-D67E-98F2-F97E-5B80EB2F072A}"/>
              </a:ext>
              <a:ext uri="{C183D7F6-B498-43B3-948B-1728B52AA6E4}">
                <adec:decorative xmlns:adec="http://schemas.microsoft.com/office/drawing/2017/decorative" val="0"/>
              </a:ext>
            </a:extLst>
          </p:cNvPr>
          <p:cNvSpPr txBox="1"/>
          <p:nvPr/>
        </p:nvSpPr>
        <p:spPr>
          <a:xfrm>
            <a:off x="6542856" y="1392367"/>
            <a:ext cx="1181100" cy="307777"/>
          </a:xfrm>
          <a:prstGeom prst="rect">
            <a:avLst/>
          </a:prstGeom>
          <a:noFill/>
        </p:spPr>
        <p:txBody>
          <a:bodyPr wrap="square" rtlCol="0">
            <a:spAutoFit/>
          </a:bodyPr>
          <a:lstStyle/>
          <a:p>
            <a:pPr algn="ctr"/>
            <a:r>
              <a:rPr lang="en-US" sz="1400" b="1" dirty="0"/>
              <a:t>9.1 Figure 2</a:t>
            </a:r>
          </a:p>
        </p:txBody>
      </p:sp>
      <p:pic>
        <p:nvPicPr>
          <p:cNvPr id="2" name="Content Placeholder 5" descr="A secreting cell, target cell, and non-target cell are shown. The secreting cell releases diamond shaped hormones known as ligands, and the target cell received the ligands because it possess receptors that fit the shape of the ligand. Below, the non-target cell does not receive ligands because it has no receptors that fit them.">
            <a:extLst>
              <a:ext uri="{FF2B5EF4-FFF2-40B4-BE49-F238E27FC236}">
                <a16:creationId xmlns:a16="http://schemas.microsoft.com/office/drawing/2014/main" id="{1F9FCD75-9835-04D4-723F-7BF6DF89FE16}"/>
              </a:ext>
            </a:extLst>
          </p:cNvPr>
          <p:cNvPicPr>
            <a:picLocks noChangeAspect="1"/>
          </p:cNvPicPr>
          <p:nvPr/>
        </p:nvPicPr>
        <p:blipFill>
          <a:blip r:embed="rId2"/>
          <a:srcRect l="20370" t="3666" r="21296"/>
          <a:stretch/>
        </p:blipFill>
        <p:spPr>
          <a:xfrm>
            <a:off x="5562600" y="1862654"/>
            <a:ext cx="3256824" cy="2988007"/>
          </a:xfrm>
          <a:prstGeom prst="rect">
            <a:avLst/>
          </a:prstGeom>
        </p:spPr>
      </p:pic>
    </p:spTree>
    <p:extLst>
      <p:ext uri="{BB962C8B-B14F-4D97-AF65-F5344CB8AC3E}">
        <p14:creationId xmlns:p14="http://schemas.microsoft.com/office/powerpoint/2010/main" val="1585566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Forms of Signaling</a:t>
            </a:r>
            <a:endParaRPr lang="en-US" sz="3200" dirty="0">
              <a:solidFill>
                <a:schemeClr val="accent1"/>
              </a:solidFill>
            </a:endParaRPr>
          </a:p>
        </p:txBody>
      </p:sp>
      <p:sp>
        <p:nvSpPr>
          <p:cNvPr id="11267" name="Rectangle 3"/>
          <p:cNvSpPr>
            <a:spLocks noGrp="1"/>
          </p:cNvSpPr>
          <p:nvPr>
            <p:ph idx="1"/>
          </p:nvPr>
        </p:nvSpPr>
        <p:spPr>
          <a:xfrm>
            <a:off x="457200" y="976614"/>
            <a:ext cx="4724399" cy="4572000"/>
          </a:xfrm>
          <a:prstGeom prst="rect">
            <a:avLst/>
          </a:prstGeom>
        </p:spPr>
        <p:txBody>
          <a:bodyPr>
            <a:noAutofit/>
          </a:bodyPr>
          <a:lstStyle/>
          <a:p>
            <a:pPr marL="0" indent="0">
              <a:buNone/>
              <a:tabLst>
                <a:tab pos="461963" algn="l"/>
              </a:tabLst>
            </a:pPr>
            <a:r>
              <a:rPr lang="en-US" sz="2200" dirty="0">
                <a:solidFill>
                  <a:schemeClr val="tx1"/>
                </a:solidFill>
              </a:rPr>
              <a:t>Four categories of chemical signaling in multicellular organisms.</a:t>
            </a:r>
          </a:p>
          <a:p>
            <a:pPr>
              <a:tabLst>
                <a:tab pos="461963" algn="l"/>
              </a:tabLst>
            </a:pPr>
            <a:r>
              <a:rPr lang="en-US" sz="2200" dirty="0">
                <a:solidFill>
                  <a:schemeClr val="tx1"/>
                </a:solidFill>
              </a:rPr>
              <a:t>Paracrine signaling</a:t>
            </a:r>
          </a:p>
          <a:p>
            <a:pPr>
              <a:tabLst>
                <a:tab pos="461963" algn="l"/>
              </a:tabLst>
            </a:pPr>
            <a:r>
              <a:rPr lang="en-US" sz="2200" dirty="0">
                <a:solidFill>
                  <a:schemeClr val="tx1"/>
                </a:solidFill>
              </a:rPr>
              <a:t>Endocrine signaling</a:t>
            </a:r>
          </a:p>
          <a:p>
            <a:pPr>
              <a:tabLst>
                <a:tab pos="461963" algn="l"/>
              </a:tabLst>
            </a:pPr>
            <a:r>
              <a:rPr lang="en-US" sz="2200" dirty="0">
                <a:solidFill>
                  <a:schemeClr val="tx1"/>
                </a:solidFill>
              </a:rPr>
              <a:t>Autocrine signaling</a:t>
            </a:r>
          </a:p>
          <a:p>
            <a:pPr>
              <a:tabLst>
                <a:tab pos="461963" algn="l"/>
              </a:tabLst>
            </a:pPr>
            <a:r>
              <a:rPr lang="en-US" sz="2200" dirty="0">
                <a:solidFill>
                  <a:schemeClr val="tx1"/>
                </a:solidFill>
              </a:rPr>
              <a:t>Direct signaling across gap junctions</a:t>
            </a:r>
          </a:p>
          <a:p>
            <a:pPr marL="0" indent="0">
              <a:buNone/>
              <a:tabLst>
                <a:tab pos="461963" algn="l"/>
              </a:tabLst>
            </a:pPr>
            <a:endParaRPr lang="en-US" sz="2200" dirty="0">
              <a:solidFill>
                <a:schemeClr val="tx1"/>
              </a:solidFill>
            </a:endParaRPr>
          </a:p>
          <a:p>
            <a:pPr marL="0" indent="0">
              <a:buNone/>
              <a:tabLst>
                <a:tab pos="461963" algn="l"/>
              </a:tabLst>
            </a:pPr>
            <a:r>
              <a:rPr lang="en-US" sz="2200" dirty="0">
                <a:solidFill>
                  <a:schemeClr val="tx1"/>
                </a:solidFill>
              </a:rPr>
              <a:t>The main differentiating factor is the distance the signal travels to reach target cell.</a:t>
            </a:r>
          </a:p>
          <a:p>
            <a:pPr marL="0" indent="0">
              <a:buNone/>
              <a:tabLst>
                <a:tab pos="461963" algn="l"/>
              </a:tabLst>
            </a:pPr>
            <a:endParaRPr lang="en-US" sz="2200" dirty="0">
              <a:solidFill>
                <a:schemeClr val="tx1"/>
              </a:solidFill>
            </a:endParaRPr>
          </a:p>
          <a:p>
            <a:pPr marL="0" indent="0">
              <a:buNone/>
              <a:tabLst>
                <a:tab pos="461963" algn="l"/>
              </a:tabLst>
            </a:pPr>
            <a:r>
              <a:rPr lang="en-US" sz="2200" dirty="0">
                <a:solidFill>
                  <a:schemeClr val="tx1"/>
                </a:solidFill>
              </a:rPr>
              <a:t>Not all cells are affected by the same signals.</a:t>
            </a:r>
          </a:p>
        </p:txBody>
      </p:sp>
      <p:sp>
        <p:nvSpPr>
          <p:cNvPr id="5" name="TextBox 4">
            <a:extLst>
              <a:ext uri="{FF2B5EF4-FFF2-40B4-BE49-F238E27FC236}">
                <a16:creationId xmlns:a16="http://schemas.microsoft.com/office/drawing/2014/main" id="{A7E871C1-D67E-98F2-F97E-5B80EB2F072A}"/>
              </a:ext>
              <a:ext uri="{C183D7F6-B498-43B3-948B-1728B52AA6E4}">
                <adec:decorative xmlns:adec="http://schemas.microsoft.com/office/drawing/2017/decorative" val="0"/>
              </a:ext>
            </a:extLst>
          </p:cNvPr>
          <p:cNvSpPr txBox="1"/>
          <p:nvPr/>
        </p:nvSpPr>
        <p:spPr>
          <a:xfrm>
            <a:off x="6492655" y="1288284"/>
            <a:ext cx="1181100" cy="307777"/>
          </a:xfrm>
          <a:prstGeom prst="rect">
            <a:avLst/>
          </a:prstGeom>
          <a:noFill/>
        </p:spPr>
        <p:txBody>
          <a:bodyPr wrap="square" rtlCol="0">
            <a:spAutoFit/>
          </a:bodyPr>
          <a:lstStyle/>
          <a:p>
            <a:pPr algn="ctr"/>
            <a:r>
              <a:rPr lang="en-US" sz="1400" b="1" dirty="0"/>
              <a:t>9.1 Figure 3</a:t>
            </a:r>
          </a:p>
        </p:txBody>
      </p:sp>
      <p:pic>
        <p:nvPicPr>
          <p:cNvPr id="2" name="Content Placeholder 5" descr="The illustration shows four forms of chemical signaling. In autocrine signaling, a cell targets itself. In signaling across a gap junction, a cell targets a cell connected via gap junctions. In paracrine signaling, a cell targets a nearby cell. In endocrine signaling, a cell targets a distant cell via the bloodstream.">
            <a:extLst>
              <a:ext uri="{FF2B5EF4-FFF2-40B4-BE49-F238E27FC236}">
                <a16:creationId xmlns:a16="http://schemas.microsoft.com/office/drawing/2014/main" id="{D134C43C-1F8D-FCD7-8F60-74A7392FA27A}"/>
              </a:ext>
            </a:extLst>
          </p:cNvPr>
          <p:cNvPicPr>
            <a:picLocks noChangeAspect="1"/>
          </p:cNvPicPr>
          <p:nvPr/>
        </p:nvPicPr>
        <p:blipFill>
          <a:blip r:embed="rId2"/>
          <a:srcRect l="23148" t="3667" r="23148" b="2461"/>
          <a:stretch/>
        </p:blipFill>
        <p:spPr>
          <a:xfrm>
            <a:off x="5410200" y="1760700"/>
            <a:ext cx="3406406" cy="3307918"/>
          </a:xfrm>
          <a:prstGeom prst="rect">
            <a:avLst/>
          </a:prstGeom>
        </p:spPr>
      </p:pic>
      <p:sp>
        <p:nvSpPr>
          <p:cNvPr id="6" name="TextBox 5">
            <a:extLst>
              <a:ext uri="{FF2B5EF4-FFF2-40B4-BE49-F238E27FC236}">
                <a16:creationId xmlns:a16="http://schemas.microsoft.com/office/drawing/2014/main" id="{6BACC65F-DA5C-7902-2B36-C463F5651BDB}"/>
              </a:ext>
              <a:ext uri="{C183D7F6-B498-43B3-948B-1728B52AA6E4}">
                <adec:decorative xmlns:adec="http://schemas.microsoft.com/office/drawing/2017/decorative" val="0"/>
              </a:ext>
            </a:extLst>
          </p:cNvPr>
          <p:cNvSpPr txBox="1"/>
          <p:nvPr/>
        </p:nvSpPr>
        <p:spPr>
          <a:xfrm>
            <a:off x="5191974" y="5252974"/>
            <a:ext cx="3810000" cy="246221"/>
          </a:xfrm>
          <a:prstGeom prst="rect">
            <a:avLst/>
          </a:prstGeom>
          <a:noFill/>
        </p:spPr>
        <p:txBody>
          <a:bodyPr wrap="square" rtlCol="0">
            <a:spAutoFit/>
          </a:bodyPr>
          <a:lstStyle/>
          <a:p>
            <a:pPr algn="ctr"/>
            <a:r>
              <a:rPr lang="en-US" sz="1000" dirty="0"/>
              <a:t>CNX OpenStax on Wikimedia Commons. "Chemical signaling." </a:t>
            </a:r>
          </a:p>
        </p:txBody>
      </p:sp>
    </p:spTree>
    <p:extLst>
      <p:ext uri="{BB962C8B-B14F-4D97-AF65-F5344CB8AC3E}">
        <p14:creationId xmlns:p14="http://schemas.microsoft.com/office/powerpoint/2010/main" val="1093808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Paracrine Signaling</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xfrm>
            <a:off x="457200" y="1280160"/>
            <a:ext cx="8229600" cy="4572000"/>
          </a:xfrm>
          <a:prstGeom prst="rect">
            <a:avLst/>
          </a:prstGeom>
        </p:spPr>
        <p:txBody>
          <a:bodyPr>
            <a:noAutofit/>
          </a:bodyPr>
          <a:lstStyle/>
          <a:p>
            <a:pPr marL="0" indent="0">
              <a:buNone/>
              <a:tabLst>
                <a:tab pos="461963" algn="l"/>
              </a:tabLst>
            </a:pPr>
            <a:r>
              <a:rPr lang="en-US" sz="2600" b="1" dirty="0">
                <a:solidFill>
                  <a:schemeClr val="tx1"/>
                </a:solidFill>
              </a:rPr>
              <a:t>Paracrine Signals: </a:t>
            </a:r>
            <a:r>
              <a:rPr lang="en-US" sz="2600" dirty="0">
                <a:solidFill>
                  <a:schemeClr val="tx1"/>
                </a:solidFill>
              </a:rPr>
              <a:t>signals that act locally between nearby cells by diffusing through extracellular matrix</a:t>
            </a:r>
          </a:p>
          <a:p>
            <a:pPr>
              <a:tabLst>
                <a:tab pos="461963" algn="l"/>
              </a:tabLst>
            </a:pPr>
            <a:r>
              <a:rPr lang="en-US" sz="2600" dirty="0">
                <a:solidFill>
                  <a:schemeClr val="tx1"/>
                </a:solidFill>
              </a:rPr>
              <a:t>Ligands rapidly degraded to localize the response.</a:t>
            </a:r>
          </a:p>
          <a:p>
            <a:pPr>
              <a:tabLst>
                <a:tab pos="461963" algn="l"/>
              </a:tabLst>
            </a:pPr>
            <a:r>
              <a:rPr lang="en-US" sz="2600" dirty="0">
                <a:solidFill>
                  <a:schemeClr val="tx1"/>
                </a:solidFill>
              </a:rPr>
              <a:t>Removing the signal reestablishes the concentration gradient for the signal.</a:t>
            </a:r>
          </a:p>
        </p:txBody>
      </p:sp>
    </p:spTree>
    <p:extLst>
      <p:ext uri="{BB962C8B-B14F-4D97-AF65-F5344CB8AC3E}">
        <p14:creationId xmlns:p14="http://schemas.microsoft.com/office/powerpoint/2010/main" val="3148452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Paracrine Signaling</a:t>
            </a:r>
            <a:r>
              <a:rPr lang="en-US" sz="1400" baseline="-25000" dirty="0"/>
              <a:t>2</a:t>
            </a:r>
            <a:endParaRPr lang="en-US" sz="3200" dirty="0">
              <a:solidFill>
                <a:schemeClr val="accent1"/>
              </a:solidFill>
            </a:endParaRPr>
          </a:p>
        </p:txBody>
      </p:sp>
      <p:sp>
        <p:nvSpPr>
          <p:cNvPr id="11267" name="Rectangle 3"/>
          <p:cNvSpPr>
            <a:spLocks noGrp="1"/>
          </p:cNvSpPr>
          <p:nvPr>
            <p:ph idx="1"/>
          </p:nvPr>
        </p:nvSpPr>
        <p:spPr>
          <a:xfrm>
            <a:off x="457200" y="1280160"/>
            <a:ext cx="4800599" cy="4572000"/>
          </a:xfrm>
          <a:prstGeom prst="rect">
            <a:avLst/>
          </a:prstGeom>
        </p:spPr>
        <p:txBody>
          <a:bodyPr>
            <a:noAutofit/>
          </a:bodyPr>
          <a:lstStyle/>
          <a:p>
            <a:pPr marL="0" indent="0">
              <a:buNone/>
              <a:tabLst>
                <a:tab pos="461963" algn="l"/>
              </a:tabLst>
            </a:pPr>
            <a:r>
              <a:rPr lang="en-US" sz="2000" dirty="0">
                <a:solidFill>
                  <a:schemeClr val="tx1"/>
                </a:solidFill>
              </a:rPr>
              <a:t>Nerve cell signaling is an example of paracrine signaling. </a:t>
            </a:r>
          </a:p>
          <a:p>
            <a:pPr>
              <a:tabLst>
                <a:tab pos="461963" algn="l"/>
              </a:tabLst>
            </a:pPr>
            <a:r>
              <a:rPr lang="en-US" sz="2000" dirty="0">
                <a:solidFill>
                  <a:schemeClr val="tx1"/>
                </a:solidFill>
              </a:rPr>
              <a:t>The junction between nerve cells is a </a:t>
            </a:r>
            <a:r>
              <a:rPr lang="en-US" sz="2000" b="1" dirty="0">
                <a:solidFill>
                  <a:schemeClr val="tx1"/>
                </a:solidFill>
              </a:rPr>
              <a:t>synapse</a:t>
            </a:r>
            <a:r>
              <a:rPr lang="en-US" sz="2000" dirty="0">
                <a:solidFill>
                  <a:schemeClr val="tx1"/>
                </a:solidFill>
              </a:rPr>
              <a:t>. </a:t>
            </a:r>
          </a:p>
          <a:p>
            <a:pPr>
              <a:tabLst>
                <a:tab pos="461963" algn="l"/>
              </a:tabLst>
            </a:pPr>
            <a:r>
              <a:rPr lang="en-US" sz="2000" dirty="0">
                <a:solidFill>
                  <a:schemeClr val="tx1"/>
                </a:solidFill>
              </a:rPr>
              <a:t>A </a:t>
            </a:r>
            <a:r>
              <a:rPr lang="en-US" sz="2000" b="1" dirty="0">
                <a:solidFill>
                  <a:schemeClr val="tx1"/>
                </a:solidFill>
              </a:rPr>
              <a:t>synaptic signal </a:t>
            </a:r>
            <a:r>
              <a:rPr lang="en-US" sz="2000" dirty="0">
                <a:solidFill>
                  <a:schemeClr val="tx1"/>
                </a:solidFill>
              </a:rPr>
              <a:t>is a chemical signal that travels between nerve cells.</a:t>
            </a:r>
          </a:p>
          <a:p>
            <a:pPr lvl="1">
              <a:tabLst>
                <a:tab pos="461963" algn="l"/>
              </a:tabLst>
            </a:pPr>
            <a:r>
              <a:rPr lang="en-US" sz="2000" dirty="0">
                <a:solidFill>
                  <a:schemeClr val="tx1"/>
                </a:solidFill>
              </a:rPr>
              <a:t>The signal is carried out by </a:t>
            </a:r>
            <a:r>
              <a:rPr lang="en-US" sz="2000" b="1" dirty="0">
                <a:solidFill>
                  <a:schemeClr val="tx1"/>
                </a:solidFill>
              </a:rPr>
              <a:t>neurotransmitters</a:t>
            </a:r>
            <a:r>
              <a:rPr lang="en-US" sz="2000" dirty="0">
                <a:solidFill>
                  <a:schemeClr val="tx1"/>
                </a:solidFill>
              </a:rPr>
              <a:t> (chemical ligands) diffusing across the chemical synapse and changes the electrochemical potential in the next nerve cell, creating an electrical impulse.</a:t>
            </a:r>
          </a:p>
        </p:txBody>
      </p:sp>
      <p:sp>
        <p:nvSpPr>
          <p:cNvPr id="7" name="TextBox 6">
            <a:extLst>
              <a:ext uri="{FF2B5EF4-FFF2-40B4-BE49-F238E27FC236}">
                <a16:creationId xmlns:a16="http://schemas.microsoft.com/office/drawing/2014/main" id="{67B6BA5A-B121-CCFE-B63D-B0FE7E619802}"/>
              </a:ext>
              <a:ext uri="{C183D7F6-B498-43B3-948B-1728B52AA6E4}">
                <adec:decorative xmlns:adec="http://schemas.microsoft.com/office/drawing/2017/decorative" val="0"/>
              </a:ext>
            </a:extLst>
          </p:cNvPr>
          <p:cNvSpPr txBox="1"/>
          <p:nvPr/>
        </p:nvSpPr>
        <p:spPr>
          <a:xfrm>
            <a:off x="6559328" y="1290654"/>
            <a:ext cx="1193359" cy="307777"/>
          </a:xfrm>
          <a:prstGeom prst="rect">
            <a:avLst/>
          </a:prstGeom>
          <a:noFill/>
        </p:spPr>
        <p:txBody>
          <a:bodyPr wrap="square" rtlCol="0">
            <a:spAutoFit/>
          </a:bodyPr>
          <a:lstStyle/>
          <a:p>
            <a:pPr algn="ctr"/>
            <a:r>
              <a:rPr lang="en-US" sz="1400" b="1" dirty="0"/>
              <a:t>9.1 Figure 4</a:t>
            </a:r>
          </a:p>
        </p:txBody>
      </p:sp>
      <p:pic>
        <p:nvPicPr>
          <p:cNvPr id="2" name="Content Placeholder 5" descr="This illustration shows closely juxtaposed bulbous protrusions of presynaptic and postsynaptic cells. The presynaptic cell stores neurotransmitters in synaptic vesicles, with calcium ions also entering the presynaptic cell via voltage-gated channels. When signaling occurs, the vesicles fuse with the cell membrane, thereby releasing the neurotransmitters, which then bind to receptors on the postsynaptic cell alongside sodium ions. Ligand-gated channels line the membrane of the postsynaptic cell, allowing only sodium ions to enter while an enzyme on the surface of the postsynaptic cell destroys the neurotransmitter, thereby terminating the signal.">
            <a:extLst>
              <a:ext uri="{FF2B5EF4-FFF2-40B4-BE49-F238E27FC236}">
                <a16:creationId xmlns:a16="http://schemas.microsoft.com/office/drawing/2014/main" id="{B485F4B9-CDB4-B114-7C65-6ED618E9E168}"/>
              </a:ext>
            </a:extLst>
          </p:cNvPr>
          <p:cNvPicPr>
            <a:picLocks noChangeAspect="1"/>
          </p:cNvPicPr>
          <p:nvPr/>
        </p:nvPicPr>
        <p:blipFill>
          <a:blip r:embed="rId2"/>
          <a:srcRect l="12963" t="3666" r="12037"/>
          <a:stretch/>
        </p:blipFill>
        <p:spPr>
          <a:xfrm>
            <a:off x="5226112" y="1676400"/>
            <a:ext cx="3844276" cy="2743200"/>
          </a:xfrm>
          <a:prstGeom prst="rect">
            <a:avLst/>
          </a:prstGeom>
        </p:spPr>
      </p:pic>
    </p:spTree>
    <p:extLst>
      <p:ext uri="{BB962C8B-B14F-4D97-AF65-F5344CB8AC3E}">
        <p14:creationId xmlns:p14="http://schemas.microsoft.com/office/powerpoint/2010/main" val="3682989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4E8D6F-4478-C52E-6F43-5AB73EBC7E85}"/>
              </a:ext>
            </a:extLst>
          </p:cNvPr>
          <p:cNvSpPr>
            <a:spLocks noGrp="1"/>
          </p:cNvSpPr>
          <p:nvPr>
            <p:ph type="title"/>
          </p:nvPr>
        </p:nvSpPr>
        <p:spPr/>
        <p:txBody>
          <a:bodyPr/>
          <a:lstStyle/>
          <a:p>
            <a:r>
              <a:rPr lang="en-IN" dirty="0"/>
              <a:t>Endocrine Signaling</a:t>
            </a:r>
          </a:p>
        </p:txBody>
      </p:sp>
      <p:sp>
        <p:nvSpPr>
          <p:cNvPr id="5" name="Content Placeholder 4">
            <a:extLst>
              <a:ext uri="{FF2B5EF4-FFF2-40B4-BE49-F238E27FC236}">
                <a16:creationId xmlns:a16="http://schemas.microsoft.com/office/drawing/2014/main" id="{B8B8A469-2AC7-8EA2-7007-0AB1430938C8}"/>
              </a:ext>
            </a:extLst>
          </p:cNvPr>
          <p:cNvSpPr>
            <a:spLocks noGrp="1"/>
          </p:cNvSpPr>
          <p:nvPr>
            <p:ph idx="1"/>
          </p:nvPr>
        </p:nvSpPr>
        <p:spPr/>
        <p:txBody>
          <a:bodyPr>
            <a:normAutofit/>
          </a:bodyPr>
          <a:lstStyle/>
          <a:p>
            <a:r>
              <a:rPr lang="en-US" b="1" dirty="0"/>
              <a:t>Endocrine signals: </a:t>
            </a:r>
            <a:r>
              <a:rPr lang="en-US" dirty="0"/>
              <a:t>signals from distant cells that originate form endocrine cells </a:t>
            </a:r>
          </a:p>
          <a:p>
            <a:pPr marL="242888" indent="-457200">
              <a:buFont typeface="Arial" panose="020B0604020202020204" pitchFamily="34" charset="0"/>
              <a:buChar char="•"/>
            </a:pPr>
            <a:r>
              <a:rPr lang="en-US" dirty="0"/>
              <a:t>Many are located in endocrine glands (secrete signals into the blood) such as the thyroid gland, hypothalamus, and pituitary gland.</a:t>
            </a:r>
          </a:p>
          <a:p>
            <a:pPr marL="242888" indent="-457200">
              <a:buFont typeface="Arial" panose="020B0604020202020204" pitchFamily="34" charset="0"/>
              <a:buChar char="•"/>
            </a:pPr>
            <a:r>
              <a:rPr lang="en-US" dirty="0"/>
              <a:t>Chemical signals known as </a:t>
            </a:r>
            <a:r>
              <a:rPr lang="en-US" i="1" dirty="0"/>
              <a:t>hormones</a:t>
            </a:r>
            <a:r>
              <a:rPr lang="en-US" dirty="0"/>
              <a:t> produce a slow response, but long-lasting effect.</a:t>
            </a:r>
          </a:p>
          <a:p>
            <a:pPr marL="985838" lvl="1" indent="-457200">
              <a:buFont typeface="Arial" panose="020B0604020202020204" pitchFamily="34" charset="0"/>
              <a:buChar char="•"/>
            </a:pPr>
            <a:r>
              <a:rPr lang="en-US" dirty="0"/>
              <a:t>Due to the large distance, hormones are in low concentration when they reach their target.</a:t>
            </a:r>
          </a:p>
        </p:txBody>
      </p:sp>
    </p:spTree>
    <p:extLst>
      <p:ext uri="{BB962C8B-B14F-4D97-AF65-F5344CB8AC3E}">
        <p14:creationId xmlns:p14="http://schemas.microsoft.com/office/powerpoint/2010/main" val="723588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4E8D6F-4478-C52E-6F43-5AB73EBC7E85}"/>
              </a:ext>
            </a:extLst>
          </p:cNvPr>
          <p:cNvSpPr>
            <a:spLocks noGrp="1"/>
          </p:cNvSpPr>
          <p:nvPr>
            <p:ph type="title"/>
          </p:nvPr>
        </p:nvSpPr>
        <p:spPr/>
        <p:txBody>
          <a:bodyPr/>
          <a:lstStyle/>
          <a:p>
            <a:r>
              <a:rPr lang="en-IN" dirty="0"/>
              <a:t>Autocrine Signaling</a:t>
            </a:r>
          </a:p>
        </p:txBody>
      </p:sp>
      <p:sp>
        <p:nvSpPr>
          <p:cNvPr id="5" name="Content Placeholder 4">
            <a:extLst>
              <a:ext uri="{FF2B5EF4-FFF2-40B4-BE49-F238E27FC236}">
                <a16:creationId xmlns:a16="http://schemas.microsoft.com/office/drawing/2014/main" id="{B8B8A469-2AC7-8EA2-7007-0AB1430938C8}"/>
              </a:ext>
            </a:extLst>
          </p:cNvPr>
          <p:cNvSpPr>
            <a:spLocks noGrp="1"/>
          </p:cNvSpPr>
          <p:nvPr>
            <p:ph idx="1"/>
          </p:nvPr>
        </p:nvSpPr>
        <p:spPr>
          <a:xfrm>
            <a:off x="457200" y="1280160"/>
            <a:ext cx="8229600" cy="4572000"/>
          </a:xfrm>
        </p:spPr>
        <p:txBody>
          <a:bodyPr>
            <a:normAutofit/>
          </a:bodyPr>
          <a:lstStyle/>
          <a:p>
            <a:r>
              <a:rPr lang="en-US" b="1" dirty="0"/>
              <a:t>Autocrine signals: </a:t>
            </a:r>
            <a:r>
              <a:rPr lang="en-US" dirty="0"/>
              <a:t>signal that is sent and received by the same or similar nearby cells</a:t>
            </a:r>
          </a:p>
          <a:p>
            <a:pPr marL="457200" indent="-457200">
              <a:buFont typeface="Arial" panose="020B0604020202020204" pitchFamily="34" charset="0"/>
              <a:buChar char="•"/>
            </a:pPr>
            <a:r>
              <a:rPr lang="en-US" dirty="0"/>
              <a:t>Regulates cell differentiation into different tissues during development, pain sensation, inflammatory responses, and even programmed cell death</a:t>
            </a:r>
          </a:p>
        </p:txBody>
      </p:sp>
    </p:spTree>
    <p:extLst>
      <p:ext uri="{BB962C8B-B14F-4D97-AF65-F5344CB8AC3E}">
        <p14:creationId xmlns:p14="http://schemas.microsoft.com/office/powerpoint/2010/main" val="684984568"/>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4883</TotalTime>
  <Words>1528</Words>
  <Application>Microsoft Office PowerPoint</Application>
  <PresentationFormat>On-screen Show (4:3)</PresentationFormat>
  <Paragraphs>142</Paragraphs>
  <Slides>26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vt:lpstr>
      <vt:lpstr>Century Gothic</vt:lpstr>
      <vt:lpstr>Aptos</vt:lpstr>
      <vt:lpstr>Arial</vt:lpstr>
      <vt:lpstr>Office Theme</vt:lpstr>
      <vt:lpstr>Lesson 9.1</vt:lpstr>
      <vt:lpstr>Objectives</vt:lpstr>
      <vt:lpstr>Cell Communication</vt:lpstr>
      <vt:lpstr>Signaling Molecules and Cellular Receptors</vt:lpstr>
      <vt:lpstr>Forms of Signaling</vt:lpstr>
      <vt:lpstr>Paracrine Signaling1</vt:lpstr>
      <vt:lpstr>Paracrine Signaling2</vt:lpstr>
      <vt:lpstr>Endocrine Signaling</vt:lpstr>
      <vt:lpstr>Autocrine Signaling</vt:lpstr>
      <vt:lpstr>Direct Signaling Across Gap Junctions</vt:lpstr>
      <vt:lpstr>Types of Receptors</vt:lpstr>
      <vt:lpstr>Types of Receptors: Internal Receptors</vt:lpstr>
      <vt:lpstr>Cell-Surface Receptors</vt:lpstr>
      <vt:lpstr>Evolution Connection</vt:lpstr>
      <vt:lpstr>Ion Channel-Linked Receptors</vt:lpstr>
      <vt:lpstr>G Protein-Coupled Receptors1</vt:lpstr>
      <vt:lpstr>9.1 Figure 9</vt:lpstr>
      <vt:lpstr>G Protein-Coupled Receptors2</vt:lpstr>
      <vt:lpstr>Science and You1</vt:lpstr>
      <vt:lpstr>Enzyme-Linked Receptors</vt:lpstr>
      <vt:lpstr>Signaling Molecules1</vt:lpstr>
      <vt:lpstr>Signaling Molecules2</vt:lpstr>
      <vt:lpstr>Signaling Molecules3</vt:lpstr>
      <vt:lpstr>Science and You2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209</cp:revision>
  <dcterms:created xsi:type="dcterms:W3CDTF">2013-04-26T14:43:13Z</dcterms:created>
  <dcterms:modified xsi:type="dcterms:W3CDTF">2024-10-09T13:12:02Z</dcterms:modified>
</cp:coreProperties>
</file>